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746052"/>
            <a:ext cx="11109960"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 Super Store Sales Dashboard Analysis</a:t>
            </a:r>
            <a:endParaRPr lang="en-US" sz="5249" dirty="0"/>
          </a:p>
        </p:txBody>
      </p:sp>
      <p:sp>
        <p:nvSpPr>
          <p:cNvPr id="5" name="Text 2"/>
          <p:cNvSpPr/>
          <p:nvPr/>
        </p:nvSpPr>
        <p:spPr>
          <a:xfrm>
            <a:off x="1760220" y="3745706"/>
            <a:ext cx="11109960"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Super Store Sales Dashboard is pivotal for evaluating the immense world of sales data, carving out insightful reports on profits, sales trends, and customer engagement. Powerful visual tools like donut charts, line graphs, and maps transform raw data into digestible analytics, allowing businesses to make strategic decisions backed by evidence. In this analysis, we delve into the dynamic elements that are a driving force behind the numbers. What follows is a closer examination of each key metric and its implications.</a:t>
            </a:r>
            <a:endParaRPr lang="en-US" sz="1750" dirty="0"/>
          </a:p>
        </p:txBody>
      </p:sp>
      <p:sp>
        <p:nvSpPr>
          <p:cNvPr id="6" name="Text 3"/>
          <p:cNvSpPr/>
          <p:nvPr/>
        </p:nvSpPr>
        <p:spPr>
          <a:xfrm>
            <a:off x="1760220" y="6128028"/>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6" name="Picture 5">
            <a:extLst>
              <a:ext uri="{FF2B5EF4-FFF2-40B4-BE49-F238E27FC236}">
                <a16:creationId xmlns:a16="http://schemas.microsoft.com/office/drawing/2014/main" id="{DDD78343-CE9F-5F12-6347-4B87C4EAAD76}"/>
              </a:ext>
            </a:extLst>
          </p:cNvPr>
          <p:cNvPicPr>
            <a:picLocks noChangeAspect="1"/>
          </p:cNvPicPr>
          <p:nvPr/>
        </p:nvPicPr>
        <p:blipFill>
          <a:blip r:embed="rId4"/>
          <a:stretch>
            <a:fillRect/>
          </a:stretch>
        </p:blipFill>
        <p:spPr>
          <a:xfrm>
            <a:off x="984954" y="566242"/>
            <a:ext cx="12749900" cy="7097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3137416" y="460534"/>
            <a:ext cx="5412224" cy="522208"/>
          </a:xfrm>
          <a:prstGeom prst="rect">
            <a:avLst/>
          </a:prstGeom>
          <a:noFill/>
          <a:ln/>
        </p:spPr>
        <p:txBody>
          <a:bodyPr wrap="none" rtlCol="0" anchor="t"/>
          <a:lstStyle/>
          <a:p>
            <a:pPr marL="0" indent="0">
              <a:lnSpc>
                <a:spcPts val="4112"/>
              </a:lnSpc>
              <a:buNone/>
            </a:pPr>
            <a:r>
              <a:rPr lang="en-US" sz="3290" b="1" dirty="0">
                <a:solidFill>
                  <a:srgbClr val="396AF1"/>
                </a:solidFill>
                <a:latin typeface="Barlow" pitchFamily="34" charset="0"/>
                <a:ea typeface="Barlow" pitchFamily="34" charset="-122"/>
                <a:cs typeface="Barlow" pitchFamily="34" charset="-120"/>
              </a:rPr>
              <a:t>Sales by Segment and Region</a:t>
            </a:r>
            <a:endParaRPr lang="en-US" sz="3290" dirty="0"/>
          </a:p>
        </p:txBody>
      </p:sp>
      <p:sp>
        <p:nvSpPr>
          <p:cNvPr id="5" name="Text 2"/>
          <p:cNvSpPr/>
          <p:nvPr/>
        </p:nvSpPr>
        <p:spPr>
          <a:xfrm>
            <a:off x="3137416" y="1400413"/>
            <a:ext cx="2088832" cy="260985"/>
          </a:xfrm>
          <a:prstGeom prst="rect">
            <a:avLst/>
          </a:prstGeom>
          <a:noFill/>
          <a:ln/>
        </p:spPr>
        <p:txBody>
          <a:bodyPr wrap="none" rtlCol="0" anchor="t"/>
          <a:lstStyle/>
          <a:p>
            <a:pPr marL="0" indent="0">
              <a:lnSpc>
                <a:spcPts val="2056"/>
              </a:lnSpc>
              <a:buNone/>
            </a:pPr>
            <a:r>
              <a:rPr lang="en-US" sz="1645" b="1" dirty="0">
                <a:solidFill>
                  <a:srgbClr val="396AF1"/>
                </a:solidFill>
                <a:latin typeface="Barlow" pitchFamily="34" charset="0"/>
                <a:ea typeface="Barlow" pitchFamily="34" charset="-122"/>
                <a:cs typeface="Barlow" pitchFamily="34" charset="-120"/>
              </a:rPr>
              <a:t>Customer Segments</a:t>
            </a:r>
            <a:endParaRPr lang="en-US" sz="1645" dirty="0"/>
          </a:p>
        </p:txBody>
      </p:sp>
      <p:sp>
        <p:nvSpPr>
          <p:cNvPr id="6" name="Text 3"/>
          <p:cNvSpPr/>
          <p:nvPr/>
        </p:nvSpPr>
        <p:spPr>
          <a:xfrm>
            <a:off x="3137416" y="1828443"/>
            <a:ext cx="3973949" cy="1069658"/>
          </a:xfrm>
          <a:prstGeom prst="rect">
            <a:avLst/>
          </a:prstGeom>
          <a:noFill/>
          <a:ln/>
        </p:spPr>
        <p:txBody>
          <a:bodyPr wrap="square" rtlCol="0" anchor="t"/>
          <a:lstStyle/>
          <a:p>
            <a:pPr marL="0" indent="0">
              <a:lnSpc>
                <a:spcPts val="2105"/>
              </a:lnSpc>
              <a:buNone/>
            </a:pPr>
            <a:r>
              <a:rPr lang="en-US" sz="1316" dirty="0">
                <a:solidFill>
                  <a:srgbClr val="272525"/>
                </a:solidFill>
                <a:latin typeface="Montserrat" pitchFamily="34" charset="0"/>
                <a:ea typeface="Montserrat" pitchFamily="34" charset="-122"/>
                <a:cs typeface="Montserrat" pitchFamily="34" charset="-120"/>
              </a:rPr>
              <a:t>A critical insight from the dashboard is the dominance of Consumer sales, grabbing a majority at 51%. Distinctly, this contrasts with the Home Office segment, which lags at 19%.</a:t>
            </a:r>
            <a:endParaRPr lang="en-US" sz="1316" dirty="0"/>
          </a:p>
        </p:txBody>
      </p:sp>
      <p:sp>
        <p:nvSpPr>
          <p:cNvPr id="7" name="Text 4"/>
          <p:cNvSpPr/>
          <p:nvPr/>
        </p:nvSpPr>
        <p:spPr>
          <a:xfrm>
            <a:off x="7526655" y="1400413"/>
            <a:ext cx="2088832" cy="260985"/>
          </a:xfrm>
          <a:prstGeom prst="rect">
            <a:avLst/>
          </a:prstGeom>
          <a:noFill/>
          <a:ln/>
        </p:spPr>
        <p:txBody>
          <a:bodyPr wrap="none" rtlCol="0" anchor="t"/>
          <a:lstStyle/>
          <a:p>
            <a:pPr marL="0" indent="0">
              <a:lnSpc>
                <a:spcPts val="2056"/>
              </a:lnSpc>
              <a:buNone/>
            </a:pPr>
            <a:r>
              <a:rPr lang="en-US" sz="1645" b="1" dirty="0">
                <a:solidFill>
                  <a:srgbClr val="396AF1"/>
                </a:solidFill>
                <a:latin typeface="Barlow" pitchFamily="34" charset="0"/>
                <a:ea typeface="Barlow" pitchFamily="34" charset="-122"/>
                <a:cs typeface="Barlow" pitchFamily="34" charset="-120"/>
              </a:rPr>
              <a:t>Regions</a:t>
            </a:r>
            <a:endParaRPr lang="en-US" sz="1645" dirty="0"/>
          </a:p>
        </p:txBody>
      </p:sp>
      <p:sp>
        <p:nvSpPr>
          <p:cNvPr id="8" name="Text 5"/>
          <p:cNvSpPr/>
          <p:nvPr/>
        </p:nvSpPr>
        <p:spPr>
          <a:xfrm>
            <a:off x="7526655" y="1828443"/>
            <a:ext cx="3973949" cy="1604486"/>
          </a:xfrm>
          <a:prstGeom prst="rect">
            <a:avLst/>
          </a:prstGeom>
          <a:noFill/>
          <a:ln/>
        </p:spPr>
        <p:txBody>
          <a:bodyPr wrap="square" rtlCol="0" anchor="t"/>
          <a:lstStyle/>
          <a:p>
            <a:pPr marL="0" indent="0">
              <a:lnSpc>
                <a:spcPts val="2105"/>
              </a:lnSpc>
              <a:buNone/>
            </a:pPr>
            <a:r>
              <a:rPr lang="en-US" sz="1316" dirty="0">
                <a:solidFill>
                  <a:srgbClr val="272525"/>
                </a:solidFill>
                <a:latin typeface="Montserrat" pitchFamily="34" charset="0"/>
                <a:ea typeface="Montserrat" pitchFamily="34" charset="-122"/>
                <a:cs typeface="Montserrat" pitchFamily="34" charset="-120"/>
              </a:rPr>
              <a:t>The West region emerges as a market stronghold, contributing 32% to the sales chart. With a competitive spirit, the East follows at 30%, while the South anchors at 17% - an area perhaps requiring strategic marketing interventions.</a:t>
            </a:r>
            <a:endParaRPr lang="en-US" sz="1316" dirty="0"/>
          </a:p>
        </p:txBody>
      </p:sp>
      <p:sp>
        <p:nvSpPr>
          <p:cNvPr id="9" name="Text 6"/>
          <p:cNvSpPr/>
          <p:nvPr/>
        </p:nvSpPr>
        <p:spPr>
          <a:xfrm>
            <a:off x="3137416" y="3833932"/>
            <a:ext cx="4746903" cy="522208"/>
          </a:xfrm>
          <a:prstGeom prst="rect">
            <a:avLst/>
          </a:prstGeom>
          <a:noFill/>
          <a:ln/>
        </p:spPr>
        <p:txBody>
          <a:bodyPr wrap="none" rtlCol="0" anchor="t"/>
          <a:lstStyle/>
          <a:p>
            <a:pPr marL="0" indent="0">
              <a:lnSpc>
                <a:spcPts val="4112"/>
              </a:lnSpc>
              <a:buNone/>
            </a:pPr>
            <a:r>
              <a:rPr lang="en-US" sz="3290" b="1" dirty="0">
                <a:solidFill>
                  <a:srgbClr val="396AF1"/>
                </a:solidFill>
                <a:latin typeface="Barlow" pitchFamily="34" charset="0"/>
                <a:ea typeface="Barlow" pitchFamily="34" charset="-122"/>
                <a:cs typeface="Barlow" pitchFamily="34" charset="-120"/>
              </a:rPr>
              <a:t>Profit by Quarter and Year</a:t>
            </a:r>
            <a:endParaRPr lang="en-US" sz="3290" dirty="0"/>
          </a:p>
        </p:txBody>
      </p:sp>
      <p:sp>
        <p:nvSpPr>
          <p:cNvPr id="10" name="Shape 7"/>
          <p:cNvSpPr/>
          <p:nvPr/>
        </p:nvSpPr>
        <p:spPr>
          <a:xfrm>
            <a:off x="3350538" y="4606766"/>
            <a:ext cx="75128" cy="3162181"/>
          </a:xfrm>
          <a:prstGeom prst="roundRect">
            <a:avLst>
              <a:gd name="adj" fmla="val 133464"/>
            </a:avLst>
          </a:prstGeom>
          <a:solidFill>
            <a:srgbClr val="EEEFF5"/>
          </a:solidFill>
          <a:ln/>
        </p:spPr>
      </p:sp>
      <p:sp>
        <p:nvSpPr>
          <p:cNvPr id="11" name="Shape 8"/>
          <p:cNvSpPr/>
          <p:nvPr/>
        </p:nvSpPr>
        <p:spPr>
          <a:xfrm>
            <a:off x="3576042" y="4887694"/>
            <a:ext cx="584835" cy="75128"/>
          </a:xfrm>
          <a:prstGeom prst="roundRect">
            <a:avLst>
              <a:gd name="adj" fmla="val 133464"/>
            </a:avLst>
          </a:prstGeom>
          <a:solidFill>
            <a:srgbClr val="EEEFF5"/>
          </a:solidFill>
          <a:ln/>
        </p:spPr>
      </p:sp>
      <p:sp>
        <p:nvSpPr>
          <p:cNvPr id="12" name="Shape 9"/>
          <p:cNvSpPr/>
          <p:nvPr/>
        </p:nvSpPr>
        <p:spPr>
          <a:xfrm>
            <a:off x="3200043" y="4737378"/>
            <a:ext cx="375999" cy="375999"/>
          </a:xfrm>
          <a:prstGeom prst="roundRect">
            <a:avLst>
              <a:gd name="adj" fmla="val 26667"/>
            </a:avLst>
          </a:prstGeom>
          <a:solidFill>
            <a:srgbClr val="EEEFF5"/>
          </a:solidFill>
          <a:ln/>
        </p:spPr>
      </p:sp>
      <p:sp>
        <p:nvSpPr>
          <p:cNvPr id="13" name="Text 10"/>
          <p:cNvSpPr/>
          <p:nvPr/>
        </p:nvSpPr>
        <p:spPr>
          <a:xfrm>
            <a:off x="3343632" y="4768691"/>
            <a:ext cx="88702" cy="313253"/>
          </a:xfrm>
          <a:prstGeom prst="rect">
            <a:avLst/>
          </a:prstGeom>
          <a:noFill/>
          <a:ln/>
        </p:spPr>
        <p:txBody>
          <a:bodyPr wrap="none" rtlCol="0" anchor="t"/>
          <a:lstStyle/>
          <a:p>
            <a:pPr marL="0" indent="0" algn="ctr">
              <a:lnSpc>
                <a:spcPts val="2467"/>
              </a:lnSpc>
              <a:buNone/>
            </a:pPr>
            <a:r>
              <a:rPr lang="en-US" sz="1974" b="1" dirty="0">
                <a:solidFill>
                  <a:srgbClr val="396AF1"/>
                </a:solidFill>
                <a:latin typeface="Barlow" pitchFamily="34" charset="0"/>
                <a:ea typeface="Barlow" pitchFamily="34" charset="-122"/>
                <a:cs typeface="Barlow" pitchFamily="34" charset="-120"/>
              </a:rPr>
              <a:t>1</a:t>
            </a:r>
            <a:endParaRPr lang="en-US" sz="1974" dirty="0"/>
          </a:p>
        </p:txBody>
      </p:sp>
      <p:sp>
        <p:nvSpPr>
          <p:cNvPr id="14" name="Text 11"/>
          <p:cNvSpPr/>
          <p:nvPr/>
        </p:nvSpPr>
        <p:spPr>
          <a:xfrm>
            <a:off x="4307086" y="4773811"/>
            <a:ext cx="2088832" cy="260985"/>
          </a:xfrm>
          <a:prstGeom prst="rect">
            <a:avLst/>
          </a:prstGeom>
          <a:noFill/>
          <a:ln/>
        </p:spPr>
        <p:txBody>
          <a:bodyPr wrap="none" rtlCol="0" anchor="t"/>
          <a:lstStyle/>
          <a:p>
            <a:pPr marL="0" indent="0" algn="l">
              <a:lnSpc>
                <a:spcPts val="2056"/>
              </a:lnSpc>
              <a:buNone/>
            </a:pPr>
            <a:r>
              <a:rPr lang="en-US" sz="1645" b="1" dirty="0">
                <a:solidFill>
                  <a:srgbClr val="396AF1"/>
                </a:solidFill>
                <a:latin typeface="Barlow" pitchFamily="34" charset="0"/>
                <a:ea typeface="Barlow" pitchFamily="34" charset="-122"/>
                <a:cs typeface="Barlow" pitchFamily="34" charset="-120"/>
              </a:rPr>
              <a:t>Growth Trend</a:t>
            </a:r>
            <a:endParaRPr lang="en-US" sz="1645" dirty="0"/>
          </a:p>
        </p:txBody>
      </p:sp>
      <p:sp>
        <p:nvSpPr>
          <p:cNvPr id="15" name="Text 12"/>
          <p:cNvSpPr/>
          <p:nvPr/>
        </p:nvSpPr>
        <p:spPr>
          <a:xfrm>
            <a:off x="4307086" y="5135047"/>
            <a:ext cx="7185898" cy="802243"/>
          </a:xfrm>
          <a:prstGeom prst="rect">
            <a:avLst/>
          </a:prstGeom>
          <a:noFill/>
          <a:ln/>
        </p:spPr>
        <p:txBody>
          <a:bodyPr wrap="square" rtlCol="0" anchor="t"/>
          <a:lstStyle/>
          <a:p>
            <a:pPr marL="0" indent="0" algn="l">
              <a:lnSpc>
                <a:spcPts val="2105"/>
              </a:lnSpc>
              <a:buNone/>
            </a:pPr>
            <a:r>
              <a:rPr lang="en-US" sz="1316" dirty="0">
                <a:solidFill>
                  <a:srgbClr val="272525"/>
                </a:solidFill>
                <a:latin typeface="Montserrat" pitchFamily="34" charset="0"/>
                <a:ea typeface="Montserrat" pitchFamily="34" charset="-122"/>
                <a:cs typeface="Montserrat" pitchFamily="34" charset="-120"/>
              </a:rPr>
              <a:t>The upward trajectory in profits from 2020 to 2023 across every quarter reflects a narrative of growth and consistent business performance, potentially signaling a robust strategic approach.</a:t>
            </a:r>
            <a:endParaRPr lang="en-US" sz="1316" dirty="0"/>
          </a:p>
        </p:txBody>
      </p:sp>
      <p:sp>
        <p:nvSpPr>
          <p:cNvPr id="16" name="Shape 13"/>
          <p:cNvSpPr/>
          <p:nvPr/>
        </p:nvSpPr>
        <p:spPr>
          <a:xfrm>
            <a:off x="3576042" y="6552307"/>
            <a:ext cx="584835" cy="75128"/>
          </a:xfrm>
          <a:prstGeom prst="roundRect">
            <a:avLst>
              <a:gd name="adj" fmla="val 133464"/>
            </a:avLst>
          </a:prstGeom>
          <a:solidFill>
            <a:srgbClr val="EEEFF5"/>
          </a:solidFill>
          <a:ln/>
        </p:spPr>
      </p:sp>
      <p:sp>
        <p:nvSpPr>
          <p:cNvPr id="17" name="Shape 14"/>
          <p:cNvSpPr/>
          <p:nvPr/>
        </p:nvSpPr>
        <p:spPr>
          <a:xfrm>
            <a:off x="3200043" y="6401991"/>
            <a:ext cx="375999" cy="375999"/>
          </a:xfrm>
          <a:prstGeom prst="roundRect">
            <a:avLst>
              <a:gd name="adj" fmla="val 26667"/>
            </a:avLst>
          </a:prstGeom>
          <a:solidFill>
            <a:srgbClr val="EEEFF5"/>
          </a:solidFill>
          <a:ln/>
        </p:spPr>
      </p:sp>
      <p:sp>
        <p:nvSpPr>
          <p:cNvPr id="18" name="Text 15"/>
          <p:cNvSpPr/>
          <p:nvPr/>
        </p:nvSpPr>
        <p:spPr>
          <a:xfrm>
            <a:off x="3317796" y="6433304"/>
            <a:ext cx="140375" cy="313253"/>
          </a:xfrm>
          <a:prstGeom prst="rect">
            <a:avLst/>
          </a:prstGeom>
          <a:noFill/>
          <a:ln/>
        </p:spPr>
        <p:txBody>
          <a:bodyPr wrap="none" rtlCol="0" anchor="t"/>
          <a:lstStyle/>
          <a:p>
            <a:pPr marL="0" indent="0" algn="ctr">
              <a:lnSpc>
                <a:spcPts val="2467"/>
              </a:lnSpc>
              <a:buNone/>
            </a:pPr>
            <a:r>
              <a:rPr lang="en-US" sz="1974" b="1" dirty="0">
                <a:solidFill>
                  <a:srgbClr val="396AF1"/>
                </a:solidFill>
                <a:latin typeface="Barlow" pitchFamily="34" charset="0"/>
                <a:ea typeface="Barlow" pitchFamily="34" charset="-122"/>
                <a:cs typeface="Barlow" pitchFamily="34" charset="-120"/>
              </a:rPr>
              <a:t>2</a:t>
            </a:r>
            <a:endParaRPr lang="en-US" sz="1974" dirty="0"/>
          </a:p>
        </p:txBody>
      </p:sp>
      <p:sp>
        <p:nvSpPr>
          <p:cNvPr id="19" name="Text 16"/>
          <p:cNvSpPr/>
          <p:nvPr/>
        </p:nvSpPr>
        <p:spPr>
          <a:xfrm>
            <a:off x="4307086" y="6438424"/>
            <a:ext cx="2088832" cy="260985"/>
          </a:xfrm>
          <a:prstGeom prst="rect">
            <a:avLst/>
          </a:prstGeom>
          <a:noFill/>
          <a:ln/>
        </p:spPr>
        <p:txBody>
          <a:bodyPr wrap="none" rtlCol="0" anchor="t"/>
          <a:lstStyle/>
          <a:p>
            <a:pPr marL="0" indent="0" algn="l">
              <a:lnSpc>
                <a:spcPts val="2056"/>
              </a:lnSpc>
              <a:buNone/>
            </a:pPr>
            <a:r>
              <a:rPr lang="en-US" sz="1645" b="1" dirty="0">
                <a:solidFill>
                  <a:srgbClr val="396AF1"/>
                </a:solidFill>
                <a:latin typeface="Barlow" pitchFamily="34" charset="0"/>
                <a:ea typeface="Barlow" pitchFamily="34" charset="-122"/>
                <a:cs typeface="Barlow" pitchFamily="34" charset="-120"/>
              </a:rPr>
              <a:t>Annual Performance</a:t>
            </a:r>
            <a:endParaRPr lang="en-US" sz="1645" dirty="0"/>
          </a:p>
        </p:txBody>
      </p:sp>
      <p:sp>
        <p:nvSpPr>
          <p:cNvPr id="20" name="Text 17"/>
          <p:cNvSpPr/>
          <p:nvPr/>
        </p:nvSpPr>
        <p:spPr>
          <a:xfrm>
            <a:off x="4307086" y="6799659"/>
            <a:ext cx="7185898" cy="802243"/>
          </a:xfrm>
          <a:prstGeom prst="rect">
            <a:avLst/>
          </a:prstGeom>
          <a:noFill/>
          <a:ln/>
        </p:spPr>
        <p:txBody>
          <a:bodyPr wrap="square" rtlCol="0" anchor="t"/>
          <a:lstStyle/>
          <a:p>
            <a:pPr marL="0" indent="0" algn="l">
              <a:lnSpc>
                <a:spcPts val="2105"/>
              </a:lnSpc>
              <a:buNone/>
            </a:pPr>
            <a:r>
              <a:rPr lang="en-US" sz="1316" dirty="0">
                <a:solidFill>
                  <a:srgbClr val="272525"/>
                </a:solidFill>
                <a:latin typeface="Montserrat" pitchFamily="34" charset="0"/>
                <a:ea typeface="Montserrat" pitchFamily="34" charset="-122"/>
                <a:cs typeface="Montserrat" pitchFamily="34" charset="-120"/>
              </a:rPr>
              <a:t>Each year carving its distinct path on the graph, we see that the store has not just maintained but augmented its profitability, attributing success to adaptations and perhaps market expansion strategies.</a:t>
            </a:r>
            <a:endParaRPr lang="en-US" sz="131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9482"/>
          </a:xfrm>
          <a:prstGeom prst="rect">
            <a:avLst/>
          </a:prstGeom>
          <a:solidFill>
            <a:srgbClr val="EEEFF5"/>
          </a:solidFill>
          <a:ln/>
        </p:spPr>
      </p:sp>
      <p:sp>
        <p:nvSpPr>
          <p:cNvPr id="4" name="Text 1"/>
          <p:cNvSpPr/>
          <p:nvPr/>
        </p:nvSpPr>
        <p:spPr>
          <a:xfrm>
            <a:off x="3023830" y="471964"/>
            <a:ext cx="4291370" cy="536377"/>
          </a:xfrm>
          <a:prstGeom prst="rect">
            <a:avLst/>
          </a:prstGeom>
          <a:noFill/>
          <a:ln/>
        </p:spPr>
        <p:txBody>
          <a:bodyPr wrap="none" rtlCol="0" anchor="t"/>
          <a:lstStyle/>
          <a:p>
            <a:pPr marL="0" indent="0">
              <a:lnSpc>
                <a:spcPts val="4224"/>
              </a:lnSpc>
              <a:buNone/>
            </a:pPr>
            <a:r>
              <a:rPr lang="en-US" sz="3379" b="1" dirty="0">
                <a:solidFill>
                  <a:srgbClr val="396AF1"/>
                </a:solidFill>
                <a:latin typeface="Barlow" pitchFamily="34" charset="0"/>
                <a:ea typeface="Barlow" pitchFamily="34" charset="-122"/>
                <a:cs typeface="Barlow" pitchFamily="34" charset="-120"/>
              </a:rPr>
              <a:t>Sales by Category</a:t>
            </a:r>
            <a:endParaRPr lang="en-US" sz="3379" dirty="0"/>
          </a:p>
        </p:txBody>
      </p:sp>
      <p:sp>
        <p:nvSpPr>
          <p:cNvPr id="5" name="Text 2"/>
          <p:cNvSpPr/>
          <p:nvPr/>
        </p:nvSpPr>
        <p:spPr>
          <a:xfrm>
            <a:off x="3195399" y="1462207"/>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Technology</a:t>
            </a:r>
            <a:endParaRPr lang="en-US" sz="1352" dirty="0"/>
          </a:p>
        </p:txBody>
      </p:sp>
      <p:sp>
        <p:nvSpPr>
          <p:cNvPr id="6" name="Text 3"/>
          <p:cNvSpPr/>
          <p:nvPr/>
        </p:nvSpPr>
        <p:spPr>
          <a:xfrm>
            <a:off x="7490579" y="1462207"/>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0.84M</a:t>
            </a:r>
            <a:endParaRPr lang="en-US" sz="1352" dirty="0"/>
          </a:p>
        </p:txBody>
      </p:sp>
      <p:sp>
        <p:nvSpPr>
          <p:cNvPr id="7" name="Shape 4"/>
          <p:cNvSpPr/>
          <p:nvPr/>
        </p:nvSpPr>
        <p:spPr>
          <a:xfrm>
            <a:off x="3023830" y="1847493"/>
            <a:ext cx="8582739" cy="495895"/>
          </a:xfrm>
          <a:prstGeom prst="rect">
            <a:avLst/>
          </a:prstGeom>
          <a:solidFill>
            <a:srgbClr val="4B54FF">
              <a:alpha val="5000"/>
            </a:srgbClr>
          </a:solidFill>
          <a:ln/>
        </p:spPr>
      </p:sp>
      <p:sp>
        <p:nvSpPr>
          <p:cNvPr id="8" name="Text 5"/>
          <p:cNvSpPr/>
          <p:nvPr/>
        </p:nvSpPr>
        <p:spPr>
          <a:xfrm>
            <a:off x="3195399" y="1958102"/>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Furniture</a:t>
            </a:r>
            <a:endParaRPr lang="en-US" sz="1352" dirty="0"/>
          </a:p>
        </p:txBody>
      </p:sp>
      <p:sp>
        <p:nvSpPr>
          <p:cNvPr id="9" name="Text 6"/>
          <p:cNvSpPr/>
          <p:nvPr/>
        </p:nvSpPr>
        <p:spPr>
          <a:xfrm>
            <a:off x="7490579" y="1958102"/>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0.74M</a:t>
            </a:r>
            <a:endParaRPr lang="en-US" sz="1352" dirty="0"/>
          </a:p>
        </p:txBody>
      </p:sp>
      <p:sp>
        <p:nvSpPr>
          <p:cNvPr id="10" name="Text 7"/>
          <p:cNvSpPr/>
          <p:nvPr/>
        </p:nvSpPr>
        <p:spPr>
          <a:xfrm>
            <a:off x="3195399" y="2453997"/>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Office Supplies</a:t>
            </a:r>
            <a:endParaRPr lang="en-US" sz="1352" dirty="0"/>
          </a:p>
        </p:txBody>
      </p:sp>
      <p:sp>
        <p:nvSpPr>
          <p:cNvPr id="11" name="Text 8"/>
          <p:cNvSpPr/>
          <p:nvPr/>
        </p:nvSpPr>
        <p:spPr>
          <a:xfrm>
            <a:off x="7490579" y="2453997"/>
            <a:ext cx="3944422" cy="274677"/>
          </a:xfrm>
          <a:prstGeom prst="rect">
            <a:avLst/>
          </a:prstGeom>
          <a:noFill/>
          <a:ln/>
        </p:spPr>
        <p:txBody>
          <a:bodyPr wrap="non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0.72M</a:t>
            </a:r>
            <a:endParaRPr lang="en-US" sz="1352" dirty="0"/>
          </a:p>
        </p:txBody>
      </p:sp>
      <p:sp>
        <p:nvSpPr>
          <p:cNvPr id="12" name="Text 9"/>
          <p:cNvSpPr/>
          <p:nvPr/>
        </p:nvSpPr>
        <p:spPr>
          <a:xfrm>
            <a:off x="3023830" y="3032284"/>
            <a:ext cx="8582739" cy="824032"/>
          </a:xfrm>
          <a:prstGeom prst="rect">
            <a:avLst/>
          </a:prstGeom>
          <a:noFill/>
          <a:ln/>
        </p:spPr>
        <p:txBody>
          <a:bodyPr wrap="square" rtlCol="0" anchor="t"/>
          <a:lstStyle/>
          <a:p>
            <a:pPr marL="0" indent="0">
              <a:lnSpc>
                <a:spcPts val="2163"/>
              </a:lnSpc>
              <a:buNone/>
            </a:pPr>
            <a:r>
              <a:rPr lang="en-US" sz="1352" dirty="0">
                <a:solidFill>
                  <a:srgbClr val="272525"/>
                </a:solidFill>
                <a:latin typeface="Montserrat" pitchFamily="34" charset="0"/>
                <a:ea typeface="Montserrat" pitchFamily="34" charset="-122"/>
                <a:cs typeface="Montserrat" pitchFamily="34" charset="-120"/>
              </a:rPr>
              <a:t>The competitive landscape of sales sees Technology reigning supreme with impressive figures of 0.84 million, closely followed by Furniture. This indicates a buzzing market with a high appetite for tech products.</a:t>
            </a:r>
            <a:endParaRPr lang="en-US" sz="1352" dirty="0"/>
          </a:p>
        </p:txBody>
      </p:sp>
      <p:sp>
        <p:nvSpPr>
          <p:cNvPr id="13" name="Text 10"/>
          <p:cNvSpPr/>
          <p:nvPr/>
        </p:nvSpPr>
        <p:spPr>
          <a:xfrm>
            <a:off x="3023830" y="4113728"/>
            <a:ext cx="4291370" cy="536377"/>
          </a:xfrm>
          <a:prstGeom prst="rect">
            <a:avLst/>
          </a:prstGeom>
          <a:noFill/>
          <a:ln/>
        </p:spPr>
        <p:txBody>
          <a:bodyPr wrap="none" rtlCol="0" anchor="t"/>
          <a:lstStyle/>
          <a:p>
            <a:pPr marL="0" indent="0">
              <a:lnSpc>
                <a:spcPts val="4224"/>
              </a:lnSpc>
              <a:buNone/>
            </a:pPr>
            <a:r>
              <a:rPr lang="en-US" sz="3379" b="1" dirty="0">
                <a:solidFill>
                  <a:srgbClr val="396AF1"/>
                </a:solidFill>
                <a:latin typeface="Barlow" pitchFamily="34" charset="0"/>
                <a:ea typeface="Barlow" pitchFamily="34" charset="-122"/>
                <a:cs typeface="Barlow" pitchFamily="34" charset="-120"/>
              </a:rPr>
              <a:t>Sales by Ship Mode</a:t>
            </a:r>
            <a:endParaRPr lang="en-US" sz="3379" dirty="0"/>
          </a:p>
        </p:txBody>
      </p:sp>
      <p:pic>
        <p:nvPicPr>
          <p:cNvPr id="14" name="Image 1" descr="preencoded.png"/>
          <p:cNvPicPr>
            <a:picLocks noChangeAspect="1"/>
          </p:cNvPicPr>
          <p:nvPr/>
        </p:nvPicPr>
        <p:blipFill>
          <a:blip r:embed="rId4"/>
          <a:stretch>
            <a:fillRect/>
          </a:stretch>
        </p:blipFill>
        <p:spPr>
          <a:xfrm>
            <a:off x="3023830" y="4907518"/>
            <a:ext cx="4291370" cy="686514"/>
          </a:xfrm>
          <a:prstGeom prst="rect">
            <a:avLst/>
          </a:prstGeom>
        </p:spPr>
      </p:pic>
      <p:sp>
        <p:nvSpPr>
          <p:cNvPr id="15" name="Text 11"/>
          <p:cNvSpPr/>
          <p:nvPr/>
        </p:nvSpPr>
        <p:spPr>
          <a:xfrm>
            <a:off x="3195399" y="5851446"/>
            <a:ext cx="2145625" cy="268129"/>
          </a:xfrm>
          <a:prstGeom prst="rect">
            <a:avLst/>
          </a:prstGeom>
          <a:noFill/>
          <a:ln/>
        </p:spPr>
        <p:txBody>
          <a:bodyPr wrap="none" rtlCol="0" anchor="t"/>
          <a:lstStyle/>
          <a:p>
            <a:pPr marL="0" indent="0" algn="l">
              <a:lnSpc>
                <a:spcPts val="2112"/>
              </a:lnSpc>
              <a:buNone/>
            </a:pPr>
            <a:r>
              <a:rPr lang="en-US" sz="1690" b="1" dirty="0">
                <a:solidFill>
                  <a:srgbClr val="396AF1"/>
                </a:solidFill>
                <a:latin typeface="Barlow" pitchFamily="34" charset="0"/>
                <a:ea typeface="Barlow" pitchFamily="34" charset="-122"/>
                <a:cs typeface="Barlow" pitchFamily="34" charset="-120"/>
              </a:rPr>
              <a:t>Standard Shipping</a:t>
            </a:r>
            <a:endParaRPr lang="en-US" sz="1690" dirty="0"/>
          </a:p>
        </p:txBody>
      </p:sp>
      <p:sp>
        <p:nvSpPr>
          <p:cNvPr id="16" name="Text 12"/>
          <p:cNvSpPr/>
          <p:nvPr/>
        </p:nvSpPr>
        <p:spPr>
          <a:xfrm>
            <a:off x="3195399" y="6222563"/>
            <a:ext cx="3948232" cy="1373386"/>
          </a:xfrm>
          <a:prstGeom prst="rect">
            <a:avLst/>
          </a:prstGeom>
          <a:noFill/>
          <a:ln/>
        </p:spPr>
        <p:txBody>
          <a:bodyPr wrap="square" rtlCol="0" anchor="t"/>
          <a:lstStyle/>
          <a:p>
            <a:pPr marL="0" indent="0" algn="l">
              <a:lnSpc>
                <a:spcPts val="2163"/>
              </a:lnSpc>
              <a:buNone/>
            </a:pPr>
            <a:r>
              <a:rPr lang="en-US" sz="1352" dirty="0">
                <a:solidFill>
                  <a:srgbClr val="272525"/>
                </a:solidFill>
                <a:latin typeface="Montserrat" pitchFamily="34" charset="0"/>
                <a:ea typeface="Montserrat" pitchFamily="34" charset="-122"/>
                <a:cs typeface="Montserrat" pitchFamily="34" charset="-120"/>
              </a:rPr>
              <a:t>Undoubtedly the most preferred, Standard shipping mode sits at the top with 0.52 million in sales, aligning with customer preferences for economical and reliable delivery options.</a:t>
            </a:r>
            <a:endParaRPr lang="en-US" sz="1352" dirty="0"/>
          </a:p>
        </p:txBody>
      </p:sp>
      <p:pic>
        <p:nvPicPr>
          <p:cNvPr id="17" name="Image 2" descr="preencoded.png"/>
          <p:cNvPicPr>
            <a:picLocks noChangeAspect="1"/>
          </p:cNvPicPr>
          <p:nvPr/>
        </p:nvPicPr>
        <p:blipFill>
          <a:blip r:embed="rId5"/>
          <a:stretch>
            <a:fillRect/>
          </a:stretch>
        </p:blipFill>
        <p:spPr>
          <a:xfrm>
            <a:off x="7315200" y="4907518"/>
            <a:ext cx="4291370" cy="686514"/>
          </a:xfrm>
          <a:prstGeom prst="rect">
            <a:avLst/>
          </a:prstGeom>
        </p:spPr>
      </p:pic>
      <p:sp>
        <p:nvSpPr>
          <p:cNvPr id="18" name="Text 13"/>
          <p:cNvSpPr/>
          <p:nvPr/>
        </p:nvSpPr>
        <p:spPr>
          <a:xfrm>
            <a:off x="7486769" y="5851446"/>
            <a:ext cx="2145625" cy="268129"/>
          </a:xfrm>
          <a:prstGeom prst="rect">
            <a:avLst/>
          </a:prstGeom>
          <a:noFill/>
          <a:ln/>
        </p:spPr>
        <p:txBody>
          <a:bodyPr wrap="none" rtlCol="0" anchor="t"/>
          <a:lstStyle/>
          <a:p>
            <a:pPr marL="0" indent="0" algn="l">
              <a:lnSpc>
                <a:spcPts val="2112"/>
              </a:lnSpc>
              <a:buNone/>
            </a:pPr>
            <a:r>
              <a:rPr lang="en-US" sz="1690" b="1" dirty="0">
                <a:solidFill>
                  <a:srgbClr val="396AF1"/>
                </a:solidFill>
                <a:latin typeface="Barlow" pitchFamily="34" charset="0"/>
                <a:ea typeface="Barlow" pitchFamily="34" charset="-122"/>
                <a:cs typeface="Barlow" pitchFamily="34" charset="-120"/>
              </a:rPr>
              <a:t>Same Day Shipping</a:t>
            </a:r>
            <a:endParaRPr lang="en-US" sz="1690" dirty="0"/>
          </a:p>
        </p:txBody>
      </p:sp>
      <p:sp>
        <p:nvSpPr>
          <p:cNvPr id="19" name="Text 14"/>
          <p:cNvSpPr/>
          <p:nvPr/>
        </p:nvSpPr>
        <p:spPr>
          <a:xfrm>
            <a:off x="7486769" y="6222563"/>
            <a:ext cx="3948232" cy="1373386"/>
          </a:xfrm>
          <a:prstGeom prst="rect">
            <a:avLst/>
          </a:prstGeom>
          <a:noFill/>
          <a:ln/>
        </p:spPr>
        <p:txBody>
          <a:bodyPr wrap="square" rtlCol="0" anchor="t"/>
          <a:lstStyle/>
          <a:p>
            <a:pPr marL="0" indent="0" algn="l">
              <a:lnSpc>
                <a:spcPts val="2163"/>
              </a:lnSpc>
              <a:buNone/>
            </a:pPr>
            <a:r>
              <a:rPr lang="en-US" sz="1352" dirty="0">
                <a:solidFill>
                  <a:srgbClr val="272525"/>
                </a:solidFill>
                <a:latin typeface="Montserrat" pitchFamily="34" charset="0"/>
                <a:ea typeface="Montserrat" pitchFamily="34" charset="-122"/>
                <a:cs typeface="Montserrat" pitchFamily="34" charset="-120"/>
              </a:rPr>
              <a:t>The niche Same Day shipping option, though smaller at 0.05 million in sales, represents a fast-paced consumer segment potentially willing to pay a premium for immediate service.</a:t>
            </a:r>
            <a:endParaRPr lang="en-US" sz="135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671393"/>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Sales by Sub Category</a:t>
            </a:r>
            <a:endParaRPr lang="en-US" sz="4374" dirty="0"/>
          </a:p>
        </p:txBody>
      </p:sp>
      <p:sp>
        <p:nvSpPr>
          <p:cNvPr id="5" name="Shape 2"/>
          <p:cNvSpPr/>
          <p:nvPr/>
        </p:nvSpPr>
        <p:spPr>
          <a:xfrm>
            <a:off x="1760220" y="1872615"/>
            <a:ext cx="499943" cy="499943"/>
          </a:xfrm>
          <a:prstGeom prst="roundRect">
            <a:avLst>
              <a:gd name="adj" fmla="val 26667"/>
            </a:avLst>
          </a:prstGeom>
          <a:solidFill>
            <a:srgbClr val="EEEFF5"/>
          </a:solidFill>
          <a:ln/>
        </p:spPr>
      </p:sp>
      <p:sp>
        <p:nvSpPr>
          <p:cNvPr id="6" name="Text 3"/>
          <p:cNvSpPr/>
          <p:nvPr/>
        </p:nvSpPr>
        <p:spPr>
          <a:xfrm>
            <a:off x="1951196" y="1914287"/>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1948934"/>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Phones &amp; Chairs</a:t>
            </a:r>
            <a:endParaRPr lang="en-US" sz="2187" dirty="0"/>
          </a:p>
        </p:txBody>
      </p:sp>
      <p:sp>
        <p:nvSpPr>
          <p:cNvPr id="8" name="Text 5"/>
          <p:cNvSpPr/>
          <p:nvPr/>
        </p:nvSpPr>
        <p:spPr>
          <a:xfrm>
            <a:off x="2482334" y="2429351"/>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Phones and Chairs both had sales of 0.33 million, showing that consumers have diverse needs that are catered to with equally vigorous sales strategies.</a:t>
            </a:r>
            <a:endParaRPr lang="en-US" sz="1750" dirty="0"/>
          </a:p>
        </p:txBody>
      </p:sp>
      <p:sp>
        <p:nvSpPr>
          <p:cNvPr id="9" name="Shape 6"/>
          <p:cNvSpPr/>
          <p:nvPr/>
        </p:nvSpPr>
        <p:spPr>
          <a:xfrm>
            <a:off x="7426285" y="1872615"/>
            <a:ext cx="499943" cy="499943"/>
          </a:xfrm>
          <a:prstGeom prst="roundRect">
            <a:avLst>
              <a:gd name="adj" fmla="val 26667"/>
            </a:avLst>
          </a:prstGeom>
          <a:solidFill>
            <a:srgbClr val="EEEFF5"/>
          </a:solidFill>
          <a:ln/>
        </p:spPr>
      </p:sp>
      <p:sp>
        <p:nvSpPr>
          <p:cNvPr id="10" name="Text 7"/>
          <p:cNvSpPr/>
          <p:nvPr/>
        </p:nvSpPr>
        <p:spPr>
          <a:xfrm>
            <a:off x="7582853" y="1914287"/>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1948934"/>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Storage Solutions</a:t>
            </a:r>
            <a:endParaRPr lang="en-US" sz="2187" dirty="0"/>
          </a:p>
        </p:txBody>
      </p:sp>
      <p:sp>
        <p:nvSpPr>
          <p:cNvPr id="12" name="Text 9"/>
          <p:cNvSpPr/>
          <p:nvPr/>
        </p:nvSpPr>
        <p:spPr>
          <a:xfrm>
            <a:off x="8148399" y="2429351"/>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Storage solutions had sales of 0.22 million, reflecting an increasing demand for organizational products in both office settings and remote workspaces.</a:t>
            </a:r>
            <a:endParaRPr lang="en-US" sz="1750" dirty="0"/>
          </a:p>
        </p:txBody>
      </p:sp>
      <p:sp>
        <p:nvSpPr>
          <p:cNvPr id="13" name="Text 10"/>
          <p:cNvSpPr/>
          <p:nvPr/>
        </p:nvSpPr>
        <p:spPr>
          <a:xfrm>
            <a:off x="1760220" y="4184213"/>
            <a:ext cx="6015871"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Sales and Profit by State</a:t>
            </a:r>
            <a:endParaRPr lang="en-US" sz="4374" dirty="0"/>
          </a:p>
        </p:txBody>
      </p:sp>
      <p:sp>
        <p:nvSpPr>
          <p:cNvPr id="14" name="Shape 11"/>
          <p:cNvSpPr/>
          <p:nvPr/>
        </p:nvSpPr>
        <p:spPr>
          <a:xfrm>
            <a:off x="1760220" y="5211842"/>
            <a:ext cx="5443895" cy="2346365"/>
          </a:xfrm>
          <a:prstGeom prst="roundRect">
            <a:avLst>
              <a:gd name="adj" fmla="val 5682"/>
            </a:avLst>
          </a:prstGeom>
          <a:solidFill>
            <a:srgbClr val="EEEFF5"/>
          </a:solidFill>
          <a:ln/>
        </p:spPr>
      </p:sp>
      <p:sp>
        <p:nvSpPr>
          <p:cNvPr id="15" name="Text 12"/>
          <p:cNvSpPr/>
          <p:nvPr/>
        </p:nvSpPr>
        <p:spPr>
          <a:xfrm>
            <a:off x="1982391" y="543401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Regional Impact</a:t>
            </a:r>
            <a:endParaRPr lang="en-US" sz="2187" dirty="0"/>
          </a:p>
        </p:txBody>
      </p:sp>
      <p:sp>
        <p:nvSpPr>
          <p:cNvPr id="16" name="Text 13"/>
          <p:cNvSpPr/>
          <p:nvPr/>
        </p:nvSpPr>
        <p:spPr>
          <a:xfrm>
            <a:off x="1982391" y="5914430"/>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Sales and profit density varies across states, with larger circles pinpointing pivotal revenue-generating regions that are crucial to the store's financial health.</a:t>
            </a:r>
            <a:endParaRPr lang="en-US" sz="1750" dirty="0"/>
          </a:p>
        </p:txBody>
      </p:sp>
      <p:sp>
        <p:nvSpPr>
          <p:cNvPr id="17" name="Shape 14"/>
          <p:cNvSpPr/>
          <p:nvPr/>
        </p:nvSpPr>
        <p:spPr>
          <a:xfrm>
            <a:off x="7426285" y="5211842"/>
            <a:ext cx="5443895" cy="2346365"/>
          </a:xfrm>
          <a:prstGeom prst="roundRect">
            <a:avLst>
              <a:gd name="adj" fmla="val 5682"/>
            </a:avLst>
          </a:prstGeom>
          <a:solidFill>
            <a:srgbClr val="EEEFF5"/>
          </a:solidFill>
          <a:ln/>
        </p:spPr>
      </p:sp>
      <p:sp>
        <p:nvSpPr>
          <p:cNvPr id="18" name="Text 15"/>
          <p:cNvSpPr/>
          <p:nvPr/>
        </p:nvSpPr>
        <p:spPr>
          <a:xfrm>
            <a:off x="7648456" y="543401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Market Dynamics</a:t>
            </a:r>
            <a:endParaRPr lang="en-US" sz="2187" dirty="0"/>
          </a:p>
        </p:txBody>
      </p:sp>
      <p:sp>
        <p:nvSpPr>
          <p:cNvPr id="19" name="Text 16"/>
          <p:cNvSpPr/>
          <p:nvPr/>
        </p:nvSpPr>
        <p:spPr>
          <a:xfrm>
            <a:off x="7648456" y="5914430"/>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 array of factors, perhaps including local economic conditions and marketing effectiveness, contribute to this geographic distribution of fiscal success.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066806"/>
            <a:ext cx="6822877"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Key Performance Indicators</a:t>
            </a:r>
            <a:endParaRPr lang="en-US" sz="4374" dirty="0"/>
          </a:p>
        </p:txBody>
      </p:sp>
      <p:sp>
        <p:nvSpPr>
          <p:cNvPr id="5" name="Text 2"/>
          <p:cNvSpPr/>
          <p:nvPr/>
        </p:nvSpPr>
        <p:spPr>
          <a:xfrm>
            <a:off x="1760220" y="3316605"/>
            <a:ext cx="3481149" cy="666512"/>
          </a:xfrm>
          <a:prstGeom prst="rect">
            <a:avLst/>
          </a:prstGeom>
          <a:noFill/>
          <a:ln/>
        </p:spPr>
        <p:txBody>
          <a:bodyPr wrap="none" rtlCol="0" anchor="t"/>
          <a:lstStyle/>
          <a:p>
            <a:pPr marL="0" indent="0" algn="ctr">
              <a:lnSpc>
                <a:spcPts val="5249"/>
              </a:lnSpc>
              <a:buNone/>
            </a:pPr>
            <a:r>
              <a:rPr lang="en-US" sz="5249" b="1" dirty="0">
                <a:solidFill>
                  <a:srgbClr val="396AF1"/>
                </a:solidFill>
                <a:latin typeface="Barlow" pitchFamily="34" charset="0"/>
                <a:ea typeface="Barlow" pitchFamily="34" charset="-122"/>
                <a:cs typeface="Barlow" pitchFamily="34" charset="-120"/>
              </a:rPr>
              <a:t>38K</a:t>
            </a:r>
            <a:endParaRPr lang="en-US" sz="5249" dirty="0"/>
          </a:p>
        </p:txBody>
      </p:sp>
      <p:sp>
        <p:nvSpPr>
          <p:cNvPr id="6" name="Text 3"/>
          <p:cNvSpPr/>
          <p:nvPr/>
        </p:nvSpPr>
        <p:spPr>
          <a:xfrm>
            <a:off x="2112050" y="4260771"/>
            <a:ext cx="2777490"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Quantity</a:t>
            </a:r>
            <a:endParaRPr lang="en-US" sz="2187" dirty="0"/>
          </a:p>
        </p:txBody>
      </p:sp>
      <p:sp>
        <p:nvSpPr>
          <p:cNvPr id="7" name="Text 4"/>
          <p:cNvSpPr/>
          <p:nvPr/>
        </p:nvSpPr>
        <p:spPr>
          <a:xfrm>
            <a:off x="1760220" y="4741188"/>
            <a:ext cx="3481149"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The sheer volume of product turnover, a quantifiable testament to demand and operational capacity.</a:t>
            </a:r>
            <a:endParaRPr lang="en-US" sz="1750" dirty="0"/>
          </a:p>
        </p:txBody>
      </p:sp>
      <p:sp>
        <p:nvSpPr>
          <p:cNvPr id="8" name="Text 5"/>
          <p:cNvSpPr/>
          <p:nvPr/>
        </p:nvSpPr>
        <p:spPr>
          <a:xfrm>
            <a:off x="5574625" y="3316605"/>
            <a:ext cx="3481149" cy="666512"/>
          </a:xfrm>
          <a:prstGeom prst="rect">
            <a:avLst/>
          </a:prstGeom>
          <a:noFill/>
          <a:ln/>
        </p:spPr>
        <p:txBody>
          <a:bodyPr wrap="none" rtlCol="0" anchor="t"/>
          <a:lstStyle/>
          <a:p>
            <a:pPr marL="0" indent="0" algn="ctr">
              <a:lnSpc>
                <a:spcPts val="5249"/>
              </a:lnSpc>
              <a:buNone/>
            </a:pPr>
            <a:r>
              <a:rPr lang="en-US" sz="5249" b="1" dirty="0">
                <a:solidFill>
                  <a:srgbClr val="396AF1"/>
                </a:solidFill>
                <a:latin typeface="Barlow" pitchFamily="34" charset="0"/>
                <a:ea typeface="Barlow" pitchFamily="34" charset="-122"/>
                <a:cs typeface="Barlow" pitchFamily="34" charset="-120"/>
              </a:rPr>
              <a:t>2.30M</a:t>
            </a:r>
            <a:endParaRPr lang="en-US" sz="5249" dirty="0"/>
          </a:p>
        </p:txBody>
      </p:sp>
      <p:sp>
        <p:nvSpPr>
          <p:cNvPr id="9" name="Text 6"/>
          <p:cNvSpPr/>
          <p:nvPr/>
        </p:nvSpPr>
        <p:spPr>
          <a:xfrm>
            <a:off x="5926455" y="4260771"/>
            <a:ext cx="2777490"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Sales</a:t>
            </a:r>
            <a:endParaRPr lang="en-US" sz="2187" dirty="0"/>
          </a:p>
        </p:txBody>
      </p:sp>
      <p:sp>
        <p:nvSpPr>
          <p:cNvPr id="10" name="Text 7"/>
          <p:cNvSpPr/>
          <p:nvPr/>
        </p:nvSpPr>
        <p:spPr>
          <a:xfrm>
            <a:off x="5574625" y="4741188"/>
            <a:ext cx="3481149"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Reflecting the mammoth scale of transactions, the sales figure speaks to the breadth of market reach.</a:t>
            </a:r>
            <a:endParaRPr lang="en-US" sz="1750" dirty="0"/>
          </a:p>
        </p:txBody>
      </p:sp>
      <p:sp>
        <p:nvSpPr>
          <p:cNvPr id="11" name="Text 8"/>
          <p:cNvSpPr/>
          <p:nvPr/>
        </p:nvSpPr>
        <p:spPr>
          <a:xfrm>
            <a:off x="9389031" y="3316605"/>
            <a:ext cx="3481149" cy="666512"/>
          </a:xfrm>
          <a:prstGeom prst="rect">
            <a:avLst/>
          </a:prstGeom>
          <a:noFill/>
          <a:ln/>
        </p:spPr>
        <p:txBody>
          <a:bodyPr wrap="none" rtlCol="0" anchor="t"/>
          <a:lstStyle/>
          <a:p>
            <a:pPr marL="0" indent="0" algn="ctr">
              <a:lnSpc>
                <a:spcPts val="5249"/>
              </a:lnSpc>
              <a:buNone/>
            </a:pPr>
            <a:r>
              <a:rPr lang="en-US" sz="5249" b="1" dirty="0">
                <a:solidFill>
                  <a:srgbClr val="396AF1"/>
                </a:solidFill>
                <a:latin typeface="Barlow" pitchFamily="34" charset="0"/>
                <a:ea typeface="Barlow" pitchFamily="34" charset="-122"/>
                <a:cs typeface="Barlow" pitchFamily="34" charset="-120"/>
              </a:rPr>
              <a:t>286.40K</a:t>
            </a:r>
            <a:endParaRPr lang="en-US" sz="5249" dirty="0"/>
          </a:p>
        </p:txBody>
      </p:sp>
      <p:sp>
        <p:nvSpPr>
          <p:cNvPr id="12" name="Text 9"/>
          <p:cNvSpPr/>
          <p:nvPr/>
        </p:nvSpPr>
        <p:spPr>
          <a:xfrm>
            <a:off x="9740860" y="4260771"/>
            <a:ext cx="2777490"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Profit</a:t>
            </a:r>
            <a:endParaRPr lang="en-US" sz="2187" dirty="0"/>
          </a:p>
        </p:txBody>
      </p:sp>
      <p:sp>
        <p:nvSpPr>
          <p:cNvPr id="13" name="Text 10"/>
          <p:cNvSpPr/>
          <p:nvPr/>
        </p:nvSpPr>
        <p:spPr>
          <a:xfrm>
            <a:off x="9389031" y="4741188"/>
            <a:ext cx="3481149"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The endgame metric for any business, underscoring profitability and investment potentials.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3423285"/>
            <a:ext cx="7115056"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                                      THANK YOU</a:t>
            </a:r>
            <a:endParaRPr lang="en-US" sz="4374" dirty="0"/>
          </a:p>
        </p:txBody>
      </p:sp>
      <p:sp>
        <p:nvSpPr>
          <p:cNvPr id="5" name="Text 2"/>
          <p:cNvSpPr/>
          <p:nvPr/>
        </p:nvSpPr>
        <p:spPr>
          <a:xfrm>
            <a:off x="1760220" y="4450913"/>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552</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R.S. ABHISHEK</cp:lastModifiedBy>
  <cp:revision>3</cp:revision>
  <dcterms:created xsi:type="dcterms:W3CDTF">2024-02-29T12:47:03Z</dcterms:created>
  <dcterms:modified xsi:type="dcterms:W3CDTF">2024-08-31T12:11:44Z</dcterms:modified>
</cp:coreProperties>
</file>