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TxA2xtkFnT0OySYyeMmOf8eb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ef045140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g1ef045140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ef045140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1ef045140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ef04fd27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ef04fd27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04a9e01fd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g204a9e01fd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ef04fd27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ef04fd27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6" name="Google Shape;10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1" name="Google Shape;11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ef04fd27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ef04fd27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ef04fd27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ef04fd27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04a9e01fd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04a9e01fd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9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9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68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68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68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68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" name="Google Shape;148;p6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49" name="Google Shape;149;p6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68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55" name="Google Shape;155;p6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68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161" name="Google Shape;161;p6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69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0" name="Google Shape;170;p69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9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2" name="Google Shape;172;p69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9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4" name="Google Shape;174;p69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" name="Google Shape;175;p69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6" name="Google Shape;176;p6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69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2" name="Google Shape;182;p6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0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70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70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70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7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3" name="Google Shape;193;p70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94" name="Google Shape;194;p7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70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00" name="Google Shape;200;p7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70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206" name="Google Shape;206;p7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7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5" name="Google Shape;215;p7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216" name="Google Shape;216;p7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7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222" name="Google Shape;222;p7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2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72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72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1" name="Google Shape;231;p72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232" name="Google Shape;232;p7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3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0" name="Google Shape;240;p7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1" name="Google Shape;241;p7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7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7" name="Google Shape;247;p7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74"/>
          <p:cNvSpPr txBox="1"/>
          <p:nvPr>
            <p:ph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5" name="Google Shape;255;p74"/>
          <p:cNvSpPr txBox="1"/>
          <p:nvPr>
            <p:ph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6" name="Google Shape;256;p74"/>
          <p:cNvSpPr txBox="1"/>
          <p:nvPr>
            <p:ph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7" name="Google Shape;257;p74"/>
          <p:cNvSpPr txBox="1"/>
          <p:nvPr>
            <p:ph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8" name="Google Shape;258;p74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4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4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4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4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4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74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74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7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267" name="Google Shape;267;p7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7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73" name="Google Shape;273;p7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75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1" name="Google Shape;281;p75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5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3" name="Google Shape;283;p75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5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5" name="Google Shape;285;p75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5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7" name="Google Shape;287;p75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8" name="Google Shape;288;p75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89" name="Google Shape;289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75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95" name="Google Shape;295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76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6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6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6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6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6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8" name="Google Shape;308;p7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309" name="Google Shape;309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7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315" name="Google Shape;315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77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7"/>
          <p:cNvSpPr txBox="1"/>
          <p:nvPr>
            <p:ph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24" name="Google Shape;324;p77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7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7"/>
          <p:cNvSpPr txBox="1"/>
          <p:nvPr>
            <p:ph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27" name="Google Shape;327;p77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7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77"/>
          <p:cNvSpPr txBox="1"/>
          <p:nvPr>
            <p:ph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0" name="Google Shape;330;p77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1" name="Google Shape;331;p77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332" name="Google Shape;332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77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338" name="Google Shape;338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0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4" name="Google Shape;14;p6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5" name="Google Shape;15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60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1" name="Google Shape;21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78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5" name="Google Shape;345;p78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8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8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8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8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8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8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8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8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8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8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8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8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8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8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8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8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8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8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8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8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8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8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8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8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8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8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8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8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8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8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8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8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8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8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8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78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2" name="Google Shape;382;p78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8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8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8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8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8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8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8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8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8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8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8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8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8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8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8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8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8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8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8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8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8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8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8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8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8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8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8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8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8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8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8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8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8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8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8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8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8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8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8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8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8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8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8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8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8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8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8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8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8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8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8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8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8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8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8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8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8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8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8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8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8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8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8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8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8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8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8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8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8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8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8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8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8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8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8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8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8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8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8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78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3" name="Google Shape;463;p78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4" name="Google Shape;464;p78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b="0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8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82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82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82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83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83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0" name="Google Shape;30;p61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61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1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1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6" name="Google Shape;36;p61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1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9" name="Google Shape;39;p61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2" name="Google Shape;42;p61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1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5" name="Google Shape;45;p61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" name="Google Shape;46;p6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7" name="Google Shape;47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61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3" name="Google Shape;53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62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61" name="Google Shape;61;p62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2" name="Google Shape;62;p6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62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68" name="Google Shape;68;p6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3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63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6" name="Google Shape;76;p63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7" name="Google Shape;77;p6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4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65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5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5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5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5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5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6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0" name="Google Shape;100;p6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6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06" name="Google Shape;106;p6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65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112" name="Google Shape;112;p6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6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66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21" name="Google Shape;121;p66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" name="Google Shape;122;p66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0" name="Google Shape;130;p6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31" name="Google Shape;131;p6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67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37" name="Google Shape;137;p6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"/>
          <p:cNvSpPr txBox="1"/>
          <p:nvPr>
            <p:ph type="ctrTitle"/>
          </p:nvPr>
        </p:nvSpPr>
        <p:spPr>
          <a:xfrm>
            <a:off x="720000" y="903425"/>
            <a:ext cx="4179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TEAM SE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Sorting Visualiser</a:t>
            </a:r>
            <a:r>
              <a:rPr lang="en"/>
              <a:t> </a:t>
            </a:r>
            <a:endParaRPr/>
          </a:p>
        </p:txBody>
      </p:sp>
      <p:sp>
        <p:nvSpPr>
          <p:cNvPr id="509" name="Google Shape;509;p1"/>
          <p:cNvSpPr txBox="1"/>
          <p:nvPr>
            <p:ph idx="1" type="subTitle"/>
          </p:nvPr>
        </p:nvSpPr>
        <p:spPr>
          <a:xfrm>
            <a:off x="720000" y="3500600"/>
            <a:ext cx="27972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Fraser Robb  (s1308002)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Satya Pahari (s1282006)</a:t>
            </a:r>
            <a:endParaRPr b="1"/>
          </a:p>
        </p:txBody>
      </p:sp>
      <p:sp>
        <p:nvSpPr>
          <p:cNvPr id="510" name="Google Shape;510;p1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878" name="Google Shape;878;p13"/>
          <p:cNvSpPr txBox="1"/>
          <p:nvPr>
            <p:ph idx="3" type="title"/>
          </p:nvPr>
        </p:nvSpPr>
        <p:spPr>
          <a:xfrm>
            <a:off x="1048522" y="2285400"/>
            <a:ext cx="283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Expandability</a:t>
            </a:r>
            <a:endParaRPr sz="4000"/>
          </a:p>
        </p:txBody>
      </p:sp>
      <p:sp>
        <p:nvSpPr>
          <p:cNvPr id="879" name="Google Shape;879;p13"/>
          <p:cNvSpPr txBox="1"/>
          <p:nvPr>
            <p:ph type="title"/>
          </p:nvPr>
        </p:nvSpPr>
        <p:spPr>
          <a:xfrm>
            <a:off x="5246522" y="2285400"/>
            <a:ext cx="273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Decoupling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Observer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Pattern</a:t>
            </a:r>
            <a:endParaRPr/>
          </a:p>
        </p:txBody>
      </p:sp>
      <p:sp>
        <p:nvSpPr>
          <p:cNvPr id="885" name="Google Shape;885;p11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Strategy</a:t>
            </a:r>
            <a:br>
              <a:rPr lang="en"/>
            </a:br>
            <a:r>
              <a:rPr lang="en"/>
              <a:t>Pattern</a:t>
            </a:r>
            <a:endParaRPr/>
          </a:p>
        </p:txBody>
      </p:sp>
      <p:sp>
        <p:nvSpPr>
          <p:cNvPr id="886" name="Google Shape;886;p11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887" name="Google Shape;887;p11"/>
          <p:cNvSpPr/>
          <p:nvPr/>
        </p:nvSpPr>
        <p:spPr>
          <a:xfrm>
            <a:off x="2674326" y="1732079"/>
            <a:ext cx="469911" cy="469874"/>
          </a:xfrm>
          <a:custGeom>
            <a:rect b="b" l="l" r="r" t="t"/>
            <a:pathLst>
              <a:path extrusionOk="0" h="11752" w="11847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8" name="Google Shape;888;p11"/>
          <p:cNvGrpSpPr/>
          <p:nvPr/>
        </p:nvGrpSpPr>
        <p:grpSpPr>
          <a:xfrm>
            <a:off x="5999786" y="1733360"/>
            <a:ext cx="469887" cy="467314"/>
            <a:chOff x="-64401400" y="1914475"/>
            <a:chExt cx="319000" cy="317275"/>
          </a:xfrm>
        </p:grpSpPr>
        <p:sp>
          <p:nvSpPr>
            <p:cNvPr id="889" name="Google Shape;889;p11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ef045140bb_0_6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Strategy Pattern</a:t>
            </a:r>
            <a:endParaRPr/>
          </a:p>
        </p:txBody>
      </p:sp>
      <p:pic>
        <p:nvPicPr>
          <p:cNvPr id="897" name="Google Shape;897;g1ef045140b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25" y="1204900"/>
            <a:ext cx="5115525" cy="3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ef045140bb_0_3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Observer</a:t>
            </a:r>
            <a:r>
              <a:rPr lang="en"/>
              <a:t> Pattern</a:t>
            </a:r>
            <a:endParaRPr/>
          </a:p>
        </p:txBody>
      </p:sp>
      <p:pic>
        <p:nvPicPr>
          <p:cNvPr id="903" name="Google Shape;903;g1ef045140bb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25" y="1214725"/>
            <a:ext cx="7613750" cy="3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8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09" name="Google Shape;909;p28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4"/>
                </a:solidFill>
              </a:rPr>
              <a:t>Features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910" name="Google Shape;910;p28"/>
          <p:cNvGrpSpPr/>
          <p:nvPr/>
        </p:nvGrpSpPr>
        <p:grpSpPr>
          <a:xfrm>
            <a:off x="6275090" y="1382992"/>
            <a:ext cx="2377521" cy="2377520"/>
            <a:chOff x="6275090" y="1382992"/>
            <a:chExt cx="2377521" cy="2377520"/>
          </a:xfrm>
        </p:grpSpPr>
        <p:sp>
          <p:nvSpPr>
            <p:cNvPr id="911" name="Google Shape;911;p28"/>
            <p:cNvSpPr/>
            <p:nvPr/>
          </p:nvSpPr>
          <p:spPr>
            <a:xfrm>
              <a:off x="6275090" y="1382992"/>
              <a:ext cx="1862394" cy="2139770"/>
            </a:xfrm>
            <a:custGeom>
              <a:rect b="b" l="l" r="r" t="t"/>
              <a:pathLst>
                <a:path extrusionOk="0" h="176149" w="153315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7860096" y="1382992"/>
              <a:ext cx="277388" cy="277388"/>
            </a:xfrm>
            <a:custGeom>
              <a:rect b="b" l="l" r="r" t="t"/>
              <a:pathLst>
                <a:path extrusionOk="0" h="22835" w="22835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31716" y="1977369"/>
              <a:ext cx="1228392" cy="1228392"/>
            </a:xfrm>
            <a:custGeom>
              <a:rect b="b" l="l" r="r" t="t"/>
              <a:pathLst>
                <a:path extrusionOk="0" h="101123" w="101123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7622345" y="2730246"/>
              <a:ext cx="1030266" cy="1030266"/>
            </a:xfrm>
            <a:custGeom>
              <a:rect b="b" l="l" r="r" t="t"/>
              <a:pathLst>
                <a:path extrusionOk="0" h="84813" w="84813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7265719" y="1660368"/>
              <a:ext cx="237763" cy="237763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7265719" y="1898118"/>
              <a:ext cx="237763" cy="673640"/>
            </a:xfrm>
            <a:custGeom>
              <a:rect b="b" l="l" r="r" t="t"/>
              <a:pathLst>
                <a:path extrusionOk="0" h="55455" w="19573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631716" y="1660368"/>
              <a:ext cx="396264" cy="515139"/>
            </a:xfrm>
            <a:custGeom>
              <a:rect b="b" l="l" r="r" t="t"/>
              <a:pathLst>
                <a:path extrusionOk="0" h="42407" w="32621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671342" y="2175494"/>
              <a:ext cx="317013" cy="922092"/>
            </a:xfrm>
            <a:custGeom>
              <a:rect b="b" l="l" r="r" t="t"/>
              <a:pathLst>
                <a:path extrusionOk="0" h="75908" w="26097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7820471" y="2928372"/>
              <a:ext cx="634014" cy="634014"/>
            </a:xfrm>
            <a:custGeom>
              <a:rect b="b" l="l" r="r" t="t"/>
              <a:pathLst>
                <a:path extrusionOk="0" h="52193" w="52193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7899721" y="2928372"/>
              <a:ext cx="277388" cy="356638"/>
            </a:xfrm>
            <a:custGeom>
              <a:rect b="b" l="l" r="r" t="t"/>
              <a:pathLst>
                <a:path extrusionOk="0" h="29359" w="22835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8058222" y="3166123"/>
              <a:ext cx="158513" cy="158513"/>
            </a:xfrm>
            <a:custGeom>
              <a:rect b="b" l="l" r="r" t="t"/>
              <a:pathLst>
                <a:path extrusionOk="0" h="13049" w="13049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790217" y="1660368"/>
              <a:ext cx="79262" cy="317013"/>
            </a:xfrm>
            <a:custGeom>
              <a:rect b="b" l="l" r="r" t="t"/>
              <a:pathLst>
                <a:path extrusionOk="0" h="26097" w="6525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841334" y="2939864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960209" y="2820988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7079085" y="2702113"/>
              <a:ext cx="135141" cy="135530"/>
            </a:xfrm>
            <a:custGeom>
              <a:rect b="b" l="l" r="r" t="t"/>
              <a:pathLst>
                <a:path extrusionOk="0" h="11157" w="11125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7197960" y="258323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7316835" y="2464362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7435711" y="234548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7554586" y="2226611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354340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12841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671342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0"/>
          <p:cNvSpPr/>
          <p:nvPr/>
        </p:nvSpPr>
        <p:spPr>
          <a:xfrm>
            <a:off x="7248450" y="3717505"/>
            <a:ext cx="668400" cy="66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0"/>
          <p:cNvSpPr/>
          <p:nvPr/>
        </p:nvSpPr>
        <p:spPr>
          <a:xfrm>
            <a:off x="4237800" y="3717505"/>
            <a:ext cx="668400" cy="66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FEATURES CHART</a:t>
            </a:r>
            <a:endParaRPr/>
          </a:p>
        </p:txBody>
      </p:sp>
      <p:sp>
        <p:nvSpPr>
          <p:cNvPr id="940" name="Google Shape;940;p30"/>
          <p:cNvSpPr txBox="1"/>
          <p:nvPr>
            <p:ph idx="4294967295" type="subTitle"/>
          </p:nvPr>
        </p:nvSpPr>
        <p:spPr>
          <a:xfrm>
            <a:off x="3676275" y="1272325"/>
            <a:ext cx="1797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Sorting application</a:t>
            </a:r>
            <a:endParaRPr b="0" i="0" sz="18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1" name="Google Shape;941;p30"/>
          <p:cNvSpPr/>
          <p:nvPr/>
        </p:nvSpPr>
        <p:spPr>
          <a:xfrm>
            <a:off x="1204025" y="3717505"/>
            <a:ext cx="668400" cy="66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0"/>
          <p:cNvSpPr txBox="1"/>
          <p:nvPr>
            <p:ph idx="4294967295" type="subTitle"/>
          </p:nvPr>
        </p:nvSpPr>
        <p:spPr>
          <a:xfrm>
            <a:off x="2836100" y="2638425"/>
            <a:ext cx="347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Main Menu / Selection Window</a:t>
            </a:r>
            <a:endParaRPr b="0" i="0" sz="18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3" name="Google Shape;943;p30"/>
          <p:cNvSpPr txBox="1"/>
          <p:nvPr>
            <p:ph idx="4294967295" type="subTitle"/>
          </p:nvPr>
        </p:nvSpPr>
        <p:spPr>
          <a:xfrm>
            <a:off x="6741300" y="2638425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Visualizer window</a:t>
            </a:r>
            <a:endParaRPr b="0" i="0" sz="1800" u="none" cap="none" strike="noStrike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4" name="Google Shape;944;p30"/>
          <p:cNvSpPr txBox="1"/>
          <p:nvPr>
            <p:ph idx="4294967295" type="subTitle"/>
          </p:nvPr>
        </p:nvSpPr>
        <p:spPr>
          <a:xfrm>
            <a:off x="646325" y="2638425"/>
            <a:ext cx="1847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Information window</a:t>
            </a:r>
            <a:endParaRPr b="0" i="0" sz="1800" u="none" cap="none" strike="noStrike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5" name="Google Shape;945;p30"/>
          <p:cNvSpPr/>
          <p:nvPr/>
        </p:nvSpPr>
        <p:spPr>
          <a:xfrm>
            <a:off x="4244550" y="1742588"/>
            <a:ext cx="654900" cy="65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6" name="Google Shape;946;p30"/>
          <p:cNvCxnSpPr>
            <a:stCxn id="945" idx="2"/>
            <a:endCxn id="944" idx="0"/>
          </p:cNvCxnSpPr>
          <p:nvPr/>
        </p:nvCxnSpPr>
        <p:spPr>
          <a:xfrm flipH="1">
            <a:off x="1570050" y="2070038"/>
            <a:ext cx="2674500" cy="56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47" name="Google Shape;947;p30"/>
          <p:cNvCxnSpPr>
            <a:stCxn id="945" idx="6"/>
            <a:endCxn id="943" idx="0"/>
          </p:cNvCxnSpPr>
          <p:nvPr/>
        </p:nvCxnSpPr>
        <p:spPr>
          <a:xfrm>
            <a:off x="4899450" y="2070038"/>
            <a:ext cx="2683200" cy="56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48" name="Google Shape;948;p30"/>
          <p:cNvCxnSpPr>
            <a:stCxn id="945" idx="4"/>
            <a:endCxn id="942" idx="0"/>
          </p:cNvCxnSpPr>
          <p:nvPr/>
        </p:nvCxnSpPr>
        <p:spPr>
          <a:xfrm>
            <a:off x="4572000" y="2397488"/>
            <a:ext cx="0" cy="24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949" name="Google Shape;949;p30"/>
          <p:cNvGrpSpPr/>
          <p:nvPr/>
        </p:nvGrpSpPr>
        <p:grpSpPr>
          <a:xfrm>
            <a:off x="4361604" y="1887468"/>
            <a:ext cx="420796" cy="421914"/>
            <a:chOff x="-1333200" y="2770450"/>
            <a:chExt cx="291450" cy="292225"/>
          </a:xfrm>
        </p:grpSpPr>
        <p:sp>
          <p:nvSpPr>
            <p:cNvPr id="950" name="Google Shape;950;p30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30"/>
          <p:cNvGrpSpPr/>
          <p:nvPr/>
        </p:nvGrpSpPr>
        <p:grpSpPr>
          <a:xfrm>
            <a:off x="4361604" y="3117831"/>
            <a:ext cx="420796" cy="421914"/>
            <a:chOff x="-1333200" y="2770450"/>
            <a:chExt cx="291450" cy="292225"/>
          </a:xfrm>
        </p:grpSpPr>
        <p:sp>
          <p:nvSpPr>
            <p:cNvPr id="953" name="Google Shape;953;p30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5" name="Google Shape;955;p30"/>
          <p:cNvGrpSpPr/>
          <p:nvPr/>
        </p:nvGrpSpPr>
        <p:grpSpPr>
          <a:xfrm>
            <a:off x="7372254" y="3117831"/>
            <a:ext cx="420796" cy="421914"/>
            <a:chOff x="-1333200" y="2770450"/>
            <a:chExt cx="291450" cy="292225"/>
          </a:xfrm>
        </p:grpSpPr>
        <p:sp>
          <p:nvSpPr>
            <p:cNvPr id="956" name="Google Shape;956;p30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8" name="Google Shape;958;p30"/>
          <p:cNvGrpSpPr/>
          <p:nvPr/>
        </p:nvGrpSpPr>
        <p:grpSpPr>
          <a:xfrm>
            <a:off x="1323254" y="3117831"/>
            <a:ext cx="420796" cy="421914"/>
            <a:chOff x="-1333200" y="2770450"/>
            <a:chExt cx="291450" cy="292225"/>
          </a:xfrm>
        </p:grpSpPr>
        <p:sp>
          <p:nvSpPr>
            <p:cNvPr id="959" name="Google Shape;959;p30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6"/>
          <p:cNvGrpSpPr/>
          <p:nvPr/>
        </p:nvGrpSpPr>
        <p:grpSpPr>
          <a:xfrm rot="2514492">
            <a:off x="5339803" y="3879125"/>
            <a:ext cx="1830473" cy="1914019"/>
            <a:chOff x="2676100" y="832575"/>
            <a:chExt cx="483125" cy="483125"/>
          </a:xfrm>
        </p:grpSpPr>
        <p:sp>
          <p:nvSpPr>
            <p:cNvPr id="966" name="Google Shape;966;p36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36"/>
          <p:cNvGrpSpPr/>
          <p:nvPr/>
        </p:nvGrpSpPr>
        <p:grpSpPr>
          <a:xfrm rot="2514492">
            <a:off x="964903" y="589125"/>
            <a:ext cx="1830473" cy="1914019"/>
            <a:chOff x="2676100" y="832575"/>
            <a:chExt cx="483125" cy="483125"/>
          </a:xfrm>
        </p:grpSpPr>
        <p:sp>
          <p:nvSpPr>
            <p:cNvPr id="970" name="Google Shape;970;p36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3" name="Google Shape;973;p36"/>
          <p:cNvSpPr txBox="1"/>
          <p:nvPr>
            <p:ph idx="1" type="subTitle"/>
          </p:nvPr>
        </p:nvSpPr>
        <p:spPr>
          <a:xfrm>
            <a:off x="4211525" y="153486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accent1"/>
                </a:solidFill>
              </a:rPr>
              <a:t>BUBBLE SORT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974" name="Google Shape;974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SELECTION WINDOW - </a:t>
            </a:r>
            <a:r>
              <a:rPr lang="en" sz="3000"/>
              <a:t>SORTING ALGORITHMS</a:t>
            </a:r>
            <a:endParaRPr sz="3000"/>
          </a:p>
        </p:txBody>
      </p:sp>
      <p:sp>
        <p:nvSpPr>
          <p:cNvPr id="975" name="Google Shape;975;p36"/>
          <p:cNvSpPr txBox="1"/>
          <p:nvPr>
            <p:ph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accent1"/>
                </a:solidFill>
              </a:rPr>
              <a:t>1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976" name="Google Shape;976;p36"/>
          <p:cNvSpPr txBox="1"/>
          <p:nvPr>
            <p:ph idx="4" type="subTitle"/>
          </p:nvPr>
        </p:nvSpPr>
        <p:spPr>
          <a:xfrm>
            <a:off x="4211525" y="260718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accent2"/>
                </a:solidFill>
              </a:rPr>
              <a:t>SELECTION SORT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977" name="Google Shape;977;p36"/>
          <p:cNvSpPr txBox="1"/>
          <p:nvPr>
            <p:ph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accent2"/>
                </a:solidFill>
              </a:rPr>
              <a:t>2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978" name="Google Shape;978;p36"/>
          <p:cNvSpPr txBox="1"/>
          <p:nvPr>
            <p:ph idx="7" type="subTitle"/>
          </p:nvPr>
        </p:nvSpPr>
        <p:spPr>
          <a:xfrm>
            <a:off x="4211675" y="370402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accent3"/>
                </a:solidFill>
              </a:rPr>
              <a:t>INSERTION SORT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979" name="Google Shape;979;p36"/>
          <p:cNvSpPr txBox="1"/>
          <p:nvPr>
            <p:ph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accent3"/>
                </a:solidFill>
              </a:rPr>
              <a:t>3</a:t>
            </a:r>
            <a:endParaRPr sz="2400">
              <a:solidFill>
                <a:schemeClr val="accent3"/>
              </a:solidFill>
            </a:endParaRPr>
          </a:p>
        </p:txBody>
      </p:sp>
      <p:grpSp>
        <p:nvGrpSpPr>
          <p:cNvPr id="980" name="Google Shape;980;p36"/>
          <p:cNvGrpSpPr/>
          <p:nvPr/>
        </p:nvGrpSpPr>
        <p:grpSpPr>
          <a:xfrm>
            <a:off x="3367125" y="1559612"/>
            <a:ext cx="340168" cy="340168"/>
            <a:chOff x="2676100" y="832575"/>
            <a:chExt cx="483125" cy="483125"/>
          </a:xfrm>
        </p:grpSpPr>
        <p:sp>
          <p:nvSpPr>
            <p:cNvPr id="981" name="Google Shape;981;p36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36"/>
          <p:cNvGrpSpPr/>
          <p:nvPr/>
        </p:nvGrpSpPr>
        <p:grpSpPr>
          <a:xfrm>
            <a:off x="3367125" y="2644200"/>
            <a:ext cx="340168" cy="340168"/>
            <a:chOff x="2676100" y="832575"/>
            <a:chExt cx="483125" cy="483125"/>
          </a:xfrm>
        </p:grpSpPr>
        <p:sp>
          <p:nvSpPr>
            <p:cNvPr id="985" name="Google Shape;985;p36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36"/>
          <p:cNvGrpSpPr/>
          <p:nvPr/>
        </p:nvGrpSpPr>
        <p:grpSpPr>
          <a:xfrm>
            <a:off x="3367125" y="3728800"/>
            <a:ext cx="340168" cy="340168"/>
            <a:chOff x="2676100" y="832575"/>
            <a:chExt cx="483125" cy="483125"/>
          </a:xfrm>
        </p:grpSpPr>
        <p:sp>
          <p:nvSpPr>
            <p:cNvPr id="989" name="Google Shape;989;p36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2" name="Google Shape;992;p36"/>
          <p:cNvGrpSpPr/>
          <p:nvPr/>
        </p:nvGrpSpPr>
        <p:grpSpPr>
          <a:xfrm rot="1509171">
            <a:off x="8261721" y="1990736"/>
            <a:ext cx="1211579" cy="1490640"/>
            <a:chOff x="2676100" y="832575"/>
            <a:chExt cx="483125" cy="483125"/>
          </a:xfrm>
        </p:grpSpPr>
        <p:sp>
          <p:nvSpPr>
            <p:cNvPr id="993" name="Google Shape;993;p36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"/>
          <p:cNvSpPr txBox="1"/>
          <p:nvPr>
            <p:ph type="title"/>
          </p:nvPr>
        </p:nvSpPr>
        <p:spPr>
          <a:xfrm>
            <a:off x="4830275" y="1288250"/>
            <a:ext cx="24894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Selection Window / Main Menu </a:t>
            </a:r>
            <a:endParaRPr/>
          </a:p>
        </p:txBody>
      </p:sp>
      <p:sp>
        <p:nvSpPr>
          <p:cNvPr id="1001" name="Google Shape;1001;p5"/>
          <p:cNvSpPr txBox="1"/>
          <p:nvPr>
            <p:ph idx="1" type="body"/>
          </p:nvPr>
        </p:nvSpPr>
        <p:spPr>
          <a:xfrm>
            <a:off x="4939700" y="2182550"/>
            <a:ext cx="26106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First window that appears when you run the program.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user can choose: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Type of Sort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Type of data generation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Number of elements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 to information </a:t>
            </a:r>
            <a:endParaRPr/>
          </a:p>
        </p:txBody>
      </p:sp>
      <p:grpSp>
        <p:nvGrpSpPr>
          <p:cNvPr id="1002" name="Google Shape;1002;p5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1003" name="Google Shape;1003;p5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1" name="Google Shape;1011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12" name="Google Shape;101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018" name="Google Shape;1018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ef04fd2735_0_6"/>
          <p:cNvSpPr/>
          <p:nvPr/>
        </p:nvSpPr>
        <p:spPr>
          <a:xfrm>
            <a:off x="1853550" y="306300"/>
            <a:ext cx="5436900" cy="4530900"/>
          </a:xfrm>
          <a:prstGeom prst="roundRect">
            <a:avLst>
              <a:gd fmla="val 16667" name="adj"/>
            </a:avLst>
          </a:prstGeom>
          <a:solidFill>
            <a:srgbClr val="9154F8">
              <a:alpha val="5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8" name="Google Shape;1028;g1ef04fd273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975" y="569463"/>
            <a:ext cx="5094000" cy="400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0520000" dist="66675">
              <a:srgbClr val="000000">
                <a:alpha val="77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04a9e01fd6_1_42"/>
          <p:cNvSpPr txBox="1"/>
          <p:nvPr>
            <p:ph type="title"/>
          </p:nvPr>
        </p:nvSpPr>
        <p:spPr>
          <a:xfrm>
            <a:off x="1771750" y="1222800"/>
            <a:ext cx="24894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Information Window</a:t>
            </a:r>
            <a:endParaRPr/>
          </a:p>
        </p:txBody>
      </p:sp>
      <p:sp>
        <p:nvSpPr>
          <p:cNvPr id="1034" name="Google Shape;1034;g204a9e01fd6_1_42"/>
          <p:cNvSpPr txBox="1"/>
          <p:nvPr>
            <p:ph idx="1" type="body"/>
          </p:nvPr>
        </p:nvSpPr>
        <p:spPr>
          <a:xfrm>
            <a:off x="1881175" y="211708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fun </a:t>
            </a:r>
            <a:r>
              <a:rPr lang="en"/>
              <a:t>little</a:t>
            </a:r>
            <a:r>
              <a:rPr lang="en"/>
              <a:t> extra screen we added to display details about each sorting algorithm and its time complexities.</a:t>
            </a:r>
            <a:endParaRPr/>
          </a:p>
        </p:txBody>
      </p:sp>
      <p:grpSp>
        <p:nvGrpSpPr>
          <p:cNvPr id="1035" name="Google Shape;1035;g204a9e01fd6_1_42"/>
          <p:cNvGrpSpPr/>
          <p:nvPr/>
        </p:nvGrpSpPr>
        <p:grpSpPr>
          <a:xfrm>
            <a:off x="0" y="4569045"/>
            <a:ext cx="1022509" cy="572747"/>
            <a:chOff x="-77" y="3784091"/>
            <a:chExt cx="2423582" cy="1357541"/>
          </a:xfrm>
        </p:grpSpPr>
        <p:sp>
          <p:nvSpPr>
            <p:cNvPr id="1036" name="Google Shape;1036;g204a9e01fd6_1_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204a9e01fd6_1_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204a9e01fd6_1_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204a9e01fd6_1_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204a9e01fd6_1_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g204a9e01fd6_1_42"/>
          <p:cNvGrpSpPr/>
          <p:nvPr/>
        </p:nvGrpSpPr>
        <p:grpSpPr>
          <a:xfrm rot="10800000">
            <a:off x="8121500" y="-2"/>
            <a:ext cx="1022509" cy="572747"/>
            <a:chOff x="-77" y="3784091"/>
            <a:chExt cx="2423582" cy="1357541"/>
          </a:xfrm>
        </p:grpSpPr>
        <p:sp>
          <p:nvSpPr>
            <p:cNvPr id="1042" name="Google Shape;1042;g204a9e01fd6_1_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204a9e01fd6_1_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204a9e01fd6_1_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204a9e01fd6_1_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204a9e01fd6_1_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g204a9e01fd6_1_42"/>
          <p:cNvGrpSpPr/>
          <p:nvPr/>
        </p:nvGrpSpPr>
        <p:grpSpPr>
          <a:xfrm>
            <a:off x="5529667" y="1675213"/>
            <a:ext cx="1600185" cy="1414135"/>
            <a:chOff x="-42430625" y="1949750"/>
            <a:chExt cx="322950" cy="315775"/>
          </a:xfrm>
        </p:grpSpPr>
        <p:sp>
          <p:nvSpPr>
            <p:cNvPr id="1048" name="Google Shape;1048;g204a9e01fd6_1_42"/>
            <p:cNvSpPr/>
            <p:nvPr/>
          </p:nvSpPr>
          <p:spPr>
            <a:xfrm>
              <a:off x="-423534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204a9e01fd6_1_42"/>
            <p:cNvSpPr/>
            <p:nvPr/>
          </p:nvSpPr>
          <p:spPr>
            <a:xfrm>
              <a:off x="-422896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204a9e01fd6_1_42"/>
            <p:cNvSpPr/>
            <p:nvPr/>
          </p:nvSpPr>
          <p:spPr>
            <a:xfrm>
              <a:off x="-42226625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204a9e01fd6_1_42"/>
            <p:cNvSpPr/>
            <p:nvPr/>
          </p:nvSpPr>
          <p:spPr>
            <a:xfrm>
              <a:off x="-42430625" y="1949750"/>
              <a:ext cx="322950" cy="315775"/>
            </a:xfrm>
            <a:custGeom>
              <a:rect b="b" l="l" r="r" t="t"/>
              <a:pathLst>
                <a:path extrusionOk="0" h="12631" w="12918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2" name="Google Shape;1052;g204a9e01fd6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925" y="1222800"/>
            <a:ext cx="3465500" cy="25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</a:t>
            </a:r>
            <a:r>
              <a:rPr lang="en"/>
              <a:t>CONTENTS</a:t>
            </a:r>
            <a:endParaRPr/>
          </a:p>
        </p:txBody>
      </p:sp>
      <p:sp>
        <p:nvSpPr>
          <p:cNvPr id="698" name="Google Shape;698;p3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9" name="Google Shape;699;p3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0" name="Google Shape;700;p3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Task and Introduction </a:t>
            </a:r>
            <a:endParaRPr/>
          </a:p>
        </p:txBody>
      </p:sp>
      <p:sp>
        <p:nvSpPr>
          <p:cNvPr id="701" name="Google Shape;701;p3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Design Philosophy</a:t>
            </a:r>
            <a:endParaRPr/>
          </a:p>
        </p:txBody>
      </p:sp>
      <p:sp>
        <p:nvSpPr>
          <p:cNvPr id="702" name="Google Shape;702;p3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3" name="Google Shape;703;p3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Architecture and Design Patterns</a:t>
            </a:r>
            <a:endParaRPr/>
          </a:p>
        </p:txBody>
      </p:sp>
      <p:sp>
        <p:nvSpPr>
          <p:cNvPr id="704" name="Google Shape;704;p3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Current Features</a:t>
            </a:r>
            <a:endParaRPr/>
          </a:p>
        </p:txBody>
      </p:sp>
      <p:sp>
        <p:nvSpPr>
          <p:cNvPr id="705" name="Google Shape;705;p3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6" name="Google Shape;706;p3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Sorting Algorithms and additional features</a:t>
            </a:r>
            <a:endParaRPr/>
          </a:p>
        </p:txBody>
      </p:sp>
      <p:sp>
        <p:nvSpPr>
          <p:cNvPr id="707" name="Google Shape;707;p3"/>
          <p:cNvSpPr txBox="1"/>
          <p:nvPr>
            <p:ph idx="13" type="subTitle"/>
          </p:nvPr>
        </p:nvSpPr>
        <p:spPr>
          <a:xfrm>
            <a:off x="5052050" y="33716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Future Expansion Ideas</a:t>
            </a:r>
            <a:endParaRPr/>
          </a:p>
        </p:txBody>
      </p:sp>
      <p:sp>
        <p:nvSpPr>
          <p:cNvPr id="708" name="Google Shape;708;p3"/>
          <p:cNvSpPr txBox="1"/>
          <p:nvPr>
            <p:ph idx="14" type="title"/>
          </p:nvPr>
        </p:nvSpPr>
        <p:spPr>
          <a:xfrm>
            <a:off x="5661650" y="29193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9" name="Google Shape;709;p3"/>
          <p:cNvSpPr txBox="1"/>
          <p:nvPr>
            <p:ph idx="15" type="subTitle"/>
          </p:nvPr>
        </p:nvSpPr>
        <p:spPr>
          <a:xfrm>
            <a:off x="5052550" y="37477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Future possibilities and expansion</a:t>
            </a:r>
            <a:endParaRPr/>
          </a:p>
        </p:txBody>
      </p:sp>
      <p:sp>
        <p:nvSpPr>
          <p:cNvPr id="710" name="Google Shape;710;p3"/>
          <p:cNvSpPr txBox="1"/>
          <p:nvPr>
            <p:ph idx="19" type="subTitle"/>
          </p:nvPr>
        </p:nvSpPr>
        <p:spPr>
          <a:xfrm>
            <a:off x="2030500" y="33716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Application Demo</a:t>
            </a:r>
            <a:endParaRPr/>
          </a:p>
        </p:txBody>
      </p:sp>
      <p:sp>
        <p:nvSpPr>
          <p:cNvPr id="711" name="Google Shape;711;p3"/>
          <p:cNvSpPr txBox="1"/>
          <p:nvPr>
            <p:ph idx="20" type="title"/>
          </p:nvPr>
        </p:nvSpPr>
        <p:spPr>
          <a:xfrm>
            <a:off x="2640000" y="29193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"/>
          <p:cNvSpPr txBox="1"/>
          <p:nvPr>
            <p:ph idx="21" type="subTitle"/>
          </p:nvPr>
        </p:nvSpPr>
        <p:spPr>
          <a:xfrm>
            <a:off x="2030551" y="37477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Practical Demonstration of the Team SE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"/>
          <p:cNvSpPr/>
          <p:nvPr/>
        </p:nvSpPr>
        <p:spPr>
          <a:xfrm rot="-2699899">
            <a:off x="2033646" y="1995010"/>
            <a:ext cx="399527" cy="381114"/>
          </a:xfrm>
          <a:custGeom>
            <a:rect b="b" l="l" r="r" t="t"/>
            <a:pathLst>
              <a:path extrusionOk="0" h="3152" w="3304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"/>
          <p:cNvSpPr/>
          <p:nvPr/>
        </p:nvSpPr>
        <p:spPr>
          <a:xfrm rot="-2699899">
            <a:off x="2812934" y="2002929"/>
            <a:ext cx="432660" cy="380630"/>
          </a:xfrm>
          <a:custGeom>
            <a:rect b="b" l="l" r="r" t="t"/>
            <a:pathLst>
              <a:path extrusionOk="0" h="3148" w="3578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6"/>
          <p:cNvSpPr/>
          <p:nvPr/>
        </p:nvSpPr>
        <p:spPr>
          <a:xfrm rot="-2699899">
            <a:off x="2810997" y="2796887"/>
            <a:ext cx="418754" cy="380872"/>
          </a:xfrm>
          <a:custGeom>
            <a:rect b="b" l="l" r="r" t="t"/>
            <a:pathLst>
              <a:path extrusionOk="0" h="3150" w="3463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6"/>
          <p:cNvSpPr/>
          <p:nvPr/>
        </p:nvSpPr>
        <p:spPr>
          <a:xfrm rot="-2699899">
            <a:off x="1995585" y="2787187"/>
            <a:ext cx="418754" cy="381114"/>
          </a:xfrm>
          <a:custGeom>
            <a:rect b="b" l="l" r="r" t="t"/>
            <a:pathLst>
              <a:path extrusionOk="0" h="3152" w="3463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6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Visualizer Window</a:t>
            </a:r>
            <a:endParaRPr/>
          </a:p>
        </p:txBody>
      </p:sp>
      <p:sp>
        <p:nvSpPr>
          <p:cNvPr id="1062" name="Google Shape;1062;p6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This is the window where the visualization of the sorts/swaps occur.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have used bars to represent the numbers.</a:t>
            </a:r>
            <a:endParaRPr/>
          </a:p>
        </p:txBody>
      </p:sp>
      <p:sp>
        <p:nvSpPr>
          <p:cNvPr id="1063" name="Google Shape;1063;p6"/>
          <p:cNvSpPr/>
          <p:nvPr/>
        </p:nvSpPr>
        <p:spPr>
          <a:xfrm>
            <a:off x="2302605" y="1714888"/>
            <a:ext cx="723464" cy="703832"/>
          </a:xfrm>
          <a:custGeom>
            <a:rect b="b" l="l" r="r" t="t"/>
            <a:pathLst>
              <a:path extrusionOk="0" h="5821" w="5983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6"/>
          <p:cNvSpPr/>
          <p:nvPr/>
        </p:nvSpPr>
        <p:spPr>
          <a:xfrm>
            <a:off x="2774802" y="2271816"/>
            <a:ext cx="793719" cy="704194"/>
          </a:xfrm>
          <a:custGeom>
            <a:rect b="b" l="l" r="r" t="t"/>
            <a:pathLst>
              <a:path extrusionOk="0" h="5824" w="6564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6"/>
          <p:cNvSpPr/>
          <p:nvPr/>
        </p:nvSpPr>
        <p:spPr>
          <a:xfrm>
            <a:off x="2207924" y="2724759"/>
            <a:ext cx="723343" cy="703832"/>
          </a:xfrm>
          <a:custGeom>
            <a:rect b="b" l="l" r="r" t="t"/>
            <a:pathLst>
              <a:path extrusionOk="0" h="5821" w="5982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6"/>
          <p:cNvSpPr/>
          <p:nvPr/>
        </p:nvSpPr>
        <p:spPr>
          <a:xfrm>
            <a:off x="1723484" y="2154711"/>
            <a:ext cx="724915" cy="700325"/>
          </a:xfrm>
          <a:custGeom>
            <a:rect b="b" l="l" r="r" t="t"/>
            <a:pathLst>
              <a:path extrusionOk="0" h="5792" w="5995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6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068" name="Google Shape;1068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6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1074" name="Google Shape;107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g1ef04fd273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055" y="788653"/>
            <a:ext cx="4871426" cy="35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4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accent6"/>
                </a:solidFill>
              </a:rPr>
              <a:t>04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89" name="Google Shape;1089;p34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Application Demo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90" name="Google Shape;1090;p34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091" name="Google Shape;1091;p34"/>
            <p:cNvSpPr/>
            <p:nvPr/>
          </p:nvSpPr>
          <p:spPr>
            <a:xfrm>
              <a:off x="1809575" y="238125"/>
              <a:ext cx="3981275" cy="5219200"/>
            </a:xfrm>
            <a:custGeom>
              <a:rect b="b" l="l" r="r" t="t"/>
              <a:pathLst>
                <a:path extrusionOk="0" h="208768" w="159251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3805900" y="238125"/>
              <a:ext cx="1984950" cy="5219200"/>
            </a:xfrm>
            <a:custGeom>
              <a:rect b="b" l="l" r="r" t="t"/>
              <a:pathLst>
                <a:path extrusionOk="0" h="208768" w="79398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4828550" y="238125"/>
              <a:ext cx="962300" cy="990850"/>
            </a:xfrm>
            <a:custGeom>
              <a:rect b="b" l="l" r="r" t="t"/>
              <a:pathLst>
                <a:path extrusionOk="0" h="39634" w="38492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4828550" y="238125"/>
              <a:ext cx="962300" cy="990850"/>
            </a:xfrm>
            <a:custGeom>
              <a:rect b="b" l="l" r="r" t="t"/>
              <a:pathLst>
                <a:path extrusionOk="0" h="39634" w="38492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479925" y="1950650"/>
              <a:ext cx="2654450" cy="1450800"/>
            </a:xfrm>
            <a:custGeom>
              <a:rect b="b" l="l" r="r" t="t"/>
              <a:pathLst>
                <a:path extrusionOk="0" h="58032" w="106178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483175" y="3714575"/>
              <a:ext cx="2662625" cy="305025"/>
            </a:xfrm>
            <a:custGeom>
              <a:rect b="b" l="l" r="r" t="t"/>
              <a:pathLst>
                <a:path extrusionOk="0" h="12201" w="106505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483175" y="4326200"/>
              <a:ext cx="2662625" cy="305025"/>
            </a:xfrm>
            <a:custGeom>
              <a:rect b="b" l="l" r="r" t="t"/>
              <a:pathLst>
                <a:path extrusionOk="0" h="12201" w="106505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815700" y="1950650"/>
              <a:ext cx="1318675" cy="1450800"/>
            </a:xfrm>
            <a:custGeom>
              <a:rect b="b" l="l" r="r" t="t"/>
              <a:pathLst>
                <a:path extrusionOk="0" h="58032" w="52747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815700" y="3714575"/>
              <a:ext cx="1330100" cy="305025"/>
            </a:xfrm>
            <a:custGeom>
              <a:rect b="b" l="l" r="r" t="t"/>
              <a:pathLst>
                <a:path extrusionOk="0" h="12201" w="53204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815700" y="4326200"/>
              <a:ext cx="1330100" cy="305025"/>
            </a:xfrm>
            <a:custGeom>
              <a:rect b="b" l="l" r="r" t="t"/>
              <a:pathLst>
                <a:path extrusionOk="0" h="12201" w="53204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2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06" name="Google Shape;1106;p32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5"/>
                </a:solidFill>
              </a:rPr>
              <a:t>Future Expansions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107" name="Google Shape;1107;p32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108" name="Google Shape;1108;p32"/>
            <p:cNvSpPr/>
            <p:nvPr/>
          </p:nvSpPr>
          <p:spPr>
            <a:xfrm>
              <a:off x="1435250" y="2929250"/>
              <a:ext cx="3180475" cy="2283425"/>
            </a:xfrm>
            <a:custGeom>
              <a:rect b="b" l="l" r="r" t="t"/>
              <a:pathLst>
                <a:path extrusionOk="0" h="91337" w="127219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1484200" y="4046475"/>
              <a:ext cx="472200" cy="456100"/>
            </a:xfrm>
            <a:custGeom>
              <a:rect b="b" l="l" r="r" t="t"/>
              <a:pathLst>
                <a:path extrusionOk="0" h="18244" w="18888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1891950" y="3557800"/>
              <a:ext cx="512950" cy="496250"/>
            </a:xfrm>
            <a:custGeom>
              <a:rect b="b" l="l" r="r" t="t"/>
              <a:pathLst>
                <a:path extrusionOk="0" h="19850" w="20518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4615700" y="3663200"/>
              <a:ext cx="1549475" cy="1549475"/>
            </a:xfrm>
            <a:custGeom>
              <a:rect b="b" l="l" r="r" t="t"/>
              <a:pathLst>
                <a:path extrusionOk="0" h="61979" w="61979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3310900" y="4886450"/>
              <a:ext cx="1304825" cy="326225"/>
            </a:xfrm>
            <a:custGeom>
              <a:rect b="b" l="l" r="r" t="t"/>
              <a:pathLst>
                <a:path extrusionOk="0" h="13049" w="52193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2413850" y="2684600"/>
              <a:ext cx="489325" cy="733550"/>
            </a:xfrm>
            <a:custGeom>
              <a:rect b="b" l="l" r="r" t="t"/>
              <a:pathLst>
                <a:path extrusionOk="0" h="29342" w="19573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2576950" y="2684600"/>
              <a:ext cx="326225" cy="570875"/>
            </a:xfrm>
            <a:custGeom>
              <a:rect b="b" l="l" r="r" t="t"/>
              <a:pathLst>
                <a:path extrusionOk="0" h="22835" w="13049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1924550" y="4030175"/>
              <a:ext cx="2691175" cy="856300"/>
            </a:xfrm>
            <a:custGeom>
              <a:rect b="b" l="l" r="r" t="t"/>
              <a:pathLst>
                <a:path extrusionOk="0" h="34252" w="107647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3963300" y="3581650"/>
              <a:ext cx="652425" cy="1060175"/>
            </a:xfrm>
            <a:custGeom>
              <a:rect b="b" l="l" r="r" t="t"/>
              <a:pathLst>
                <a:path extrusionOk="0" h="42407" w="26097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5186550" y="4152500"/>
              <a:ext cx="489325" cy="489325"/>
            </a:xfrm>
            <a:custGeom>
              <a:rect b="b" l="l" r="r" t="t"/>
              <a:pathLst>
                <a:path extrusionOk="0" h="19573" w="19573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3555550" y="482750"/>
              <a:ext cx="2609625" cy="2772725"/>
            </a:xfrm>
            <a:custGeom>
              <a:rect b="b" l="l" r="r" t="t"/>
              <a:pathLst>
                <a:path extrusionOk="0" h="110909" w="104385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8175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4289500" y="1053600"/>
              <a:ext cx="489325" cy="163125"/>
            </a:xfrm>
            <a:custGeom>
              <a:rect b="b" l="l" r="r" t="t"/>
              <a:pathLst>
                <a:path extrusionOk="0" h="6525" w="19573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494190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3881750" y="13798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4289500" y="1379800"/>
              <a:ext cx="244675" cy="163125"/>
            </a:xfrm>
            <a:custGeom>
              <a:rect b="b" l="l" r="r" t="t"/>
              <a:pathLst>
                <a:path extrusionOk="0" h="6525" w="9787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4697250" y="1379800"/>
              <a:ext cx="897075" cy="163125"/>
            </a:xfrm>
            <a:custGeom>
              <a:rect b="b" l="l" r="r" t="t"/>
              <a:pathLst>
                <a:path extrusionOk="0" h="6525" w="35883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388175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4289500" y="1706000"/>
              <a:ext cx="652425" cy="163125"/>
            </a:xfrm>
            <a:custGeom>
              <a:rect b="b" l="l" r="r" t="t"/>
              <a:pathLst>
                <a:path extrusionOk="0" h="6525" w="26097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510500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388175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4289500" y="2032200"/>
              <a:ext cx="1141725" cy="163125"/>
            </a:xfrm>
            <a:custGeom>
              <a:rect b="b" l="l" r="r" t="t"/>
              <a:pathLst>
                <a:path extrusionOk="0" h="6525" w="45669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59430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38817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4289500" y="2358400"/>
              <a:ext cx="733975" cy="163125"/>
            </a:xfrm>
            <a:custGeom>
              <a:rect b="b" l="l" r="r" t="t"/>
              <a:pathLst>
                <a:path extrusionOk="0" h="6525" w="29359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51865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2413850" y="2358400"/>
              <a:ext cx="652425" cy="733975"/>
            </a:xfrm>
            <a:custGeom>
              <a:rect b="b" l="l" r="r" t="t"/>
              <a:pathLst>
                <a:path extrusionOk="0" h="29359" w="26097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2413850" y="2032200"/>
              <a:ext cx="815525" cy="570875"/>
            </a:xfrm>
            <a:custGeom>
              <a:rect b="b" l="l" r="r" t="t"/>
              <a:pathLst>
                <a:path extrusionOk="0" h="22835" w="32621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37186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396330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42079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6"/>
          <p:cNvSpPr/>
          <p:nvPr/>
        </p:nvSpPr>
        <p:spPr>
          <a:xfrm>
            <a:off x="1733463" y="2349288"/>
            <a:ext cx="1399800" cy="449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26"/>
          <p:cNvSpPr/>
          <p:nvPr/>
        </p:nvSpPr>
        <p:spPr>
          <a:xfrm>
            <a:off x="1733463" y="1626750"/>
            <a:ext cx="1399800" cy="449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26"/>
          <p:cNvSpPr/>
          <p:nvPr/>
        </p:nvSpPr>
        <p:spPr>
          <a:xfrm>
            <a:off x="1733463" y="3071826"/>
            <a:ext cx="1399800" cy="449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26"/>
          <p:cNvSpPr txBox="1"/>
          <p:nvPr>
            <p:ph type="title"/>
          </p:nvPr>
        </p:nvSpPr>
        <p:spPr>
          <a:xfrm>
            <a:off x="720000" y="553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Expansion Ideas</a:t>
            </a:r>
            <a:endParaRPr/>
          </a:p>
        </p:txBody>
      </p:sp>
      <p:sp>
        <p:nvSpPr>
          <p:cNvPr id="1147" name="Google Shape;1147;p26"/>
          <p:cNvSpPr txBox="1"/>
          <p:nvPr>
            <p:ph idx="4294967295" type="subTitle"/>
          </p:nvPr>
        </p:nvSpPr>
        <p:spPr>
          <a:xfrm>
            <a:off x="1851912" y="1654413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GUI</a:t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8" name="Google Shape;1148;p26"/>
          <p:cNvSpPr txBox="1"/>
          <p:nvPr>
            <p:ph idx="4294967295" type="subTitle"/>
          </p:nvPr>
        </p:nvSpPr>
        <p:spPr>
          <a:xfrm>
            <a:off x="1642375" y="2376938"/>
            <a:ext cx="1582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Add sorts</a:t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9" name="Google Shape;1149;p26"/>
          <p:cNvSpPr txBox="1"/>
          <p:nvPr>
            <p:ph idx="4294967295" type="subTitle"/>
          </p:nvPr>
        </p:nvSpPr>
        <p:spPr>
          <a:xfrm>
            <a:off x="1583875" y="3085650"/>
            <a:ext cx="1699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Input elements</a:t>
            </a:r>
            <a:endParaRPr b="0" i="0" sz="1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0" name="Google Shape;1150;p26"/>
          <p:cNvSpPr/>
          <p:nvPr/>
        </p:nvSpPr>
        <p:spPr>
          <a:xfrm>
            <a:off x="4122437" y="1556563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GUI could be made for user friendly and eye catching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26"/>
          <p:cNvSpPr/>
          <p:nvPr/>
        </p:nvSpPr>
        <p:spPr>
          <a:xfrm>
            <a:off x="4122437" y="300163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Instead of a slider the user can input the number of elements directly for accuracy.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26"/>
          <p:cNvSpPr/>
          <p:nvPr/>
        </p:nvSpPr>
        <p:spPr>
          <a:xfrm>
            <a:off x="4321275" y="2279088"/>
            <a:ext cx="3093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its expandable we can add          many more sorting algorithms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3" name="Google Shape;1153;p26"/>
          <p:cNvCxnSpPr/>
          <p:nvPr/>
        </p:nvCxnSpPr>
        <p:spPr>
          <a:xfrm>
            <a:off x="3436637" y="1849163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154" name="Google Shape;1154;p26"/>
          <p:cNvCxnSpPr/>
          <p:nvPr/>
        </p:nvCxnSpPr>
        <p:spPr>
          <a:xfrm>
            <a:off x="3430187" y="2571738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155" name="Google Shape;1155;p26"/>
          <p:cNvCxnSpPr/>
          <p:nvPr/>
        </p:nvCxnSpPr>
        <p:spPr>
          <a:xfrm>
            <a:off x="3436637" y="3280513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ef04fd2735_0_39"/>
          <p:cNvSpPr txBox="1"/>
          <p:nvPr>
            <p:ph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g1ef04fd2735_0_39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2" name="Google Shape;1162;g1ef04fd2735_0_39"/>
          <p:cNvPicPr preferRelativeResize="0"/>
          <p:nvPr/>
        </p:nvPicPr>
        <p:blipFill rotWithShape="1">
          <a:blip r:embed="rId3">
            <a:alphaModFix/>
          </a:blip>
          <a:srcRect b="7972" l="3836" r="3044" t="7388"/>
          <a:stretch/>
        </p:blipFill>
        <p:spPr>
          <a:xfrm>
            <a:off x="3934563" y="2644275"/>
            <a:ext cx="5126174" cy="24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g1ef04fd2735_0_39"/>
          <p:cNvPicPr preferRelativeResize="0"/>
          <p:nvPr/>
        </p:nvPicPr>
        <p:blipFill rotWithShape="1">
          <a:blip r:embed="rId4">
            <a:alphaModFix/>
          </a:blip>
          <a:srcRect b="8889" l="6809" r="6662" t="8880"/>
          <a:stretch/>
        </p:blipFill>
        <p:spPr>
          <a:xfrm>
            <a:off x="145300" y="49525"/>
            <a:ext cx="3743275" cy="26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8" name="Google Shape;718;p9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719" name="Google Shape;719;p9"/>
          <p:cNvGrpSpPr/>
          <p:nvPr/>
        </p:nvGrpSpPr>
        <p:grpSpPr>
          <a:xfrm>
            <a:off x="6275049" y="1382979"/>
            <a:ext cx="2377554" cy="2377554"/>
            <a:chOff x="6198197" y="1098851"/>
            <a:chExt cx="2945798" cy="2945798"/>
          </a:xfrm>
        </p:grpSpPr>
        <p:sp>
          <p:nvSpPr>
            <p:cNvPr id="720" name="Google Shape;720;p9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9"/>
          <p:cNvSpPr/>
          <p:nvPr/>
        </p:nvSpPr>
        <p:spPr>
          <a:xfrm>
            <a:off x="3380450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9"/>
          <p:cNvSpPr/>
          <p:nvPr/>
        </p:nvSpPr>
        <p:spPr>
          <a:xfrm>
            <a:off x="5340350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9"/>
          <p:cNvSpPr/>
          <p:nvPr/>
        </p:nvSpPr>
        <p:spPr>
          <a:xfrm>
            <a:off x="7224050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760" name="Google Shape;760;p19"/>
          <p:cNvSpPr/>
          <p:nvPr/>
        </p:nvSpPr>
        <p:spPr>
          <a:xfrm>
            <a:off x="7108850" y="1610275"/>
            <a:ext cx="653700" cy="6537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9"/>
          <p:cNvSpPr/>
          <p:nvPr/>
        </p:nvSpPr>
        <p:spPr>
          <a:xfrm>
            <a:off x="5225150" y="1610275"/>
            <a:ext cx="653700" cy="653700"/>
          </a:xfrm>
          <a:prstGeom prst="pie">
            <a:avLst>
              <a:gd fmla="val 0" name="adj1"/>
              <a:gd fmla="val 191425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9"/>
          <p:cNvSpPr/>
          <p:nvPr/>
        </p:nvSpPr>
        <p:spPr>
          <a:xfrm>
            <a:off x="3265250" y="1610275"/>
            <a:ext cx="653700" cy="653700"/>
          </a:xfrm>
          <a:prstGeom prst="pie">
            <a:avLst>
              <a:gd fmla="val 0" name="adj1"/>
              <a:gd fmla="val 1383853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9"/>
          <p:cNvSpPr txBox="1"/>
          <p:nvPr>
            <p:ph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764" name="Google Shape;764;p19"/>
          <p:cNvSpPr txBox="1"/>
          <p:nvPr>
            <p:ph idx="3" type="title"/>
          </p:nvPr>
        </p:nvSpPr>
        <p:spPr>
          <a:xfrm>
            <a:off x="2991850" y="2433700"/>
            <a:ext cx="11868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Swing</a:t>
            </a:r>
            <a:endParaRPr/>
          </a:p>
        </p:txBody>
      </p:sp>
      <p:sp>
        <p:nvSpPr>
          <p:cNvPr id="765" name="Google Shape;765;p19"/>
          <p:cNvSpPr txBox="1"/>
          <p:nvPr>
            <p:ph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AWT</a:t>
            </a:r>
            <a:endParaRPr/>
          </a:p>
        </p:txBody>
      </p:sp>
      <p:sp>
        <p:nvSpPr>
          <p:cNvPr id="766" name="Google Shape;766;p19"/>
          <p:cNvSpPr txBox="1"/>
          <p:nvPr>
            <p:ph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JUnit</a:t>
            </a:r>
            <a:endParaRPr/>
          </a:p>
        </p:txBody>
      </p:sp>
      <p:sp>
        <p:nvSpPr>
          <p:cNvPr id="767" name="Google Shape;767;p19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768" name="Google Shape;768;p19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769" name="Google Shape;769;p19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770" name="Google Shape;770;p19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771" name="Google Shape;771;p19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entire program is written using JAVA</a:t>
            </a:r>
            <a:endParaRPr/>
          </a:p>
        </p:txBody>
      </p:sp>
      <p:sp>
        <p:nvSpPr>
          <p:cNvPr id="772" name="Google Shape;772;p19"/>
          <p:cNvSpPr txBox="1"/>
          <p:nvPr>
            <p:ph idx="13" type="subTitle"/>
          </p:nvPr>
        </p:nvSpPr>
        <p:spPr>
          <a:xfrm>
            <a:off x="2950597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main library used to </a:t>
            </a:r>
            <a:r>
              <a:rPr lang="en"/>
              <a:t>implement</a:t>
            </a:r>
            <a:r>
              <a:rPr lang="en"/>
              <a:t> the GUI</a:t>
            </a:r>
            <a:endParaRPr/>
          </a:p>
        </p:txBody>
      </p:sp>
      <p:sp>
        <p:nvSpPr>
          <p:cNvPr id="773" name="Google Shape;773;p19"/>
          <p:cNvSpPr txBox="1"/>
          <p:nvPr>
            <p:ph idx="14" type="subTitle"/>
          </p:nvPr>
        </p:nvSpPr>
        <p:spPr>
          <a:xfrm>
            <a:off x="4859700" y="3223375"/>
            <a:ext cx="14202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AWT was also used for GUI   (event creation, etc.)</a:t>
            </a:r>
            <a:endParaRPr/>
          </a:p>
        </p:txBody>
      </p:sp>
      <p:sp>
        <p:nvSpPr>
          <p:cNvPr id="774" name="Google Shape;774;p19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unit tests are </a:t>
            </a:r>
            <a:r>
              <a:rPr lang="en"/>
              <a:t>written</a:t>
            </a:r>
            <a:r>
              <a:rPr lang="en"/>
              <a:t> using JUnit library</a:t>
            </a:r>
            <a:endParaRPr/>
          </a:p>
        </p:txBody>
      </p:sp>
      <p:pic>
        <p:nvPicPr>
          <p:cNvPr id="775" name="Google Shape;7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75" y="1465475"/>
            <a:ext cx="729600" cy="7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19"/>
          <p:cNvSpPr txBox="1"/>
          <p:nvPr>
            <p:ph type="title"/>
          </p:nvPr>
        </p:nvSpPr>
        <p:spPr>
          <a:xfrm>
            <a:off x="720000" y="4327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Development Environment: Visual Studio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ef04fd2735_0_57"/>
          <p:cNvSpPr txBox="1"/>
          <p:nvPr>
            <p:ph type="title"/>
          </p:nvPr>
        </p:nvSpPr>
        <p:spPr>
          <a:xfrm>
            <a:off x="218875" y="328775"/>
            <a:ext cx="31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(JUnit)</a:t>
            </a:r>
            <a:endParaRPr/>
          </a:p>
        </p:txBody>
      </p:sp>
      <p:sp>
        <p:nvSpPr>
          <p:cNvPr id="782" name="Google Shape;782;g1ef04fd2735_0_57"/>
          <p:cNvSpPr txBox="1"/>
          <p:nvPr>
            <p:ph idx="3" type="subTitle"/>
          </p:nvPr>
        </p:nvSpPr>
        <p:spPr>
          <a:xfrm>
            <a:off x="202375" y="1347322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element array</a:t>
            </a:r>
            <a:endParaRPr/>
          </a:p>
        </p:txBody>
      </p:sp>
      <p:pic>
        <p:nvPicPr>
          <p:cNvPr id="783" name="Google Shape;783;g1ef04fd273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888" y="1728850"/>
            <a:ext cx="3621399" cy="1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g1ef04fd2735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75" y="2910901"/>
            <a:ext cx="4336624" cy="104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g1ef04fd2735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373" y="1728851"/>
            <a:ext cx="4369638" cy="9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g1ef04fd2735_0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9900" y="3312200"/>
            <a:ext cx="3621376" cy="6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g1ef04fd2735_0_57"/>
          <p:cNvSpPr txBox="1"/>
          <p:nvPr>
            <p:ph idx="3" type="subTitle"/>
          </p:nvPr>
        </p:nvSpPr>
        <p:spPr>
          <a:xfrm>
            <a:off x="202375" y="4042597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Array</a:t>
            </a:r>
            <a:endParaRPr/>
          </a:p>
        </p:txBody>
      </p:sp>
      <p:sp>
        <p:nvSpPr>
          <p:cNvPr id="788" name="Google Shape;788;g1ef04fd2735_0_57"/>
          <p:cNvSpPr txBox="1"/>
          <p:nvPr>
            <p:ph idx="3" type="subTitle"/>
          </p:nvPr>
        </p:nvSpPr>
        <p:spPr>
          <a:xfrm>
            <a:off x="4998450" y="4042597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test</a:t>
            </a:r>
            <a:endParaRPr/>
          </a:p>
        </p:txBody>
      </p:sp>
      <p:sp>
        <p:nvSpPr>
          <p:cNvPr id="789" name="Google Shape;789;g1ef04fd2735_0_57"/>
          <p:cNvSpPr txBox="1"/>
          <p:nvPr>
            <p:ph idx="3" type="subTitle"/>
          </p:nvPr>
        </p:nvSpPr>
        <p:spPr>
          <a:xfrm>
            <a:off x="4998450" y="1344372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populated array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2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95" name="Google Shape;795;p22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Design Philosophy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796" name="Google Shape;796;p22"/>
          <p:cNvGrpSpPr/>
          <p:nvPr/>
        </p:nvGrpSpPr>
        <p:grpSpPr>
          <a:xfrm>
            <a:off x="6275293" y="1383097"/>
            <a:ext cx="2377304" cy="2377303"/>
            <a:chOff x="5612559" y="834972"/>
            <a:chExt cx="3473559" cy="3473558"/>
          </a:xfrm>
        </p:grpSpPr>
        <p:sp>
          <p:nvSpPr>
            <p:cNvPr id="797" name="Google Shape;797;p22"/>
            <p:cNvSpPr/>
            <p:nvPr/>
          </p:nvSpPr>
          <p:spPr>
            <a:xfrm>
              <a:off x="5612559" y="3034881"/>
              <a:ext cx="2894635" cy="1273649"/>
            </a:xfrm>
            <a:custGeom>
              <a:rect b="b" l="l" r="r" t="t"/>
              <a:pathLst>
                <a:path extrusionOk="0" h="71765" w="163101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5612559" y="2571742"/>
              <a:ext cx="2663066" cy="463157"/>
            </a:xfrm>
            <a:custGeom>
              <a:rect b="b" l="l" r="r" t="t"/>
              <a:pathLst>
                <a:path extrusionOk="0" h="26097" w="150053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6075698" y="1413895"/>
              <a:ext cx="2663066" cy="2894635"/>
            </a:xfrm>
            <a:custGeom>
              <a:rect b="b" l="l" r="r" t="t"/>
              <a:pathLst>
                <a:path extrusionOk="0" h="163101" w="150053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6075698" y="1066541"/>
              <a:ext cx="1796420" cy="463157"/>
            </a:xfrm>
            <a:custGeom>
              <a:rect b="b" l="l" r="r" t="t"/>
              <a:pathLst>
                <a:path extrusionOk="0" h="26097" w="101221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8044038" y="1182326"/>
              <a:ext cx="694726" cy="694726"/>
            </a:xfrm>
            <a:custGeom>
              <a:rect b="b" l="l" r="r" t="t"/>
              <a:pathLst>
                <a:path extrusionOk="0" h="39145" w="39145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7696684" y="834972"/>
              <a:ext cx="1389434" cy="1389434"/>
            </a:xfrm>
            <a:custGeom>
              <a:rect b="b" l="l" r="r" t="t"/>
              <a:pathLst>
                <a:path extrusionOk="0" h="78289" w="78289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624937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6712514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648094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7986146" y="1124433"/>
              <a:ext cx="810511" cy="810511"/>
            </a:xfrm>
            <a:custGeom>
              <a:rect b="b" l="l" r="r" t="t"/>
              <a:pathLst>
                <a:path extrusionOk="0" h="45669" w="45669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6249375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6017806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5786237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6210597" y="1714946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7719844" y="2178085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6712514" y="1703357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6712514" y="193492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6712514" y="216649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6712514" y="2398065"/>
              <a:ext cx="578941" cy="115802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7407222" y="2398065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7138596" y="3337653"/>
              <a:ext cx="474746" cy="668087"/>
            </a:xfrm>
            <a:custGeom>
              <a:rect b="b" l="l" r="r" t="t"/>
              <a:pathLst>
                <a:path extrusionOk="0" h="37644" w="2675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6274861" y="3337653"/>
              <a:ext cx="474728" cy="668087"/>
            </a:xfrm>
            <a:custGeom>
              <a:rect b="b" l="l" r="r" t="t"/>
              <a:pathLst>
                <a:path extrusionOk="0" h="37644" w="26749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6771560" y="3194662"/>
              <a:ext cx="343325" cy="954088"/>
            </a:xfrm>
            <a:custGeom>
              <a:rect b="b" l="l" r="r" t="t"/>
              <a:pathLst>
                <a:path extrusionOk="0" h="53759" w="19345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5786237" y="367169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5786237" y="320855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5786237" y="344012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7986146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7986146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7986146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8449284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449284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8449284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MVC: How it works</a:t>
            </a:r>
            <a:endParaRPr/>
          </a:p>
        </p:txBody>
      </p:sp>
      <p:sp>
        <p:nvSpPr>
          <p:cNvPr id="834" name="Google Shape;834;p12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35" name="Google Shape;835;p12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epresents real-world concepts that the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deals with.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6" name="Google Shape;836;p12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837" name="Google Shape;837;p12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the user interface and </a:t>
            </a:r>
            <a:r>
              <a:rPr lang="en"/>
              <a:t>handles user input/output.</a:t>
            </a:r>
            <a:endParaRPr/>
          </a:p>
        </p:txBody>
      </p:sp>
      <p:sp>
        <p:nvSpPr>
          <p:cNvPr id="838" name="Google Shape;838;p12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839" name="Google Shape;839;p12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decision-making/business-logic part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840" name="Google Shape;840;p12"/>
          <p:cNvGrpSpPr/>
          <p:nvPr/>
        </p:nvGrpSpPr>
        <p:grpSpPr>
          <a:xfrm>
            <a:off x="1645117" y="1866256"/>
            <a:ext cx="466361" cy="466336"/>
            <a:chOff x="1487200" y="2021475"/>
            <a:chExt cx="483125" cy="483150"/>
          </a:xfrm>
        </p:grpSpPr>
        <p:sp>
          <p:nvSpPr>
            <p:cNvPr id="841" name="Google Shape;841;p12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2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2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2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12"/>
          <p:cNvGrpSpPr/>
          <p:nvPr/>
        </p:nvGrpSpPr>
        <p:grpSpPr>
          <a:xfrm>
            <a:off x="4338843" y="1866258"/>
            <a:ext cx="466331" cy="466332"/>
            <a:chOff x="3282325" y="2035675"/>
            <a:chExt cx="459575" cy="454825"/>
          </a:xfrm>
        </p:grpSpPr>
        <p:sp>
          <p:nvSpPr>
            <p:cNvPr id="846" name="Google Shape;846;p12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2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2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2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12"/>
          <p:cNvGrpSpPr/>
          <p:nvPr/>
        </p:nvGrpSpPr>
        <p:grpSpPr>
          <a:xfrm>
            <a:off x="7032557" y="1792092"/>
            <a:ext cx="466359" cy="614653"/>
            <a:chOff x="-4178875" y="2405775"/>
            <a:chExt cx="222925" cy="293825"/>
          </a:xfrm>
        </p:grpSpPr>
        <p:sp>
          <p:nvSpPr>
            <p:cNvPr id="851" name="Google Shape;851;p12"/>
            <p:cNvSpPr/>
            <p:nvPr/>
          </p:nvSpPr>
          <p:spPr>
            <a:xfrm>
              <a:off x="-4178875" y="2405775"/>
              <a:ext cx="222925" cy="293825"/>
            </a:xfrm>
            <a:custGeom>
              <a:rect b="b" l="l" r="r" t="t"/>
              <a:pathLst>
                <a:path extrusionOk="0" h="11753" w="8917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2"/>
            <p:cNvSpPr/>
            <p:nvPr/>
          </p:nvSpPr>
          <p:spPr>
            <a:xfrm>
              <a:off x="-4093025" y="24916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2"/>
            <p:cNvSpPr/>
            <p:nvPr/>
          </p:nvSpPr>
          <p:spPr>
            <a:xfrm>
              <a:off x="-4145800" y="2439650"/>
              <a:ext cx="155975" cy="155200"/>
            </a:xfrm>
            <a:custGeom>
              <a:rect b="b" l="l" r="r" t="t"/>
              <a:pathLst>
                <a:path extrusionOk="0" h="6208" w="6239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4"/>
          <p:cNvSpPr txBox="1"/>
          <p:nvPr>
            <p:ph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>
                <a:solidFill>
                  <a:schemeClr val="accent1"/>
                </a:solidFill>
              </a:rPr>
              <a:t>WHY MVC?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59" name="Google Shape;859;p14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4a9e01fd6_1_68"/>
          <p:cNvSpPr/>
          <p:nvPr/>
        </p:nvSpPr>
        <p:spPr>
          <a:xfrm>
            <a:off x="2315350" y="483350"/>
            <a:ext cx="4513307" cy="4176805"/>
          </a:xfrm>
          <a:custGeom>
            <a:rect b="b" l="l" r="r" t="t"/>
            <a:pathLst>
              <a:path extrusionOk="0" h="12697" w="12634">
                <a:moveTo>
                  <a:pt x="11405" y="851"/>
                </a:moveTo>
                <a:cubicBezTo>
                  <a:pt x="11657" y="851"/>
                  <a:pt x="11814" y="1040"/>
                  <a:pt x="11814" y="1260"/>
                </a:cubicBezTo>
                <a:lnTo>
                  <a:pt x="11814" y="7719"/>
                </a:lnTo>
                <a:lnTo>
                  <a:pt x="788" y="7719"/>
                </a:lnTo>
                <a:lnTo>
                  <a:pt x="788" y="1260"/>
                </a:lnTo>
                <a:cubicBezTo>
                  <a:pt x="788" y="1040"/>
                  <a:pt x="977" y="851"/>
                  <a:pt x="1197" y="851"/>
                </a:cubicBezTo>
                <a:close/>
                <a:moveTo>
                  <a:pt x="11814" y="8506"/>
                </a:moveTo>
                <a:lnTo>
                  <a:pt x="11814" y="8947"/>
                </a:lnTo>
                <a:cubicBezTo>
                  <a:pt x="11814" y="9199"/>
                  <a:pt x="11594" y="9389"/>
                  <a:pt x="11405" y="9389"/>
                </a:cubicBezTo>
                <a:lnTo>
                  <a:pt x="1197" y="9389"/>
                </a:lnTo>
                <a:cubicBezTo>
                  <a:pt x="977" y="9389"/>
                  <a:pt x="788" y="9199"/>
                  <a:pt x="788" y="8947"/>
                </a:cubicBezTo>
                <a:lnTo>
                  <a:pt x="788" y="8506"/>
                </a:lnTo>
                <a:close/>
                <a:moveTo>
                  <a:pt x="7782" y="10208"/>
                </a:moveTo>
                <a:lnTo>
                  <a:pt x="8349" y="11877"/>
                </a:lnTo>
                <a:lnTo>
                  <a:pt x="4253" y="11877"/>
                </a:lnTo>
                <a:lnTo>
                  <a:pt x="4789" y="10208"/>
                </a:lnTo>
                <a:close/>
                <a:moveTo>
                  <a:pt x="1197" y="0"/>
                </a:moveTo>
                <a:cubicBezTo>
                  <a:pt x="536" y="0"/>
                  <a:pt x="0" y="567"/>
                  <a:pt x="0" y="1229"/>
                </a:cubicBezTo>
                <a:lnTo>
                  <a:pt x="0" y="8947"/>
                </a:lnTo>
                <a:cubicBezTo>
                  <a:pt x="0" y="9609"/>
                  <a:pt x="536" y="10176"/>
                  <a:pt x="1197" y="10176"/>
                </a:cubicBezTo>
                <a:lnTo>
                  <a:pt x="3938" y="10176"/>
                </a:lnTo>
                <a:lnTo>
                  <a:pt x="3371" y="11814"/>
                </a:lnTo>
                <a:lnTo>
                  <a:pt x="2867" y="11814"/>
                </a:lnTo>
                <a:cubicBezTo>
                  <a:pt x="2615" y="11814"/>
                  <a:pt x="2457" y="12003"/>
                  <a:pt x="2457" y="12255"/>
                </a:cubicBezTo>
                <a:cubicBezTo>
                  <a:pt x="2457" y="12476"/>
                  <a:pt x="2678" y="12697"/>
                  <a:pt x="2867" y="12697"/>
                </a:cubicBezTo>
                <a:lnTo>
                  <a:pt x="9767" y="12697"/>
                </a:lnTo>
                <a:cubicBezTo>
                  <a:pt x="9987" y="12697"/>
                  <a:pt x="10176" y="12476"/>
                  <a:pt x="10176" y="12255"/>
                </a:cubicBezTo>
                <a:cubicBezTo>
                  <a:pt x="10176" y="12003"/>
                  <a:pt x="9987" y="11814"/>
                  <a:pt x="9767" y="11814"/>
                </a:cubicBezTo>
                <a:lnTo>
                  <a:pt x="9231" y="11814"/>
                </a:lnTo>
                <a:lnTo>
                  <a:pt x="8695" y="10176"/>
                </a:lnTo>
                <a:lnTo>
                  <a:pt x="11405" y="10176"/>
                </a:lnTo>
                <a:cubicBezTo>
                  <a:pt x="12066" y="10176"/>
                  <a:pt x="12634" y="9609"/>
                  <a:pt x="12634" y="8947"/>
                </a:cubicBezTo>
                <a:lnTo>
                  <a:pt x="12634" y="1229"/>
                </a:lnTo>
                <a:cubicBezTo>
                  <a:pt x="12634" y="567"/>
                  <a:pt x="12066" y="0"/>
                  <a:pt x="11405" y="0"/>
                </a:cubicBezTo>
                <a:close/>
              </a:path>
            </a:pathLst>
          </a:custGeom>
          <a:solidFill>
            <a:srgbClr val="9154F8">
              <a:alpha val="4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204a9e01fd6_1_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204a9e01fd6_1_68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g204a9e01fd6_1_68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204a9e01fd6_1_68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g204a9e01fd6_1_68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g204a9e01fd6_1_68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204a9e01fd6_1_68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2" name="Google Shape;872;g204a9e01fd6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163" y="677550"/>
            <a:ext cx="4003825" cy="29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