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7" r:id="rId2"/>
    <p:sldId id="258" r:id="rId3"/>
    <p:sldId id="259" r:id="rId4"/>
    <p:sldId id="260" r:id="rId5"/>
    <p:sldId id="261" r:id="rId6"/>
    <p:sldId id="265" r:id="rId7"/>
    <p:sldId id="263" r:id="rId8"/>
  </p:sldIdLst>
  <p:sldSz cx="9144000" cy="5143500" type="screen16x9"/>
  <p:notesSz cx="6858000" cy="9144000"/>
  <p:embeddedFontLst>
    <p:embeddedFont>
      <p:font typeface="Google Sans"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48"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122113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563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a4e890203a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4e890203a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680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1ef99d2c9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1ef99d2c9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2731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ef99d2c9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ef99d2c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1337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1ef99d2c91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1ef99d2c91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6063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2a435f443b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2a435f443b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45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1ef99d2c9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1ef99d2c9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104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63" name="Google Shape;63;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64" name="Google Shape;64;p14"/>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65" name="Google Shape;65;p14"/>
          <p:cNvSpPr txBox="1"/>
          <p:nvPr/>
        </p:nvSpPr>
        <p:spPr>
          <a:xfrm>
            <a:off x="146600" y="2895500"/>
            <a:ext cx="8760000" cy="20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latin typeface="Google Sans"/>
                <a:ea typeface="Google Sans"/>
                <a:cs typeface="Google Sans"/>
                <a:sym typeface="Google Sans"/>
              </a:rPr>
              <a:t>Team Details</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name: </a:t>
            </a:r>
            <a:r>
              <a:rPr lang="en-GB" sz="1800" b="1" dirty="0" err="1">
                <a:latin typeface="Google Sans"/>
                <a:ea typeface="Google Sans"/>
                <a:cs typeface="Google Sans"/>
                <a:sym typeface="Google Sans"/>
              </a:rPr>
              <a:t>GreenMind</a:t>
            </a:r>
            <a:r>
              <a:rPr lang="en-GB" sz="1800" b="1" dirty="0">
                <a:latin typeface="Google Sans"/>
                <a:ea typeface="Google Sans"/>
                <a:cs typeface="Google Sans"/>
                <a:sym typeface="Google Sans"/>
              </a:rPr>
              <a:t> AI</a:t>
            </a:r>
            <a:endParaRPr sz="1800" b="1" dirty="0">
              <a:latin typeface="Google Sans"/>
              <a:ea typeface="Google Sans"/>
              <a:cs typeface="Google Sans"/>
              <a:sym typeface="Google Sans"/>
            </a:endParaRPr>
          </a:p>
          <a:p>
            <a:pPr marL="914400" lvl="1" indent="-342900" algn="l" rtl="0">
              <a:spcBef>
                <a:spcPts val="0"/>
              </a:spcBef>
              <a:spcAft>
                <a:spcPts val="0"/>
              </a:spcAft>
              <a:buSzPts val="1800"/>
              <a:buFont typeface="Google Sans"/>
              <a:buAutoNum type="alphaLcPeriod"/>
            </a:pPr>
            <a:r>
              <a:rPr lang="en-GB" sz="1800" b="1" dirty="0">
                <a:latin typeface="Google Sans"/>
                <a:ea typeface="Google Sans"/>
                <a:cs typeface="Google Sans"/>
                <a:sym typeface="Google Sans"/>
              </a:rPr>
              <a:t>Team leader name:  V. </a:t>
            </a:r>
            <a:r>
              <a:rPr lang="en-GB" sz="1800" b="1" dirty="0" err="1" smtClean="0">
                <a:latin typeface="Google Sans"/>
                <a:ea typeface="Google Sans"/>
                <a:cs typeface="Google Sans"/>
                <a:sym typeface="Google Sans"/>
              </a:rPr>
              <a:t>Satya</a:t>
            </a:r>
            <a:r>
              <a:rPr lang="en-GB" sz="1800" b="1" dirty="0" smtClean="0">
                <a:latin typeface="Google Sans"/>
                <a:ea typeface="Google Sans"/>
                <a:cs typeface="Google Sans"/>
                <a:sym typeface="Google Sans"/>
              </a:rPr>
              <a:t> </a:t>
            </a:r>
            <a:r>
              <a:rPr lang="en-GB" sz="1800" b="1" dirty="0">
                <a:latin typeface="Google Sans"/>
                <a:ea typeface="Google Sans"/>
                <a:cs typeface="Google Sans"/>
                <a:sym typeface="Google Sans"/>
              </a:rPr>
              <a:t>Prakash</a:t>
            </a:r>
            <a:endParaRPr sz="1800" b="1" dirty="0">
              <a:latin typeface="Google Sans"/>
              <a:ea typeface="Google Sans"/>
              <a:cs typeface="Google Sans"/>
              <a:sym typeface="Google Sans"/>
            </a:endParaRPr>
          </a:p>
          <a:p>
            <a:pPr marL="914400" lvl="1" indent="-342900">
              <a:buSzPts val="1800"/>
              <a:buFont typeface="Google Sans"/>
              <a:buAutoNum type="alphaLcPeriod"/>
            </a:pPr>
            <a:r>
              <a:rPr lang="en-GB" sz="1800" b="1" dirty="0">
                <a:latin typeface="Google Sans"/>
                <a:ea typeface="Google Sans"/>
                <a:cs typeface="Google Sans"/>
                <a:sym typeface="Google Sans"/>
              </a:rPr>
              <a:t>Problem Statement:  </a:t>
            </a:r>
            <a:r>
              <a:rPr lang="en-US" sz="1800" b="1" dirty="0">
                <a:latin typeface="Google Sans"/>
                <a:ea typeface="Google Sans"/>
                <a:cs typeface="Google Sans"/>
                <a:sym typeface="Google Sans"/>
              </a:rPr>
              <a:t>Tackling Climate Change Through Innovation and Collaboration</a:t>
            </a:r>
            <a:endParaRPr sz="1800" b="1" dirty="0">
              <a:latin typeface="Google Sans"/>
              <a:ea typeface="Google Sans"/>
              <a:cs typeface="Google Sans"/>
              <a:sym typeface="Google Sans"/>
            </a:endParaRPr>
          </a:p>
          <a:p>
            <a:pPr marL="0" lvl="0" indent="0" algn="l" rtl="0">
              <a:spcBef>
                <a:spcPts val="0"/>
              </a:spcBef>
              <a:spcAft>
                <a:spcPts val="0"/>
              </a:spcAft>
              <a:buNone/>
            </a:pPr>
            <a:endParaRPr sz="1800" b="1" dirty="0"/>
          </a:p>
        </p:txBody>
      </p:sp>
      <p:pic>
        <p:nvPicPr>
          <p:cNvPr id="66" name="Google Shape;66;p14"/>
          <p:cNvPicPr preferRelativeResize="0"/>
          <p:nvPr/>
        </p:nvPicPr>
        <p:blipFill rotWithShape="1">
          <a:blip r:embed="rId4">
            <a:alphaModFix/>
          </a:blip>
          <a:srcRect b="37067"/>
          <a:stretch/>
        </p:blipFill>
        <p:spPr>
          <a:xfrm>
            <a:off x="6281100" y="3293650"/>
            <a:ext cx="2551200" cy="1605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Title 1">
            <a:extLst>
              <a:ext uri="{FF2B5EF4-FFF2-40B4-BE49-F238E27FC236}">
                <a16:creationId xmlns:a16="http://schemas.microsoft.com/office/drawing/2014/main" xmlns="" id="{BB385979-730E-4284-9E03-35F11B4DD102}"/>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xmlns="" id="{F9207E67-709A-4C8D-B4EC-07614687672B}"/>
              </a:ext>
            </a:extLst>
          </p:cNvPr>
          <p:cNvSpPr>
            <a:spLocks noGrp="1"/>
          </p:cNvSpPr>
          <p:nvPr>
            <p:ph type="body" idx="1"/>
          </p:nvPr>
        </p:nvSpPr>
        <p:spPr/>
        <p:txBody>
          <a:bodyPr/>
          <a:lstStyle/>
          <a:p>
            <a:endParaRPr lang="en-IN"/>
          </a:p>
        </p:txBody>
      </p:sp>
      <p:pic>
        <p:nvPicPr>
          <p:cNvPr id="73" name="Google Shape;73;p15"/>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74" name="Google Shape;74;p15"/>
          <p:cNvSpPr txBox="1"/>
          <p:nvPr/>
        </p:nvSpPr>
        <p:spPr>
          <a:xfrm>
            <a:off x="85525" y="806349"/>
            <a:ext cx="8943000" cy="4088379"/>
          </a:xfrm>
          <a:prstGeom prst="rect">
            <a:avLst/>
          </a:prstGeom>
          <a:noFill/>
          <a:ln>
            <a:noFill/>
          </a:ln>
        </p:spPr>
        <p:txBody>
          <a:bodyPr spcFirstLastPara="1" wrap="square" lIns="91425" tIns="91425" rIns="91425" bIns="91425" anchor="t" anchorCtr="0">
            <a:noAutofit/>
          </a:bodyPr>
          <a:lstStyle/>
          <a:p>
            <a:pPr lvl="0"/>
            <a:r>
              <a:rPr lang="en-IN" sz="1800" b="1" dirty="0">
                <a:latin typeface="Google Sans"/>
                <a:ea typeface="Google Sans"/>
                <a:cs typeface="Google Sans"/>
                <a:sym typeface="Google Sans"/>
              </a:rPr>
              <a:t>AI-Powered Climate Action Platform:</a:t>
            </a:r>
          </a:p>
          <a:p>
            <a:pPr lvl="0"/>
            <a:endParaRPr lang="en-US" dirty="0">
              <a:latin typeface="Google Sans"/>
              <a:ea typeface="Google Sans"/>
              <a:cs typeface="Google Sans"/>
              <a:sym typeface="Google Sans"/>
            </a:endParaRPr>
          </a:p>
          <a:p>
            <a:r>
              <a:rPr lang="en-US" sz="1500" dirty="0"/>
              <a:t>The AI-Powered Climate Action Platform is a comprehensive, intelligent system designed to help governments, businesses, and individuals effectively track emissions, optimize resource usage, and implement sustainable practices. By leveraging </a:t>
            </a:r>
            <a:r>
              <a:rPr lang="en-US" sz="1500" b="1" dirty="0"/>
              <a:t>Gemini AI</a:t>
            </a:r>
            <a:r>
              <a:rPr lang="en-US" sz="1500" dirty="0"/>
              <a:t>, the platform provides deep insights, predictive analytics, and personalized sustainability recommendations, enabling data-driven decision-making for climate action. </a:t>
            </a:r>
            <a:r>
              <a:rPr lang="en-US" sz="1500" b="1" dirty="0"/>
              <a:t>IDX integration</a:t>
            </a:r>
            <a:r>
              <a:rPr lang="en-US" sz="1500" dirty="0"/>
              <a:t> ensures decentralized, secure, and transparent data management, particularly for emissions tracking and carbon credit verification.</a:t>
            </a:r>
          </a:p>
          <a:p>
            <a:r>
              <a:rPr lang="en-US" sz="1500" dirty="0"/>
              <a:t>This modular platform incorporates </a:t>
            </a:r>
            <a:r>
              <a:rPr lang="en-US" sz="1500" b="1" dirty="0"/>
              <a:t>real-time GHG monitoring, AI-powered sustainability advisories, blockchain-based carbon trading, and automated ESG compliance reporting</a:t>
            </a:r>
            <a:r>
              <a:rPr lang="en-US" sz="1500" dirty="0"/>
              <a:t>. With a scalable architecture, it integrates IoT sensors, smart meters, and satellite data to provide accurate climate analytics. Additionally, its </a:t>
            </a:r>
            <a:r>
              <a:rPr lang="en-US" sz="1500" b="1" dirty="0"/>
              <a:t>freemium business model</a:t>
            </a:r>
            <a:r>
              <a:rPr lang="en-US" sz="1500" dirty="0"/>
              <a:t> makes it accessible to individuals while offering premium features for enterprises, such as regulatory automation and AI-powered audits.</a:t>
            </a:r>
          </a:p>
          <a:p>
            <a:r>
              <a:rPr lang="en-US" sz="1500" dirty="0"/>
              <a:t>By combining advanced AI, blockchain, and IoT technologies, this platform fosters a data-driven approach to climate action, enhancing transparency, accountability, and global sustainability efforts.</a:t>
            </a:r>
          </a:p>
          <a:p>
            <a:pPr lvl="0"/>
            <a:endParaRPr dirty="0">
              <a:latin typeface="Google Sans"/>
              <a:ea typeface="Google Sans"/>
              <a:cs typeface="Google Sans"/>
              <a:sym typeface="Google Sans"/>
            </a:endParaRPr>
          </a:p>
        </p:txBody>
      </p:sp>
      <p:pic>
        <p:nvPicPr>
          <p:cNvPr id="75" name="Google Shape;75;p15"/>
          <p:cNvPicPr preferRelativeResize="0"/>
          <p:nvPr/>
        </p:nvPicPr>
        <p:blipFill rotWithShape="1">
          <a:blip r:embed="rId4">
            <a:alphaModFix/>
          </a:blip>
          <a:srcRect b="37067"/>
          <a:stretch/>
        </p:blipFill>
        <p:spPr>
          <a:xfrm>
            <a:off x="5894875" y="-930000"/>
            <a:ext cx="2551200" cy="160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6"/>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1" name="Google Shape;81;p16"/>
          <p:cNvSpPr txBox="1"/>
          <p:nvPr/>
        </p:nvSpPr>
        <p:spPr>
          <a:xfrm>
            <a:off x="195475" y="307362"/>
            <a:ext cx="8698800" cy="4836138"/>
          </a:xfrm>
          <a:prstGeom prst="rect">
            <a:avLst/>
          </a:prstGeom>
          <a:noFill/>
          <a:ln>
            <a:noFill/>
          </a:ln>
        </p:spPr>
        <p:txBody>
          <a:bodyPr spcFirstLastPara="1" wrap="square" lIns="91425" tIns="91425" rIns="91425" bIns="91425" anchor="t" anchorCtr="0">
            <a:noAutofit/>
          </a:bodyPr>
          <a:lstStyle/>
          <a:p>
            <a:r>
              <a:rPr lang="en-US" sz="1800" b="1" dirty="0"/>
              <a:t>Key Features of the Solution</a:t>
            </a:r>
            <a:endParaRPr lang="en-US" sz="1500" b="1" dirty="0"/>
          </a:p>
          <a:p>
            <a:r>
              <a:rPr lang="en-US" sz="1070" b="1" dirty="0"/>
              <a:t>1. GHG Tracking &amp; Analytics</a:t>
            </a:r>
          </a:p>
          <a:p>
            <a:r>
              <a:rPr lang="en-US" sz="1070" dirty="0"/>
              <a:t>The platform integrates IoT sensors, open climate databases, and satellite imagery to provide real-time emissions monitoring. AI-powered analytics process this data, identifying key emission sources and trends, enabling organizations to take proactive measures for carbon reduction.</a:t>
            </a:r>
          </a:p>
          <a:p>
            <a:r>
              <a:rPr lang="en-US" sz="1070" b="1" dirty="0"/>
              <a:t>2. Carbon Credit Marketplace</a:t>
            </a:r>
          </a:p>
          <a:p>
            <a:r>
              <a:rPr lang="en-US" sz="1070" dirty="0"/>
              <a:t>A blockchain-based carbon credit marketplace ensures transparency in carbon trading. By tokenizing carbon credits and leveraging IDX (Identity Exchange), companies and individuals can securely trade verified carbon offsets while ensuring data integrity and trust in the marketplace.</a:t>
            </a:r>
          </a:p>
          <a:p>
            <a:r>
              <a:rPr lang="en-US" sz="1070" b="1" dirty="0"/>
              <a:t>3. AI-Powered Sustainability Advisor</a:t>
            </a:r>
          </a:p>
          <a:p>
            <a:r>
              <a:rPr lang="en-US" sz="1070" dirty="0"/>
              <a:t>Using Google Gemini AI, the sustainability advisor provides personalized recommendations for individuals, businesses, and policymakers. This feature uses NLP to analyze sustainability goals, regulatory requirements, and user-specific data to suggest tailored climate action strategies.</a:t>
            </a:r>
          </a:p>
          <a:p>
            <a:r>
              <a:rPr lang="en-US" sz="1070" b="1" dirty="0"/>
              <a:t>4. Climate Resilience Forecasting</a:t>
            </a:r>
          </a:p>
          <a:p>
            <a:r>
              <a:rPr lang="en-US" sz="1070" dirty="0"/>
              <a:t>Machine learning models analyze climate patterns, extreme weather events, and geographical vulnerabilities to provide predictive insights. This feature helps organizations and communities prepare for climate-related risks, improving resilience and disaster preparedness.</a:t>
            </a:r>
          </a:p>
          <a:p>
            <a:r>
              <a:rPr lang="en-US" sz="1070" b="1" dirty="0"/>
              <a:t>5. Renewable Energy Optimization</a:t>
            </a:r>
          </a:p>
          <a:p>
            <a:r>
              <a:rPr lang="en-US" sz="1070" dirty="0"/>
              <a:t>The platform facilitates the transition to green energy by optimizing smart grids and renewable energy sources. AI-driven algorithms analyze energy consumption patterns and recommend efficient energy distribution strategies, reducing reliance on fossil fuels.</a:t>
            </a:r>
          </a:p>
          <a:p>
            <a:r>
              <a:rPr lang="en-US" sz="1070" b="1" dirty="0"/>
              <a:t>6. Crowdsourced Climate Initiatives</a:t>
            </a:r>
          </a:p>
          <a:p>
            <a:r>
              <a:rPr lang="en-US" sz="1070" dirty="0"/>
              <a:t>The platform enables community-driven sustainability projects through crowdfunding and resource sharing. Users can propose, fund, and track local green initiatives, fostering grassroots involvement in climate action.</a:t>
            </a:r>
          </a:p>
          <a:p>
            <a:r>
              <a:rPr lang="en-US" sz="1070" b="1" dirty="0"/>
              <a:t>7. Eco-Score for Businesses</a:t>
            </a:r>
          </a:p>
          <a:p>
            <a:r>
              <a:rPr lang="en-US" sz="1070" dirty="0"/>
              <a:t>An AI-powered sustainability rating system evaluates corporate ESG (Environmental, Social, and Governance) performance. Businesses receive an Eco-Score based on carbon footprint, resource efficiency, and compliance with sustainability standards.</a:t>
            </a:r>
          </a:p>
          <a:p>
            <a:r>
              <a:rPr lang="en-US" sz="1070" b="1" dirty="0"/>
              <a:t>8. Automated ESG Reporting</a:t>
            </a:r>
          </a:p>
          <a:p>
            <a:r>
              <a:rPr lang="en-US" sz="1070" dirty="0"/>
              <a:t>AI automates the generation of ESG compliance reports, ensuring regulatory adherence with minimal manual effort. The system integrates with governmental and international regulatory frameworks to streamline compliance for enterprises.</a:t>
            </a:r>
          </a:p>
          <a:p>
            <a:endParaRPr lang="en-US" sz="1200" dirty="0"/>
          </a:p>
          <a:p>
            <a:pPr marL="342900" indent="-342900">
              <a:buFont typeface="+mj-lt"/>
              <a:buAutoNum type="arabicPeriod"/>
            </a:pPr>
            <a:endParaRPr lang="en-US" sz="1800" dirty="0"/>
          </a:p>
          <a:p>
            <a:pPr marL="0" lvl="0" indent="0" algn="l" rtl="0">
              <a:spcBef>
                <a:spcPts val="0"/>
              </a:spcBef>
              <a:spcAft>
                <a:spcPts val="0"/>
              </a:spcAft>
              <a:buNone/>
            </a:pPr>
            <a:endParaRPr sz="1800" dirty="0">
              <a:latin typeface="Google Sans"/>
              <a:ea typeface="Google Sans"/>
              <a:cs typeface="Google Sans"/>
              <a:sym typeface="Google Sans"/>
            </a:endParaRPr>
          </a:p>
        </p:txBody>
      </p:sp>
      <p:pic>
        <p:nvPicPr>
          <p:cNvPr id="82" name="Google Shape;82;p16"/>
          <p:cNvPicPr preferRelativeResize="0"/>
          <p:nvPr/>
        </p:nvPicPr>
        <p:blipFill rotWithShape="1">
          <a:blip r:embed="rId4">
            <a:alphaModFix/>
          </a:blip>
          <a:srcRect b="37067"/>
          <a:stretch/>
        </p:blipFill>
        <p:spPr>
          <a:xfrm>
            <a:off x="5894875" y="-930000"/>
            <a:ext cx="2551200" cy="1605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88" name="Google Shape;88;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89" name="Google Shape;89;p17"/>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90" name="Google Shape;90;p17"/>
          <p:cNvSpPr txBox="1"/>
          <p:nvPr/>
        </p:nvSpPr>
        <p:spPr>
          <a:xfrm>
            <a:off x="11392" y="430306"/>
            <a:ext cx="8820900" cy="442024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latin typeface="Google Sans"/>
                <a:ea typeface="Google Sans"/>
                <a:cs typeface="Google Sans"/>
                <a:sym typeface="Google Sans"/>
              </a:rPr>
              <a:t>Architecture diagram of the proposed solution:</a:t>
            </a:r>
            <a:endParaRPr lang="en-IN" sz="1800" dirty="0"/>
          </a:p>
          <a:p>
            <a:r>
              <a:rPr lang="en-IN" sz="1800" dirty="0"/>
              <a:t>The platform follows a modular architecture for scalability, security, and efficiency.</a:t>
            </a:r>
          </a:p>
          <a:p>
            <a:r>
              <a:rPr lang="en-IN" sz="1800" b="1" dirty="0"/>
              <a:t>Layers:</a:t>
            </a:r>
          </a:p>
          <a:p>
            <a:pPr marL="342900" indent="-342900">
              <a:buFont typeface="+mj-lt"/>
              <a:buAutoNum type="arabicPeriod"/>
            </a:pPr>
            <a:r>
              <a:rPr lang="en-IN" sz="1800" b="1" dirty="0"/>
              <a:t>User Interface Layer</a:t>
            </a:r>
            <a:r>
              <a:rPr lang="en-IN" sz="1800" dirty="0"/>
              <a:t> – Web and mobile applications for intuitive user interactions.</a:t>
            </a:r>
          </a:p>
          <a:p>
            <a:pPr marL="342900" indent="-342900">
              <a:buFont typeface="+mj-lt"/>
              <a:buAutoNum type="arabicPeriod"/>
            </a:pPr>
            <a:r>
              <a:rPr lang="en-IN" sz="1800" b="1" dirty="0"/>
              <a:t>AI Processing Layer (Gemini API)</a:t>
            </a:r>
            <a:r>
              <a:rPr lang="en-IN" sz="1800" dirty="0"/>
              <a:t> – Provides climate insights, predictive analytics, and NLP-driven sustainability advisory.</a:t>
            </a:r>
          </a:p>
          <a:p>
            <a:pPr marL="342900" indent="-342900">
              <a:buFont typeface="+mj-lt"/>
              <a:buAutoNum type="arabicPeriod"/>
            </a:pPr>
            <a:r>
              <a:rPr lang="en-IN" sz="1800" b="1" dirty="0"/>
              <a:t>IoT &amp; Data Collection Layer</a:t>
            </a:r>
            <a:r>
              <a:rPr lang="en-IN" sz="1800" dirty="0"/>
              <a:t> – Incorporates smart sensors, open climate data, and satellite integration for real-time monitoring.</a:t>
            </a:r>
          </a:p>
          <a:p>
            <a:pPr marL="342900" indent="-342900">
              <a:buFont typeface="+mj-lt"/>
              <a:buAutoNum type="arabicPeriod"/>
            </a:pPr>
            <a:r>
              <a:rPr lang="en-IN" sz="1800" b="1" dirty="0"/>
              <a:t>Blockchain Layer (IDX Integration)</a:t>
            </a:r>
            <a:r>
              <a:rPr lang="en-IN" sz="1800" dirty="0"/>
              <a:t> – Ensures secure and decentralized carbon credit tracking and ESG reporting.</a:t>
            </a:r>
          </a:p>
          <a:p>
            <a:pPr marL="342900" indent="-342900">
              <a:buFont typeface="+mj-lt"/>
              <a:buAutoNum type="arabicPeriod"/>
            </a:pPr>
            <a:r>
              <a:rPr lang="en-IN" sz="1800" b="1" dirty="0"/>
              <a:t>Cloud Backend &amp; API Layer</a:t>
            </a:r>
            <a:r>
              <a:rPr lang="en-IN" sz="1800" dirty="0"/>
              <a:t> – Manages data storage, processing, and service APIs.</a:t>
            </a:r>
          </a:p>
          <a:p>
            <a:pPr marL="342900" indent="-342900">
              <a:buFont typeface="+mj-lt"/>
              <a:buAutoNum type="arabicPeriod"/>
            </a:pPr>
            <a:r>
              <a:rPr lang="en-IN" sz="1800" b="1" dirty="0"/>
              <a:t>Machine Learning Models</a:t>
            </a:r>
            <a:r>
              <a:rPr lang="en-IN" sz="1800" dirty="0"/>
              <a:t> – Forecasts climate resilience and optimizes sustainability strategies.</a:t>
            </a:r>
          </a:p>
          <a:p>
            <a:pPr marL="0" lvl="0" indent="0" algn="l" rtl="0">
              <a:spcBef>
                <a:spcPts val="0"/>
              </a:spcBef>
              <a:spcAft>
                <a:spcPts val="0"/>
              </a:spcAft>
              <a:buNone/>
            </a:pPr>
            <a:endParaRPr sz="1800" dirty="0">
              <a:latin typeface="Google Sans"/>
              <a:ea typeface="Google Sans"/>
              <a:cs typeface="Google Sans"/>
              <a:sym typeface="Google Sans"/>
            </a:endParaRPr>
          </a:p>
        </p:txBody>
      </p:sp>
      <p:pic>
        <p:nvPicPr>
          <p:cNvPr id="91" name="Google Shape;91;p17"/>
          <p:cNvPicPr preferRelativeResize="0"/>
          <p:nvPr/>
        </p:nvPicPr>
        <p:blipFill rotWithShape="1">
          <a:blip r:embed="rId4">
            <a:alphaModFix/>
          </a:blip>
          <a:srcRect b="37067"/>
          <a:stretch/>
        </p:blipFill>
        <p:spPr>
          <a:xfrm>
            <a:off x="5894875" y="-930000"/>
            <a:ext cx="2551200" cy="1605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97" name="Google Shape;97;p1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98" name="Google Shape;98;p18"/>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99" name="Google Shape;99;p18"/>
          <p:cNvSpPr txBox="1"/>
          <p:nvPr/>
        </p:nvSpPr>
        <p:spPr>
          <a:xfrm>
            <a:off x="158825" y="499462"/>
            <a:ext cx="8784300" cy="455663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dirty="0">
                <a:latin typeface="Google Sans"/>
                <a:ea typeface="Google Sans"/>
                <a:cs typeface="Google Sans"/>
                <a:sym typeface="Google Sans"/>
              </a:rPr>
              <a:t>Technologies to be used in the solution</a:t>
            </a:r>
          </a:p>
          <a:p>
            <a:r>
              <a:rPr lang="en-IN" sz="1300" b="1" dirty="0"/>
              <a:t>1. AI &amp; Machine Learning</a:t>
            </a:r>
          </a:p>
          <a:p>
            <a:pPr marL="285750" indent="-285750">
              <a:buFont typeface="Arial" panose="020B0604020202020204" pitchFamily="34" charset="0"/>
              <a:buChar char="•"/>
            </a:pPr>
            <a:r>
              <a:rPr lang="en-IN" sz="1300" dirty="0"/>
              <a:t>Google Gemini API for climate analytics, NLP-based sustainability insights, and decision-making support.</a:t>
            </a:r>
          </a:p>
          <a:p>
            <a:pPr marL="285750" indent="-285750">
              <a:buFont typeface="Arial" panose="020B0604020202020204" pitchFamily="34" charset="0"/>
              <a:buChar char="•"/>
            </a:pPr>
            <a:r>
              <a:rPr lang="en-IN" sz="1300" dirty="0"/>
              <a:t>ML models for forecasting emissions trends and optimizing sustainability strategies.</a:t>
            </a:r>
          </a:p>
          <a:p>
            <a:r>
              <a:rPr lang="en-IN" sz="1300" b="1" dirty="0"/>
              <a:t>2. IoT &amp; Data Sources</a:t>
            </a:r>
          </a:p>
          <a:p>
            <a:pPr marL="285750" indent="-285750">
              <a:buFont typeface="Arial" panose="020B0604020202020204" pitchFamily="34" charset="0"/>
              <a:buChar char="•"/>
            </a:pPr>
            <a:r>
              <a:rPr lang="en-IN" sz="1300" dirty="0"/>
              <a:t>Smart sensors for emissions monitoring and energy tracking.</a:t>
            </a:r>
          </a:p>
          <a:p>
            <a:pPr marL="285750" indent="-285750">
              <a:buFont typeface="Arial" panose="020B0604020202020204" pitchFamily="34" charset="0"/>
              <a:buChar char="•"/>
            </a:pPr>
            <a:r>
              <a:rPr lang="en-IN" sz="1300" dirty="0"/>
              <a:t>Satellite imagery integration for environmental data analysis.</a:t>
            </a:r>
          </a:p>
          <a:p>
            <a:pPr marL="285750" indent="-285750">
              <a:buFont typeface="Arial" panose="020B0604020202020204" pitchFamily="34" charset="0"/>
              <a:buChar char="•"/>
            </a:pPr>
            <a:r>
              <a:rPr lang="en-IN" sz="1300" dirty="0"/>
              <a:t>Open-source climate databases for accurate reporting and forecasting.</a:t>
            </a:r>
          </a:p>
          <a:p>
            <a:r>
              <a:rPr lang="en-IN" sz="1300" b="1" dirty="0"/>
              <a:t>3. Blockchain &amp; Decentralized Data Management</a:t>
            </a:r>
          </a:p>
          <a:p>
            <a:pPr marL="285750" indent="-285750">
              <a:buFont typeface="Arial" panose="020B0604020202020204" pitchFamily="34" charset="0"/>
              <a:buChar char="•"/>
            </a:pPr>
            <a:r>
              <a:rPr lang="en-IN" sz="1300" dirty="0"/>
              <a:t>IDX (Identity Exchange) for secure, decentralized storage and verification of climate data.</a:t>
            </a:r>
          </a:p>
          <a:p>
            <a:pPr marL="285750" indent="-285750">
              <a:buFont typeface="Arial" panose="020B0604020202020204" pitchFamily="34" charset="0"/>
              <a:buChar char="•"/>
            </a:pPr>
            <a:r>
              <a:rPr lang="en-IN" sz="1300" dirty="0"/>
              <a:t>Smart contracts for transparent carbon credit transactions.</a:t>
            </a:r>
          </a:p>
          <a:p>
            <a:r>
              <a:rPr lang="en-IN" sz="1300" b="1" dirty="0"/>
              <a:t>4. Cloud &amp; Backend Technologies</a:t>
            </a:r>
          </a:p>
          <a:p>
            <a:pPr marL="285750" indent="-285750">
              <a:buFont typeface="Arial" panose="020B0604020202020204" pitchFamily="34" charset="0"/>
              <a:buChar char="•"/>
            </a:pPr>
            <a:r>
              <a:rPr lang="en-IN" sz="1300" dirty="0"/>
              <a:t>Google Cloud and Firebase for scalable data storage and API management.</a:t>
            </a:r>
          </a:p>
          <a:p>
            <a:pPr marL="285750" indent="-285750">
              <a:buFont typeface="Arial" panose="020B0604020202020204" pitchFamily="34" charset="0"/>
              <a:buChar char="•"/>
            </a:pPr>
            <a:r>
              <a:rPr lang="en-IN" sz="1300" dirty="0"/>
              <a:t>Microservices architecture for modular and flexible system components.</a:t>
            </a:r>
          </a:p>
          <a:p>
            <a:r>
              <a:rPr lang="en-IN" sz="1300" b="1" dirty="0"/>
              <a:t>5. Frontend Technologies</a:t>
            </a:r>
          </a:p>
          <a:p>
            <a:pPr marL="285750" indent="-285750">
              <a:buFont typeface="Arial" panose="020B0604020202020204" pitchFamily="34" charset="0"/>
              <a:buChar char="•"/>
            </a:pPr>
            <a:r>
              <a:rPr lang="en-IN" sz="1300" dirty="0"/>
              <a:t>React.js/Next.js for web applications.</a:t>
            </a:r>
          </a:p>
          <a:p>
            <a:pPr marL="285750" indent="-285750">
              <a:buFont typeface="Arial" panose="020B0604020202020204" pitchFamily="34" charset="0"/>
              <a:buChar char="•"/>
            </a:pPr>
            <a:r>
              <a:rPr lang="en-IN" sz="1300" dirty="0"/>
              <a:t>Flutter for cross-platform mobile applications.</a:t>
            </a:r>
          </a:p>
          <a:p>
            <a:r>
              <a:rPr lang="en-IN" sz="1300" b="1" dirty="0"/>
              <a:t>6. APIs &amp; Integrations</a:t>
            </a:r>
          </a:p>
          <a:p>
            <a:pPr marL="285750" indent="-285750">
              <a:buFont typeface="Arial" panose="020B0604020202020204" pitchFamily="34" charset="0"/>
              <a:buChar char="•"/>
            </a:pPr>
            <a:r>
              <a:rPr lang="en-IN" sz="1300" dirty="0"/>
              <a:t>Google Earth Engine for geospatial analysis.</a:t>
            </a:r>
          </a:p>
          <a:p>
            <a:pPr marL="285750" indent="-285750">
              <a:buFont typeface="Arial" panose="020B0604020202020204" pitchFamily="34" charset="0"/>
              <a:buChar char="•"/>
            </a:pPr>
            <a:r>
              <a:rPr lang="en-IN" sz="1300" dirty="0"/>
              <a:t>Weather APIs for climate forecasting.</a:t>
            </a:r>
          </a:p>
          <a:p>
            <a:pPr marL="285750" indent="-285750">
              <a:buFont typeface="Arial" panose="020B0604020202020204" pitchFamily="34" charset="0"/>
              <a:buChar char="•"/>
            </a:pPr>
            <a:r>
              <a:rPr lang="en-IN" sz="1300" dirty="0"/>
              <a:t>Carbon Intensity APIs for emissions tracking and analysis.</a:t>
            </a:r>
          </a:p>
          <a:p>
            <a:endParaRPr lang="en-IN" sz="1200" dirty="0"/>
          </a:p>
          <a:p>
            <a:endParaRPr lang="en-IN" sz="1700" dirty="0"/>
          </a:p>
          <a:p>
            <a:pPr marL="0" lvl="0" indent="0" algn="l" rtl="0">
              <a:spcBef>
                <a:spcPts val="0"/>
              </a:spcBef>
              <a:spcAft>
                <a:spcPts val="0"/>
              </a:spcAft>
              <a:buNone/>
            </a:pPr>
            <a:endParaRPr sz="2000" b="1" dirty="0">
              <a:latin typeface="Google Sans"/>
              <a:ea typeface="Google Sans"/>
              <a:cs typeface="Google Sans"/>
              <a:sym typeface="Google Sans"/>
            </a:endParaRPr>
          </a:p>
          <a:p>
            <a:pPr marL="0" lvl="0" indent="0" algn="l" rtl="0">
              <a:spcBef>
                <a:spcPts val="0"/>
              </a:spcBef>
              <a:spcAft>
                <a:spcPts val="0"/>
              </a:spcAft>
              <a:buNone/>
            </a:pPr>
            <a:endParaRPr sz="1200" dirty="0">
              <a:latin typeface="Google Sans"/>
              <a:ea typeface="Google Sans"/>
              <a:cs typeface="Google Sans"/>
              <a:sym typeface="Google Sans"/>
            </a:endParaRPr>
          </a:p>
        </p:txBody>
      </p:sp>
      <p:pic>
        <p:nvPicPr>
          <p:cNvPr id="100" name="Google Shape;100;p18"/>
          <p:cNvPicPr preferRelativeResize="0"/>
          <p:nvPr/>
        </p:nvPicPr>
        <p:blipFill rotWithShape="1">
          <a:blip r:embed="rId4">
            <a:alphaModFix/>
          </a:blip>
          <a:srcRect b="37067"/>
          <a:stretch/>
        </p:blipFill>
        <p:spPr>
          <a:xfrm>
            <a:off x="5894875" y="-930000"/>
            <a:ext cx="2551200" cy="1605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06" name="Google Shape;106;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07" name="Google Shape;107;p19"/>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108" name="Google Shape;108;p19"/>
          <p:cNvSpPr txBox="1"/>
          <p:nvPr/>
        </p:nvSpPr>
        <p:spPr>
          <a:xfrm>
            <a:off x="158825" y="476410"/>
            <a:ext cx="8784300" cy="437221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800" b="1" dirty="0">
                <a:latin typeface="Google Sans"/>
                <a:ea typeface="Google Sans"/>
                <a:cs typeface="Google Sans"/>
                <a:sym typeface="Google Sans"/>
              </a:rPr>
              <a:t>Additional Information</a:t>
            </a:r>
            <a:endParaRPr lang="en-IN" sz="1800" b="1" dirty="0"/>
          </a:p>
          <a:p>
            <a:r>
              <a:rPr lang="en-IN" sz="1300" b="1" dirty="0"/>
              <a:t>Leveraging Gemini API</a:t>
            </a:r>
          </a:p>
          <a:p>
            <a:r>
              <a:rPr lang="en-IN" sz="1300" dirty="0"/>
              <a:t>Gemini AI enhances the platform’s capability by processing vast climate datasets, offering actionable insights, and providing AI-driven recommendations. NLP capabilities allow it to </a:t>
            </a:r>
            <a:r>
              <a:rPr lang="en-IN" sz="1300" dirty="0" err="1"/>
              <a:t>analyze</a:t>
            </a:r>
            <a:r>
              <a:rPr lang="en-IN" sz="1300" dirty="0"/>
              <a:t> policy documents, sustainability reports, and industry best practices to generate customized sustainability strategies.</a:t>
            </a:r>
          </a:p>
          <a:p>
            <a:r>
              <a:rPr lang="en-IN" sz="1300" b="1" dirty="0"/>
              <a:t>Using IDX for Secure Data Management</a:t>
            </a:r>
          </a:p>
          <a:p>
            <a:r>
              <a:rPr lang="en-IN" sz="1300" dirty="0"/>
              <a:t>IDX enables decentralized identity and data sovereignty, ensuring transparency and security in emissions tracking, carbon credit verification, and ESG reporting. This approach enhances trust in data integrity, crucial for regulatory compliance and financial transactions in carbon markets.</a:t>
            </a:r>
          </a:p>
          <a:p>
            <a:r>
              <a:rPr lang="en-US" sz="1300" b="1" dirty="0"/>
              <a:t>Business Model</a:t>
            </a:r>
          </a:p>
          <a:p>
            <a:pPr marL="285750" indent="-285750">
              <a:buFont typeface="Arial" panose="020B0604020202020204" pitchFamily="34" charset="0"/>
              <a:buChar char="•"/>
            </a:pPr>
            <a:r>
              <a:rPr lang="en-US" sz="1300" b="1" dirty="0"/>
              <a:t>Freemium Model</a:t>
            </a:r>
            <a:r>
              <a:rPr lang="en-US" sz="1300" dirty="0"/>
              <a:t>: Basic climate tracking and sustainability insights available for free.</a:t>
            </a:r>
          </a:p>
          <a:p>
            <a:pPr marL="285750" indent="-285750">
              <a:buFont typeface="Arial" panose="020B0604020202020204" pitchFamily="34" charset="0"/>
              <a:buChar char="•"/>
            </a:pPr>
            <a:r>
              <a:rPr lang="en-US" sz="1300" b="1" dirty="0"/>
              <a:t>Premium Enterprise Offerings</a:t>
            </a:r>
            <a:r>
              <a:rPr lang="en-US" sz="1300" dirty="0"/>
              <a:t>: Advanced analytics, automated compliance reporting, and AI-powered sustainability audits available as paid services.</a:t>
            </a:r>
          </a:p>
          <a:p>
            <a:r>
              <a:rPr lang="en-US" b="1" dirty="0"/>
              <a:t>Scalability of the Platform</a:t>
            </a:r>
          </a:p>
          <a:p>
            <a:r>
              <a:rPr lang="en-US" dirty="0"/>
              <a:t>The system is designed to integrate with national climate policies, corporate ESG frameworks, and grassroots sustainability initiatives. It supports global scalability through:</a:t>
            </a:r>
          </a:p>
          <a:p>
            <a:pPr marL="285750" indent="-285750">
              <a:buFont typeface="Arial" panose="020B0604020202020204" pitchFamily="34" charset="0"/>
              <a:buChar char="•"/>
            </a:pPr>
            <a:r>
              <a:rPr lang="en-US" dirty="0"/>
              <a:t>API-driven architecture for seamless third-party integrations.</a:t>
            </a:r>
          </a:p>
          <a:p>
            <a:pPr marL="285750" indent="-285750">
              <a:buFont typeface="Arial" panose="020B0604020202020204" pitchFamily="34" charset="0"/>
              <a:buChar char="•"/>
            </a:pPr>
            <a:r>
              <a:rPr lang="en-US" dirty="0"/>
              <a:t>Cloud-native deployment for flexible and scalable infrastructure.</a:t>
            </a:r>
          </a:p>
          <a:p>
            <a:pPr marL="285750" indent="-285750">
              <a:buFont typeface="Arial" panose="020B0604020202020204" pitchFamily="34" charset="0"/>
              <a:buChar char="•"/>
            </a:pPr>
            <a:r>
              <a:rPr lang="en-US" dirty="0"/>
              <a:t>Modular features that cater to different stakeholders, from individuals to multinational corporations.</a:t>
            </a:r>
          </a:p>
          <a:p>
            <a:pPr marL="285750" indent="-285750">
              <a:buFont typeface="Arial" panose="020B0604020202020204" pitchFamily="34" charset="0"/>
              <a:buChar char="•"/>
            </a:pPr>
            <a:endParaRPr lang="en-US" sz="1300" dirty="0"/>
          </a:p>
          <a:p>
            <a:pPr marL="0" lvl="0" indent="0" algn="l" rtl="0">
              <a:spcBef>
                <a:spcPts val="0"/>
              </a:spcBef>
              <a:spcAft>
                <a:spcPts val="0"/>
              </a:spcAft>
              <a:buNone/>
            </a:pPr>
            <a:endParaRPr sz="1200" dirty="0">
              <a:latin typeface="Google Sans"/>
              <a:ea typeface="Google Sans"/>
              <a:cs typeface="Google Sans"/>
              <a:sym typeface="Google Sans"/>
            </a:endParaRPr>
          </a:p>
        </p:txBody>
      </p:sp>
      <p:pic>
        <p:nvPicPr>
          <p:cNvPr id="109" name="Google Shape;109;p19"/>
          <p:cNvPicPr preferRelativeResize="0"/>
          <p:nvPr/>
        </p:nvPicPr>
        <p:blipFill rotWithShape="1">
          <a:blip r:embed="rId4">
            <a:alphaModFix/>
          </a:blip>
          <a:srcRect b="37067"/>
          <a:stretch/>
        </p:blipFill>
        <p:spPr>
          <a:xfrm>
            <a:off x="5894875" y="-930000"/>
            <a:ext cx="2551200" cy="1605550"/>
          </a:xfrm>
          <a:prstGeom prst="rect">
            <a:avLst/>
          </a:prstGeom>
          <a:noFill/>
          <a:ln>
            <a:noFill/>
          </a:ln>
        </p:spPr>
      </p:pic>
    </p:spTree>
    <p:extLst>
      <p:ext uri="{BB962C8B-B14F-4D97-AF65-F5344CB8AC3E}">
        <p14:creationId xmlns:p14="http://schemas.microsoft.com/office/powerpoint/2010/main" val="14498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endParaRPr/>
          </a:p>
        </p:txBody>
      </p:sp>
      <p:sp>
        <p:nvSpPr>
          <p:cNvPr id="115" name="Google Shape;115;p2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16" name="Google Shape;116;p20"/>
          <p:cNvPicPr preferRelativeResize="0"/>
          <p:nvPr/>
        </p:nvPicPr>
        <p:blipFill rotWithShape="1">
          <a:blip r:embed="rId3">
            <a:alphaModFix/>
          </a:blip>
          <a:srcRect/>
          <a:stretch/>
        </p:blipFill>
        <p:spPr>
          <a:xfrm>
            <a:off x="0" y="0"/>
            <a:ext cx="9144000" cy="5143500"/>
          </a:xfrm>
          <a:prstGeom prst="rect">
            <a:avLst/>
          </a:prstGeom>
          <a:noFill/>
          <a:ln>
            <a:noFill/>
          </a:ln>
        </p:spPr>
      </p:pic>
      <p:pic>
        <p:nvPicPr>
          <p:cNvPr id="117" name="Google Shape;117;p20"/>
          <p:cNvPicPr preferRelativeResize="0"/>
          <p:nvPr/>
        </p:nvPicPr>
        <p:blipFill rotWithShape="1">
          <a:blip r:embed="rId4">
            <a:alphaModFix/>
          </a:blip>
          <a:srcRect b="37067"/>
          <a:stretch/>
        </p:blipFill>
        <p:spPr>
          <a:xfrm>
            <a:off x="5894875" y="-930000"/>
            <a:ext cx="2551200" cy="1605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1037</Words>
  <Application>Microsoft Office PowerPoint</Application>
  <PresentationFormat>On-screen Show (16:9)</PresentationFormat>
  <Paragraphs>73</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Google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 l490</dc:creator>
  <cp:lastModifiedBy>Admin</cp:lastModifiedBy>
  <cp:revision>6</cp:revision>
  <dcterms:modified xsi:type="dcterms:W3CDTF">2025-02-04T15:56:42Z</dcterms:modified>
</cp:coreProperties>
</file>