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60" r:id="rId5"/>
    <p:sldId id="269" r:id="rId6"/>
    <p:sldId id="275" r:id="rId7"/>
    <p:sldId id="276" r:id="rId8"/>
    <p:sldId id="277" r:id="rId9"/>
    <p:sldId id="261" r:id="rId10"/>
    <p:sldId id="272" r:id="rId11"/>
    <p:sldId id="262" r:id="rId12"/>
    <p:sldId id="264" r:id="rId13"/>
    <p:sldId id="279" r:id="rId14"/>
    <p:sldId id="278" r:id="rId15"/>
    <p:sldId id="280" r:id="rId16"/>
    <p:sldId id="265" r:id="rId17"/>
    <p:sldId id="267" r:id="rId18"/>
    <p:sldId id="273"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078"/>
    <a:srgbClr val="7E9F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1"/>
    <p:restoredTop sz="94666"/>
  </p:normalViewPr>
  <p:slideViewPr>
    <p:cSldViewPr snapToGrid="0" snapToObjects="1">
      <p:cViewPr varScale="1">
        <p:scale>
          <a:sx n="127" d="100"/>
          <a:sy n="127" d="100"/>
        </p:scale>
        <p:origin x="3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2/25/23</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2/25/23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dirty="0"/>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dirty="0"/>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dirty="0">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nk.springer.com/article/10.1007/s10096-022-04517-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1524000" y="2690571"/>
            <a:ext cx="9144000" cy="829869"/>
          </a:xfrm>
        </p:spPr>
        <p:txBody>
          <a:bodyPr/>
          <a:lstStyle/>
          <a:p>
            <a:r>
              <a:rPr lang="en-US" dirty="0" err="1"/>
              <a:t>Shivadath</a:t>
            </a:r>
            <a:r>
              <a:rPr lang="en-US" dirty="0"/>
              <a:t> </a:t>
            </a:r>
            <a:r>
              <a:rPr lang="en-US" dirty="0" err="1"/>
              <a:t>Gannavarapu</a:t>
            </a:r>
            <a:endParaRPr lang="en-US" dirty="0"/>
          </a:p>
          <a:p>
            <a:r>
              <a:rPr lang="en-US" dirty="0"/>
              <a:t>Satya Prakash </a:t>
            </a:r>
            <a:r>
              <a:rPr lang="en-US" dirty="0" err="1"/>
              <a:t>Tadisetti</a:t>
            </a:r>
            <a:endParaRPr lang="en-US" dirty="0"/>
          </a:p>
          <a:p>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p:txBody>
          <a:bodyPr/>
          <a:lstStyle/>
          <a:p>
            <a:r>
              <a:rPr lang="en-US" b="0" i="0" u="none" strike="noStrike" dirty="0">
                <a:effectLst/>
              </a:rPr>
              <a:t>Prediction of 90-Days Mortality of Septicemia (Sepsis)</a:t>
            </a:r>
            <a:endParaRPr lang="en-US" dirty="0"/>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24000" y="4568419"/>
            <a:ext cx="5444359" cy="66885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Deep Learning </a:t>
            </a:r>
            <a:r>
              <a:rPr lang="en-US" sz="1800" dirty="0"/>
              <a:t>(Spring 1, 2023)</a:t>
            </a:r>
          </a:p>
          <a:p>
            <a:r>
              <a:rPr lang="en-US" sz="1800" dirty="0"/>
              <a:t>       Dr. </a:t>
            </a:r>
            <a:r>
              <a:rPr lang="en-US" sz="1800" dirty="0" err="1"/>
              <a:t>Youakim</a:t>
            </a:r>
            <a:r>
              <a:rPr lang="en-US" sz="1800" dirty="0"/>
              <a:t> </a:t>
            </a:r>
            <a:r>
              <a:rPr lang="en-US" sz="1800" dirty="0" err="1"/>
              <a:t>Badr</a:t>
            </a:r>
            <a:endParaRPr lang="en-US" sz="1800" dirty="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dirty="0"/>
              <a:t>Models Architecture</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r>
              <a:rPr lang="en-US" sz="1600" dirty="0"/>
              <a:t>GRU (Gated Recurrent Unit) is a type of recurrent neural network (RNN) widely used in deep learning classification problem.</a:t>
            </a:r>
          </a:p>
          <a:p>
            <a:pPr lvl="1"/>
            <a:r>
              <a:rPr lang="en-US" sz="1200" dirty="0">
                <a:latin typeface="Franklin Gothic Book" panose="020B0503020102020204" pitchFamily="34" charset="0"/>
              </a:rPr>
              <a:t>Model with one layer having 32 units with dropout rate of 0.2 and dense layer.</a:t>
            </a:r>
          </a:p>
          <a:p>
            <a:pPr lvl="1"/>
            <a:r>
              <a:rPr lang="en-US" sz="1200" dirty="0">
                <a:latin typeface="Franklin Gothic Book" panose="020B0503020102020204" pitchFamily="34" charset="0"/>
              </a:rPr>
              <a:t>Total Params : 3,993</a:t>
            </a:r>
          </a:p>
          <a:p>
            <a:r>
              <a:rPr lang="en-US" sz="1600" dirty="0"/>
              <a:t>LSTM (Long Short-Term Memory) is a type of recurrent neural network (RNN) architecture that is commonly used for sequence modeling tasks.</a:t>
            </a:r>
          </a:p>
          <a:p>
            <a:pPr lvl="1"/>
            <a:r>
              <a:rPr lang="en-US" sz="1200" dirty="0">
                <a:latin typeface="Franklin Gothic Book" panose="020B0503020102020204" pitchFamily="34" charset="0"/>
              </a:rPr>
              <a:t>Model with two layers with 64 and 32 units respectively with dropout rate of 0.2 and dense layer.</a:t>
            </a:r>
          </a:p>
          <a:p>
            <a:pPr lvl="1"/>
            <a:r>
              <a:rPr lang="en-US" sz="1200" dirty="0">
                <a:latin typeface="Franklin Gothic Book" panose="020B0503020102020204" pitchFamily="34" charset="0"/>
              </a:rPr>
              <a:t>Total Params: 29,345</a:t>
            </a:r>
          </a:p>
          <a:p>
            <a:r>
              <a:rPr lang="en-US" sz="1600" dirty="0"/>
              <a:t>Conv1D (Convolution 1D) is a neural network architecture that is specifically designed for processing one dimensional data.</a:t>
            </a:r>
          </a:p>
          <a:p>
            <a:pPr lvl="1"/>
            <a:r>
              <a:rPr lang="en-US" sz="1200" dirty="0">
                <a:latin typeface="Franklin Gothic Book" panose="020B0503020102020204" pitchFamily="34" charset="0"/>
              </a:rPr>
              <a:t>Model with two layers with 32 and 64 filters with </a:t>
            </a:r>
            <a:r>
              <a:rPr lang="en-US" sz="1200" dirty="0" err="1">
                <a:latin typeface="Franklin Gothic Book" panose="020B0503020102020204" pitchFamily="34" charset="0"/>
              </a:rPr>
              <a:t>kernel_size</a:t>
            </a:r>
            <a:r>
              <a:rPr lang="en-US" sz="1200" dirty="0">
                <a:latin typeface="Franklin Gothic Book" panose="020B0503020102020204" pitchFamily="34" charset="0"/>
              </a:rPr>
              <a:t> as 3 and activation as ‘</a:t>
            </a:r>
            <a:r>
              <a:rPr lang="en-US" sz="1200" dirty="0" err="1">
                <a:latin typeface="Franklin Gothic Book" panose="020B0503020102020204" pitchFamily="34" charset="0"/>
              </a:rPr>
              <a:t>Relu</a:t>
            </a:r>
            <a:r>
              <a:rPr lang="en-US" sz="1200" dirty="0">
                <a:latin typeface="Franklin Gothic Book" panose="020B0503020102020204" pitchFamily="34" charset="0"/>
              </a:rPr>
              <a:t>’</a:t>
            </a:r>
          </a:p>
          <a:p>
            <a:pPr lvl="1"/>
            <a:r>
              <a:rPr lang="en-US" sz="1200" dirty="0">
                <a:latin typeface="Franklin Gothic Book" panose="020B0503020102020204" pitchFamily="34" charset="0"/>
              </a:rPr>
              <a:t>Adding max pooling layer with </a:t>
            </a:r>
            <a:r>
              <a:rPr lang="en-US" sz="1200" dirty="0" err="1">
                <a:latin typeface="Franklin Gothic Book" panose="020B0503020102020204" pitchFamily="34" charset="0"/>
              </a:rPr>
              <a:t>pool_size</a:t>
            </a:r>
            <a:r>
              <a:rPr lang="en-US" sz="1200" dirty="0">
                <a:latin typeface="Franklin Gothic Book" panose="020B0503020102020204" pitchFamily="34" charset="0"/>
              </a:rPr>
              <a:t>=2</a:t>
            </a:r>
          </a:p>
          <a:p>
            <a:pPr lvl="1"/>
            <a:r>
              <a:rPr lang="en-US" sz="1200" dirty="0">
                <a:latin typeface="Franklin Gothic Book" panose="020B0503020102020204" pitchFamily="34" charset="0"/>
              </a:rPr>
              <a:t>Adding batch Normalization and Dropout layers respectively to prevent overfitting.</a:t>
            </a:r>
          </a:p>
          <a:p>
            <a:pPr lvl="1"/>
            <a:r>
              <a:rPr lang="en-US" sz="1200" dirty="0">
                <a:latin typeface="Franklin Gothic Book" panose="020B0503020102020204" pitchFamily="34" charset="0"/>
              </a:rPr>
              <a:t>Adding flatten and dense layers at the end.</a:t>
            </a:r>
          </a:p>
          <a:p>
            <a:pPr lvl="1"/>
            <a:r>
              <a:rPr lang="en-US" sz="1200" dirty="0">
                <a:latin typeface="Franklin Gothic Book" panose="020B0503020102020204" pitchFamily="34" charset="0"/>
              </a:rPr>
              <a:t>Total Params : 97,089</a:t>
            </a:r>
          </a:p>
          <a:p>
            <a:pPr lvl="1"/>
            <a:endParaRPr lang="en-US" sz="1200" dirty="0">
              <a:latin typeface="Franklin Gothic Book" panose="020B0503020102020204" pitchFamily="34" charset="0"/>
            </a:endParaRPr>
          </a:p>
          <a:p>
            <a:pPr lvl="1"/>
            <a:endParaRPr lang="en-US" sz="1600" dirty="0">
              <a:latin typeface="Franklin Gothic Book" panose="020B0503020102020204" pitchFamily="34" charset="0"/>
            </a:endParaRPr>
          </a:p>
        </p:txBody>
      </p:sp>
    </p:spTree>
    <p:extLst>
      <p:ext uri="{BB962C8B-B14F-4D97-AF65-F5344CB8AC3E}">
        <p14:creationId xmlns:p14="http://schemas.microsoft.com/office/powerpoint/2010/main" val="28458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a:lstStyle/>
          <a:p>
            <a:r>
              <a:rPr lang="en-US" dirty="0"/>
              <a:t>Model Hyperparameters</a:t>
            </a:r>
          </a:p>
        </p:txBody>
      </p:sp>
      <p:graphicFrame>
        <p:nvGraphicFramePr>
          <p:cNvPr id="4" name="Content Placeholder 3">
            <a:extLst>
              <a:ext uri="{FF2B5EF4-FFF2-40B4-BE49-F238E27FC236}">
                <a16:creationId xmlns:a16="http://schemas.microsoft.com/office/drawing/2014/main" id="{F34225DF-38C2-60D2-773D-4E3F1A779B01}"/>
              </a:ext>
            </a:extLst>
          </p:cNvPr>
          <p:cNvGraphicFramePr>
            <a:graphicFrameLocks noGrp="1"/>
          </p:cNvGraphicFramePr>
          <p:nvPr>
            <p:ph sz="half" idx="1"/>
            <p:extLst>
              <p:ext uri="{D42A27DB-BD31-4B8C-83A1-F6EECF244321}">
                <p14:modId xmlns:p14="http://schemas.microsoft.com/office/powerpoint/2010/main" val="2540783998"/>
              </p:ext>
            </p:extLst>
          </p:nvPr>
        </p:nvGraphicFramePr>
        <p:xfrm>
          <a:off x="1396721" y="1728316"/>
          <a:ext cx="9204290" cy="3410171"/>
        </p:xfrm>
        <a:graphic>
          <a:graphicData uri="http://schemas.openxmlformats.org/drawingml/2006/table">
            <a:tbl>
              <a:tblPr firstRow="1" firstCol="1" bandRow="1">
                <a:tableStyleId>{5C22544A-7EE6-4342-B048-85BDC9FD1C3A}</a:tableStyleId>
              </a:tblPr>
              <a:tblGrid>
                <a:gridCol w="2300584">
                  <a:extLst>
                    <a:ext uri="{9D8B030D-6E8A-4147-A177-3AD203B41FA5}">
                      <a16:colId xmlns:a16="http://schemas.microsoft.com/office/drawing/2014/main" val="1394222901"/>
                    </a:ext>
                  </a:extLst>
                </a:gridCol>
                <a:gridCol w="2300584">
                  <a:extLst>
                    <a:ext uri="{9D8B030D-6E8A-4147-A177-3AD203B41FA5}">
                      <a16:colId xmlns:a16="http://schemas.microsoft.com/office/drawing/2014/main" val="1495991335"/>
                    </a:ext>
                  </a:extLst>
                </a:gridCol>
                <a:gridCol w="2301561">
                  <a:extLst>
                    <a:ext uri="{9D8B030D-6E8A-4147-A177-3AD203B41FA5}">
                      <a16:colId xmlns:a16="http://schemas.microsoft.com/office/drawing/2014/main" val="8931033"/>
                    </a:ext>
                  </a:extLst>
                </a:gridCol>
                <a:gridCol w="2301561">
                  <a:extLst>
                    <a:ext uri="{9D8B030D-6E8A-4147-A177-3AD203B41FA5}">
                      <a16:colId xmlns:a16="http://schemas.microsoft.com/office/drawing/2014/main" val="3740677883"/>
                    </a:ext>
                  </a:extLst>
                </a:gridCol>
              </a:tblGrid>
              <a:tr h="502418">
                <a:tc>
                  <a:txBody>
                    <a:bodyPr/>
                    <a:lstStyle/>
                    <a:p>
                      <a:pPr marL="0" marR="0">
                        <a:spcBef>
                          <a:spcPts val="0"/>
                        </a:spcBef>
                        <a:spcAft>
                          <a:spcPts val="0"/>
                        </a:spcAft>
                      </a:pPr>
                      <a:r>
                        <a:rPr lang="en-US" sz="1400">
                          <a:effectLst/>
                          <a:latin typeface="Franklin Gothic Book" panose="020B0503020102020204" pitchFamily="34" charset="0"/>
                        </a:rPr>
                        <a:t> </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Franklin Gothic Book" panose="020B0503020102020204" pitchFamily="34" charset="0"/>
                        </a:rPr>
                        <a:t> GRU</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Franklin Gothic Book" panose="020B0503020102020204" pitchFamily="34" charset="0"/>
                        </a:rPr>
                        <a:t> LSTM</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Franklin Gothic Book" panose="020B0503020102020204" pitchFamily="34" charset="0"/>
                        </a:rPr>
                        <a:t> CNN built</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0037534"/>
                  </a:ext>
                </a:extLst>
              </a:tr>
              <a:tr h="575275">
                <a:tc>
                  <a:txBody>
                    <a:bodyPr/>
                    <a:lstStyle/>
                    <a:p>
                      <a:pPr marL="0" marR="0">
                        <a:spcBef>
                          <a:spcPts val="0"/>
                        </a:spcBef>
                        <a:spcAft>
                          <a:spcPts val="0"/>
                        </a:spcAft>
                      </a:pPr>
                      <a:r>
                        <a:rPr lang="en-US" sz="1400" dirty="0">
                          <a:effectLst/>
                          <a:latin typeface="Franklin Gothic Book" panose="020B0503020102020204" pitchFamily="34" charset="0"/>
                        </a:rPr>
                        <a:t>Optimizer</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Adam</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Adam</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Adam</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3901213"/>
                  </a:ext>
                </a:extLst>
              </a:tr>
              <a:tr h="606653">
                <a:tc>
                  <a:txBody>
                    <a:bodyPr/>
                    <a:lstStyle/>
                    <a:p>
                      <a:pPr marL="0" marR="0">
                        <a:spcBef>
                          <a:spcPts val="0"/>
                        </a:spcBef>
                        <a:spcAft>
                          <a:spcPts val="0"/>
                        </a:spcAft>
                      </a:pPr>
                      <a:r>
                        <a:rPr lang="en-US" sz="1400">
                          <a:effectLst/>
                          <a:latin typeface="Franklin Gothic Book" panose="020B0503020102020204" pitchFamily="34" charset="0"/>
                        </a:rPr>
                        <a:t>Loss Function</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Franklin Gothic Book" panose="020B0503020102020204" pitchFamily="34" charset="0"/>
                        </a:rPr>
                        <a:t>Binary_crossentropy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Franklin Gothic Book" panose="020B0503020102020204" pitchFamily="34" charset="0"/>
                        </a:rPr>
                        <a:t>Binary_crossentropy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Franklin Gothic Book" panose="020B0503020102020204" pitchFamily="34" charset="0"/>
                        </a:rPr>
                        <a:t>Binary_crossentropy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479297"/>
                  </a:ext>
                </a:extLst>
              </a:tr>
              <a:tr h="575275">
                <a:tc>
                  <a:txBody>
                    <a:bodyPr/>
                    <a:lstStyle/>
                    <a:p>
                      <a:pPr marL="0" marR="0">
                        <a:spcBef>
                          <a:spcPts val="0"/>
                        </a:spcBef>
                        <a:spcAft>
                          <a:spcPts val="0"/>
                        </a:spcAft>
                      </a:pPr>
                      <a:r>
                        <a:rPr lang="en-US" sz="1400">
                          <a:effectLst/>
                          <a:latin typeface="Franklin Gothic Book" panose="020B0503020102020204" pitchFamily="34" charset="0"/>
                        </a:rPr>
                        <a:t>Batch Size</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64</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64</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Franklin Gothic Book" panose="020B0503020102020204" pitchFamily="34" charset="0"/>
                        </a:rPr>
                        <a:t>64</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7076390"/>
                  </a:ext>
                </a:extLst>
              </a:tr>
              <a:tr h="575275">
                <a:tc>
                  <a:txBody>
                    <a:bodyPr/>
                    <a:lstStyle/>
                    <a:p>
                      <a:pPr marL="0" marR="0">
                        <a:spcBef>
                          <a:spcPts val="0"/>
                        </a:spcBef>
                        <a:spcAft>
                          <a:spcPts val="0"/>
                        </a:spcAft>
                      </a:pPr>
                      <a:r>
                        <a:rPr lang="en-US" sz="1400">
                          <a:effectLst/>
                          <a:latin typeface="Franklin Gothic Book" panose="020B0503020102020204" pitchFamily="34" charset="0"/>
                        </a:rPr>
                        <a:t>CallBacks</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 Early Stop</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Early Stop</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 Early Stop</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391393"/>
                  </a:ext>
                </a:extLst>
              </a:tr>
              <a:tr h="575275">
                <a:tc>
                  <a:txBody>
                    <a:bodyPr/>
                    <a:lstStyle/>
                    <a:p>
                      <a:pPr marL="0" marR="0">
                        <a:spcBef>
                          <a:spcPts val="0"/>
                        </a:spcBef>
                        <a:spcAft>
                          <a:spcPts val="0"/>
                        </a:spcAft>
                      </a:pPr>
                      <a:r>
                        <a:rPr lang="en-US" sz="1400">
                          <a:effectLst/>
                          <a:latin typeface="Franklin Gothic Book" panose="020B0503020102020204" pitchFamily="34" charset="0"/>
                        </a:rPr>
                        <a:t>Performance Metric</a:t>
                      </a:r>
                      <a:endParaRPr lang="en-US" sz="140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 Accuracy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Accuracy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Franklin Gothic Book" panose="020B0503020102020204" pitchFamily="34" charset="0"/>
                        </a:rPr>
                        <a:t>Accuracy</a:t>
                      </a:r>
                      <a:endParaRPr lang="en-US" sz="1400" dirty="0">
                        <a:effectLst/>
                        <a:latin typeface="Franklin Gothic Book" panose="020B0503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7450691"/>
                  </a:ext>
                </a:extLst>
              </a:tr>
            </a:tbl>
          </a:graphicData>
        </a:graphic>
      </p:graphicFrame>
    </p:spTree>
    <p:extLst>
      <p:ext uri="{BB962C8B-B14F-4D97-AF65-F5344CB8AC3E}">
        <p14:creationId xmlns:p14="http://schemas.microsoft.com/office/powerpoint/2010/main" val="185234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a:xfrm>
            <a:off x="1481292" y="167860"/>
            <a:ext cx="10515600" cy="1026353"/>
          </a:xfrm>
        </p:spPr>
        <p:txBody>
          <a:bodyPr/>
          <a:lstStyle/>
          <a:p>
            <a:r>
              <a:rPr lang="en-US" sz="2800" dirty="0"/>
              <a:t>Evaluations – Performance For Best Models after Tuning</a:t>
            </a:r>
          </a:p>
        </p:txBody>
      </p:sp>
      <p:sp>
        <p:nvSpPr>
          <p:cNvPr id="3" name="Content Placeholder 2">
            <a:extLst>
              <a:ext uri="{FF2B5EF4-FFF2-40B4-BE49-F238E27FC236}">
                <a16:creationId xmlns:a16="http://schemas.microsoft.com/office/drawing/2014/main" id="{291EF1D2-968A-7F4D-A49F-7315A1082BDD}"/>
              </a:ext>
            </a:extLst>
          </p:cNvPr>
          <p:cNvSpPr>
            <a:spLocks noGrp="1"/>
          </p:cNvSpPr>
          <p:nvPr>
            <p:ph sz="half" idx="1"/>
          </p:nvPr>
        </p:nvSpPr>
        <p:spPr/>
        <p:txBody>
          <a:bodyPr/>
          <a:lstStyle/>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5AFBAB9E-43BC-634D-81E6-8B84093AA992}"/>
              </a:ext>
            </a:extLst>
          </p:cNvPr>
          <p:cNvGraphicFramePr>
            <a:graphicFrameLocks noGrp="1"/>
          </p:cNvGraphicFramePr>
          <p:nvPr>
            <p:extLst>
              <p:ext uri="{D42A27DB-BD31-4B8C-83A1-F6EECF244321}">
                <p14:modId xmlns:p14="http://schemas.microsoft.com/office/powerpoint/2010/main" val="2131720291"/>
              </p:ext>
            </p:extLst>
          </p:nvPr>
        </p:nvGraphicFramePr>
        <p:xfrm>
          <a:off x="1175657" y="1356527"/>
          <a:ext cx="9465545" cy="991773"/>
        </p:xfrm>
        <a:graphic>
          <a:graphicData uri="http://schemas.openxmlformats.org/drawingml/2006/table">
            <a:tbl>
              <a:tblPr firstRow="1" firstCol="1" bandRow="1">
                <a:tableStyleId>{5C22544A-7EE6-4342-B048-85BDC9FD1C3A}</a:tableStyleId>
              </a:tblPr>
              <a:tblGrid>
                <a:gridCol w="1884407">
                  <a:extLst>
                    <a:ext uri="{9D8B030D-6E8A-4147-A177-3AD203B41FA5}">
                      <a16:colId xmlns:a16="http://schemas.microsoft.com/office/drawing/2014/main" val="2814102260"/>
                    </a:ext>
                  </a:extLst>
                </a:gridCol>
                <a:gridCol w="1894882">
                  <a:extLst>
                    <a:ext uri="{9D8B030D-6E8A-4147-A177-3AD203B41FA5}">
                      <a16:colId xmlns:a16="http://schemas.microsoft.com/office/drawing/2014/main" val="2584113745"/>
                    </a:ext>
                  </a:extLst>
                </a:gridCol>
                <a:gridCol w="1894882">
                  <a:extLst>
                    <a:ext uri="{9D8B030D-6E8A-4147-A177-3AD203B41FA5}">
                      <a16:colId xmlns:a16="http://schemas.microsoft.com/office/drawing/2014/main" val="2367429625"/>
                    </a:ext>
                  </a:extLst>
                </a:gridCol>
                <a:gridCol w="1895687">
                  <a:extLst>
                    <a:ext uri="{9D8B030D-6E8A-4147-A177-3AD203B41FA5}">
                      <a16:colId xmlns:a16="http://schemas.microsoft.com/office/drawing/2014/main" val="497746801"/>
                    </a:ext>
                  </a:extLst>
                </a:gridCol>
                <a:gridCol w="1895687">
                  <a:extLst>
                    <a:ext uri="{9D8B030D-6E8A-4147-A177-3AD203B41FA5}">
                      <a16:colId xmlns:a16="http://schemas.microsoft.com/office/drawing/2014/main" val="1026432628"/>
                    </a:ext>
                  </a:extLst>
                </a:gridCol>
              </a:tblGrid>
              <a:tr h="351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Training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tc>
                  <a:txBody>
                    <a:bodyPr/>
                    <a:lstStyle/>
                    <a:p>
                      <a:pPr marL="0" marR="0">
                        <a:spcBef>
                          <a:spcPts val="0"/>
                        </a:spcBef>
                        <a:spcAft>
                          <a:spcPts val="0"/>
                        </a:spcAft>
                      </a:pPr>
                      <a:r>
                        <a:rPr lang="en-US" sz="1200" dirty="0">
                          <a:effectLst/>
                        </a:rPr>
                        <a:t>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234968"/>
                  </a:ext>
                </a:extLst>
              </a:tr>
              <a:tr h="220980">
                <a:tc>
                  <a:txBody>
                    <a:bodyPr/>
                    <a:lstStyle/>
                    <a:p>
                      <a:pPr marL="0" marR="0">
                        <a:spcBef>
                          <a:spcPts val="0"/>
                        </a:spcBef>
                        <a:spcAft>
                          <a:spcPts val="0"/>
                        </a:spcAft>
                      </a:pPr>
                      <a:r>
                        <a:rPr lang="en-US" sz="1200" dirty="0">
                          <a:effectLst/>
                        </a:rPr>
                        <a:t>GRU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0.9877926978137832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0.9893783542039356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0.9860708714062848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0.9877218439557985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0627833"/>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LSTM</a:t>
                      </a:r>
                    </a:p>
                  </a:txBody>
                  <a:tcPr marL="68580" marR="68580" marT="0" marB="0"/>
                </a:tc>
                <a:tc>
                  <a:txBody>
                    <a:bodyPr/>
                    <a:lstStyle/>
                    <a:p>
                      <a:pPr marL="0" marR="0">
                        <a:spcBef>
                          <a:spcPts val="0"/>
                        </a:spcBef>
                        <a:spcAft>
                          <a:spcPts val="0"/>
                        </a:spcAft>
                      </a:pPr>
                      <a:r>
                        <a:rPr lang="en-US" sz="1200" dirty="0"/>
                        <a:t>0.9864609921207413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0.9809387395328338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0.9920882549587697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0.9864819944598338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211302"/>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CNN model</a:t>
                      </a:r>
                    </a:p>
                  </a:txBody>
                  <a:tcPr marL="68580" marR="68580" marT="0" marB="0"/>
                </a:tc>
                <a:tc>
                  <a:txBody>
                    <a:bodyPr/>
                    <a:lstStyle/>
                    <a:p>
                      <a:pPr marL="0" marR="0">
                        <a:spcBef>
                          <a:spcPts val="0"/>
                        </a:spcBef>
                        <a:spcAft>
                          <a:spcPts val="0"/>
                        </a:spcAft>
                      </a:pPr>
                      <a:r>
                        <a:rPr lang="en-US" sz="1200" dirty="0"/>
                        <a:t>0.9931750083231606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0.9919955530850473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0.9943169155337642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0.9931548778451778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332455"/>
                  </a:ext>
                </a:extLst>
              </a:tr>
            </a:tbl>
          </a:graphicData>
        </a:graphic>
      </p:graphicFrame>
      <p:graphicFrame>
        <p:nvGraphicFramePr>
          <p:cNvPr id="6" name="Table 5">
            <a:extLst>
              <a:ext uri="{FF2B5EF4-FFF2-40B4-BE49-F238E27FC236}">
                <a16:creationId xmlns:a16="http://schemas.microsoft.com/office/drawing/2014/main" id="{EDC86A2F-25A7-1D5D-03A3-9E65A7F9C1BE}"/>
              </a:ext>
            </a:extLst>
          </p:cNvPr>
          <p:cNvGraphicFramePr>
            <a:graphicFrameLocks noGrp="1"/>
          </p:cNvGraphicFramePr>
          <p:nvPr>
            <p:extLst>
              <p:ext uri="{D42A27DB-BD31-4B8C-83A1-F6EECF244321}">
                <p14:modId xmlns:p14="http://schemas.microsoft.com/office/powerpoint/2010/main" val="2560860183"/>
              </p:ext>
            </p:extLst>
          </p:nvPr>
        </p:nvGraphicFramePr>
        <p:xfrm>
          <a:off x="1175657" y="2838070"/>
          <a:ext cx="9476020" cy="923453"/>
        </p:xfrm>
        <a:graphic>
          <a:graphicData uri="http://schemas.openxmlformats.org/drawingml/2006/table">
            <a:tbl>
              <a:tblPr firstRow="1" firstCol="1" bandRow="1">
                <a:tableStyleId>{5C22544A-7EE6-4342-B048-85BDC9FD1C3A}</a:tableStyleId>
              </a:tblPr>
              <a:tblGrid>
                <a:gridCol w="1894882">
                  <a:extLst>
                    <a:ext uri="{9D8B030D-6E8A-4147-A177-3AD203B41FA5}">
                      <a16:colId xmlns:a16="http://schemas.microsoft.com/office/drawing/2014/main" val="2814102260"/>
                    </a:ext>
                  </a:extLst>
                </a:gridCol>
                <a:gridCol w="1894882">
                  <a:extLst>
                    <a:ext uri="{9D8B030D-6E8A-4147-A177-3AD203B41FA5}">
                      <a16:colId xmlns:a16="http://schemas.microsoft.com/office/drawing/2014/main" val="2584113745"/>
                    </a:ext>
                  </a:extLst>
                </a:gridCol>
                <a:gridCol w="1894882">
                  <a:extLst>
                    <a:ext uri="{9D8B030D-6E8A-4147-A177-3AD203B41FA5}">
                      <a16:colId xmlns:a16="http://schemas.microsoft.com/office/drawing/2014/main" val="2367429625"/>
                    </a:ext>
                  </a:extLst>
                </a:gridCol>
                <a:gridCol w="1895687">
                  <a:extLst>
                    <a:ext uri="{9D8B030D-6E8A-4147-A177-3AD203B41FA5}">
                      <a16:colId xmlns:a16="http://schemas.microsoft.com/office/drawing/2014/main" val="497746801"/>
                    </a:ext>
                  </a:extLst>
                </a:gridCol>
                <a:gridCol w="1895687">
                  <a:extLst>
                    <a:ext uri="{9D8B030D-6E8A-4147-A177-3AD203B41FA5}">
                      <a16:colId xmlns:a16="http://schemas.microsoft.com/office/drawing/2014/main" val="1026432628"/>
                    </a:ext>
                  </a:extLst>
                </a:gridCol>
              </a:tblGrid>
              <a:tr h="2636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Validation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234968"/>
                  </a:ext>
                </a:extLst>
              </a:tr>
              <a:tr h="219938">
                <a:tc>
                  <a:txBody>
                    <a:bodyPr/>
                    <a:lstStyle/>
                    <a:p>
                      <a:pPr marL="0" marR="0">
                        <a:spcBef>
                          <a:spcPts val="0"/>
                        </a:spcBef>
                        <a:spcAft>
                          <a:spcPts val="0"/>
                        </a:spcAft>
                      </a:pPr>
                      <a:r>
                        <a:rPr lang="en-US" sz="1200" dirty="0">
                          <a:effectLst/>
                        </a:rPr>
                        <a:t>GRU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0.9707405489383739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0.9700598802395209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0.9734601902854282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0.9717570607348163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211302"/>
                  </a:ext>
                </a:extLst>
              </a:tr>
              <a:tr h="219938">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LSTM</a:t>
                      </a:r>
                    </a:p>
                  </a:txBody>
                  <a:tcPr marL="68580" marR="68580" marT="0" marB="0"/>
                </a:tc>
                <a:tc>
                  <a:txBody>
                    <a:bodyPr/>
                    <a:lstStyle/>
                    <a:p>
                      <a:pPr marL="0" marR="0">
                        <a:spcBef>
                          <a:spcPts val="0"/>
                        </a:spcBef>
                        <a:spcAft>
                          <a:spcPts val="0"/>
                        </a:spcAft>
                      </a:pPr>
                      <a:r>
                        <a:rPr lang="en-US" sz="1200" dirty="0"/>
                        <a:t>0.9642672190574831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0.9545232273838631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0.9774661992989484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0.9658584858980702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332455"/>
                  </a:ext>
                </a:extLst>
              </a:tr>
              <a:tr h="219938">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CNN model</a:t>
                      </a:r>
                    </a:p>
                  </a:txBody>
                  <a:tcPr marL="68580" marR="68580" marT="0" marB="0"/>
                </a:tc>
                <a:tc>
                  <a:txBody>
                    <a:bodyPr/>
                    <a:lstStyle/>
                    <a:p>
                      <a:pPr marL="0" marR="0">
                        <a:spcBef>
                          <a:spcPts val="0"/>
                        </a:spcBef>
                        <a:spcAft>
                          <a:spcPts val="0"/>
                        </a:spcAft>
                      </a:pPr>
                      <a:r>
                        <a:rPr lang="en-US" sz="1200" dirty="0"/>
                        <a:t>0.9803210771620922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0.9776230730979613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0.9844767150726089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 </a:t>
                      </a:r>
                      <a:r>
                        <a:rPr lang="en-US" sz="1200"/>
                        <a:t>0.9810379241516967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604194"/>
                  </a:ext>
                </a:extLst>
              </a:tr>
            </a:tbl>
          </a:graphicData>
        </a:graphic>
      </p:graphicFrame>
      <p:graphicFrame>
        <p:nvGraphicFramePr>
          <p:cNvPr id="7" name="Table 6">
            <a:extLst>
              <a:ext uri="{FF2B5EF4-FFF2-40B4-BE49-F238E27FC236}">
                <a16:creationId xmlns:a16="http://schemas.microsoft.com/office/drawing/2014/main" id="{E983C297-770A-0998-BE77-3AFF9C3E7326}"/>
              </a:ext>
            </a:extLst>
          </p:cNvPr>
          <p:cNvGraphicFramePr>
            <a:graphicFrameLocks noGrp="1"/>
          </p:cNvGraphicFramePr>
          <p:nvPr>
            <p:extLst>
              <p:ext uri="{D42A27DB-BD31-4B8C-83A1-F6EECF244321}">
                <p14:modId xmlns:p14="http://schemas.microsoft.com/office/powerpoint/2010/main" val="801818263"/>
              </p:ext>
            </p:extLst>
          </p:nvPr>
        </p:nvGraphicFramePr>
        <p:xfrm>
          <a:off x="1175657" y="4241045"/>
          <a:ext cx="9476020" cy="923454"/>
        </p:xfrm>
        <a:graphic>
          <a:graphicData uri="http://schemas.openxmlformats.org/drawingml/2006/table">
            <a:tbl>
              <a:tblPr firstRow="1" firstCol="1" bandRow="1">
                <a:tableStyleId>{5C22544A-7EE6-4342-B048-85BDC9FD1C3A}</a:tableStyleId>
              </a:tblPr>
              <a:tblGrid>
                <a:gridCol w="1894882">
                  <a:extLst>
                    <a:ext uri="{9D8B030D-6E8A-4147-A177-3AD203B41FA5}">
                      <a16:colId xmlns:a16="http://schemas.microsoft.com/office/drawing/2014/main" val="2814102260"/>
                    </a:ext>
                  </a:extLst>
                </a:gridCol>
                <a:gridCol w="1894882">
                  <a:extLst>
                    <a:ext uri="{9D8B030D-6E8A-4147-A177-3AD203B41FA5}">
                      <a16:colId xmlns:a16="http://schemas.microsoft.com/office/drawing/2014/main" val="2584113745"/>
                    </a:ext>
                  </a:extLst>
                </a:gridCol>
                <a:gridCol w="1894882">
                  <a:extLst>
                    <a:ext uri="{9D8B030D-6E8A-4147-A177-3AD203B41FA5}">
                      <a16:colId xmlns:a16="http://schemas.microsoft.com/office/drawing/2014/main" val="2367429625"/>
                    </a:ext>
                  </a:extLst>
                </a:gridCol>
                <a:gridCol w="1895687">
                  <a:extLst>
                    <a:ext uri="{9D8B030D-6E8A-4147-A177-3AD203B41FA5}">
                      <a16:colId xmlns:a16="http://schemas.microsoft.com/office/drawing/2014/main" val="497746801"/>
                    </a:ext>
                  </a:extLst>
                </a:gridCol>
                <a:gridCol w="1895687">
                  <a:extLst>
                    <a:ext uri="{9D8B030D-6E8A-4147-A177-3AD203B41FA5}">
                      <a16:colId xmlns:a16="http://schemas.microsoft.com/office/drawing/2014/main" val="1026432628"/>
                    </a:ext>
                  </a:extLst>
                </a:gridCol>
              </a:tblGrid>
              <a:tr h="294804">
                <a:tc>
                  <a:txBody>
                    <a:bodyPr/>
                    <a:lstStyle/>
                    <a:p>
                      <a:pPr marL="0" marR="0">
                        <a:spcBef>
                          <a:spcPts val="0"/>
                        </a:spcBef>
                        <a:spcAft>
                          <a:spcPts val="0"/>
                        </a:spcAft>
                      </a:pPr>
                      <a:r>
                        <a:rPr lang="en-US" sz="1200" dirty="0">
                          <a:effectLst/>
                        </a:rPr>
                        <a:t> Testing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Precision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Recall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F1-Score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234968"/>
                  </a:ext>
                </a:extLst>
              </a:tr>
              <a:tr h="209550">
                <a:tc>
                  <a:txBody>
                    <a:bodyPr/>
                    <a:lstStyle/>
                    <a:p>
                      <a:pPr marL="0" marR="0">
                        <a:spcBef>
                          <a:spcPts val="0"/>
                        </a:spcBef>
                        <a:spcAft>
                          <a:spcPts val="0"/>
                        </a:spcAft>
                      </a:pPr>
                      <a:r>
                        <a:rPr lang="en-US" sz="1200" dirty="0">
                          <a:effectLst/>
                        </a:rPr>
                        <a:t>GRU</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0.9764370792335577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0.9753280839895013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0.9768664563617245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t>0.9760966640399265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211302"/>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LSTM</a:t>
                      </a:r>
                    </a:p>
                  </a:txBody>
                  <a:tcPr marL="68580" marR="68580" marT="0" marB="0"/>
                </a:tc>
                <a:tc>
                  <a:txBody>
                    <a:bodyPr/>
                    <a:lstStyle/>
                    <a:p>
                      <a:pPr marL="0" marR="0">
                        <a:spcBef>
                          <a:spcPts val="0"/>
                        </a:spcBef>
                        <a:spcAft>
                          <a:spcPts val="0"/>
                        </a:spcAft>
                      </a:pPr>
                      <a:r>
                        <a:rPr lang="en-US" sz="1200" dirty="0"/>
                        <a:t>0.9733298808907301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0.9610456176319836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0.9858044164037855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0.9732675837010122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9332455"/>
                  </a:ext>
                </a:extLst>
              </a:tr>
              <a:tr h="209550">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CNN model</a:t>
                      </a:r>
                    </a:p>
                  </a:txBody>
                  <a:tcPr marL="68580" marR="68580" marT="0" marB="0"/>
                </a:tc>
                <a:tc>
                  <a:txBody>
                    <a:bodyPr/>
                    <a:lstStyle/>
                    <a:p>
                      <a:pPr marL="0" marR="0">
                        <a:spcBef>
                          <a:spcPts val="0"/>
                        </a:spcBef>
                        <a:spcAft>
                          <a:spcPts val="0"/>
                        </a:spcAft>
                      </a:pPr>
                      <a:r>
                        <a:rPr lang="en-US" sz="1200" dirty="0"/>
                        <a:t>0.9873122734334542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0.9858416360776088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0.9884332281808622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r>
                        <a:rPr lang="en-US" sz="1200" dirty="0"/>
                        <a:t>0.987135731163035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7604194"/>
                  </a:ext>
                </a:extLst>
              </a:tr>
            </a:tbl>
          </a:graphicData>
        </a:graphic>
      </p:graphicFrame>
    </p:spTree>
    <p:extLst>
      <p:ext uri="{BB962C8B-B14F-4D97-AF65-F5344CB8AC3E}">
        <p14:creationId xmlns:p14="http://schemas.microsoft.com/office/powerpoint/2010/main" val="10153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FDE2-EF4F-A13D-EF43-5653B602F800}"/>
              </a:ext>
            </a:extLst>
          </p:cNvPr>
          <p:cNvSpPr>
            <a:spLocks noGrp="1"/>
          </p:cNvSpPr>
          <p:nvPr>
            <p:ph type="title"/>
          </p:nvPr>
        </p:nvSpPr>
        <p:spPr>
          <a:xfrm>
            <a:off x="3454079" y="86837"/>
            <a:ext cx="4185212" cy="594200"/>
          </a:xfrm>
        </p:spPr>
        <p:txBody>
          <a:bodyPr/>
          <a:lstStyle/>
          <a:p>
            <a:r>
              <a:rPr lang="en-US" dirty="0"/>
              <a:t>Model Summary</a:t>
            </a:r>
          </a:p>
        </p:txBody>
      </p:sp>
      <p:sp>
        <p:nvSpPr>
          <p:cNvPr id="4" name="TextBox 3">
            <a:extLst>
              <a:ext uri="{FF2B5EF4-FFF2-40B4-BE49-F238E27FC236}">
                <a16:creationId xmlns:a16="http://schemas.microsoft.com/office/drawing/2014/main" id="{CD8636C4-D177-50ED-FF60-D5B747FFB6C1}"/>
              </a:ext>
            </a:extLst>
          </p:cNvPr>
          <p:cNvSpPr txBox="1"/>
          <p:nvPr/>
        </p:nvSpPr>
        <p:spPr>
          <a:xfrm>
            <a:off x="1024932" y="704460"/>
            <a:ext cx="1266093" cy="369332"/>
          </a:xfrm>
          <a:prstGeom prst="rect">
            <a:avLst/>
          </a:prstGeom>
          <a:noFill/>
        </p:spPr>
        <p:txBody>
          <a:bodyPr wrap="square" rtlCol="0">
            <a:spAutoFit/>
          </a:bodyPr>
          <a:lstStyle/>
          <a:p>
            <a:r>
              <a:rPr lang="en-US" dirty="0"/>
              <a:t>GRU</a:t>
            </a:r>
          </a:p>
        </p:txBody>
      </p:sp>
      <p:sp>
        <p:nvSpPr>
          <p:cNvPr id="5" name="TextBox 4">
            <a:extLst>
              <a:ext uri="{FF2B5EF4-FFF2-40B4-BE49-F238E27FC236}">
                <a16:creationId xmlns:a16="http://schemas.microsoft.com/office/drawing/2014/main" id="{2C91677C-DB04-AE30-B956-5A9D5BFF50DD}"/>
              </a:ext>
            </a:extLst>
          </p:cNvPr>
          <p:cNvSpPr txBox="1"/>
          <p:nvPr/>
        </p:nvSpPr>
        <p:spPr>
          <a:xfrm>
            <a:off x="5332324" y="704460"/>
            <a:ext cx="1205802" cy="369332"/>
          </a:xfrm>
          <a:prstGeom prst="rect">
            <a:avLst/>
          </a:prstGeom>
          <a:noFill/>
        </p:spPr>
        <p:txBody>
          <a:bodyPr wrap="square" rtlCol="0">
            <a:spAutoFit/>
          </a:bodyPr>
          <a:lstStyle/>
          <a:p>
            <a:r>
              <a:rPr lang="en-US" dirty="0"/>
              <a:t>LSTM</a:t>
            </a:r>
          </a:p>
        </p:txBody>
      </p:sp>
      <p:sp>
        <p:nvSpPr>
          <p:cNvPr id="6" name="TextBox 5">
            <a:extLst>
              <a:ext uri="{FF2B5EF4-FFF2-40B4-BE49-F238E27FC236}">
                <a16:creationId xmlns:a16="http://schemas.microsoft.com/office/drawing/2014/main" id="{10F98B91-F992-E25B-7E0A-1DF4A7CD7D28}"/>
              </a:ext>
            </a:extLst>
          </p:cNvPr>
          <p:cNvSpPr txBox="1"/>
          <p:nvPr/>
        </p:nvSpPr>
        <p:spPr>
          <a:xfrm>
            <a:off x="9107152" y="704460"/>
            <a:ext cx="944545" cy="369332"/>
          </a:xfrm>
          <a:prstGeom prst="rect">
            <a:avLst/>
          </a:prstGeom>
          <a:noFill/>
        </p:spPr>
        <p:txBody>
          <a:bodyPr wrap="square" rtlCol="0">
            <a:spAutoFit/>
          </a:bodyPr>
          <a:lstStyle/>
          <a:p>
            <a:r>
              <a:rPr lang="en-US" dirty="0"/>
              <a:t>CNN</a:t>
            </a:r>
          </a:p>
        </p:txBody>
      </p:sp>
      <p:pic>
        <p:nvPicPr>
          <p:cNvPr id="1026" name="Picture 2" descr="image">
            <a:extLst>
              <a:ext uri="{FF2B5EF4-FFF2-40B4-BE49-F238E27FC236}">
                <a16:creationId xmlns:a16="http://schemas.microsoft.com/office/drawing/2014/main" id="{384E14C8-69CA-D0BB-2906-6BC2F6C7A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7" y="1443124"/>
            <a:ext cx="3567236" cy="22337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B3F22C-5FCB-30F9-4517-40028B0E80A0}"/>
              </a:ext>
            </a:extLst>
          </p:cNvPr>
          <p:cNvSpPr txBox="1"/>
          <p:nvPr/>
        </p:nvSpPr>
        <p:spPr>
          <a:xfrm>
            <a:off x="618174" y="1073792"/>
            <a:ext cx="1287532" cy="369332"/>
          </a:xfrm>
          <a:prstGeom prst="rect">
            <a:avLst/>
          </a:prstGeom>
          <a:noFill/>
        </p:spPr>
        <p:txBody>
          <a:bodyPr wrap="none" rtlCol="0">
            <a:spAutoFit/>
          </a:bodyPr>
          <a:lstStyle/>
          <a:p>
            <a:r>
              <a:rPr lang="en-US" dirty="0"/>
              <a:t>Base Model</a:t>
            </a:r>
          </a:p>
        </p:txBody>
      </p:sp>
      <p:sp>
        <p:nvSpPr>
          <p:cNvPr id="8" name="TextBox 7">
            <a:extLst>
              <a:ext uri="{FF2B5EF4-FFF2-40B4-BE49-F238E27FC236}">
                <a16:creationId xmlns:a16="http://schemas.microsoft.com/office/drawing/2014/main" id="{DEED4975-0669-2ECF-C573-F898C5839968}"/>
              </a:ext>
            </a:extLst>
          </p:cNvPr>
          <p:cNvSpPr txBox="1"/>
          <p:nvPr/>
        </p:nvSpPr>
        <p:spPr>
          <a:xfrm>
            <a:off x="357334" y="3730362"/>
            <a:ext cx="3096745" cy="369332"/>
          </a:xfrm>
          <a:prstGeom prst="rect">
            <a:avLst/>
          </a:prstGeom>
          <a:noFill/>
        </p:spPr>
        <p:txBody>
          <a:bodyPr wrap="none" rtlCol="0">
            <a:spAutoFit/>
          </a:bodyPr>
          <a:lstStyle/>
          <a:p>
            <a:r>
              <a:rPr lang="en-US" dirty="0"/>
              <a:t>Best Model achieved by Tuning</a:t>
            </a:r>
          </a:p>
        </p:txBody>
      </p:sp>
      <p:sp>
        <p:nvSpPr>
          <p:cNvPr id="9" name="TextBox 8">
            <a:extLst>
              <a:ext uri="{FF2B5EF4-FFF2-40B4-BE49-F238E27FC236}">
                <a16:creationId xmlns:a16="http://schemas.microsoft.com/office/drawing/2014/main" id="{33917C0A-12C9-B761-950A-30ED970C9F59}"/>
              </a:ext>
            </a:extLst>
          </p:cNvPr>
          <p:cNvSpPr txBox="1"/>
          <p:nvPr/>
        </p:nvSpPr>
        <p:spPr>
          <a:xfrm>
            <a:off x="8405700" y="4298009"/>
            <a:ext cx="3096745" cy="369332"/>
          </a:xfrm>
          <a:prstGeom prst="rect">
            <a:avLst/>
          </a:prstGeom>
          <a:noFill/>
        </p:spPr>
        <p:txBody>
          <a:bodyPr wrap="none" rtlCol="0">
            <a:spAutoFit/>
          </a:bodyPr>
          <a:lstStyle/>
          <a:p>
            <a:r>
              <a:rPr lang="en-US" dirty="0"/>
              <a:t>Best Model achieved by Tuning</a:t>
            </a:r>
          </a:p>
        </p:txBody>
      </p:sp>
      <p:sp>
        <p:nvSpPr>
          <p:cNvPr id="10" name="TextBox 9">
            <a:extLst>
              <a:ext uri="{FF2B5EF4-FFF2-40B4-BE49-F238E27FC236}">
                <a16:creationId xmlns:a16="http://schemas.microsoft.com/office/drawing/2014/main" id="{68AF4745-9B08-E673-8E4E-CC2B039987AE}"/>
              </a:ext>
            </a:extLst>
          </p:cNvPr>
          <p:cNvSpPr txBox="1"/>
          <p:nvPr/>
        </p:nvSpPr>
        <p:spPr>
          <a:xfrm>
            <a:off x="4371780" y="3730362"/>
            <a:ext cx="3096745" cy="369332"/>
          </a:xfrm>
          <a:prstGeom prst="rect">
            <a:avLst/>
          </a:prstGeom>
          <a:noFill/>
        </p:spPr>
        <p:txBody>
          <a:bodyPr wrap="none" rtlCol="0">
            <a:spAutoFit/>
          </a:bodyPr>
          <a:lstStyle/>
          <a:p>
            <a:r>
              <a:rPr lang="en-US" dirty="0"/>
              <a:t>Best Model achieved by Tuning</a:t>
            </a:r>
          </a:p>
        </p:txBody>
      </p:sp>
      <p:pic>
        <p:nvPicPr>
          <p:cNvPr id="1028" name="Picture 4" descr="image">
            <a:extLst>
              <a:ext uri="{FF2B5EF4-FFF2-40B4-BE49-F238E27FC236}">
                <a16:creationId xmlns:a16="http://schemas.microsoft.com/office/drawing/2014/main" id="{25D52BAF-5858-DEBF-EB6F-F7E83D75D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34" y="4298009"/>
            <a:ext cx="3640978" cy="22337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92BDB292-8E4C-FCAC-5AF9-C87B83A660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576" y="1443124"/>
            <a:ext cx="3439163" cy="223373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867F8AE-1B36-4314-1357-99DA34862190}"/>
              </a:ext>
            </a:extLst>
          </p:cNvPr>
          <p:cNvSpPr txBox="1"/>
          <p:nvPr/>
        </p:nvSpPr>
        <p:spPr>
          <a:xfrm>
            <a:off x="8792971" y="1073792"/>
            <a:ext cx="1287532" cy="369332"/>
          </a:xfrm>
          <a:prstGeom prst="rect">
            <a:avLst/>
          </a:prstGeom>
          <a:noFill/>
        </p:spPr>
        <p:txBody>
          <a:bodyPr wrap="none" rtlCol="0">
            <a:spAutoFit/>
          </a:bodyPr>
          <a:lstStyle/>
          <a:p>
            <a:r>
              <a:rPr lang="en-US" dirty="0"/>
              <a:t>Base Model</a:t>
            </a:r>
          </a:p>
        </p:txBody>
      </p:sp>
      <p:sp>
        <p:nvSpPr>
          <p:cNvPr id="12" name="TextBox 11">
            <a:extLst>
              <a:ext uri="{FF2B5EF4-FFF2-40B4-BE49-F238E27FC236}">
                <a16:creationId xmlns:a16="http://schemas.microsoft.com/office/drawing/2014/main" id="{78ACBEDB-6CEA-2479-B6F8-4F850E2413F9}"/>
              </a:ext>
            </a:extLst>
          </p:cNvPr>
          <p:cNvSpPr txBox="1"/>
          <p:nvPr/>
        </p:nvSpPr>
        <p:spPr>
          <a:xfrm>
            <a:off x="4808468" y="1073792"/>
            <a:ext cx="1287532" cy="369332"/>
          </a:xfrm>
          <a:prstGeom prst="rect">
            <a:avLst/>
          </a:prstGeom>
          <a:noFill/>
        </p:spPr>
        <p:txBody>
          <a:bodyPr wrap="none" rtlCol="0">
            <a:spAutoFit/>
          </a:bodyPr>
          <a:lstStyle/>
          <a:p>
            <a:r>
              <a:rPr lang="en-US" dirty="0"/>
              <a:t>Base Model</a:t>
            </a:r>
          </a:p>
        </p:txBody>
      </p:sp>
      <p:pic>
        <p:nvPicPr>
          <p:cNvPr id="1032" name="Picture 8" descr="image">
            <a:extLst>
              <a:ext uri="{FF2B5EF4-FFF2-40B4-BE49-F238E27FC236}">
                <a16:creationId xmlns:a16="http://schemas.microsoft.com/office/drawing/2014/main" id="{8C630056-E0EA-46B6-53C4-F07F71CBD2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1272" y="4102987"/>
            <a:ext cx="3541468" cy="22854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a:extLst>
              <a:ext uri="{FF2B5EF4-FFF2-40B4-BE49-F238E27FC236}">
                <a16:creationId xmlns:a16="http://schemas.microsoft.com/office/drawing/2014/main" id="{84298D85-3077-FAD7-3E2B-56CF8923ED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002" y="1443124"/>
            <a:ext cx="2621092" cy="27671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52C568-5233-F1EA-3182-0CDB4B833206}"/>
              </a:ext>
            </a:extLst>
          </p:cNvPr>
          <p:cNvSpPr txBox="1"/>
          <p:nvPr/>
        </p:nvSpPr>
        <p:spPr>
          <a:xfrm>
            <a:off x="8296987" y="4755091"/>
            <a:ext cx="2871299" cy="923330"/>
          </a:xfrm>
          <a:prstGeom prst="rect">
            <a:avLst/>
          </a:prstGeom>
          <a:noFill/>
        </p:spPr>
        <p:txBody>
          <a:bodyPr wrap="none" rtlCol="0">
            <a:spAutoFit/>
          </a:bodyPr>
          <a:lstStyle/>
          <a:p>
            <a:r>
              <a:rPr lang="en-US" dirty="0"/>
              <a:t>The model already achieved </a:t>
            </a:r>
          </a:p>
          <a:p>
            <a:r>
              <a:rPr lang="en-US" dirty="0"/>
              <a:t>98% accuracy so no tuning</a:t>
            </a:r>
          </a:p>
          <a:p>
            <a:r>
              <a:rPr lang="en-US" dirty="0"/>
              <a:t>is not required.</a:t>
            </a:r>
          </a:p>
        </p:txBody>
      </p:sp>
    </p:spTree>
    <p:extLst>
      <p:ext uri="{BB962C8B-B14F-4D97-AF65-F5344CB8AC3E}">
        <p14:creationId xmlns:p14="http://schemas.microsoft.com/office/powerpoint/2010/main" val="1035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a:extLst>
              <a:ext uri="{FF2B5EF4-FFF2-40B4-BE49-F238E27FC236}">
                <a16:creationId xmlns:a16="http://schemas.microsoft.com/office/drawing/2014/main" id="{0C2C26C5-8601-D113-D9F8-CD9804645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027" y="3845757"/>
            <a:ext cx="3421361" cy="25179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a:xfrm>
            <a:off x="838199" y="73724"/>
            <a:ext cx="10515600" cy="649758"/>
          </a:xfrm>
        </p:spPr>
        <p:txBody>
          <a:bodyPr/>
          <a:lstStyle/>
          <a:p>
            <a:r>
              <a:rPr lang="en-US" sz="2800" dirty="0"/>
              <a:t>Accuracy and Loss Plots</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a:xfrm>
            <a:off x="1079378" y="733661"/>
            <a:ext cx="870021" cy="369332"/>
          </a:xfrm>
        </p:spPr>
        <p:txBody>
          <a:bodyPr/>
          <a:lstStyle/>
          <a:p>
            <a:pPr marL="0" indent="0">
              <a:buNone/>
            </a:pPr>
            <a:r>
              <a:rPr lang="en-US" sz="2000" dirty="0"/>
              <a:t>GRU</a:t>
            </a:r>
          </a:p>
          <a:p>
            <a:pPr marL="0" indent="0">
              <a:buNone/>
            </a:pPr>
            <a:r>
              <a:rPr lang="en-US" sz="2400" dirty="0"/>
              <a:t> </a:t>
            </a:r>
          </a:p>
        </p:txBody>
      </p:sp>
      <p:sp>
        <p:nvSpPr>
          <p:cNvPr id="4" name="TextBox 3">
            <a:extLst>
              <a:ext uri="{FF2B5EF4-FFF2-40B4-BE49-F238E27FC236}">
                <a16:creationId xmlns:a16="http://schemas.microsoft.com/office/drawing/2014/main" id="{B21832E2-7DB1-F754-A0A8-14F6395F1CF0}"/>
              </a:ext>
            </a:extLst>
          </p:cNvPr>
          <p:cNvSpPr txBox="1"/>
          <p:nvPr/>
        </p:nvSpPr>
        <p:spPr>
          <a:xfrm>
            <a:off x="4817920" y="731048"/>
            <a:ext cx="1607736" cy="400110"/>
          </a:xfrm>
          <a:prstGeom prst="rect">
            <a:avLst/>
          </a:prstGeom>
          <a:noFill/>
        </p:spPr>
        <p:txBody>
          <a:bodyPr wrap="square" rtlCol="0">
            <a:spAutoFit/>
          </a:bodyPr>
          <a:lstStyle/>
          <a:p>
            <a:r>
              <a:rPr lang="en-US" sz="2000" dirty="0">
                <a:latin typeface="Franklin Gothic Book" panose="020B0503020102020204" pitchFamily="34" charset="0"/>
              </a:rPr>
              <a:t>LSTM</a:t>
            </a:r>
            <a:endParaRPr lang="en-US" dirty="0">
              <a:latin typeface="Franklin Gothic Book" panose="020B0503020102020204" pitchFamily="34" charset="0"/>
            </a:endParaRPr>
          </a:p>
        </p:txBody>
      </p:sp>
      <p:sp>
        <p:nvSpPr>
          <p:cNvPr id="5" name="TextBox 4">
            <a:extLst>
              <a:ext uri="{FF2B5EF4-FFF2-40B4-BE49-F238E27FC236}">
                <a16:creationId xmlns:a16="http://schemas.microsoft.com/office/drawing/2014/main" id="{A7A97A29-292B-7D15-3B49-203F80B03F12}"/>
              </a:ext>
            </a:extLst>
          </p:cNvPr>
          <p:cNvSpPr txBox="1"/>
          <p:nvPr/>
        </p:nvSpPr>
        <p:spPr>
          <a:xfrm>
            <a:off x="9051378" y="761826"/>
            <a:ext cx="655330" cy="369332"/>
          </a:xfrm>
          <a:prstGeom prst="rect">
            <a:avLst/>
          </a:prstGeom>
          <a:noFill/>
        </p:spPr>
        <p:txBody>
          <a:bodyPr wrap="square" rtlCol="0">
            <a:spAutoFit/>
          </a:bodyPr>
          <a:lstStyle/>
          <a:p>
            <a:r>
              <a:rPr lang="en-US" dirty="0">
                <a:latin typeface="Franklin Gothic Book" panose="020B0503020102020204" pitchFamily="34" charset="0"/>
              </a:rPr>
              <a:t>CNN</a:t>
            </a:r>
          </a:p>
        </p:txBody>
      </p:sp>
      <p:pic>
        <p:nvPicPr>
          <p:cNvPr id="3074" name="Picture 2" descr="image">
            <a:extLst>
              <a:ext uri="{FF2B5EF4-FFF2-40B4-BE49-F238E27FC236}">
                <a16:creationId xmlns:a16="http://schemas.microsoft.com/office/drawing/2014/main" id="{58C83BD0-5333-A881-6D02-E59F03EFA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1" y="1336431"/>
            <a:ext cx="3544630" cy="25645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2AB1FC5F-2FC5-A273-DCAE-2D1859E39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38" y="3900959"/>
            <a:ext cx="3679925" cy="25694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a:extLst>
              <a:ext uri="{FF2B5EF4-FFF2-40B4-BE49-F238E27FC236}">
                <a16:creationId xmlns:a16="http://schemas.microsoft.com/office/drawing/2014/main" id="{CB39CB4F-42E8-B3A5-D4A5-5FDDC83F8E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5828" y="1317034"/>
            <a:ext cx="3672856" cy="26191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a:extLst>
              <a:ext uri="{FF2B5EF4-FFF2-40B4-BE49-F238E27FC236}">
                <a16:creationId xmlns:a16="http://schemas.microsoft.com/office/drawing/2014/main" id="{2BE2A8F3-0386-2685-7F60-BDBC75F88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6063" y="3973290"/>
            <a:ext cx="3529185" cy="2503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AC7C0B-5808-90B5-A8D8-3BC09D26D536}"/>
              </a:ext>
            </a:extLst>
          </p:cNvPr>
          <p:cNvSpPr txBox="1"/>
          <p:nvPr/>
        </p:nvSpPr>
        <p:spPr>
          <a:xfrm>
            <a:off x="737713" y="1006071"/>
            <a:ext cx="1651542" cy="369332"/>
          </a:xfrm>
          <a:prstGeom prst="rect">
            <a:avLst/>
          </a:prstGeom>
          <a:noFill/>
        </p:spPr>
        <p:txBody>
          <a:bodyPr wrap="none" rtlCol="0">
            <a:spAutoFit/>
          </a:bodyPr>
          <a:lstStyle/>
          <a:p>
            <a:r>
              <a:rPr lang="en-US" dirty="0"/>
              <a:t>Accuracy Graph</a:t>
            </a:r>
          </a:p>
        </p:txBody>
      </p:sp>
      <p:sp>
        <p:nvSpPr>
          <p:cNvPr id="7" name="TextBox 6">
            <a:extLst>
              <a:ext uri="{FF2B5EF4-FFF2-40B4-BE49-F238E27FC236}">
                <a16:creationId xmlns:a16="http://schemas.microsoft.com/office/drawing/2014/main" id="{43E79017-11FF-9C07-F43B-DEDEC85F136C}"/>
              </a:ext>
            </a:extLst>
          </p:cNvPr>
          <p:cNvSpPr txBox="1"/>
          <p:nvPr/>
        </p:nvSpPr>
        <p:spPr>
          <a:xfrm>
            <a:off x="4333775" y="1039430"/>
            <a:ext cx="1651542" cy="369332"/>
          </a:xfrm>
          <a:prstGeom prst="rect">
            <a:avLst/>
          </a:prstGeom>
          <a:noFill/>
        </p:spPr>
        <p:txBody>
          <a:bodyPr wrap="none" rtlCol="0">
            <a:spAutoFit/>
          </a:bodyPr>
          <a:lstStyle/>
          <a:p>
            <a:r>
              <a:rPr lang="en-US" dirty="0"/>
              <a:t>Accuracy Graph</a:t>
            </a:r>
          </a:p>
        </p:txBody>
      </p:sp>
      <p:sp>
        <p:nvSpPr>
          <p:cNvPr id="8" name="TextBox 7">
            <a:extLst>
              <a:ext uri="{FF2B5EF4-FFF2-40B4-BE49-F238E27FC236}">
                <a16:creationId xmlns:a16="http://schemas.microsoft.com/office/drawing/2014/main" id="{74245EBB-91CD-740D-75B6-A57D967F4934}"/>
              </a:ext>
            </a:extLst>
          </p:cNvPr>
          <p:cNvSpPr txBox="1"/>
          <p:nvPr/>
        </p:nvSpPr>
        <p:spPr>
          <a:xfrm>
            <a:off x="8675663" y="1039430"/>
            <a:ext cx="1651542" cy="369332"/>
          </a:xfrm>
          <a:prstGeom prst="rect">
            <a:avLst/>
          </a:prstGeom>
          <a:noFill/>
        </p:spPr>
        <p:txBody>
          <a:bodyPr wrap="none" rtlCol="0">
            <a:spAutoFit/>
          </a:bodyPr>
          <a:lstStyle/>
          <a:p>
            <a:r>
              <a:rPr lang="en-US" dirty="0"/>
              <a:t>Accuracy Graph</a:t>
            </a:r>
          </a:p>
        </p:txBody>
      </p:sp>
      <p:sp>
        <p:nvSpPr>
          <p:cNvPr id="9" name="TextBox 8">
            <a:extLst>
              <a:ext uri="{FF2B5EF4-FFF2-40B4-BE49-F238E27FC236}">
                <a16:creationId xmlns:a16="http://schemas.microsoft.com/office/drawing/2014/main" id="{6A4C5449-2FEA-5371-CB23-FB1B8E7AF1C7}"/>
              </a:ext>
            </a:extLst>
          </p:cNvPr>
          <p:cNvSpPr txBox="1"/>
          <p:nvPr/>
        </p:nvSpPr>
        <p:spPr>
          <a:xfrm>
            <a:off x="4947970" y="6394664"/>
            <a:ext cx="1212255" cy="369332"/>
          </a:xfrm>
          <a:prstGeom prst="rect">
            <a:avLst/>
          </a:prstGeom>
          <a:noFill/>
        </p:spPr>
        <p:txBody>
          <a:bodyPr wrap="none" rtlCol="0">
            <a:spAutoFit/>
          </a:bodyPr>
          <a:lstStyle/>
          <a:p>
            <a:r>
              <a:rPr lang="en-US" dirty="0"/>
              <a:t>Loss Graph</a:t>
            </a:r>
          </a:p>
        </p:txBody>
      </p:sp>
      <p:sp>
        <p:nvSpPr>
          <p:cNvPr id="10" name="TextBox 9">
            <a:extLst>
              <a:ext uri="{FF2B5EF4-FFF2-40B4-BE49-F238E27FC236}">
                <a16:creationId xmlns:a16="http://schemas.microsoft.com/office/drawing/2014/main" id="{6F484D02-E987-86F7-6011-CD49FDFB116D}"/>
              </a:ext>
            </a:extLst>
          </p:cNvPr>
          <p:cNvSpPr txBox="1"/>
          <p:nvPr/>
        </p:nvSpPr>
        <p:spPr>
          <a:xfrm>
            <a:off x="1094186" y="6373434"/>
            <a:ext cx="1212255" cy="369332"/>
          </a:xfrm>
          <a:prstGeom prst="rect">
            <a:avLst/>
          </a:prstGeom>
          <a:noFill/>
        </p:spPr>
        <p:txBody>
          <a:bodyPr wrap="none" rtlCol="0">
            <a:spAutoFit/>
          </a:bodyPr>
          <a:lstStyle/>
          <a:p>
            <a:r>
              <a:rPr lang="en-US" dirty="0"/>
              <a:t>Loss Graph</a:t>
            </a:r>
          </a:p>
        </p:txBody>
      </p:sp>
      <p:sp>
        <p:nvSpPr>
          <p:cNvPr id="11" name="TextBox 10">
            <a:extLst>
              <a:ext uri="{FF2B5EF4-FFF2-40B4-BE49-F238E27FC236}">
                <a16:creationId xmlns:a16="http://schemas.microsoft.com/office/drawing/2014/main" id="{D563C156-0552-79FE-2819-0C20E5A860B0}"/>
              </a:ext>
            </a:extLst>
          </p:cNvPr>
          <p:cNvSpPr txBox="1"/>
          <p:nvPr/>
        </p:nvSpPr>
        <p:spPr>
          <a:xfrm>
            <a:off x="9360649" y="6363692"/>
            <a:ext cx="1212255" cy="369332"/>
          </a:xfrm>
          <a:prstGeom prst="rect">
            <a:avLst/>
          </a:prstGeom>
          <a:noFill/>
        </p:spPr>
        <p:txBody>
          <a:bodyPr wrap="none" rtlCol="0">
            <a:spAutoFit/>
          </a:bodyPr>
          <a:lstStyle/>
          <a:p>
            <a:r>
              <a:rPr lang="en-US" dirty="0"/>
              <a:t>Loss Graph</a:t>
            </a:r>
          </a:p>
        </p:txBody>
      </p:sp>
      <p:pic>
        <p:nvPicPr>
          <p:cNvPr id="2050" name="Picture 2" descr="image">
            <a:extLst>
              <a:ext uri="{FF2B5EF4-FFF2-40B4-BE49-F238E27FC236}">
                <a16:creationId xmlns:a16="http://schemas.microsoft.com/office/drawing/2014/main" id="{BFC431F0-487B-6A4C-7C6C-7D1DF2791E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3504" y="1336431"/>
            <a:ext cx="3573717" cy="256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2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8FEC-0D89-2435-4625-FECFCF6C793A}"/>
              </a:ext>
            </a:extLst>
          </p:cNvPr>
          <p:cNvSpPr>
            <a:spLocks noGrp="1"/>
          </p:cNvSpPr>
          <p:nvPr>
            <p:ph type="title"/>
          </p:nvPr>
        </p:nvSpPr>
        <p:spPr>
          <a:xfrm>
            <a:off x="2566095" y="103869"/>
            <a:ext cx="7311435" cy="315912"/>
          </a:xfrm>
        </p:spPr>
        <p:txBody>
          <a:bodyPr/>
          <a:lstStyle/>
          <a:p>
            <a:r>
              <a:rPr lang="en-US" sz="2000" dirty="0"/>
              <a:t>Accuracy and Loss plots for all three best models after tuning</a:t>
            </a:r>
          </a:p>
        </p:txBody>
      </p:sp>
      <p:pic>
        <p:nvPicPr>
          <p:cNvPr id="4100" name="Picture 4" descr="image">
            <a:extLst>
              <a:ext uri="{FF2B5EF4-FFF2-40B4-BE49-F238E27FC236}">
                <a16:creationId xmlns:a16="http://schemas.microsoft.com/office/drawing/2014/main" id="{55990B6F-4088-5E78-CFF1-B142F7F07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89" y="1370989"/>
            <a:ext cx="5192298" cy="38284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a:extLst>
              <a:ext uri="{FF2B5EF4-FFF2-40B4-BE49-F238E27FC236}">
                <a16:creationId xmlns:a16="http://schemas.microsoft.com/office/drawing/2014/main" id="{CC9911D9-E170-2072-D7F7-8036E554D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67" y="1244774"/>
            <a:ext cx="5199616" cy="395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10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a:xfrm>
            <a:off x="1676400" y="-80386"/>
            <a:ext cx="10515600" cy="1026353"/>
          </a:xfrm>
        </p:spPr>
        <p:txBody>
          <a:bodyPr/>
          <a:lstStyle/>
          <a:p>
            <a:r>
              <a:rPr lang="en-US" sz="2000" dirty="0"/>
              <a:t>Model Evaluation using confusion matrix and ROC-AUC Curve</a:t>
            </a:r>
          </a:p>
        </p:txBody>
      </p:sp>
      <p:sp>
        <p:nvSpPr>
          <p:cNvPr id="4" name="TextBox 3">
            <a:extLst>
              <a:ext uri="{FF2B5EF4-FFF2-40B4-BE49-F238E27FC236}">
                <a16:creationId xmlns:a16="http://schemas.microsoft.com/office/drawing/2014/main" id="{31A515D3-BFA0-25E3-D9AC-C49E67F0F7C6}"/>
              </a:ext>
            </a:extLst>
          </p:cNvPr>
          <p:cNvSpPr txBox="1"/>
          <p:nvPr/>
        </p:nvSpPr>
        <p:spPr>
          <a:xfrm>
            <a:off x="5154807" y="794677"/>
            <a:ext cx="1607736" cy="369332"/>
          </a:xfrm>
          <a:prstGeom prst="rect">
            <a:avLst/>
          </a:prstGeom>
          <a:noFill/>
        </p:spPr>
        <p:txBody>
          <a:bodyPr wrap="square" rtlCol="0">
            <a:spAutoFit/>
          </a:bodyPr>
          <a:lstStyle/>
          <a:p>
            <a:r>
              <a:rPr lang="en-US" dirty="0"/>
              <a:t>LSTM</a:t>
            </a:r>
          </a:p>
        </p:txBody>
      </p:sp>
      <p:sp>
        <p:nvSpPr>
          <p:cNvPr id="5" name="TextBox 4">
            <a:extLst>
              <a:ext uri="{FF2B5EF4-FFF2-40B4-BE49-F238E27FC236}">
                <a16:creationId xmlns:a16="http://schemas.microsoft.com/office/drawing/2014/main" id="{ABCBC0A8-E25D-B32F-7E84-18F6B539C3EC}"/>
              </a:ext>
            </a:extLst>
          </p:cNvPr>
          <p:cNvSpPr txBox="1"/>
          <p:nvPr/>
        </p:nvSpPr>
        <p:spPr>
          <a:xfrm>
            <a:off x="1430215" y="766519"/>
            <a:ext cx="1637882" cy="369332"/>
          </a:xfrm>
          <a:prstGeom prst="rect">
            <a:avLst/>
          </a:prstGeom>
          <a:noFill/>
        </p:spPr>
        <p:txBody>
          <a:bodyPr wrap="square" rtlCol="0">
            <a:spAutoFit/>
          </a:bodyPr>
          <a:lstStyle/>
          <a:p>
            <a:r>
              <a:rPr lang="en-US" dirty="0"/>
              <a:t>GRU</a:t>
            </a:r>
          </a:p>
        </p:txBody>
      </p:sp>
      <p:sp>
        <p:nvSpPr>
          <p:cNvPr id="6" name="TextBox 5">
            <a:extLst>
              <a:ext uri="{FF2B5EF4-FFF2-40B4-BE49-F238E27FC236}">
                <a16:creationId xmlns:a16="http://schemas.microsoft.com/office/drawing/2014/main" id="{566BB424-2D45-957A-78DB-530040FFDD85}"/>
              </a:ext>
            </a:extLst>
          </p:cNvPr>
          <p:cNvSpPr txBox="1"/>
          <p:nvPr/>
        </p:nvSpPr>
        <p:spPr>
          <a:xfrm>
            <a:off x="8738729" y="794677"/>
            <a:ext cx="1306285" cy="369332"/>
          </a:xfrm>
          <a:prstGeom prst="rect">
            <a:avLst/>
          </a:prstGeom>
          <a:noFill/>
        </p:spPr>
        <p:txBody>
          <a:bodyPr wrap="square" rtlCol="0">
            <a:spAutoFit/>
          </a:bodyPr>
          <a:lstStyle/>
          <a:p>
            <a:r>
              <a:rPr lang="en-US" dirty="0"/>
              <a:t>CNN-Build</a:t>
            </a:r>
          </a:p>
        </p:txBody>
      </p:sp>
      <p:sp>
        <p:nvSpPr>
          <p:cNvPr id="7" name="TextBox 6">
            <a:extLst>
              <a:ext uri="{FF2B5EF4-FFF2-40B4-BE49-F238E27FC236}">
                <a16:creationId xmlns:a16="http://schemas.microsoft.com/office/drawing/2014/main" id="{EAE34DB8-A37F-91E0-64D9-0A23B8B1969D}"/>
              </a:ext>
            </a:extLst>
          </p:cNvPr>
          <p:cNvSpPr txBox="1"/>
          <p:nvPr/>
        </p:nvSpPr>
        <p:spPr>
          <a:xfrm>
            <a:off x="1235949" y="1103332"/>
            <a:ext cx="1245995" cy="369332"/>
          </a:xfrm>
          <a:prstGeom prst="rect">
            <a:avLst/>
          </a:prstGeom>
          <a:noFill/>
        </p:spPr>
        <p:txBody>
          <a:bodyPr wrap="square" rtlCol="0">
            <a:spAutoFit/>
          </a:bodyPr>
          <a:lstStyle/>
          <a:p>
            <a:r>
              <a:rPr lang="en-US" dirty="0"/>
              <a:t>ROC Graph</a:t>
            </a:r>
          </a:p>
        </p:txBody>
      </p:sp>
      <p:sp>
        <p:nvSpPr>
          <p:cNvPr id="8" name="TextBox 7">
            <a:extLst>
              <a:ext uri="{FF2B5EF4-FFF2-40B4-BE49-F238E27FC236}">
                <a16:creationId xmlns:a16="http://schemas.microsoft.com/office/drawing/2014/main" id="{50158DFE-33F3-E6EC-E1C6-9D9ADB04FF99}"/>
              </a:ext>
            </a:extLst>
          </p:cNvPr>
          <p:cNvSpPr txBox="1"/>
          <p:nvPr/>
        </p:nvSpPr>
        <p:spPr>
          <a:xfrm>
            <a:off x="8799019" y="1103332"/>
            <a:ext cx="1245995" cy="369332"/>
          </a:xfrm>
          <a:prstGeom prst="rect">
            <a:avLst/>
          </a:prstGeom>
          <a:noFill/>
        </p:spPr>
        <p:txBody>
          <a:bodyPr wrap="square" rtlCol="0">
            <a:spAutoFit/>
          </a:bodyPr>
          <a:lstStyle/>
          <a:p>
            <a:r>
              <a:rPr lang="en-US" dirty="0"/>
              <a:t>ROC Graph</a:t>
            </a:r>
          </a:p>
        </p:txBody>
      </p:sp>
      <p:sp>
        <p:nvSpPr>
          <p:cNvPr id="9" name="TextBox 8">
            <a:extLst>
              <a:ext uri="{FF2B5EF4-FFF2-40B4-BE49-F238E27FC236}">
                <a16:creationId xmlns:a16="http://schemas.microsoft.com/office/drawing/2014/main" id="{864B6927-A411-D3C5-E9B1-7063460E1378}"/>
              </a:ext>
            </a:extLst>
          </p:cNvPr>
          <p:cNvSpPr txBox="1"/>
          <p:nvPr/>
        </p:nvSpPr>
        <p:spPr>
          <a:xfrm>
            <a:off x="4987339" y="1103332"/>
            <a:ext cx="1245995" cy="369332"/>
          </a:xfrm>
          <a:prstGeom prst="rect">
            <a:avLst/>
          </a:prstGeom>
          <a:noFill/>
        </p:spPr>
        <p:txBody>
          <a:bodyPr wrap="square" rtlCol="0">
            <a:spAutoFit/>
          </a:bodyPr>
          <a:lstStyle/>
          <a:p>
            <a:r>
              <a:rPr lang="en-US" dirty="0"/>
              <a:t>ROC Graph</a:t>
            </a:r>
          </a:p>
        </p:txBody>
      </p:sp>
      <p:pic>
        <p:nvPicPr>
          <p:cNvPr id="4098" name="Picture 2" descr="image">
            <a:extLst>
              <a:ext uri="{FF2B5EF4-FFF2-40B4-BE49-F238E27FC236}">
                <a16:creationId xmlns:a16="http://schemas.microsoft.com/office/drawing/2014/main" id="{21F0C09D-46FD-A3D8-DD2E-A50840947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394" y="1435045"/>
            <a:ext cx="3412488" cy="25439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a:extLst>
              <a:ext uri="{FF2B5EF4-FFF2-40B4-BE49-F238E27FC236}">
                <a16:creationId xmlns:a16="http://schemas.microsoft.com/office/drawing/2014/main" id="{8C2FEFA5-0E78-1D0C-31E3-BA5CCD8AC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49" y="4151001"/>
            <a:ext cx="3373014" cy="25439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a:extLst>
              <a:ext uri="{FF2B5EF4-FFF2-40B4-BE49-F238E27FC236}">
                <a16:creationId xmlns:a16="http://schemas.microsoft.com/office/drawing/2014/main" id="{FA151D52-07B0-CD22-16E8-00438D311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1734" y="1472664"/>
            <a:ext cx="3443247" cy="25062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a:extLst>
              <a:ext uri="{FF2B5EF4-FFF2-40B4-BE49-F238E27FC236}">
                <a16:creationId xmlns:a16="http://schemas.microsoft.com/office/drawing/2014/main" id="{B576AFA3-3D6C-1ECE-B2A6-F49DC810D7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1430" y="4131049"/>
            <a:ext cx="3189140" cy="250857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a:extLst>
              <a:ext uri="{FF2B5EF4-FFF2-40B4-BE49-F238E27FC236}">
                <a16:creationId xmlns:a16="http://schemas.microsoft.com/office/drawing/2014/main" id="{6D128B19-7500-6DA2-F8B5-72149F5D6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7880" y="1435045"/>
            <a:ext cx="3361239" cy="24812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B8C3A8C6-EEC7-5167-49F9-2CFFB7D7AC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6527" y="4131049"/>
            <a:ext cx="2754944" cy="213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42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dirty="0"/>
              <a:t>Lessons learned and Perspectives </a:t>
            </a:r>
          </a:p>
        </p:txBody>
      </p:sp>
      <p:sp>
        <p:nvSpPr>
          <p:cNvPr id="3" name="Content Placeholder 2">
            <a:extLst>
              <a:ext uri="{FF2B5EF4-FFF2-40B4-BE49-F238E27FC236}">
                <a16:creationId xmlns:a16="http://schemas.microsoft.com/office/drawing/2014/main" id="{D9E24419-985F-8C49-91DA-D808B6E073D7}"/>
              </a:ext>
            </a:extLst>
          </p:cNvPr>
          <p:cNvSpPr>
            <a:spLocks noGrp="1"/>
          </p:cNvSpPr>
          <p:nvPr>
            <p:ph sz="half" idx="1"/>
          </p:nvPr>
        </p:nvSpPr>
        <p:spPr/>
        <p:txBody>
          <a:bodyPr/>
          <a:lstStyle/>
          <a:p>
            <a:r>
              <a:rPr lang="en-US" sz="2400" b="0" i="0" u="none" strike="noStrike" dirty="0">
                <a:solidFill>
                  <a:srgbClr val="374151"/>
                </a:solidFill>
                <a:effectLst/>
              </a:rPr>
              <a:t>Deep learning models require large amounts of high-quality data to perform well. In the case of mortality prediction, this means having access to accurate and comprehensive medical records for a significant number of patients.</a:t>
            </a:r>
          </a:p>
          <a:p>
            <a:r>
              <a:rPr lang="en-US" sz="2400" dirty="0">
                <a:solidFill>
                  <a:srgbClr val="374151"/>
                </a:solidFill>
              </a:rPr>
              <a:t>Preprocessing is one of the key factor while building deep learning models as biased or incorrect data can change the way model learns</a:t>
            </a:r>
            <a:endParaRPr lang="en-US" sz="2400" b="0" i="0" u="none" strike="noStrike" dirty="0">
              <a:solidFill>
                <a:srgbClr val="374151"/>
              </a:solidFill>
              <a:effectLst/>
            </a:endParaRPr>
          </a:p>
          <a:p>
            <a:r>
              <a:rPr lang="en-US" sz="2400" b="0" i="0" u="none" strike="noStrike" dirty="0">
                <a:solidFill>
                  <a:srgbClr val="374151"/>
                </a:solidFill>
                <a:effectLst/>
              </a:rPr>
              <a:t>Feature engineering is important: Choosing the right set of features for a deep learning model can be a time-consuming and iterative process. It is important to consider not only clinical data, but also demographic and other relevant factors that may impact mortality risk.</a:t>
            </a:r>
          </a:p>
          <a:p>
            <a:endParaRPr lang="en-US" sz="2400" dirty="0"/>
          </a:p>
        </p:txBody>
      </p:sp>
    </p:spTree>
    <p:extLst>
      <p:ext uri="{BB962C8B-B14F-4D97-AF65-F5344CB8AC3E}">
        <p14:creationId xmlns:p14="http://schemas.microsoft.com/office/powerpoint/2010/main" val="202666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a:t>Bibliographical References</a:t>
            </a:r>
            <a:endParaRPr lang="en-US" dirty="0"/>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p:txBody>
          <a:bodyPr/>
          <a:lstStyle/>
          <a:p>
            <a:r>
              <a:rPr lang="en-US" sz="2000" b="1" dirty="0">
                <a:effectLst/>
              </a:rPr>
              <a:t>28‐day sepsis mortality prediction model from combined serial interleukin‐6, lactate, and procalcitonin measurements: a retrospective cohort study </a:t>
            </a:r>
          </a:p>
          <a:p>
            <a:pPr lvl="1"/>
            <a:r>
              <a:rPr lang="en-US" sz="1600" b="1" dirty="0">
                <a:effectLst/>
                <a:latin typeface="Franklin Gothic Book" panose="020B0503020102020204" pitchFamily="34" charset="0"/>
                <a:hlinkClick r:id="rId2"/>
              </a:rPr>
              <a:t>https://link.springer.com/article/10.1007/s10096-022-04517-1</a:t>
            </a:r>
            <a:endParaRPr lang="en-US" sz="1600" b="1" dirty="0">
              <a:effectLst/>
              <a:latin typeface="Franklin Gothic Book" panose="020B0503020102020204" pitchFamily="34" charset="0"/>
            </a:endParaRPr>
          </a:p>
          <a:p>
            <a:pPr>
              <a:lnSpc>
                <a:spcPts val="2250"/>
              </a:lnSpc>
              <a:spcBef>
                <a:spcPts val="2000"/>
              </a:spcBef>
              <a:spcAft>
                <a:spcPts val="1000"/>
              </a:spcAft>
            </a:pPr>
            <a:r>
              <a:rPr lang="en-US" sz="2000" b="0" dirty="0">
                <a:solidFill>
                  <a:srgbClr val="000000"/>
                </a:solidFill>
                <a:effectLst/>
              </a:rPr>
              <a:t>Predicting in-hospital mortality in ICU patients with sepsis using gradient boosting decision tree</a:t>
            </a:r>
            <a:r>
              <a:rPr lang="en-US" sz="1400" dirty="0">
                <a:solidFill>
                  <a:srgbClr val="000000"/>
                </a:solidFill>
              </a:rPr>
              <a:t>.  	</a:t>
            </a:r>
            <a:r>
              <a:rPr lang="en-US" sz="1600" b="1" dirty="0">
                <a:effectLst/>
                <a:hlinkClick r:id="rId2"/>
              </a:rPr>
              <a:t>https://link.springer.com/article/10.1007/s10096-022-04517-1</a:t>
            </a:r>
            <a:endParaRPr lang="en-US" sz="1600" b="1" dirty="0">
              <a:effectLst/>
            </a:endParaRPr>
          </a:p>
          <a:p>
            <a:pPr lvl="1"/>
            <a:endParaRPr lang="en-US" sz="1600" b="1" dirty="0">
              <a:effectLst/>
              <a:latin typeface="Franklin Gothic Book" panose="020B0503020102020204" pitchFamily="34" charset="0"/>
            </a:endParaRPr>
          </a:p>
          <a:p>
            <a:pPr marL="457200" lvl="1" indent="0">
              <a:buNone/>
            </a:pPr>
            <a:endParaRPr lang="en-US" sz="1600" b="1" dirty="0">
              <a:effectLst/>
              <a:latin typeface="Franklin Gothic Book" panose="020B0503020102020204" pitchFamily="34" charset="0"/>
            </a:endParaRPr>
          </a:p>
          <a:p>
            <a:endParaRPr lang="en-US" sz="3200" dirty="0"/>
          </a:p>
          <a:p>
            <a:pPr marL="0" indent="0">
              <a:buNone/>
            </a:pPr>
            <a:endParaRPr lang="en-US" sz="3200" dirty="0"/>
          </a:p>
        </p:txBody>
      </p:sp>
    </p:spTree>
    <p:extLst>
      <p:ext uri="{BB962C8B-B14F-4D97-AF65-F5344CB8AC3E}">
        <p14:creationId xmlns:p14="http://schemas.microsoft.com/office/powerpoint/2010/main" val="256539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a:xfrm>
            <a:off x="4073769" y="2402647"/>
            <a:ext cx="10515600" cy="1026353"/>
          </a:xfrm>
        </p:spPr>
        <p:txBody>
          <a:bodyPr/>
          <a:lstStyle/>
          <a:p>
            <a:r>
              <a:rPr lang="en-US" dirty="0"/>
              <a:t>Demo !</a:t>
            </a:r>
          </a:p>
        </p:txBody>
      </p:sp>
    </p:spTree>
    <p:extLst>
      <p:ext uri="{BB962C8B-B14F-4D97-AF65-F5344CB8AC3E}">
        <p14:creationId xmlns:p14="http://schemas.microsoft.com/office/powerpoint/2010/main" val="416567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a:lstStyle/>
          <a:p>
            <a:r>
              <a:rPr lang="en-US" sz="1600" i="0" u="none" strike="noStrike" dirty="0">
                <a:solidFill>
                  <a:schemeClr val="tx1">
                    <a:lumMod val="85000"/>
                    <a:lumOff val="15000"/>
                  </a:schemeClr>
                </a:solidFill>
                <a:effectLst/>
              </a:rPr>
              <a:t>Sepsis is the body’s extreme response to an infection. It is a life-threatening medical emergency.  Sepsis happens when an infection you already have triggers a chain reaction throughout your body.  Infections that lead to sepsis most often start in the lung, urinary tract, skin, or gastrointestinal tract. Without timely treatment, sepsis can rapidly lead to tissue damage, organ failure, and death.</a:t>
            </a:r>
          </a:p>
          <a:p>
            <a:r>
              <a:rPr lang="en-US" sz="1600" dirty="0">
                <a:solidFill>
                  <a:schemeClr val="tx1">
                    <a:lumMod val="85000"/>
                    <a:lumOff val="15000"/>
                  </a:schemeClr>
                </a:solidFill>
                <a:effectLst/>
              </a:rPr>
              <a:t>Sepsis is a very significant disease in the intensive care units (ICUs), not to mention how burdensome it is financially. It accounts for more than $6 billion pounds in hospital expenses of UK. In 2011 the US spent over 20 billion dollars on hospital care for sepsis patients, with expense growing to over 23 billion (responsible for 6.2% of all US hospital costs).</a:t>
            </a:r>
          </a:p>
          <a:p>
            <a:r>
              <a:rPr lang="en-US" sz="1600" i="0" u="none" strike="noStrike" dirty="0">
                <a:solidFill>
                  <a:schemeClr val="tx1">
                    <a:lumMod val="85000"/>
                    <a:lumOff val="15000"/>
                  </a:schemeClr>
                </a:solidFill>
                <a:effectLst/>
              </a:rPr>
              <a:t>Early identification of high-risk sepsis patients can lead to earlier intervention and more targeted treatment, which can improve patient outcomes and reduce mortality rates.</a:t>
            </a:r>
          </a:p>
          <a:p>
            <a:r>
              <a:rPr lang="en-US" sz="1600" dirty="0">
                <a:solidFill>
                  <a:schemeClr val="tx1">
                    <a:lumMod val="85000"/>
                    <a:lumOff val="15000"/>
                  </a:schemeClr>
                </a:solidFill>
                <a:effectLst/>
              </a:rPr>
              <a:t>By predicting the 90-day mortality of sepsis patients in the ICU, healthcare providers can identify patients who are at a high risk of dying. This can help them prioritize care and allocate resources more effectively.</a:t>
            </a:r>
          </a:p>
          <a:p>
            <a:r>
              <a:rPr lang="en-US" sz="1600" dirty="0">
                <a:solidFill>
                  <a:schemeClr val="tx1">
                    <a:lumMod val="85000"/>
                    <a:lumOff val="15000"/>
                  </a:schemeClr>
                </a:solidFill>
                <a:effectLst/>
              </a:rPr>
              <a:t>Some of machine learning models to develop decision support systems for the ICU that can provide real-time feedback to clinicians on dynamic changes in a patient's medical condition. There are some limitations of severity score systems in predicting hospital mortality based on baseline patient characteristics, as these evaluations take a long time and may not provide real-time feedback. </a:t>
            </a:r>
          </a:p>
          <a:p>
            <a:endParaRPr lang="en-US" sz="1600" dirty="0">
              <a:solidFill>
                <a:schemeClr val="tx1">
                  <a:lumMod val="85000"/>
                  <a:lumOff val="15000"/>
                </a:schemeClr>
              </a:solidFill>
            </a:endParaRP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dirty="0"/>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p:txBody>
          <a:bodyPr/>
          <a:lstStyle/>
          <a:p>
            <a:r>
              <a:rPr lang="en-US" sz="1600" dirty="0">
                <a:solidFill>
                  <a:schemeClr val="tx1">
                    <a:lumMod val="85000"/>
                    <a:lumOff val="15000"/>
                  </a:schemeClr>
                </a:solidFill>
              </a:rPr>
              <a:t>Sepsis is a life-threatening condition that occurs when the body's immune response to an infection causes damage to its own tissues and organs. Despite advances in medical care, sepsis remains a leading cause of morbidity and mortality worldwide. Mortality rates associated with sepsis can be as high as 30%, and even higher for patients who require treatment in the intensive care unit (ICU).</a:t>
            </a:r>
          </a:p>
          <a:p>
            <a:r>
              <a:rPr lang="en-US" sz="1600" dirty="0">
                <a:solidFill>
                  <a:schemeClr val="tx1">
                    <a:lumMod val="85000"/>
                    <a:lumOff val="15000"/>
                  </a:schemeClr>
                </a:solidFill>
              </a:rPr>
              <a:t>Early identification and treatment of sepsis is critical for improving patient outcomes and reducing mortality rates. Various methods have been developed to predict the risk of mortality in sepsis patients, such as severity score systems and analytics on electronic health records (EHRs) data. However, these methods have limitations, including the time required to evaluate and provide results.</a:t>
            </a:r>
          </a:p>
          <a:p>
            <a:r>
              <a:rPr lang="en-US" sz="1600" dirty="0">
                <a:solidFill>
                  <a:schemeClr val="tx1">
                    <a:lumMod val="85000"/>
                    <a:lumOff val="15000"/>
                  </a:schemeClr>
                </a:solidFill>
              </a:rPr>
              <a:t>The objective of sepsis mortality prediction is to identify patients who are at a high risk of dying from sepsis and provide early intervention to improve their chances of survival. This can involve analyzing various patient data, such as vital signs, laboratory values, and clinical notes by developing a Deep Learning algorithm using Convolution Neural Networks and Recurrent Neural Networks that detects the severity of Sepsis based on patient’s ICU readings as a input.</a:t>
            </a:r>
          </a:p>
          <a:p>
            <a:r>
              <a:rPr lang="en-US" sz="1600" dirty="0">
                <a:solidFill>
                  <a:schemeClr val="tx1">
                    <a:lumMod val="85000"/>
                    <a:lumOff val="15000"/>
                  </a:schemeClr>
                </a:solidFill>
              </a:rPr>
              <a:t>Deep learning algorithms can analyze large amounts of patient data, such as vital signs, laboratory values, and clinical notes, to identify patterns and predict patient outcomes. These algorithms can also be trained on diverse patient populations and can adapt to new data over time, improving their accuracy and reliability.</a:t>
            </a:r>
          </a:p>
          <a:p>
            <a:pPr marL="0" indent="0">
              <a:buNone/>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dirty="0"/>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1069692" y="1391478"/>
            <a:ext cx="10515599" cy="4785485"/>
          </a:xfrm>
        </p:spPr>
        <p:txBody>
          <a:bodyPr/>
          <a:lstStyle/>
          <a:p>
            <a:r>
              <a:rPr lang="en-US" sz="1600" dirty="0"/>
              <a:t>To identify the severity of the sepsis that leads to the mortality we have used Medical Information Mart for Intensive Care (MIMIC-III) dataset.</a:t>
            </a:r>
          </a:p>
          <a:p>
            <a:r>
              <a:rPr lang="en-US" sz="1600" dirty="0"/>
              <a:t>The MIMIC-III (Medical Information Mart for Intensive Care III) database is a large, publicly available critical care database that contains de-identified data from over 50,000 intensive care unit (ICU) admissions at the Beth Israel Deaconess Medical Center between 2001 and 2012.</a:t>
            </a:r>
          </a:p>
          <a:p>
            <a:r>
              <a:rPr lang="en-US" sz="1600" dirty="0"/>
              <a:t>To perform sepsis mortality prediction using the MIMIC-III database, we extracted the relevant patient data from the database, including demographic information, vital signs, laboratory values, and clinical notes.</a:t>
            </a:r>
          </a:p>
          <a:p>
            <a:r>
              <a:rPr lang="en-US" sz="1600" dirty="0"/>
              <a:t>The MIMIC-III dataset contains 35 comma-separated files. For our purposes, we will be focusing on six specific tables within this dataset. These below mentioned tables will provide the necessary data to address our specific problem.</a:t>
            </a:r>
          </a:p>
          <a:p>
            <a:pPr marL="342900" indent="-342900">
              <a:buFont typeface="+mj-lt"/>
              <a:buAutoNum type="arabicPeriod"/>
            </a:pPr>
            <a:r>
              <a:rPr lang="en-US" sz="1600" dirty="0" err="1"/>
              <a:t>Patients.csv</a:t>
            </a:r>
            <a:endParaRPr lang="en-US" sz="1600" dirty="0"/>
          </a:p>
          <a:p>
            <a:pPr marL="342900" indent="-342900">
              <a:buFont typeface="+mj-lt"/>
              <a:buAutoNum type="arabicPeriod"/>
            </a:pPr>
            <a:r>
              <a:rPr lang="en-US" sz="1600" dirty="0" err="1"/>
              <a:t>Admissions.csv</a:t>
            </a:r>
            <a:endParaRPr lang="en-US" sz="1600" dirty="0"/>
          </a:p>
          <a:p>
            <a:pPr marL="342900" indent="-342900">
              <a:buFont typeface="+mj-lt"/>
              <a:buAutoNum type="arabicPeriod"/>
            </a:pPr>
            <a:r>
              <a:rPr lang="en-US" sz="1600" dirty="0" err="1"/>
              <a:t>ICUStays.csv</a:t>
            </a:r>
            <a:endParaRPr lang="en-US" sz="1600" dirty="0"/>
          </a:p>
          <a:p>
            <a:pPr marL="342900" indent="-342900">
              <a:buFont typeface="+mj-lt"/>
              <a:buAutoNum type="arabicPeriod"/>
            </a:pPr>
            <a:r>
              <a:rPr lang="en-US" sz="1600" dirty="0" err="1"/>
              <a:t>Diagnoses.csv</a:t>
            </a:r>
            <a:endParaRPr lang="en-US" sz="1600" dirty="0"/>
          </a:p>
          <a:p>
            <a:pPr marL="342900" indent="-342900">
              <a:buFont typeface="+mj-lt"/>
              <a:buAutoNum type="arabicPeriod"/>
            </a:pPr>
            <a:r>
              <a:rPr lang="en-US" sz="1600" dirty="0"/>
              <a:t>D-</a:t>
            </a:r>
            <a:r>
              <a:rPr lang="en-US" sz="1600" dirty="0" err="1"/>
              <a:t>Labstays.csv</a:t>
            </a:r>
            <a:endParaRPr lang="en-US" sz="1600" dirty="0"/>
          </a:p>
          <a:p>
            <a:pPr marL="342900" indent="-342900">
              <a:buFont typeface="+mj-lt"/>
              <a:buAutoNum type="arabicPeriod"/>
            </a:pPr>
            <a:r>
              <a:rPr lang="en-US" sz="1600" dirty="0" err="1"/>
              <a:t>Labevents.csv</a:t>
            </a:r>
            <a:endParaRPr lang="en-US" sz="1600" dirty="0"/>
          </a:p>
        </p:txBody>
      </p:sp>
    </p:spTree>
    <p:extLst>
      <p:ext uri="{BB962C8B-B14F-4D97-AF65-F5344CB8AC3E}">
        <p14:creationId xmlns:p14="http://schemas.microsoft.com/office/powerpoint/2010/main" val="244507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1033441" y="1301043"/>
            <a:ext cx="10515599" cy="4858597"/>
          </a:xfrm>
        </p:spPr>
        <p:txBody>
          <a:bodyPr/>
          <a:lstStyle/>
          <a:p>
            <a:pPr>
              <a:lnSpc>
                <a:spcPct val="100000"/>
              </a:lnSpc>
            </a:pPr>
            <a:r>
              <a:rPr lang="en-US" sz="1600" dirty="0"/>
              <a:t>The data has been split into several files, with each file containing a table that includes a foreign key linking it to another table.</a:t>
            </a:r>
          </a:p>
          <a:p>
            <a:pPr>
              <a:lnSpc>
                <a:spcPct val="100000"/>
              </a:lnSpc>
            </a:pPr>
            <a:r>
              <a:rPr lang="en-US" sz="1600" dirty="0"/>
              <a:t>After analyzing the dataset, we have identified and removed the columns that are not necessary for solving the problem at hand. This helps to reduce the complexity of the dataset and improve the accuracy of deep learning models that use the remaining columns.</a:t>
            </a:r>
          </a:p>
          <a:p>
            <a:pPr>
              <a:lnSpc>
                <a:spcPct val="100000"/>
              </a:lnSpc>
            </a:pPr>
            <a:r>
              <a:rPr lang="en-US" sz="1600" dirty="0"/>
              <a:t>We are working with an admissions dataset that includes the date of birth and admission date of each patient. We have developed a function that calculates the age of the patient based on these two dates, specifically using the admission date and date of birth as inputs.</a:t>
            </a:r>
          </a:p>
          <a:p>
            <a:pPr>
              <a:lnSpc>
                <a:spcPct val="100000"/>
              </a:lnSpc>
            </a:pPr>
            <a:r>
              <a:rPr lang="en-US" sz="1600" dirty="0"/>
              <a:t>A function was also created to compute the occurrence of death within 90, 60, and 30 days.</a:t>
            </a:r>
          </a:p>
          <a:p>
            <a:pPr>
              <a:lnSpc>
                <a:spcPct val="100000"/>
              </a:lnSpc>
            </a:pPr>
            <a:r>
              <a:rPr lang="en-US" sz="1600" dirty="0"/>
              <a:t>After conducting an analysis of all the necessary files, we utilized the pandas merge() function to consolidate the data from multiple CSV files into a single table.</a:t>
            </a:r>
          </a:p>
          <a:p>
            <a:pPr>
              <a:lnSpc>
                <a:spcPct val="100000"/>
              </a:lnSpc>
            </a:pPr>
            <a:r>
              <a:rPr lang="en-US" sz="1600" dirty="0"/>
              <a:t>The tables were joined using an inner join, which ensured that only the matching records from both tables with respect to the columns such as SUBJECT_ID, HADM_ID, and ITEMID were retained.</a:t>
            </a:r>
          </a:p>
          <a:p>
            <a:pPr>
              <a:lnSpc>
                <a:spcPct val="100000"/>
              </a:lnSpc>
            </a:pPr>
            <a:r>
              <a:rPr lang="en-US" sz="1600" dirty="0"/>
              <a:t>After joining all the tables we have got a final dataset of shape (8182130,20).</a:t>
            </a:r>
          </a:p>
          <a:p>
            <a:pPr>
              <a:lnSpc>
                <a:spcPct val="100000"/>
              </a:lnSpc>
            </a:pPr>
            <a:r>
              <a:rPr lang="en-US" sz="1600" dirty="0"/>
              <a:t>In the given code, the </a:t>
            </a:r>
            <a:r>
              <a:rPr lang="en-US" sz="1600" dirty="0" err="1"/>
              <a:t>groupby</a:t>
            </a:r>
            <a:r>
              <a:rPr lang="en-US" sz="1600" dirty="0"/>
              <a:t> function has been applied to the ITEMID column in a dataset to count the frequency of each lab test taken.</a:t>
            </a:r>
          </a:p>
        </p:txBody>
      </p:sp>
    </p:spTree>
    <p:extLst>
      <p:ext uri="{BB962C8B-B14F-4D97-AF65-F5344CB8AC3E}">
        <p14:creationId xmlns:p14="http://schemas.microsoft.com/office/powerpoint/2010/main" val="415987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F50-031C-F473-2157-A8014C4099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CAB1A9-A96D-BDDE-D7EA-0A86E15BDEC8}"/>
              </a:ext>
            </a:extLst>
          </p:cNvPr>
          <p:cNvSpPr>
            <a:spLocks noGrp="1"/>
          </p:cNvSpPr>
          <p:nvPr>
            <p:ph sz="half" idx="1"/>
          </p:nvPr>
        </p:nvSpPr>
        <p:spPr/>
        <p:txBody>
          <a:bodyPr/>
          <a:lstStyle/>
          <a:p>
            <a:pPr marR="0">
              <a:spcAft>
                <a:spcPts val="0"/>
              </a:spcAft>
            </a:pPr>
            <a:r>
              <a:rPr lang="en-US" sz="1600" dirty="0">
                <a:effectLst/>
                <a:ea typeface="Calibri" panose="020F0502020204030204" pitchFamily="34" charset="0"/>
                <a:cs typeface="Times New Roman" panose="02020603050405020304" pitchFamily="18" charset="0"/>
              </a:rPr>
              <a:t>We chose to consider lab tests with an ITEMID count greater than 700 because a higher ITEMID count indicates that the test is more important. Since the maximum ITEMID count in our dataset was 2728, we opted for a count greater than 700 for practical reasons, to make the analysis feasible on our system.</a:t>
            </a:r>
          </a:p>
          <a:p>
            <a:pPr marR="0">
              <a:spcAft>
                <a:spcPts val="0"/>
              </a:spcAft>
            </a:pPr>
            <a:r>
              <a:rPr lang="en-US" sz="1600" dirty="0">
                <a:ea typeface="Calibri" panose="020F0502020204030204" pitchFamily="34" charset="0"/>
                <a:cs typeface="Times New Roman" panose="02020603050405020304" pitchFamily="18" charset="0"/>
              </a:rPr>
              <a:t>Again, we have created two copies of datasets to perform some transformations.</a:t>
            </a:r>
          </a:p>
          <a:p>
            <a:pPr marR="0">
              <a:spcAft>
                <a:spcPts val="0"/>
              </a:spcAft>
            </a:pPr>
            <a:r>
              <a:rPr lang="en-US" sz="1600" dirty="0">
                <a:ea typeface="Calibri" panose="020F0502020204030204" pitchFamily="34" charset="0"/>
                <a:cs typeface="Times New Roman" panose="02020603050405020304" pitchFamily="18" charset="0"/>
              </a:rPr>
              <a:t>The first dataset was transformed using pandas pivot table to reshape the data so that each unique lab test name was assigned as a column name, while the corresponding numerical test result values from the VALUENUM column were assigned to the appropriate column for each SUBJECT_ID. This allowed for easy comparison of test results between subjects and simplified further analysis of the data.</a:t>
            </a:r>
          </a:p>
          <a:p>
            <a:pPr marR="0">
              <a:spcAft>
                <a:spcPts val="0"/>
              </a:spcAft>
            </a:pPr>
            <a:r>
              <a:rPr lang="en-US" sz="1600" dirty="0">
                <a:effectLst/>
                <a:ea typeface="Calibri" panose="020F0502020204030204" pitchFamily="34" charset="0"/>
                <a:cs typeface="Times New Roman" panose="02020603050405020304" pitchFamily="18" charset="0"/>
              </a:rPr>
              <a:t>Here, we have explored the new dataset and we encountered many missing values, as many of th</a:t>
            </a:r>
            <a:r>
              <a:rPr lang="en-US" sz="1600" dirty="0">
                <a:ea typeface="Calibri" panose="020F0502020204030204" pitchFamily="34" charset="0"/>
                <a:cs typeface="Times New Roman" panose="02020603050405020304" pitchFamily="18" charset="0"/>
              </a:rPr>
              <a:t>e lab readings haven’t recorded.</a:t>
            </a:r>
          </a:p>
          <a:p>
            <a:pPr marR="0">
              <a:spcAft>
                <a:spcPts val="0"/>
              </a:spcAft>
            </a:pPr>
            <a:r>
              <a:rPr lang="en-US" sz="1600" dirty="0">
                <a:effectLst/>
                <a:ea typeface="Calibri" panose="020F0502020204030204" pitchFamily="34" charset="0"/>
                <a:cs typeface="Times New Roman" panose="02020603050405020304" pitchFamily="18" charset="0"/>
              </a:rPr>
              <a:t>We have generated a new </a:t>
            </a:r>
            <a:r>
              <a:rPr lang="en-US" sz="1600" dirty="0" err="1">
                <a:effectLst/>
                <a:ea typeface="Calibri" panose="020F0502020204030204" pitchFamily="34" charset="0"/>
                <a:cs typeface="Times New Roman" panose="02020603050405020304" pitchFamily="18" charset="0"/>
              </a:rPr>
              <a:t>DataFrame</a:t>
            </a:r>
            <a:r>
              <a:rPr lang="en-US" sz="1600" dirty="0">
                <a:effectLst/>
                <a:ea typeface="Calibri" panose="020F0502020204030204" pitchFamily="34" charset="0"/>
                <a:cs typeface="Times New Roman" panose="02020603050405020304" pitchFamily="18" charset="0"/>
              </a:rPr>
              <a:t> by filling in the missing values in the original dataset. Then, we have filtered this new </a:t>
            </a:r>
            <a:r>
              <a:rPr lang="en-US" sz="1600" dirty="0" err="1">
                <a:effectLst/>
                <a:ea typeface="Calibri" panose="020F0502020204030204" pitchFamily="34" charset="0"/>
                <a:cs typeface="Times New Roman" panose="02020603050405020304" pitchFamily="18" charset="0"/>
              </a:rPr>
              <a:t>DataFrame</a:t>
            </a:r>
            <a:r>
              <a:rPr lang="en-US" sz="1600" dirty="0">
                <a:effectLst/>
                <a:ea typeface="Calibri" panose="020F0502020204030204" pitchFamily="34" charset="0"/>
                <a:cs typeface="Times New Roman" panose="02020603050405020304" pitchFamily="18" charset="0"/>
              </a:rPr>
              <a:t> to create a list of columns that contain more than 100 null values.</a:t>
            </a:r>
          </a:p>
          <a:p>
            <a:pPr marR="0">
              <a:spcAft>
                <a:spcPts val="0"/>
              </a:spcAft>
            </a:pPr>
            <a:r>
              <a:rPr lang="en-US" sz="1600" dirty="0">
                <a:ea typeface="Calibri" panose="020F0502020204030204" pitchFamily="34" charset="0"/>
                <a:cs typeface="Times New Roman" panose="02020603050405020304" pitchFamily="18" charset="0"/>
              </a:rPr>
              <a:t>The code used the </a:t>
            </a:r>
            <a:r>
              <a:rPr lang="en-US" sz="1600" dirty="0" err="1">
                <a:ea typeface="Calibri" panose="020F0502020204030204" pitchFamily="34" charset="0"/>
                <a:cs typeface="Times New Roman" panose="02020603050405020304" pitchFamily="18" charset="0"/>
              </a:rPr>
              <a:t>SimpleImputer</a:t>
            </a:r>
            <a:r>
              <a:rPr lang="en-US" sz="1600" dirty="0">
                <a:ea typeface="Calibri" panose="020F0502020204030204" pitchFamily="34" charset="0"/>
                <a:cs typeface="Times New Roman" panose="02020603050405020304" pitchFamily="18" charset="0"/>
              </a:rPr>
              <a:t> class from the scikit-learn library to fill all the missing values in a dataset with the mean value. This imputation strategy was specified as 'mean’.</a:t>
            </a:r>
          </a:p>
          <a:p>
            <a:pPr marR="0">
              <a:spcAft>
                <a:spcPts val="0"/>
              </a:spcAft>
            </a:pPr>
            <a:r>
              <a:rPr lang="en-US" sz="1600" dirty="0">
                <a:effectLst/>
                <a:ea typeface="Calibri" panose="020F0502020204030204" pitchFamily="34" charset="0"/>
                <a:cs typeface="Times New Roman" panose="02020603050405020304" pitchFamily="18" charset="0"/>
              </a:rPr>
              <a:t>No</a:t>
            </a:r>
            <a:r>
              <a:rPr lang="en-US" sz="1600" dirty="0">
                <a:ea typeface="Calibri" panose="020F0502020204030204" pitchFamily="34" charset="0"/>
                <a:cs typeface="Times New Roman" panose="02020603050405020304" pitchFamily="18" charset="0"/>
              </a:rPr>
              <a:t>w, we have performed the exploratory data analysis on this dataset and plotted the outliers using box-plots.</a:t>
            </a:r>
          </a:p>
          <a:p>
            <a:pPr marR="0">
              <a:spcAft>
                <a:spcPts val="0"/>
              </a:spcAft>
            </a:pPr>
            <a:r>
              <a:rPr lang="en-US" sz="1600" dirty="0">
                <a:ea typeface="Calibri" panose="020F0502020204030204" pitchFamily="34" charset="0"/>
                <a:cs typeface="Times New Roman" panose="02020603050405020304" pitchFamily="18" charset="0"/>
              </a:rPr>
              <a:t>It has been observed that numerous numerical columns in the dataset contain outliers, which may cause the deep learning model to function less efficiently.</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629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F50-031C-F473-2157-A8014C4099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CAB1A9-A96D-BDDE-D7EA-0A86E15BDEC8}"/>
              </a:ext>
            </a:extLst>
          </p:cNvPr>
          <p:cNvSpPr>
            <a:spLocks noGrp="1"/>
          </p:cNvSpPr>
          <p:nvPr>
            <p:ph sz="half" idx="1"/>
          </p:nvPr>
        </p:nvSpPr>
        <p:spPr/>
        <p:txBody>
          <a:bodyPr/>
          <a:lstStyle/>
          <a:p>
            <a:r>
              <a:rPr lang="en-US" sz="1600" dirty="0">
                <a:effectLst/>
                <a:ea typeface="Calibri" panose="020F0502020204030204" pitchFamily="34" charset="0"/>
                <a:cs typeface="Times New Roman" panose="02020603050405020304" pitchFamily="18" charset="0"/>
              </a:rPr>
              <a:t>To address the issue of outliers in the dataset, the code uses a statistical technique called </a:t>
            </a:r>
            <a:r>
              <a:rPr lang="en-US" sz="1600" dirty="0" err="1">
                <a:effectLst/>
                <a:ea typeface="Calibri" panose="020F0502020204030204" pitchFamily="34" charset="0"/>
                <a:cs typeface="Times New Roman" panose="02020603050405020304" pitchFamily="18" charset="0"/>
              </a:rPr>
              <a:t>Winsorizing</a:t>
            </a:r>
            <a:r>
              <a:rPr lang="en-US" sz="1600" dirty="0">
                <a:effectLst/>
                <a:ea typeface="Calibri" panose="020F0502020204030204" pitchFamily="34" charset="0"/>
                <a:cs typeface="Times New Roman" panose="02020603050405020304" pitchFamily="18" charset="0"/>
              </a:rPr>
              <a:t>, which is implemented through a function from the </a:t>
            </a:r>
            <a:r>
              <a:rPr lang="en-US" sz="1600" dirty="0" err="1">
                <a:effectLst/>
                <a:ea typeface="Calibri" panose="020F0502020204030204" pitchFamily="34" charset="0"/>
                <a:cs typeface="Times New Roman" panose="02020603050405020304" pitchFamily="18" charset="0"/>
              </a:rPr>
              <a:t>Scipy.stats</a:t>
            </a:r>
            <a:r>
              <a:rPr lang="en-US" sz="1600" dirty="0">
                <a:effectLst/>
                <a:ea typeface="Calibri" panose="020F0502020204030204" pitchFamily="34" charset="0"/>
                <a:cs typeface="Times New Roman" panose="02020603050405020304" pitchFamily="18" charset="0"/>
              </a:rPr>
              <a:t> library. </a:t>
            </a:r>
            <a:r>
              <a:rPr lang="en-US" sz="1600" dirty="0" err="1">
                <a:effectLst/>
                <a:ea typeface="Calibri" panose="020F0502020204030204" pitchFamily="34" charset="0"/>
                <a:cs typeface="Times New Roman" panose="02020603050405020304" pitchFamily="18" charset="0"/>
              </a:rPr>
              <a:t>Winsorizing</a:t>
            </a:r>
            <a:r>
              <a:rPr lang="en-US" sz="1600" dirty="0">
                <a:effectLst/>
                <a:ea typeface="Calibri" panose="020F0502020204030204" pitchFamily="34" charset="0"/>
                <a:cs typeface="Times New Roman" panose="02020603050405020304" pitchFamily="18" charset="0"/>
              </a:rPr>
              <a:t> involves substituting extreme values in the dataset with less extreme values to minimize their impact on the analysis.</a:t>
            </a:r>
          </a:p>
          <a:p>
            <a:r>
              <a:rPr lang="en-US" sz="1600" dirty="0">
                <a:effectLst/>
                <a:ea typeface="Calibri" panose="020F0502020204030204" pitchFamily="34" charset="0"/>
                <a:cs typeface="Times New Roman" panose="02020603050405020304" pitchFamily="18" charset="0"/>
              </a:rPr>
              <a:t>We have created a histogram for each numerical column, and although they do not follow a normal distribution, their distribution patterns have been visualized.</a:t>
            </a:r>
          </a:p>
          <a:p>
            <a:r>
              <a:rPr lang="en-US" sz="1600" dirty="0">
                <a:ea typeface="Calibri" panose="020F0502020204030204" pitchFamily="34" charset="0"/>
                <a:cs typeface="Times New Roman" panose="02020603050405020304" pitchFamily="18" charset="0"/>
              </a:rPr>
              <a:t>We evaluated the skewness of each numerical column and applied standard scaling to the data using the </a:t>
            </a:r>
            <a:r>
              <a:rPr lang="en-US" sz="1600" dirty="0" err="1">
                <a:ea typeface="Calibri" panose="020F0502020204030204" pitchFamily="34" charset="0"/>
                <a:cs typeface="Times New Roman" panose="02020603050405020304" pitchFamily="18" charset="0"/>
              </a:rPr>
              <a:t>StandardScaler</a:t>
            </a:r>
            <a:r>
              <a:rPr lang="en-US" sz="1600" dirty="0">
                <a:ea typeface="Calibri" panose="020F0502020204030204" pitchFamily="34" charset="0"/>
                <a:cs typeface="Times New Roman" panose="02020603050405020304" pitchFamily="18" charset="0"/>
              </a:rPr>
              <a:t> module in the scikit-learn library. The purpose of this process is to normalize the data and make it suitable for deep learning algorithms that are sensitive to the scale of the features.</a:t>
            </a:r>
          </a:p>
          <a:p>
            <a:r>
              <a:rPr lang="en-US" sz="1600" dirty="0">
                <a:effectLst/>
                <a:ea typeface="Calibri" panose="020F0502020204030204" pitchFamily="34" charset="0"/>
                <a:cs typeface="Times New Roman" panose="02020603050405020304" pitchFamily="18" charset="0"/>
              </a:rPr>
              <a:t>We used the variance inflation factor to detect the degree of collinearity between the features, as this can potentially affect the model's ability to identify patterns in the data. By identifying and removing highly correlated features, we aim to improve the performance and accuracy of our deep learning models.</a:t>
            </a:r>
          </a:p>
          <a:p>
            <a:r>
              <a:rPr lang="en-US" sz="1600" dirty="0">
                <a:effectLst/>
                <a:ea typeface="Calibri" panose="020F0502020204030204" pitchFamily="34" charset="0"/>
                <a:cs typeface="Times New Roman" panose="02020603050405020304" pitchFamily="18" charset="0"/>
              </a:rPr>
              <a:t>we have computed the 75th percentile of the variance inflation factor for a dataset and removed the columns that have a variance inflation factor greater than this value. This process is used to filter out highly correlated features that may negatively impact the performance of deep learning models that rely on these features.</a:t>
            </a:r>
          </a:p>
          <a:p>
            <a:r>
              <a:rPr lang="en-US" sz="1600" dirty="0">
                <a:ea typeface="Calibri" panose="020F0502020204030204" pitchFamily="34" charset="0"/>
                <a:cs typeface="Times New Roman" panose="02020603050405020304" pitchFamily="18" charset="0"/>
              </a:rPr>
              <a:t>Created a new variable to store the numerical columns of a dataset and then used the </a:t>
            </a:r>
            <a:r>
              <a:rPr lang="en-US" sz="1600" dirty="0" err="1">
                <a:ea typeface="Calibri" panose="020F0502020204030204" pitchFamily="34" charset="0"/>
                <a:cs typeface="Times New Roman" panose="02020603050405020304" pitchFamily="18" charset="0"/>
              </a:rPr>
              <a:t>variance_inflation_factor</a:t>
            </a:r>
            <a:r>
              <a:rPr lang="en-US" sz="1600" dirty="0">
                <a:ea typeface="Calibri" panose="020F0502020204030204" pitchFamily="34" charset="0"/>
                <a:cs typeface="Times New Roman" panose="02020603050405020304" pitchFamily="18" charset="0"/>
              </a:rPr>
              <a:t>() function to calculate the VIF values for each feature. This helps to identify any potential issues with multicollinearity among the features.</a:t>
            </a:r>
          </a:p>
        </p:txBody>
      </p:sp>
    </p:spTree>
    <p:extLst>
      <p:ext uri="{BB962C8B-B14F-4D97-AF65-F5344CB8AC3E}">
        <p14:creationId xmlns:p14="http://schemas.microsoft.com/office/powerpoint/2010/main" val="271583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F50-031C-F473-2157-A8014C40995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CAB1A9-A96D-BDDE-D7EA-0A86E15BDEC8}"/>
              </a:ext>
            </a:extLst>
          </p:cNvPr>
          <p:cNvSpPr>
            <a:spLocks noGrp="1"/>
          </p:cNvSpPr>
          <p:nvPr>
            <p:ph sz="half" idx="1"/>
          </p:nvPr>
        </p:nvSpPr>
        <p:spPr/>
        <p:txBody>
          <a:bodyPr/>
          <a:lstStyle/>
          <a:p>
            <a:r>
              <a:rPr lang="en-US" sz="1600" dirty="0">
                <a:effectLst/>
                <a:ea typeface="Calibri" panose="020F0502020204030204" pitchFamily="34" charset="0"/>
                <a:cs typeface="Times New Roman" panose="02020603050405020304" pitchFamily="18" charset="0"/>
              </a:rPr>
              <a:t>Kurtosis is a statistical measure that describes the shape of a probability distribution, such as a frequency distribution of a dataset. It measures the degree to which the tails of a distribution differ from the tails of a normal distribution, which is a distribution with a kurtosis value of 0.</a:t>
            </a:r>
          </a:p>
          <a:p>
            <a:r>
              <a:rPr lang="en-US" sz="1600" dirty="0">
                <a:ea typeface="Calibri" panose="020F0502020204030204" pitchFamily="34" charset="0"/>
                <a:cs typeface="Times New Roman" panose="02020603050405020304" pitchFamily="18" charset="0"/>
              </a:rPr>
              <a:t>We have calculated the kurtosis values of the each numerical variable and every value is in negative. a negative kurtosis value indicates that a distribution has lighter tails than a normal distribution, meaning that it has fewer extreme values. This type of distribution is said to be platykurtic.</a:t>
            </a:r>
          </a:p>
          <a:p>
            <a:r>
              <a:rPr lang="en-US" sz="1600" dirty="0">
                <a:effectLst/>
                <a:ea typeface="Calibri" panose="020F0502020204030204" pitchFamily="34" charset="0"/>
                <a:cs typeface="Times New Roman" panose="02020603050405020304" pitchFamily="18" charset="0"/>
              </a:rPr>
              <a:t>Now we have performed the correlation matrix and plotted the heatmap using seabo</a:t>
            </a:r>
            <a:r>
              <a:rPr lang="en-US" sz="1600" dirty="0">
                <a:ea typeface="Calibri" panose="020F0502020204030204" pitchFamily="34" charset="0"/>
                <a:cs typeface="Times New Roman" panose="02020603050405020304" pitchFamily="18" charset="0"/>
              </a:rPr>
              <a:t>rn library to see the correlation between the features.</a:t>
            </a:r>
          </a:p>
          <a:p>
            <a:r>
              <a:rPr lang="en-US" sz="1600" dirty="0">
                <a:effectLst/>
                <a:ea typeface="Calibri" panose="020F0502020204030204" pitchFamily="34" charset="0"/>
                <a:cs typeface="Times New Roman" panose="02020603050405020304" pitchFamily="18" charset="0"/>
              </a:rPr>
              <a:t>we have set a correlation threshold of 0.5 and created an empty list to store correlated features. We have then calculated the correlation matrix of some dataset and converted it to absolute values. We have then iterated through the correlation matrix and compared each pair of features to see if their absolute correlation value is greater than the threshold. If it is, we have appended a tuple of the correlated feature names to the list of correlated features. Finally, we have printed the list of correlated features. This code is useful for identifying pairs of features that are highly correlated, which can be a problem for some machine learning algorithms.</a:t>
            </a:r>
          </a:p>
          <a:p>
            <a:r>
              <a:rPr lang="en-US" sz="1600" dirty="0">
                <a:effectLst/>
                <a:ea typeface="Calibri" panose="020F0502020204030204" pitchFamily="34" charset="0"/>
                <a:cs typeface="Times New Roman" panose="02020603050405020304" pitchFamily="18" charset="0"/>
              </a:rPr>
              <a:t>Removed the </a:t>
            </a:r>
            <a:r>
              <a:rPr lang="en-US" sz="1600" dirty="0">
                <a:ea typeface="Calibri" panose="020F0502020204030204" pitchFamily="34" charset="0"/>
                <a:cs typeface="Times New Roman" panose="02020603050405020304" pitchFamily="18" charset="0"/>
              </a:rPr>
              <a:t>columns having more than 0.5 to </a:t>
            </a:r>
            <a:r>
              <a:rPr lang="en-US" sz="1600" dirty="0">
                <a:effectLst/>
                <a:ea typeface="Calibri" panose="020F0502020204030204" pitchFamily="34" charset="0"/>
                <a:cs typeface="Times New Roman" panose="02020603050405020304" pitchFamily="18" charset="0"/>
              </a:rPr>
              <a:t>reduce the multicollinearity between highly correlated features, which can improve the performance of deep learning models that rely on these features.</a:t>
            </a:r>
          </a:p>
        </p:txBody>
      </p:sp>
    </p:spTree>
    <p:extLst>
      <p:ext uri="{BB962C8B-B14F-4D97-AF65-F5344CB8AC3E}">
        <p14:creationId xmlns:p14="http://schemas.microsoft.com/office/powerpoint/2010/main" val="180329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pPr rtl="0"/>
            <a:r>
              <a:rPr lang="en-US" sz="1600" dirty="0">
                <a:effectLst/>
              </a:rPr>
              <a:t>Methodology:</a:t>
            </a:r>
          </a:p>
          <a:p>
            <a:pPr rtl="0"/>
            <a:r>
              <a:rPr lang="en-US" sz="1600" dirty="0">
                <a:effectLst/>
              </a:rPr>
              <a:t>Data Collection: The first step in our project was to collect data on patients with septicemia. We used MIMIC- III to obtain data on patient demographics, medical history, and clinical variables.</a:t>
            </a:r>
          </a:p>
          <a:p>
            <a:pPr rtl="0"/>
            <a:r>
              <a:rPr lang="en-US" sz="1600" dirty="0">
                <a:effectLst/>
              </a:rPr>
              <a:t>Data Preprocessing: The collected data was then preprocessed to remove any irrelevant variables, handle missing data, and convert categorical variables into numerical ones.</a:t>
            </a:r>
          </a:p>
          <a:p>
            <a:pPr rtl="0"/>
            <a:r>
              <a:rPr lang="en-US" sz="1600" dirty="0">
                <a:effectLst/>
              </a:rPr>
              <a:t>Model Selection: We used GRU, LSTM, and Conv1D architectures for predicting the 90,60 and 30-day mortality of patients with septicemia. We trained and tested all three models and plotted their performance to determine the best-performing model.</a:t>
            </a:r>
          </a:p>
          <a:p>
            <a:pPr rtl="0"/>
            <a:r>
              <a:rPr lang="en-US" sz="1600" dirty="0">
                <a:effectLst/>
              </a:rPr>
              <a:t>Model Evaluation: After selecting the best-performing model, we evaluated its performance using standard evaluation metrics such as accuracy, precision, recall, and F1 score. We also used various visualizations like ROC-AUC curves to understand the model's performance better.</a:t>
            </a:r>
          </a:p>
          <a:p>
            <a:pPr rtl="0"/>
            <a:r>
              <a:rPr lang="en-US" sz="1600" dirty="0">
                <a:effectLst/>
              </a:rPr>
              <a:t>Model Optimization: We fine-tuned the selected model to improve its performance further. We tried various hyperparameters such as learning rate, batch size, and epochs to achieve the best possible performance.</a:t>
            </a:r>
          </a:p>
          <a:p>
            <a:pPr rtl="0"/>
            <a:r>
              <a:rPr lang="en-US" sz="1600" dirty="0">
                <a:effectLst/>
              </a:rPr>
              <a:t>Final Model Selection: After evaluating and optimizing the models, we selected the Conv1D architecture as our final model, which achieved an accuracy of 98% in predicting the 90-day mortality of patients with septicemia.</a:t>
            </a:r>
          </a:p>
        </p:txBody>
      </p:sp>
    </p:spTree>
    <p:extLst>
      <p:ext uri="{BB962C8B-B14F-4D97-AF65-F5344CB8AC3E}">
        <p14:creationId xmlns:p14="http://schemas.microsoft.com/office/powerpoint/2010/main" val="6932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1229</TotalTime>
  <Words>2642</Words>
  <Application>Microsoft Macintosh PowerPoint</Application>
  <PresentationFormat>Widescreen</PresentationFormat>
  <Paragraphs>208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Franklin Gothic Book</vt:lpstr>
      <vt:lpstr>Franklin Gothic Medium</vt:lpstr>
      <vt:lpstr>Office Theme</vt:lpstr>
      <vt:lpstr>Prediction of 90-Days Mortality of Septicemia (Sepsis)</vt:lpstr>
      <vt:lpstr>Problem</vt:lpstr>
      <vt:lpstr>Context and Introduction</vt:lpstr>
      <vt:lpstr>Data Collecting</vt:lpstr>
      <vt:lpstr>Data Preprocessing</vt:lpstr>
      <vt:lpstr>Data Preprocessing</vt:lpstr>
      <vt:lpstr>Data Preprocessing</vt:lpstr>
      <vt:lpstr>Data Preprocessing</vt:lpstr>
      <vt:lpstr>Methodology </vt:lpstr>
      <vt:lpstr>Models Architecture</vt:lpstr>
      <vt:lpstr>Model Hyperparameters</vt:lpstr>
      <vt:lpstr>Evaluations – Performance For Best Models after Tuning</vt:lpstr>
      <vt:lpstr>Model Summary</vt:lpstr>
      <vt:lpstr>Accuracy and Loss Plots</vt:lpstr>
      <vt:lpstr>Accuracy and Loss plots for all three best models after tuning</vt:lpstr>
      <vt:lpstr>Model Evaluation using confusion matrix and ROC-AUC Curve</vt:lpstr>
      <vt:lpstr>Lessons learned and Perspectives </vt:lpstr>
      <vt:lpstr>Bibliographical References</vt:lpstr>
      <vt:lpstr>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Tadisetti, Satya Prakash</cp:lastModifiedBy>
  <cp:revision>27</cp:revision>
  <dcterms:created xsi:type="dcterms:W3CDTF">2018-11-27T04:22:11Z</dcterms:created>
  <dcterms:modified xsi:type="dcterms:W3CDTF">2023-02-25T17:46:05Z</dcterms:modified>
</cp:coreProperties>
</file>