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" charset="1" panose="020B0503030501040103"/>
      <p:regular r:id="rId17"/>
    </p:embeddedFont>
    <p:embeddedFont>
      <p:font typeface="Montserrat Bold" charset="1" panose="000008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Semi-Bold" charset="1" panose="00000700000000000000"/>
      <p:regular r:id="rId20"/>
    </p:embeddedFont>
    <p:embeddedFont>
      <p:font typeface="Montserrat Thin" charset="1" panose="00000300000000000000"/>
      <p:regular r:id="rId21"/>
    </p:embeddedFont>
    <p:embeddedFont>
      <p:font typeface="Montserrat Italic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satyaprakashsamai.github.io/healinghut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203700"/>
            <a:ext cx="18288000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381875"/>
            <a:ext cx="18288000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Satya Prakash Samal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XII 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636" y="2858097"/>
            <a:ext cx="17360948" cy="5434296"/>
          </a:xfrm>
          <a:custGeom>
            <a:avLst/>
            <a:gdLst/>
            <a:ahLst/>
            <a:cxnLst/>
            <a:rect r="r" b="b" t="t" l="l"/>
            <a:pathLst>
              <a:path h="5434296" w="17360948">
                <a:moveTo>
                  <a:pt x="0" y="0"/>
                </a:moveTo>
                <a:lnTo>
                  <a:pt x="17360949" y="0"/>
                </a:lnTo>
                <a:lnTo>
                  <a:pt x="17360949" y="5434296"/>
                </a:lnTo>
                <a:lnTo>
                  <a:pt x="0" y="5434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" t="-9875" r="-10223" b="-124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392" y="1552292"/>
            <a:ext cx="16287215" cy="51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(Assumption: </a:t>
            </a:r>
            <a:r>
              <a:rPr lang="en-US" sz="3000" b="true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 Client with 1001 Employees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-US" sz="3000" i="true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200 employees use 1 hr/week therapy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590119"/>
            <a:ext cx="18288000" cy="47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Every rupee is optimized for impact — building tech, reaching users, and delivering care at scale.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284038"/>
            <a:ext cx="18288000" cy="155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A0DAD">
                    <a:alpha val="4706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2" tooltip="https://satyaprakashsamai.github.io/healinghut/"/>
              </a:rPr>
              <a:t>Healing Hut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Crisis – India’s Mental Health Epidemic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3842057"/>
            <a:ext cx="18288000" cy="2586365"/>
            <a:chOff x="0" y="0"/>
            <a:chExt cx="24384000" cy="34484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56731"/>
              <a:ext cx="24384000" cy="676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69291" indent="-334646" lvl="1">
                <a:lnSpc>
                  <a:spcPts val="4340"/>
                </a:lnSpc>
                <a:buFont typeface="Arial"/>
                <a:buChar char="•"/>
              </a:pPr>
              <a:r>
                <a:rPr lang="en-US" b="true" sz="31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Severe professional shortage:</a:t>
              </a:r>
              <a:r>
                <a:rPr lang="en-US" sz="31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0.3 psychiatrists/100K vs 6.6 in developed countries.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70M+ suffer from mental disorders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mostly untreated due to stigma and poor access.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50348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 suicide every 3 minutes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mainly youth aged 15–29.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9201150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India is in crisis</a:t>
            </a: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— youth are dying, and the system can’t handle it.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980254"/>
            <a:ext cx="2515355" cy="30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Source: W.H.O.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Solution – Healing Hut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845318"/>
            <a:ext cx="18288000" cy="109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Offerings: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1-on-1 video therapy and centralized </a:t>
            </a:r>
            <a:r>
              <a:rPr lang="en-US" sz="3200" i="true" u="sng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AI-based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self-help tools — all in one platform.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784907"/>
            <a:ext cx="18288000" cy="53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Mission: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Affordable, private, and mobile-first mental wellness.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469107"/>
            <a:ext cx="18288000" cy="53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Culturally tailored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for India's youth mental health ecosystem.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9201150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digital solution designed to reach and heal India’s youth.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Opportunity – Explosive Market Growth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3842057"/>
            <a:ext cx="18288000" cy="2555921"/>
            <a:chOff x="0" y="0"/>
            <a:chExt cx="24384000" cy="340789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56731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India’s market: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$1.6B (2022)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20% CAGR, projected $4.5B+ by 2030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24384000" cy="773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649" indent="-377824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$185B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global mental wellness market (2022)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09756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Huge gap in access + cultural context = </a:t>
              </a: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high growth potential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9201150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Mental wellness is a booming industry — and India is the next big market.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Market – India’s Digital Youth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3842057"/>
            <a:ext cx="18288000" cy="2555921"/>
            <a:chOff x="0" y="0"/>
            <a:chExt cx="24384000" cy="340789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56731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Tier 1 &amp; 2 smartphone adoption: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75%+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24384000" cy="773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649" indent="-377824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500M+ Indians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(16 to 35 years old) — core audience.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09756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Students &amp; early workforce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under extreme mental stress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9201150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massive, reachable, and underserved digital-first audience.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Go-To-Market Strategy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9329280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Hybrid channels create viral trust and reliable revenue.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3191829"/>
            <a:ext cx="18288000" cy="3903342"/>
            <a:chOff x="0" y="0"/>
            <a:chExt cx="24384000" cy="52044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007592"/>
              <a:ext cx="24384000" cy="2196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B2C: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 will reach our core target audience through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Meta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Google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various social media platforms using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targeted advertisements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</a:t>
              </a:r>
              <a:r>
                <a:rPr lang="en-US" sz="3200" u="sng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engaging organic conten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focused on mental health awareness.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24384000" cy="2424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649" indent="-377824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Partner with corporates to </a:t>
              </a:r>
              <a:r>
                <a:rPr lang="en-US" sz="3499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reduce employee burnout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499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lower sick leaves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</a:t>
              </a:r>
              <a:r>
                <a:rPr lang="en-US" sz="3499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enhance productivity,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positioned as a cost-saving and wellness-boosting benefit.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802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Sales Division Projection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9351773"/>
            <a:ext cx="18288000" cy="53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Strategic shift: Building through B2B, scaling through B2C.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294141"/>
            <a:ext cx="16230600" cy="6228956"/>
            <a:chOff x="0" y="0"/>
            <a:chExt cx="21640800" cy="830527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-896498" y="-896498"/>
              <a:ext cx="10757980" cy="9554714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11779319" y="-896498"/>
              <a:ext cx="10757980" cy="9554714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3166190" y="7714092"/>
              <a:ext cx="2632604" cy="591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- 5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Year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5447220" y="7714092"/>
              <a:ext cx="3581181" cy="591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- 10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</a:t>
              </a:r>
              <a:r>
                <a:rPr lang="en-US" sz="2700" b="true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22828" y="2682222"/>
          <a:ext cx="17442343" cy="6726922"/>
        </p:xfrm>
        <a:graphic>
          <a:graphicData uri="http://schemas.openxmlformats.org/drawingml/2006/table">
            <a:tbl>
              <a:tblPr/>
              <a:tblGrid>
                <a:gridCol w="5296400"/>
                <a:gridCol w="4082004"/>
                <a:gridCol w="8063939"/>
              </a:tblGrid>
              <a:tr h="1551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</a:tr>
              <a:tr h="143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Essential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49 - 99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AI Powered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Mood Tracker, Mental Assesment and Real-time Employee Insight Dashboard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Enhanced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149 - 199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Essential,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Discounted therapy sessions, One expert-led Mental Health Workshop per month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Comprehensive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299 - 399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lower tiers, </a:t>
                      </a:r>
                      <a:r>
                        <a:rPr lang="en-US" sz="2600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Free 1-on-1 therapy sessions (1 hour/week), crisis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B2B Revenue Model (Per-Employee Plans)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852884"/>
            <a:ext cx="18288000" cy="596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offer tiered monthly plans to companies: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590119"/>
            <a:ext cx="18288000" cy="47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Companies subscribe to improve productivity, retention, and meet wellness mandates affordably.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63580"/>
            <a:ext cx="18288000" cy="84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B2C Revenue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3842057"/>
            <a:ext cx="18288000" cy="3174994"/>
            <a:chOff x="0" y="0"/>
            <a:chExt cx="24384000" cy="42333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182162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Therapist-side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5%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on sessions priced above ₹199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24384000" cy="1599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649" indent="-377824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 Marketplace: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Non-medical wellness items (aromatherapy, journals, etc.) sold with a </a:t>
              </a:r>
              <a:r>
                <a:rPr lang="en-US" sz="3499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90:10 revenue split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(Healing Hut:Therapist)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35186"/>
              <a:ext cx="24384000" cy="698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Customer-side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true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1% platform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per session booked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1852884"/>
            <a:ext cx="18288000" cy="596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 earns via: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590119"/>
            <a:ext cx="18288000" cy="47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Affordable access for users, fair earnings for therapists, and scalable revenue for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DAGsoMN6myg</dc:identifier>
  <dcterms:modified xsi:type="dcterms:W3CDTF">2011-08-01T06:04:30Z</dcterms:modified>
  <cp:revision>1</cp:revision>
  <dc:title>Copy of Healing Hut</dc:title>
</cp:coreProperties>
</file>