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nva Sans" panose="020B0604020202020204" charset="0"/>
      <p:regular r:id="rId17"/>
    </p:embeddedFont>
    <p:embeddedFont>
      <p:font typeface="Montserrat" panose="020B0604020202020204" charset="0"/>
      <p:regular r:id="rId18"/>
    </p:embeddedFont>
    <p:embeddedFont>
      <p:font typeface="Montserrat Bold" panose="020B0604020202020204" charset="0"/>
      <p:regular r:id="rId19"/>
    </p:embeddedFont>
    <p:embeddedFont>
      <p:font typeface="Montserrat Italics" panose="020B0604020202020204" charset="0"/>
      <p:regular r:id="rId20"/>
    </p:embeddedFont>
    <p:embeddedFont>
      <p:font typeface="Montserrat Semi-Bold" panose="020B0604020202020204" charset="0"/>
      <p:regular r:id="rId21"/>
    </p:embeddedFont>
    <p:embeddedFont>
      <p:font typeface="Montserrat Thin" panose="020B0604020202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atyaprakashsamai.github.io/healinghut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0" y="4203700"/>
            <a:ext cx="18288000" cy="1698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  <a:spcBef>
                <a:spcPct val="0"/>
              </a:spcBef>
            </a:pPr>
            <a:r>
              <a:rPr lang="en-US" sz="9999" b="1">
                <a:solidFill>
                  <a:srgbClr val="6A0DA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Healing Hut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0" y="7381875"/>
            <a:ext cx="18288000" cy="10026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9"/>
              </a:lnSpc>
            </a:pPr>
            <a:r>
              <a:rPr lang="en-US" sz="2899" b="1">
                <a:solidFill>
                  <a:srgbClr val="2B003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Name - </a:t>
            </a:r>
            <a:r>
              <a:rPr lang="en-US" sz="2899">
                <a:solidFill>
                  <a:srgbClr val="2B003E"/>
                </a:solidFill>
                <a:latin typeface="Montserrat"/>
                <a:ea typeface="Montserrat"/>
                <a:cs typeface="Montserrat"/>
                <a:sym typeface="Montserrat"/>
              </a:rPr>
              <a:t>Satya Prakash Samal</a:t>
            </a:r>
          </a:p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99" b="1">
                <a:solidFill>
                  <a:srgbClr val="2B003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Class - </a:t>
            </a:r>
            <a:r>
              <a:rPr lang="en-US" sz="2899">
                <a:solidFill>
                  <a:srgbClr val="2B003E"/>
                </a:solidFill>
                <a:latin typeface="Montserrat"/>
                <a:ea typeface="Montserrat"/>
                <a:cs typeface="Montserrat"/>
                <a:sym typeface="Montserrat"/>
              </a:rPr>
              <a:t>XII 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0" y="563580"/>
            <a:ext cx="18288000" cy="844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4999" b="1">
                <a:solidFill>
                  <a:srgbClr val="6A0DA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Cost Analysis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00392" y="1552292"/>
            <a:ext cx="16287215" cy="5143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2B003E"/>
                </a:solidFill>
                <a:latin typeface="Montserrat"/>
                <a:ea typeface="Montserrat"/>
                <a:cs typeface="Montserrat"/>
                <a:sym typeface="Montserrat"/>
              </a:rPr>
              <a:t>(Assumption: </a:t>
            </a:r>
            <a:r>
              <a:rPr lang="en-US" sz="3000" b="1">
                <a:solidFill>
                  <a:srgbClr val="2B003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1 Client with 1001 Employees</a:t>
            </a:r>
            <a:r>
              <a:rPr lang="en-US" sz="3000">
                <a:solidFill>
                  <a:srgbClr val="2B003E"/>
                </a:solidFill>
                <a:latin typeface="Montserrat"/>
                <a:ea typeface="Montserrat"/>
                <a:cs typeface="Montserrat"/>
                <a:sym typeface="Montserrat"/>
              </a:rPr>
              <a:t> | </a:t>
            </a:r>
            <a:r>
              <a:rPr lang="en-US" sz="3000" i="1">
                <a:solidFill>
                  <a:srgbClr val="2B003E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200 employees use 1 hr/week therapy</a:t>
            </a:r>
            <a:r>
              <a:rPr lang="en-US" sz="3000">
                <a:solidFill>
                  <a:srgbClr val="2B003E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0" y="9590119"/>
            <a:ext cx="18288000" cy="4718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 b="1">
                <a:solidFill>
                  <a:srgbClr val="AB47BC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Every rupee is optimized for impact — building tech, reaching users, and delivering care at scale.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15DA1F-E3D5-4C07-93E9-2E65C3A1E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40" y="2781300"/>
            <a:ext cx="17674919" cy="557610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11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0" y="4284038"/>
            <a:ext cx="18288000" cy="15569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>
                <a:solidFill>
                  <a:srgbClr val="6A0DAD">
                    <a:alpha val="4706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  <a:hlinkClick r:id="rId2" tooltip="https://satyaprakashsamai.github.io/healinghut/"/>
              </a:rPr>
              <a:t>Healing Hut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563580"/>
            <a:ext cx="18288000" cy="844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4999" b="1">
                <a:solidFill>
                  <a:srgbClr val="6A0DA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The Crisis – India’s Mental Health Epidemic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0" y="3842057"/>
            <a:ext cx="18288000" cy="2586365"/>
            <a:chOff x="0" y="0"/>
            <a:chExt cx="24384000" cy="3448487"/>
          </a:xfrm>
        </p:grpSpPr>
        <p:sp>
          <p:nvSpPr>
            <p:cNvPr id="4" name="TextBox 4"/>
            <p:cNvSpPr txBox="1"/>
            <p:nvPr/>
          </p:nvSpPr>
          <p:spPr>
            <a:xfrm>
              <a:off x="0" y="1356731"/>
              <a:ext cx="24384000" cy="6761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69291" lvl="1" indent="-334646" algn="just">
                <a:lnSpc>
                  <a:spcPts val="4340"/>
                </a:lnSpc>
                <a:buFont typeface="Arial"/>
                <a:buChar char="•"/>
              </a:pPr>
              <a:r>
                <a:rPr lang="en-US" sz="3100" b="1">
                  <a:solidFill>
                    <a:srgbClr val="2B003E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Severe professional shortage:</a:t>
              </a:r>
              <a:r>
                <a:rPr lang="en-US" sz="3100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0.3 psychiatrists/100K vs 6.6 in developed countries.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24384000" cy="6981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90881" lvl="1" indent="-345440" algn="just">
                <a:lnSpc>
                  <a:spcPts val="4480"/>
                </a:lnSpc>
                <a:buFont typeface="Arial"/>
                <a:buChar char="•"/>
              </a:pPr>
              <a:r>
                <a:rPr lang="en-US" sz="3200" b="1">
                  <a:solidFill>
                    <a:srgbClr val="2B003E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70M+ suffer from mental disorders</a:t>
              </a:r>
              <a:r>
                <a:rPr lang="en-US" sz="3200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, mostly untreated due to stigma and poor access.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750348"/>
              <a:ext cx="24384000" cy="6981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90881" lvl="1" indent="-345440" algn="just">
                <a:lnSpc>
                  <a:spcPts val="4480"/>
                </a:lnSpc>
                <a:buFont typeface="Arial"/>
                <a:buChar char="•"/>
              </a:pPr>
              <a:r>
                <a:rPr lang="en-US" sz="3200" b="1">
                  <a:solidFill>
                    <a:srgbClr val="2B003E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1 suicide every 3 minutes</a:t>
              </a:r>
              <a:r>
                <a:rPr lang="en-US" sz="3200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, mainly youth aged 15–29.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0" y="9201150"/>
            <a:ext cx="18288000" cy="537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1">
                <a:solidFill>
                  <a:srgbClr val="AB47B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India is in crisis</a:t>
            </a:r>
            <a:r>
              <a:rPr lang="en-US" sz="3200" b="1">
                <a:solidFill>
                  <a:srgbClr val="AB47BC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 — youth are dying, and the system can’t handle it.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52400" y="9966399"/>
            <a:ext cx="3124200" cy="3206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z="2400" dirty="0">
                <a:solidFill>
                  <a:srgbClr val="000000"/>
                </a:solidFill>
                <a:latin typeface="Montserrat Thin"/>
                <a:ea typeface="Montserrat Thin"/>
                <a:cs typeface="Montserrat Thin"/>
                <a:sym typeface="Montserrat Thin"/>
              </a:rPr>
              <a:t>Source: W.H.O.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563580"/>
            <a:ext cx="18288000" cy="844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4999" b="1">
                <a:solidFill>
                  <a:srgbClr val="6A0DA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The Solution – Healing Hut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0" y="4845318"/>
            <a:ext cx="18288000" cy="1099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 b="1">
                <a:solidFill>
                  <a:srgbClr val="2B003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Offerings:</a:t>
            </a:r>
            <a:r>
              <a:rPr lang="en-US" sz="3200">
                <a:solidFill>
                  <a:srgbClr val="2B003E"/>
                </a:solidFill>
                <a:latin typeface="Montserrat"/>
                <a:ea typeface="Montserrat"/>
                <a:cs typeface="Montserrat"/>
                <a:sym typeface="Montserrat"/>
              </a:rPr>
              <a:t> 1-on-1 video therapy and centralized </a:t>
            </a:r>
            <a:r>
              <a:rPr lang="en-US" sz="3200" i="1" u="sng">
                <a:solidFill>
                  <a:srgbClr val="2B003E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AI-based</a:t>
            </a:r>
            <a:r>
              <a:rPr lang="en-US" sz="3200">
                <a:solidFill>
                  <a:srgbClr val="2B003E"/>
                </a:solidFill>
                <a:latin typeface="Montserrat"/>
                <a:ea typeface="Montserrat"/>
                <a:cs typeface="Montserrat"/>
                <a:sym typeface="Montserrat"/>
              </a:rPr>
              <a:t> self-help tools — all in one platform.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0" y="3784907"/>
            <a:ext cx="18288000" cy="537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 b="1">
                <a:solidFill>
                  <a:srgbClr val="2B003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Mission:</a:t>
            </a:r>
            <a:r>
              <a:rPr lang="en-US" sz="3200">
                <a:solidFill>
                  <a:srgbClr val="2B003E"/>
                </a:solidFill>
                <a:latin typeface="Montserrat"/>
                <a:ea typeface="Montserrat"/>
                <a:cs typeface="Montserrat"/>
                <a:sym typeface="Montserrat"/>
              </a:rPr>
              <a:t> Affordable, private, and mobile-first mental wellness.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0" y="6469107"/>
            <a:ext cx="18288000" cy="537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 b="1">
                <a:solidFill>
                  <a:srgbClr val="2B003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Culturally tailored</a:t>
            </a:r>
            <a:r>
              <a:rPr lang="en-US" sz="3200">
                <a:solidFill>
                  <a:srgbClr val="2B003E"/>
                </a:solidFill>
                <a:latin typeface="Montserrat"/>
                <a:ea typeface="Montserrat"/>
                <a:cs typeface="Montserrat"/>
                <a:sym typeface="Montserrat"/>
              </a:rPr>
              <a:t> for India's youth mental health ecosystem.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9201150"/>
            <a:ext cx="18288000" cy="537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1">
                <a:solidFill>
                  <a:srgbClr val="AB47BC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A digital solution designed to reach and heal India’s youth.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563580"/>
            <a:ext cx="18288000" cy="844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4999" b="1">
                <a:solidFill>
                  <a:srgbClr val="6A0DA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The Opportunity – Explosive Market Growth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0" y="3792051"/>
            <a:ext cx="18288000" cy="2605927"/>
            <a:chOff x="0" y="-66675"/>
            <a:chExt cx="24384000" cy="3474570"/>
          </a:xfrm>
        </p:grpSpPr>
        <p:sp>
          <p:nvSpPr>
            <p:cNvPr id="4" name="TextBox 4"/>
            <p:cNvSpPr txBox="1"/>
            <p:nvPr/>
          </p:nvSpPr>
          <p:spPr>
            <a:xfrm>
              <a:off x="0" y="1356731"/>
              <a:ext cx="24384000" cy="7122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90881" lvl="1" indent="-345440" algn="just">
                <a:lnSpc>
                  <a:spcPts val="4480"/>
                </a:lnSpc>
                <a:buFont typeface="Arial"/>
                <a:buChar char="•"/>
              </a:pPr>
              <a:r>
                <a:rPr lang="en-US" sz="3200" b="1" dirty="0">
                  <a:solidFill>
                    <a:srgbClr val="2B003E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India’s market:</a:t>
              </a:r>
              <a:r>
                <a:rPr lang="en-US" sz="3200" dirty="0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3200" i="1" u="sng" dirty="0">
                  <a:solidFill>
                    <a:srgbClr val="2B003E"/>
                  </a:solidFill>
                  <a:latin typeface="Montserrat Italics"/>
                  <a:ea typeface="Montserrat Italics"/>
                  <a:cs typeface="Montserrat Italics"/>
                  <a:sym typeface="Montserrat Italics"/>
                </a:rPr>
                <a:t>$2.7B (2025)</a:t>
              </a:r>
              <a:r>
                <a:rPr lang="en-US" sz="3200" dirty="0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, 20% CAGR, projected $4.5B+ by 2030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66675"/>
              <a:ext cx="24384000" cy="7735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755649" lvl="1" indent="-377824" algn="just">
                <a:lnSpc>
                  <a:spcPts val="4899"/>
                </a:lnSpc>
                <a:buFont typeface="Arial"/>
                <a:buChar char="•"/>
              </a:pPr>
              <a:r>
                <a:rPr lang="en-US" sz="3499" b="1">
                  <a:solidFill>
                    <a:srgbClr val="2B003E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$185B</a:t>
              </a:r>
              <a:r>
                <a:rPr lang="en-US" sz="3499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global mental wellness market (2022)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709756"/>
              <a:ext cx="24384000" cy="6981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90881" lvl="1" indent="-345440" algn="just">
                <a:lnSpc>
                  <a:spcPts val="4480"/>
                </a:lnSpc>
                <a:buFont typeface="Arial"/>
                <a:buChar char="•"/>
              </a:pPr>
              <a:r>
                <a:rPr lang="en-US" sz="3200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Huge gap in access + cultural context = </a:t>
              </a:r>
              <a:r>
                <a:rPr lang="en-US" sz="3200" b="1">
                  <a:solidFill>
                    <a:srgbClr val="2B003E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high growth potential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0" y="9201150"/>
            <a:ext cx="18288000" cy="537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1">
                <a:solidFill>
                  <a:srgbClr val="AB47BC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Mental wellness is a booming industry — and India is the next big market.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563580"/>
            <a:ext cx="18288000" cy="844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4999" b="1">
                <a:solidFill>
                  <a:srgbClr val="6A0DA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Target Market – India’s Digital Youth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0" y="3842057"/>
            <a:ext cx="18288000" cy="2555921"/>
            <a:chOff x="0" y="0"/>
            <a:chExt cx="24384000" cy="3407895"/>
          </a:xfrm>
        </p:grpSpPr>
        <p:sp>
          <p:nvSpPr>
            <p:cNvPr id="4" name="TextBox 4"/>
            <p:cNvSpPr txBox="1"/>
            <p:nvPr/>
          </p:nvSpPr>
          <p:spPr>
            <a:xfrm>
              <a:off x="0" y="1356731"/>
              <a:ext cx="24384000" cy="6981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90881" lvl="1" indent="-345440" algn="just">
                <a:lnSpc>
                  <a:spcPts val="4480"/>
                </a:lnSpc>
                <a:buFont typeface="Arial"/>
                <a:buChar char="•"/>
              </a:pPr>
              <a:r>
                <a:rPr lang="en-US" sz="3200" b="1">
                  <a:solidFill>
                    <a:srgbClr val="2B003E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Tier 1 &amp; 2 smartphone adoption:</a:t>
              </a:r>
              <a:r>
                <a:rPr lang="en-US" sz="3200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75%+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66675"/>
              <a:ext cx="24384000" cy="7735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755649" lvl="1" indent="-377824" algn="just">
                <a:lnSpc>
                  <a:spcPts val="4899"/>
                </a:lnSpc>
                <a:buFont typeface="Arial"/>
                <a:buChar char="•"/>
              </a:pPr>
              <a:r>
                <a:rPr lang="en-US" sz="3499" b="1">
                  <a:solidFill>
                    <a:srgbClr val="2B003E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500M+ Indians</a:t>
              </a:r>
              <a:r>
                <a:rPr lang="en-US" sz="3499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(16 to 35 years old) — core audience.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709756"/>
              <a:ext cx="24384000" cy="6981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90881" lvl="1" indent="-345440" algn="just">
                <a:lnSpc>
                  <a:spcPts val="4480"/>
                </a:lnSpc>
                <a:buFont typeface="Arial"/>
                <a:buChar char="•"/>
              </a:pPr>
              <a:r>
                <a:rPr lang="en-US" sz="3200" b="1">
                  <a:solidFill>
                    <a:srgbClr val="2B003E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Students &amp; early workforce</a:t>
              </a:r>
              <a:r>
                <a:rPr lang="en-US" sz="3200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under extreme mental stress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0" y="9201150"/>
            <a:ext cx="18288000" cy="537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1">
                <a:solidFill>
                  <a:srgbClr val="AB47BC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A massive, reachable, and underserved digital-first audience.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563580"/>
            <a:ext cx="18288000" cy="844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4999" b="1">
                <a:solidFill>
                  <a:srgbClr val="6A0DA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Go-To-Market Strategy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0" y="9329280"/>
            <a:ext cx="18288000" cy="537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1">
                <a:solidFill>
                  <a:srgbClr val="AB47BC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Hybrid channels create viral trust and reliable revenue.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0" y="3191829"/>
            <a:ext cx="18288000" cy="3903342"/>
            <a:chOff x="0" y="0"/>
            <a:chExt cx="24384000" cy="5204457"/>
          </a:xfrm>
        </p:grpSpPr>
        <p:sp>
          <p:nvSpPr>
            <p:cNvPr id="5" name="TextBox 5"/>
            <p:cNvSpPr txBox="1"/>
            <p:nvPr/>
          </p:nvSpPr>
          <p:spPr>
            <a:xfrm>
              <a:off x="0" y="3007592"/>
              <a:ext cx="24384000" cy="21968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90881" lvl="1" indent="-345440" algn="just">
                <a:lnSpc>
                  <a:spcPts val="4480"/>
                </a:lnSpc>
                <a:buFont typeface="Arial"/>
                <a:buChar char="•"/>
              </a:pPr>
              <a:r>
                <a:rPr lang="en-US" sz="3200" b="1">
                  <a:solidFill>
                    <a:srgbClr val="2B003E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B2C:</a:t>
              </a:r>
              <a:r>
                <a:rPr lang="en-US" sz="3200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We will reach our core target audience through </a:t>
              </a:r>
              <a:r>
                <a:rPr lang="en-US" sz="3200" i="1" u="sng">
                  <a:solidFill>
                    <a:srgbClr val="2B003E"/>
                  </a:solidFill>
                  <a:latin typeface="Montserrat Italics"/>
                  <a:ea typeface="Montserrat Italics"/>
                  <a:cs typeface="Montserrat Italics"/>
                  <a:sym typeface="Montserrat Italics"/>
                </a:rPr>
                <a:t>Meta</a:t>
              </a:r>
              <a:r>
                <a:rPr lang="en-US" sz="3200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, </a:t>
              </a:r>
              <a:r>
                <a:rPr lang="en-US" sz="3200" i="1" u="sng">
                  <a:solidFill>
                    <a:srgbClr val="2B003E"/>
                  </a:solidFill>
                  <a:latin typeface="Montserrat Italics"/>
                  <a:ea typeface="Montserrat Italics"/>
                  <a:cs typeface="Montserrat Italics"/>
                  <a:sym typeface="Montserrat Italics"/>
                </a:rPr>
                <a:t>Google</a:t>
              </a:r>
              <a:r>
                <a:rPr lang="en-US" sz="3200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, and various social media platforms using </a:t>
              </a:r>
              <a:r>
                <a:rPr lang="en-US" sz="3200" i="1" u="sng">
                  <a:solidFill>
                    <a:srgbClr val="2B003E"/>
                  </a:solidFill>
                  <a:latin typeface="Montserrat Italics"/>
                  <a:ea typeface="Montserrat Italics"/>
                  <a:cs typeface="Montserrat Italics"/>
                  <a:sym typeface="Montserrat Italics"/>
                </a:rPr>
                <a:t>targeted advertisements</a:t>
              </a:r>
              <a:r>
                <a:rPr lang="en-US" sz="3200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and </a:t>
              </a:r>
              <a:r>
                <a:rPr lang="en-US" sz="3200" u="sng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engaging organic conten</a:t>
              </a:r>
              <a:r>
                <a:rPr lang="en-US" sz="3200" i="1" u="sng">
                  <a:solidFill>
                    <a:srgbClr val="2B003E"/>
                  </a:solidFill>
                  <a:latin typeface="Montserrat Italics"/>
                  <a:ea typeface="Montserrat Italics"/>
                  <a:cs typeface="Montserrat Italics"/>
                  <a:sym typeface="Montserrat Italics"/>
                </a:rPr>
                <a:t>t</a:t>
              </a:r>
              <a:r>
                <a:rPr lang="en-US" sz="3200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focused on mental health awareness.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66675"/>
              <a:ext cx="24384000" cy="24244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755649" lvl="1" indent="-377824" algn="just">
                <a:lnSpc>
                  <a:spcPts val="4899"/>
                </a:lnSpc>
                <a:buFont typeface="Arial"/>
                <a:buChar char="•"/>
              </a:pPr>
              <a:r>
                <a:rPr lang="en-US" sz="3499" b="1">
                  <a:solidFill>
                    <a:srgbClr val="2B003E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B2B</a:t>
              </a:r>
              <a:r>
                <a:rPr lang="en-US" sz="3499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: Partner with corporates to </a:t>
              </a:r>
              <a:r>
                <a:rPr lang="en-US" sz="3499" i="1" u="sng">
                  <a:solidFill>
                    <a:srgbClr val="2B003E"/>
                  </a:solidFill>
                  <a:latin typeface="Montserrat Italics"/>
                  <a:ea typeface="Montserrat Italics"/>
                  <a:cs typeface="Montserrat Italics"/>
                  <a:sym typeface="Montserrat Italics"/>
                </a:rPr>
                <a:t>reduce employee burnout</a:t>
              </a:r>
              <a:r>
                <a:rPr lang="en-US" sz="3499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, </a:t>
              </a:r>
              <a:r>
                <a:rPr lang="en-US" sz="3499" i="1" u="sng">
                  <a:solidFill>
                    <a:srgbClr val="2B003E"/>
                  </a:solidFill>
                  <a:latin typeface="Montserrat Italics"/>
                  <a:ea typeface="Montserrat Italics"/>
                  <a:cs typeface="Montserrat Italics"/>
                  <a:sym typeface="Montserrat Italics"/>
                </a:rPr>
                <a:t>lower sick leaves</a:t>
              </a:r>
              <a:r>
                <a:rPr lang="en-US" sz="3499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, and </a:t>
              </a:r>
              <a:r>
                <a:rPr lang="en-US" sz="3499" i="1" u="sng">
                  <a:solidFill>
                    <a:srgbClr val="2B003E"/>
                  </a:solidFill>
                  <a:latin typeface="Montserrat Italics"/>
                  <a:ea typeface="Montserrat Italics"/>
                  <a:cs typeface="Montserrat Italics"/>
                  <a:sym typeface="Montserrat Italics"/>
                </a:rPr>
                <a:t>enhance productivity,</a:t>
              </a:r>
              <a:r>
                <a:rPr lang="en-US" sz="3499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positioned as a cost-saving and wellness-boosting benefit.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563802"/>
            <a:ext cx="18288000" cy="844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4999" b="1">
                <a:solidFill>
                  <a:srgbClr val="6A0DA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Sales Division Projection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0" y="9351773"/>
            <a:ext cx="18288000" cy="537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1">
                <a:solidFill>
                  <a:srgbClr val="AB47BC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Strategic shift: Building through B2B, scaling through B2C.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28700" y="2294141"/>
            <a:ext cx="16230600" cy="6228956"/>
            <a:chOff x="0" y="0"/>
            <a:chExt cx="21640800" cy="8305275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896498" y="-896498"/>
              <a:ext cx="10757980" cy="9554714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779319" y="-896498"/>
              <a:ext cx="10757980" cy="9554714"/>
            </a:xfrm>
            <a:prstGeom prst="rect">
              <a:avLst/>
            </a:prstGeom>
          </p:spPr>
        </p:pic>
        <p:sp>
          <p:nvSpPr>
            <p:cNvPr id="7" name="TextBox 7"/>
            <p:cNvSpPr txBox="1"/>
            <p:nvPr/>
          </p:nvSpPr>
          <p:spPr>
            <a:xfrm>
              <a:off x="3166190" y="7714092"/>
              <a:ext cx="2632604" cy="5911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80"/>
                </a:lnSpc>
              </a:pPr>
              <a:r>
                <a:rPr lang="en-US" sz="2700" b="1">
                  <a:solidFill>
                    <a:srgbClr val="2B003E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1st - 5th Year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5447220" y="7714092"/>
              <a:ext cx="3581181" cy="5911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80"/>
                </a:lnSpc>
              </a:pPr>
              <a:r>
                <a:rPr lang="en-US" sz="2700" b="1">
                  <a:solidFill>
                    <a:srgbClr val="2B003E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6th - 10th Year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422828" y="2682222"/>
          <a:ext cx="17442343" cy="6726922"/>
        </p:xfrm>
        <a:graphic>
          <a:graphicData uri="http://schemas.openxmlformats.org/drawingml/2006/table">
            <a:tbl>
              <a:tblPr/>
              <a:tblGrid>
                <a:gridCol w="529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2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3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51839">
                <a:tc>
                  <a:txBody>
                    <a:bodyPr/>
                    <a:lstStyle/>
                    <a:p>
                      <a:pPr algn="ctr">
                        <a:lnSpc>
                          <a:spcPts val="7840"/>
                        </a:lnSpc>
                        <a:defRPr/>
                      </a:pPr>
                      <a:r>
                        <a:rPr lang="en-US" sz="5600" b="1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Tier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0DA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840"/>
                        </a:lnSpc>
                        <a:defRPr/>
                      </a:pPr>
                      <a:r>
                        <a:rPr lang="en-US" sz="5600" b="1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Price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0DA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840"/>
                        </a:lnSpc>
                        <a:defRPr/>
                      </a:pPr>
                      <a:r>
                        <a:rPr lang="en-US" sz="5600" b="1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Features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0D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9173">
                <a:tc>
                  <a:txBody>
                    <a:bodyPr/>
                    <a:lstStyle/>
                    <a:p>
                      <a:pPr algn="ctr">
                        <a:lnSpc>
                          <a:spcPts val="6299"/>
                        </a:lnSpc>
                        <a:defRPr/>
                      </a:pPr>
                      <a:r>
                        <a:rPr lang="en-US" sz="4499" b="1">
                          <a:solidFill>
                            <a:srgbClr val="2B003E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Essential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99"/>
                        </a:lnSpc>
                        <a:defRPr/>
                      </a:pPr>
                      <a:r>
                        <a:rPr lang="en-US" sz="4499" b="1">
                          <a:solidFill>
                            <a:srgbClr val="2B003E"/>
                          </a:solidFill>
                          <a:latin typeface="Montserrat Semi-Bold"/>
                          <a:ea typeface="Montserrat Semi-Bold"/>
                          <a:cs typeface="Montserrat Semi-Bold"/>
                          <a:sym typeface="Montserrat Semi-Bold"/>
                        </a:rPr>
                        <a:t>₹ 49 - 99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b="1">
                          <a:solidFill>
                            <a:srgbClr val="2B003E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AI Powered </a:t>
                      </a:r>
                      <a:r>
                        <a:rPr lang="en-US" sz="2599">
                          <a:solidFill>
                            <a:srgbClr val="2B003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Mood Tracker, Mental Assesment and Real-time Employee Insight Dashboard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7955">
                <a:tc>
                  <a:txBody>
                    <a:bodyPr/>
                    <a:lstStyle/>
                    <a:p>
                      <a:pPr algn="ctr">
                        <a:lnSpc>
                          <a:spcPts val="6299"/>
                        </a:lnSpc>
                        <a:defRPr/>
                      </a:pPr>
                      <a:r>
                        <a:rPr lang="en-US" sz="4499" b="1">
                          <a:solidFill>
                            <a:srgbClr val="2B003E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Enhanced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99"/>
                        </a:lnSpc>
                        <a:defRPr/>
                      </a:pPr>
                      <a:r>
                        <a:rPr lang="en-US" sz="4499" b="1">
                          <a:solidFill>
                            <a:srgbClr val="2B003E"/>
                          </a:solidFill>
                          <a:latin typeface="Montserrat Semi-Bold"/>
                          <a:ea typeface="Montserrat Semi-Bold"/>
                          <a:cs typeface="Montserrat Semi-Bold"/>
                          <a:sym typeface="Montserrat Semi-Bold"/>
                        </a:rPr>
                        <a:t>₹ 149 - 199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b="1">
                          <a:solidFill>
                            <a:srgbClr val="2B003E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Includes all features from Essential, </a:t>
                      </a:r>
                      <a:r>
                        <a:rPr lang="en-US" sz="2599">
                          <a:solidFill>
                            <a:srgbClr val="2B003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Discounted therapy sessions, One expert-led Mental Health Workshop per month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7955">
                <a:tc>
                  <a:txBody>
                    <a:bodyPr/>
                    <a:lstStyle/>
                    <a:p>
                      <a:pPr algn="ctr">
                        <a:lnSpc>
                          <a:spcPts val="6299"/>
                        </a:lnSpc>
                        <a:defRPr/>
                      </a:pPr>
                      <a:r>
                        <a:rPr lang="en-US" sz="4499" b="1">
                          <a:solidFill>
                            <a:srgbClr val="2B003E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Comprehensive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99"/>
                        </a:lnSpc>
                        <a:defRPr/>
                      </a:pPr>
                      <a:r>
                        <a:rPr lang="en-US" sz="4499" b="1">
                          <a:solidFill>
                            <a:srgbClr val="2B003E"/>
                          </a:solidFill>
                          <a:latin typeface="Montserrat Semi-Bold"/>
                          <a:ea typeface="Montserrat Semi-Bold"/>
                          <a:cs typeface="Montserrat Semi-Bold"/>
                          <a:sym typeface="Montserrat Semi-Bold"/>
                        </a:rPr>
                        <a:t>₹ 299 - 399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1">
                          <a:solidFill>
                            <a:srgbClr val="2B003E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Includes all features from lower tiers, </a:t>
                      </a:r>
                      <a:r>
                        <a:rPr lang="en-US" sz="2600">
                          <a:solidFill>
                            <a:srgbClr val="2B003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Free 1-on-1 therapy sessions (1 hour/week), crisis management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0" y="563580"/>
            <a:ext cx="18288000" cy="844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4999" b="1">
                <a:solidFill>
                  <a:srgbClr val="6A0DA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B2B Revenue Model (Per-Employee Plans)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0" y="1852884"/>
            <a:ext cx="18288000" cy="5968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49" lvl="1" indent="-377824" algn="just">
              <a:lnSpc>
                <a:spcPts val="4899"/>
              </a:lnSpc>
              <a:buFont typeface="Arial"/>
              <a:buChar char="•"/>
            </a:pPr>
            <a:r>
              <a:rPr lang="en-US" sz="3499" b="1" u="sng">
                <a:solidFill>
                  <a:srgbClr val="AB47B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We offer tiered monthly plans to companies: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0" y="9590119"/>
            <a:ext cx="18288000" cy="4718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 b="1">
                <a:solidFill>
                  <a:srgbClr val="AB47BC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Companies subscribe to improve productivity, retention, and meet wellness mandates affordably.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563580"/>
            <a:ext cx="18288000" cy="844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4999" b="1">
                <a:solidFill>
                  <a:srgbClr val="6A0DA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B2C Revenue Model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0" y="3842057"/>
            <a:ext cx="18288000" cy="3174994"/>
            <a:chOff x="0" y="0"/>
            <a:chExt cx="24384000" cy="4233326"/>
          </a:xfrm>
        </p:grpSpPr>
        <p:sp>
          <p:nvSpPr>
            <p:cNvPr id="4" name="TextBox 4"/>
            <p:cNvSpPr txBox="1"/>
            <p:nvPr/>
          </p:nvSpPr>
          <p:spPr>
            <a:xfrm>
              <a:off x="0" y="2182162"/>
              <a:ext cx="24384000" cy="6981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90881" lvl="1" indent="-345440" algn="just">
                <a:lnSpc>
                  <a:spcPts val="4480"/>
                </a:lnSpc>
                <a:buFont typeface="Arial"/>
                <a:buChar char="•"/>
              </a:pPr>
              <a:r>
                <a:rPr lang="en-US" sz="3200" b="1">
                  <a:solidFill>
                    <a:srgbClr val="2B003E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Therapist-side Commission:</a:t>
              </a:r>
              <a:r>
                <a:rPr lang="en-US" sz="3200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3200" i="1" u="sng">
                  <a:solidFill>
                    <a:srgbClr val="2B003E"/>
                  </a:solidFill>
                  <a:latin typeface="Montserrat Italics"/>
                  <a:ea typeface="Montserrat Italics"/>
                  <a:cs typeface="Montserrat Italics"/>
                  <a:sym typeface="Montserrat Italics"/>
                </a:rPr>
                <a:t>5% fee</a:t>
              </a:r>
              <a:r>
                <a:rPr lang="en-US" sz="3200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on sessions priced above ₹199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66675"/>
              <a:ext cx="24384000" cy="15990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755649" lvl="1" indent="-377824" algn="just">
                <a:lnSpc>
                  <a:spcPts val="4899"/>
                </a:lnSpc>
                <a:buFont typeface="Arial"/>
                <a:buChar char="•"/>
              </a:pPr>
              <a:r>
                <a:rPr lang="en-US" sz="3499" b="1">
                  <a:solidFill>
                    <a:srgbClr val="2B003E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Product Marketplace:</a:t>
              </a:r>
              <a:r>
                <a:rPr lang="en-US" sz="3499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Non-medical wellness items (aromatherapy, journals, etc.) sold with a </a:t>
              </a:r>
              <a:r>
                <a:rPr lang="en-US" sz="3499" i="1" u="sng">
                  <a:solidFill>
                    <a:srgbClr val="2B003E"/>
                  </a:solidFill>
                  <a:latin typeface="Montserrat Italics"/>
                  <a:ea typeface="Montserrat Italics"/>
                  <a:cs typeface="Montserrat Italics"/>
                  <a:sym typeface="Montserrat Italics"/>
                </a:rPr>
                <a:t>90:10 revenue split</a:t>
              </a:r>
              <a:r>
                <a:rPr lang="en-US" sz="3499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(Healing Hut:Therapist)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3535186"/>
              <a:ext cx="24384000" cy="6981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90881" lvl="1" indent="-345440" algn="just">
                <a:lnSpc>
                  <a:spcPts val="4480"/>
                </a:lnSpc>
                <a:buFont typeface="Arial"/>
                <a:buChar char="•"/>
              </a:pPr>
              <a:r>
                <a:rPr lang="en-US" sz="3200" b="1">
                  <a:solidFill>
                    <a:srgbClr val="2B003E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Customer-side Commission:</a:t>
              </a:r>
              <a:r>
                <a:rPr lang="en-US" sz="3200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3200" i="1" u="sng">
                  <a:solidFill>
                    <a:srgbClr val="2B003E"/>
                  </a:solidFill>
                  <a:latin typeface="Montserrat Italics"/>
                  <a:ea typeface="Montserrat Italics"/>
                  <a:cs typeface="Montserrat Italics"/>
                  <a:sym typeface="Montserrat Italics"/>
                </a:rPr>
                <a:t>1% platform fee</a:t>
              </a:r>
              <a:r>
                <a:rPr lang="en-US" sz="3200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per session booked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0" y="1852884"/>
            <a:ext cx="18288000" cy="5968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49" lvl="1" indent="-377824" algn="just">
              <a:lnSpc>
                <a:spcPts val="4899"/>
              </a:lnSpc>
              <a:buFont typeface="Arial"/>
              <a:buChar char="•"/>
            </a:pPr>
            <a:r>
              <a:rPr lang="en-US" sz="3499" b="1" u="sng">
                <a:solidFill>
                  <a:srgbClr val="AB47B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Healing Hut earns via: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0" y="9590119"/>
            <a:ext cx="18288000" cy="4718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 b="1">
                <a:solidFill>
                  <a:srgbClr val="AB47BC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Affordable access for users, fair earnings for therapists, and scalable revenue for us.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542</Words>
  <Application>Microsoft Office PowerPoint</Application>
  <PresentationFormat>Custom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Montserrat Thin</vt:lpstr>
      <vt:lpstr>Arial</vt:lpstr>
      <vt:lpstr>Canva Sans</vt:lpstr>
      <vt:lpstr>Montserrat</vt:lpstr>
      <vt:lpstr>Montserrat Italics</vt:lpstr>
      <vt:lpstr>Montserrat Semi-Bold</vt:lpstr>
      <vt:lpstr>Montserrat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Healing Hut</dc:title>
  <cp:lastModifiedBy>Satya Samal</cp:lastModifiedBy>
  <cp:revision>3</cp:revision>
  <dcterms:created xsi:type="dcterms:W3CDTF">2006-08-16T00:00:00Z</dcterms:created>
  <dcterms:modified xsi:type="dcterms:W3CDTF">2025-07-10T10:51:21Z</dcterms:modified>
  <dc:identifier>DAGsoMN6myg</dc:identifier>
</cp:coreProperties>
</file>