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1"/>
  </p:sldMasterIdLst>
  <p:notesMasterIdLst>
    <p:notesMasterId r:id="rId18"/>
  </p:notesMasterIdLst>
  <p:handoutMasterIdLst>
    <p:handoutMasterId r:id="rId19"/>
  </p:handoutMasterIdLst>
  <p:sldIdLst>
    <p:sldId id="270" r:id="rId2"/>
    <p:sldId id="275" r:id="rId3"/>
    <p:sldId id="288" r:id="rId4"/>
    <p:sldId id="274" r:id="rId5"/>
    <p:sldId id="290" r:id="rId6"/>
    <p:sldId id="299" r:id="rId7"/>
    <p:sldId id="300" r:id="rId8"/>
    <p:sldId id="289" r:id="rId9"/>
    <p:sldId id="291" r:id="rId10"/>
    <p:sldId id="286" r:id="rId11"/>
    <p:sldId id="292" r:id="rId12"/>
    <p:sldId id="293" r:id="rId13"/>
    <p:sldId id="294" r:id="rId14"/>
    <p:sldId id="296" r:id="rId15"/>
    <p:sldId id="298" r:id="rId16"/>
    <p:sldId id="29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C48"/>
    <a:srgbClr val="2C2D39"/>
    <a:srgbClr val="242630"/>
    <a:srgbClr val="2A1F43"/>
    <a:srgbClr val="0C1B43"/>
    <a:srgbClr val="000000"/>
    <a:srgbClr val="1D2225"/>
    <a:srgbClr val="F8F8F8"/>
    <a:srgbClr val="363C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488" autoAdjust="0"/>
  </p:normalViewPr>
  <p:slideViewPr>
    <p:cSldViewPr snapToGrid="0" snapToObjects="1">
      <p:cViewPr>
        <p:scale>
          <a:sx n="90" d="100"/>
          <a:sy n="90" d="100"/>
        </p:scale>
        <p:origin x="35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0" d="100"/>
          <a:sy n="60" d="100"/>
        </p:scale>
        <p:origin x="2424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D5A2E05-2C6E-484E-9BB1-366C90717B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043844-B7FE-EC43-89AA-8831B859F9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B138B2-18CD-1D41-89B0-ADB5F3BA92A3}" type="datetimeFigureOut">
              <a:rPr lang="en-US" smtClean="0"/>
              <a:t>5/3/2024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AC2EDC-03FB-D147-9BAA-37FCFF988C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8E195D-E935-D746-A5D1-61E2EBF7EF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7D167-9BB5-2048-9DDA-7DF8E5D94D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5121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E7A355-8776-CB43-838E-ED9EE2F8390B}" type="datetimeFigureOut">
              <a:rPr lang="en-US" smtClean="0"/>
              <a:t>5/3/2024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03FA8-A3F3-7640-B13D-36C73B3E55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178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6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20">
            <a:extLst>
              <a:ext uri="{FF2B5EF4-FFF2-40B4-BE49-F238E27FC236}">
                <a16:creationId xmlns:a16="http://schemas.microsoft.com/office/drawing/2014/main" id="{63B165D0-0594-9843-A653-74260F146AE5}"/>
              </a:ext>
            </a:extLst>
          </p:cNvPr>
          <p:cNvSpPr/>
          <p:nvPr userDrawn="1"/>
        </p:nvSpPr>
        <p:spPr>
          <a:xfrm rot="10800000">
            <a:off x="4516427" y="1"/>
            <a:ext cx="7675573" cy="2322894"/>
          </a:xfrm>
          <a:custGeom>
            <a:avLst/>
            <a:gdLst>
              <a:gd name="connsiteX0" fmla="*/ 3447958 w 5216859"/>
              <a:gd name="connsiteY0" fmla="*/ 463 h 1478847"/>
              <a:gd name="connsiteX1" fmla="*/ 3570648 w 5216859"/>
              <a:gd name="connsiteY1" fmla="*/ 11997 h 1478847"/>
              <a:gd name="connsiteX2" fmla="*/ 4142148 w 5216859"/>
              <a:gd name="connsiteY2" fmla="*/ 850197 h 1478847"/>
              <a:gd name="connsiteX3" fmla="*/ 4942248 w 5216859"/>
              <a:gd name="connsiteY3" fmla="*/ 1174047 h 1478847"/>
              <a:gd name="connsiteX4" fmla="*/ 5164151 w 5216859"/>
              <a:gd name="connsiteY4" fmla="*/ 1405605 h 1478847"/>
              <a:gd name="connsiteX5" fmla="*/ 5216859 w 5216859"/>
              <a:gd name="connsiteY5" fmla="*/ 1478847 h 1478847"/>
              <a:gd name="connsiteX6" fmla="*/ 0 w 5216859"/>
              <a:gd name="connsiteY6" fmla="*/ 1478847 h 1478847"/>
              <a:gd name="connsiteX7" fmla="*/ 28985 w 5216859"/>
              <a:gd name="connsiteY7" fmla="*/ 1403243 h 1478847"/>
              <a:gd name="connsiteX8" fmla="*/ 560748 w 5216859"/>
              <a:gd name="connsiteY8" fmla="*/ 640647 h 1478847"/>
              <a:gd name="connsiteX9" fmla="*/ 2294298 w 5216859"/>
              <a:gd name="connsiteY9" fmla="*/ 373947 h 1478847"/>
              <a:gd name="connsiteX10" fmla="*/ 3447958 w 5216859"/>
              <a:gd name="connsiteY10" fmla="*/ 463 h 1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16859" h="1478847">
                <a:moveTo>
                  <a:pt x="3447958" y="463"/>
                </a:moveTo>
                <a:cubicBezTo>
                  <a:pt x="3491174" y="-1348"/>
                  <a:pt x="3532151" y="2075"/>
                  <a:pt x="3570648" y="11997"/>
                </a:cubicBezTo>
                <a:cubicBezTo>
                  <a:pt x="3878623" y="91372"/>
                  <a:pt x="3913548" y="656522"/>
                  <a:pt x="4142148" y="850197"/>
                </a:cubicBezTo>
                <a:cubicBezTo>
                  <a:pt x="4370748" y="1043872"/>
                  <a:pt x="4739048" y="1031172"/>
                  <a:pt x="4942248" y="1174047"/>
                </a:cubicBezTo>
                <a:cubicBezTo>
                  <a:pt x="5018448" y="1227625"/>
                  <a:pt x="5096434" y="1316029"/>
                  <a:pt x="5164151" y="1405605"/>
                </a:cubicBezTo>
                <a:lnTo>
                  <a:pt x="5216859" y="1478847"/>
                </a:lnTo>
                <a:lnTo>
                  <a:pt x="0" y="1478847"/>
                </a:lnTo>
                <a:lnTo>
                  <a:pt x="28985" y="1403243"/>
                </a:lnTo>
                <a:cubicBezTo>
                  <a:pt x="121408" y="1159760"/>
                  <a:pt x="267854" y="793047"/>
                  <a:pt x="560748" y="640647"/>
                </a:cubicBezTo>
                <a:cubicBezTo>
                  <a:pt x="951273" y="437447"/>
                  <a:pt x="1792648" y="478722"/>
                  <a:pt x="2294298" y="373947"/>
                </a:cubicBezTo>
                <a:cubicBezTo>
                  <a:pt x="2733242" y="282269"/>
                  <a:pt x="3145446" y="13138"/>
                  <a:pt x="3447958" y="46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31F8B615-0030-2047-8652-146BCEF22564}"/>
              </a:ext>
            </a:extLst>
          </p:cNvPr>
          <p:cNvSpPr/>
          <p:nvPr userDrawn="1"/>
        </p:nvSpPr>
        <p:spPr>
          <a:xfrm>
            <a:off x="0" y="3232602"/>
            <a:ext cx="7674963" cy="3625398"/>
          </a:xfrm>
          <a:custGeom>
            <a:avLst/>
            <a:gdLst>
              <a:gd name="connsiteX0" fmla="*/ 333366 w 2058995"/>
              <a:gd name="connsiteY0" fmla="*/ 940 h 972601"/>
              <a:gd name="connsiteX1" fmla="*/ 400050 w 2058995"/>
              <a:gd name="connsiteY1" fmla="*/ 1051 h 972601"/>
              <a:gd name="connsiteX2" fmla="*/ 952500 w 2058995"/>
              <a:gd name="connsiteY2" fmla="*/ 534451 h 972601"/>
              <a:gd name="connsiteX3" fmla="*/ 1924050 w 2058995"/>
              <a:gd name="connsiteY3" fmla="*/ 686851 h 972601"/>
              <a:gd name="connsiteX4" fmla="*/ 2054591 w 2058995"/>
              <a:gd name="connsiteY4" fmla="*/ 942966 h 972601"/>
              <a:gd name="connsiteX5" fmla="*/ 2058995 w 2058995"/>
              <a:gd name="connsiteY5" fmla="*/ 972601 h 972601"/>
              <a:gd name="connsiteX6" fmla="*/ 0 w 2058995"/>
              <a:gd name="connsiteY6" fmla="*/ 972601 h 972601"/>
              <a:gd name="connsiteX7" fmla="*/ 0 w 2058995"/>
              <a:gd name="connsiteY7" fmla="*/ 61952 h 972601"/>
              <a:gd name="connsiteX8" fmla="*/ 75605 w 2058995"/>
              <a:gd name="connsiteY8" fmla="*/ 42128 h 972601"/>
              <a:gd name="connsiteX9" fmla="*/ 333366 w 2058995"/>
              <a:gd name="connsiteY9" fmla="*/ 940 h 972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58995" h="972601">
                <a:moveTo>
                  <a:pt x="333366" y="940"/>
                </a:moveTo>
                <a:cubicBezTo>
                  <a:pt x="357485" y="-326"/>
                  <a:pt x="379809" y="-338"/>
                  <a:pt x="400050" y="1051"/>
                </a:cubicBezTo>
                <a:cubicBezTo>
                  <a:pt x="723900" y="23276"/>
                  <a:pt x="698500" y="420151"/>
                  <a:pt x="952500" y="534451"/>
                </a:cubicBezTo>
                <a:cubicBezTo>
                  <a:pt x="1206500" y="648751"/>
                  <a:pt x="1736725" y="556676"/>
                  <a:pt x="1924050" y="686851"/>
                </a:cubicBezTo>
                <a:cubicBezTo>
                  <a:pt x="1994297" y="735667"/>
                  <a:pt x="2033290" y="836275"/>
                  <a:pt x="2054591" y="942966"/>
                </a:cubicBezTo>
                <a:lnTo>
                  <a:pt x="2058995" y="972601"/>
                </a:lnTo>
                <a:lnTo>
                  <a:pt x="0" y="972601"/>
                </a:lnTo>
                <a:lnTo>
                  <a:pt x="0" y="61952"/>
                </a:lnTo>
                <a:lnTo>
                  <a:pt x="75605" y="42128"/>
                </a:lnTo>
                <a:cubicBezTo>
                  <a:pt x="172492" y="19804"/>
                  <a:pt x="261007" y="4735"/>
                  <a:pt x="333366" y="94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Picture Placeholder 7">
            <a:extLst>
              <a:ext uri="{FF2B5EF4-FFF2-40B4-BE49-F238E27FC236}">
                <a16:creationId xmlns:a16="http://schemas.microsoft.com/office/drawing/2014/main" id="{05C21D6A-A628-2443-8075-ACD2B911C6D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4338" y="481013"/>
            <a:ext cx="11368087" cy="5875337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42BB51D-E7C1-3746-85E9-889CCB24F74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01383" y="2552298"/>
            <a:ext cx="8789234" cy="1220477"/>
          </a:xfrm>
        </p:spPr>
        <p:txBody>
          <a:bodyPr anchor="b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1" i="0">
                <a:solidFill>
                  <a:schemeClr val="bg1"/>
                </a:solidFill>
                <a:latin typeface="+mj-lt"/>
                <a:ea typeface="Meiryo UI" panose="020B0604030504040204" pitchFamily="34" charset="-128"/>
              </a:defRPr>
            </a:lvl1pPr>
          </a:lstStyle>
          <a:p>
            <a:r>
              <a:rPr lang="en-US" noProof="0"/>
              <a:t>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E016467-0564-6D4C-BF17-F4FA3991C1F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701383" y="3919840"/>
            <a:ext cx="8789234" cy="846381"/>
          </a:xfrm>
        </p:spPr>
        <p:txBody>
          <a:bodyPr anchor="t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 i="0">
                <a:solidFill>
                  <a:schemeClr val="bg1"/>
                </a:solidFill>
                <a:latin typeface="+mn-lt"/>
                <a:ea typeface="Meiryo UI" panose="020B0604030504040204" pitchFamily="34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noProof="0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87689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accent6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>
            <a:extLst>
              <a:ext uri="{FF2B5EF4-FFF2-40B4-BE49-F238E27FC236}">
                <a16:creationId xmlns:a16="http://schemas.microsoft.com/office/drawing/2014/main" id="{FADF1099-92E5-4749-8E94-299FD6249EFD}"/>
              </a:ext>
            </a:extLst>
          </p:cNvPr>
          <p:cNvSpPr>
            <a:spLocks/>
          </p:cNvSpPr>
          <p:nvPr userDrawn="1"/>
        </p:nvSpPr>
        <p:spPr bwMode="auto">
          <a:xfrm>
            <a:off x="-1587" y="0"/>
            <a:ext cx="12193587" cy="2840682"/>
          </a:xfrm>
          <a:custGeom>
            <a:avLst/>
            <a:gdLst>
              <a:gd name="T0" fmla="*/ 0 w 3296"/>
              <a:gd name="T1" fmla="*/ 0 h 934"/>
              <a:gd name="T2" fmla="*/ 0 w 3296"/>
              <a:gd name="T3" fmla="*/ 775 h 934"/>
              <a:gd name="T4" fmla="*/ 973 w 3296"/>
              <a:gd name="T5" fmla="*/ 825 h 934"/>
              <a:gd name="T6" fmla="*/ 1957 w 3296"/>
              <a:gd name="T7" fmla="*/ 408 h 934"/>
              <a:gd name="T8" fmla="*/ 3032 w 3296"/>
              <a:gd name="T9" fmla="*/ 426 h 934"/>
              <a:gd name="T10" fmla="*/ 3296 w 3296"/>
              <a:gd name="T11" fmla="*/ 257 h 934"/>
              <a:gd name="T12" fmla="*/ 3296 w 3296"/>
              <a:gd name="T13" fmla="*/ 0 h 934"/>
              <a:gd name="T14" fmla="*/ 0 w 3296"/>
              <a:gd name="T15" fmla="*/ 0 h 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96" h="934">
                <a:moveTo>
                  <a:pt x="0" y="0"/>
                </a:moveTo>
                <a:cubicBezTo>
                  <a:pt x="0" y="775"/>
                  <a:pt x="0" y="775"/>
                  <a:pt x="0" y="775"/>
                </a:cubicBezTo>
                <a:cubicBezTo>
                  <a:pt x="302" y="913"/>
                  <a:pt x="658" y="934"/>
                  <a:pt x="973" y="825"/>
                </a:cubicBezTo>
                <a:cubicBezTo>
                  <a:pt x="1311" y="708"/>
                  <a:pt x="1602" y="453"/>
                  <a:pt x="1957" y="408"/>
                </a:cubicBezTo>
                <a:cubicBezTo>
                  <a:pt x="2315" y="363"/>
                  <a:pt x="2690" y="541"/>
                  <a:pt x="3032" y="426"/>
                </a:cubicBezTo>
                <a:cubicBezTo>
                  <a:pt x="3132" y="393"/>
                  <a:pt x="3223" y="334"/>
                  <a:pt x="3296" y="257"/>
                </a:cubicBezTo>
                <a:cubicBezTo>
                  <a:pt x="3296" y="0"/>
                  <a:pt x="3296" y="0"/>
                  <a:pt x="3296" y="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>
                  <a:lumMod val="60000"/>
                  <a:lumOff val="40000"/>
                  <a:alpha val="90000"/>
                </a:schemeClr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8940EE-A100-A74F-A549-CAD4DFFD1738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51E21C1-74BE-0348-B8AE-3174A9AAA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583800"/>
          </a:xfrm>
        </p:spPr>
        <p:txBody>
          <a:bodyPr lIns="91440" rIns="91440">
            <a:noAutofit/>
          </a:bodyPr>
          <a:lstStyle>
            <a:lvl1pPr>
              <a:defRPr sz="2400" b="1" i="0" spc="150" baseline="0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5852ED6-B7AC-5148-BC43-09B76E856F9F}"/>
              </a:ext>
            </a:extLst>
          </p:cNvPr>
          <p:cNvCxnSpPr/>
          <p:nvPr userDrawn="1"/>
        </p:nvCxnSpPr>
        <p:spPr>
          <a:xfrm>
            <a:off x="838200" y="1264837"/>
            <a:ext cx="1052434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776AF7-97C9-4365-B2B5-E20C6BB04B4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265238"/>
            <a:ext cx="10524344" cy="4911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5148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">
    <p:bg>
      <p:bgPr>
        <a:solidFill>
          <a:schemeClr val="accent6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>
            <a:extLst>
              <a:ext uri="{FF2B5EF4-FFF2-40B4-BE49-F238E27FC236}">
                <a16:creationId xmlns:a16="http://schemas.microsoft.com/office/drawing/2014/main" id="{FADF1099-92E5-4749-8E94-299FD6249EFD}"/>
              </a:ext>
            </a:extLst>
          </p:cNvPr>
          <p:cNvSpPr>
            <a:spLocks/>
          </p:cNvSpPr>
          <p:nvPr userDrawn="1"/>
        </p:nvSpPr>
        <p:spPr bwMode="auto">
          <a:xfrm>
            <a:off x="-1587" y="0"/>
            <a:ext cx="12193587" cy="2840682"/>
          </a:xfrm>
          <a:custGeom>
            <a:avLst/>
            <a:gdLst>
              <a:gd name="T0" fmla="*/ 0 w 3296"/>
              <a:gd name="T1" fmla="*/ 0 h 934"/>
              <a:gd name="T2" fmla="*/ 0 w 3296"/>
              <a:gd name="T3" fmla="*/ 775 h 934"/>
              <a:gd name="T4" fmla="*/ 973 w 3296"/>
              <a:gd name="T5" fmla="*/ 825 h 934"/>
              <a:gd name="T6" fmla="*/ 1957 w 3296"/>
              <a:gd name="T7" fmla="*/ 408 h 934"/>
              <a:gd name="T8" fmla="*/ 3032 w 3296"/>
              <a:gd name="T9" fmla="*/ 426 h 934"/>
              <a:gd name="T10" fmla="*/ 3296 w 3296"/>
              <a:gd name="T11" fmla="*/ 257 h 934"/>
              <a:gd name="T12" fmla="*/ 3296 w 3296"/>
              <a:gd name="T13" fmla="*/ 0 h 934"/>
              <a:gd name="T14" fmla="*/ 0 w 3296"/>
              <a:gd name="T15" fmla="*/ 0 h 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96" h="934">
                <a:moveTo>
                  <a:pt x="0" y="0"/>
                </a:moveTo>
                <a:cubicBezTo>
                  <a:pt x="0" y="775"/>
                  <a:pt x="0" y="775"/>
                  <a:pt x="0" y="775"/>
                </a:cubicBezTo>
                <a:cubicBezTo>
                  <a:pt x="302" y="913"/>
                  <a:pt x="658" y="934"/>
                  <a:pt x="973" y="825"/>
                </a:cubicBezTo>
                <a:cubicBezTo>
                  <a:pt x="1311" y="708"/>
                  <a:pt x="1602" y="453"/>
                  <a:pt x="1957" y="408"/>
                </a:cubicBezTo>
                <a:cubicBezTo>
                  <a:pt x="2315" y="363"/>
                  <a:pt x="2690" y="541"/>
                  <a:pt x="3032" y="426"/>
                </a:cubicBezTo>
                <a:cubicBezTo>
                  <a:pt x="3132" y="393"/>
                  <a:pt x="3223" y="334"/>
                  <a:pt x="3296" y="257"/>
                </a:cubicBezTo>
                <a:cubicBezTo>
                  <a:pt x="3296" y="0"/>
                  <a:pt x="3296" y="0"/>
                  <a:pt x="3296" y="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>
                  <a:lumMod val="60000"/>
                  <a:lumOff val="40000"/>
                  <a:alpha val="90000"/>
                </a:schemeClr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168214-BA64-4247-995E-0238E9E404F7}"/>
              </a:ext>
            </a:extLst>
          </p:cNvPr>
          <p:cNvSpPr/>
          <p:nvPr userDrawn="1"/>
        </p:nvSpPr>
        <p:spPr>
          <a:xfrm>
            <a:off x="413824" y="483781"/>
            <a:ext cx="5682176" cy="589043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8745AAA3-09E3-4504-B3FD-611C81F416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655634" y="37553"/>
            <a:ext cx="5536366" cy="6820447"/>
          </a:xfrm>
          <a:custGeom>
            <a:avLst/>
            <a:gdLst>
              <a:gd name="connsiteX0" fmla="*/ 4141175 w 5285281"/>
              <a:gd name="connsiteY0" fmla="*/ 950 h 6525434"/>
              <a:gd name="connsiteX1" fmla="*/ 5222879 w 5285281"/>
              <a:gd name="connsiteY1" fmla="*/ 82101 h 6525434"/>
              <a:gd name="connsiteX2" fmla="*/ 5285281 w 5285281"/>
              <a:gd name="connsiteY2" fmla="*/ 86253 h 6525434"/>
              <a:gd name="connsiteX3" fmla="*/ 5285281 w 5285281"/>
              <a:gd name="connsiteY3" fmla="*/ 6525434 h 6525434"/>
              <a:gd name="connsiteX4" fmla="*/ 338864 w 5285281"/>
              <a:gd name="connsiteY4" fmla="*/ 6525434 h 6525434"/>
              <a:gd name="connsiteX5" fmla="*/ 355504 w 5285281"/>
              <a:gd name="connsiteY5" fmla="*/ 6284640 h 6525434"/>
              <a:gd name="connsiteX6" fmla="*/ 122536 w 5285281"/>
              <a:gd name="connsiteY6" fmla="*/ 5603772 h 6525434"/>
              <a:gd name="connsiteX7" fmla="*/ 197419 w 5285281"/>
              <a:gd name="connsiteY7" fmla="*/ 4013697 h 6525434"/>
              <a:gd name="connsiteX8" fmla="*/ 1395542 w 5285281"/>
              <a:gd name="connsiteY8" fmla="*/ 2963334 h 6525434"/>
              <a:gd name="connsiteX9" fmla="*/ 2431419 w 5285281"/>
              <a:gd name="connsiteY9" fmla="*/ 2618748 h 6525434"/>
              <a:gd name="connsiteX10" fmla="*/ 2868234 w 5285281"/>
              <a:gd name="connsiteY10" fmla="*/ 1805029 h 6525434"/>
              <a:gd name="connsiteX11" fmla="*/ 2780871 w 5285281"/>
              <a:gd name="connsiteY11" fmla="*/ 941489 h 6525434"/>
              <a:gd name="connsiteX12" fmla="*/ 3783467 w 5285281"/>
              <a:gd name="connsiteY12" fmla="*/ 36433 h 6525434"/>
              <a:gd name="connsiteX13" fmla="*/ 4141175 w 5285281"/>
              <a:gd name="connsiteY13" fmla="*/ 950 h 6525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285281" h="6525434">
                <a:moveTo>
                  <a:pt x="4141175" y="950"/>
                </a:moveTo>
                <a:cubicBezTo>
                  <a:pt x="4500573" y="-8197"/>
                  <a:pt x="4864065" y="50964"/>
                  <a:pt x="5222879" y="82101"/>
                </a:cubicBezTo>
                <a:cubicBezTo>
                  <a:pt x="5243679" y="82101"/>
                  <a:pt x="5264481" y="82101"/>
                  <a:pt x="5285281" y="86253"/>
                </a:cubicBezTo>
                <a:lnTo>
                  <a:pt x="5285281" y="6525434"/>
                </a:lnTo>
                <a:cubicBezTo>
                  <a:pt x="5285281" y="6525434"/>
                  <a:pt x="5285281" y="6525434"/>
                  <a:pt x="338864" y="6525434"/>
                </a:cubicBezTo>
                <a:cubicBezTo>
                  <a:pt x="355504" y="6446553"/>
                  <a:pt x="363825" y="6363521"/>
                  <a:pt x="355504" y="6284640"/>
                </a:cubicBezTo>
                <a:cubicBezTo>
                  <a:pt x="330543" y="6043845"/>
                  <a:pt x="205739" y="5827960"/>
                  <a:pt x="122536" y="5603772"/>
                </a:cubicBezTo>
                <a:cubicBezTo>
                  <a:pt x="-64671" y="5093121"/>
                  <a:pt x="-35550" y="4503589"/>
                  <a:pt x="197419" y="4013697"/>
                </a:cubicBezTo>
                <a:cubicBezTo>
                  <a:pt x="434547" y="3523804"/>
                  <a:pt x="875523" y="3137703"/>
                  <a:pt x="1395542" y="2963334"/>
                </a:cubicBezTo>
                <a:cubicBezTo>
                  <a:pt x="1740834" y="2851240"/>
                  <a:pt x="2127728" y="2822178"/>
                  <a:pt x="2431419" y="2618748"/>
                </a:cubicBezTo>
                <a:cubicBezTo>
                  <a:pt x="2693508" y="2436077"/>
                  <a:pt x="2864074" y="2124704"/>
                  <a:pt x="2868234" y="1805029"/>
                </a:cubicBezTo>
                <a:cubicBezTo>
                  <a:pt x="2872395" y="1514414"/>
                  <a:pt x="2747590" y="1232103"/>
                  <a:pt x="2780871" y="941489"/>
                </a:cubicBezTo>
                <a:cubicBezTo>
                  <a:pt x="2834953" y="464051"/>
                  <a:pt x="3309210" y="127769"/>
                  <a:pt x="3783467" y="36433"/>
                </a:cubicBezTo>
                <a:cubicBezTo>
                  <a:pt x="3902031" y="14637"/>
                  <a:pt x="4021376" y="3999"/>
                  <a:pt x="4141175" y="95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3703B7C-2DC4-C14C-A9CA-F1D21E7F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4791637" cy="583800"/>
          </a:xfrm>
        </p:spPr>
        <p:txBody>
          <a:bodyPr lIns="91440" rIns="91440">
            <a:noAutofit/>
          </a:bodyPr>
          <a:lstStyle>
            <a:lvl1pPr>
              <a:defRPr sz="2400" b="1" i="0" spc="150" baseline="0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28B953-BDF8-6C47-ADCD-D3EAF78963C3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64837"/>
            <a:ext cx="4791636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0C521-A2C1-48E6-B26C-DFF1B4FD422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38200" y="1265238"/>
            <a:ext cx="4791637" cy="4911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854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8">
            <a:extLst>
              <a:ext uri="{FF2B5EF4-FFF2-40B4-BE49-F238E27FC236}">
                <a16:creationId xmlns:a16="http://schemas.microsoft.com/office/drawing/2014/main" id="{94B2908E-04B3-4B40-8DDD-1667E3F93DAE}"/>
              </a:ext>
            </a:extLst>
          </p:cNvPr>
          <p:cNvSpPr/>
          <p:nvPr userDrawn="1"/>
        </p:nvSpPr>
        <p:spPr>
          <a:xfrm rot="10800000">
            <a:off x="0" y="4362449"/>
            <a:ext cx="12192000" cy="2495550"/>
          </a:xfrm>
          <a:custGeom>
            <a:avLst/>
            <a:gdLst>
              <a:gd name="connsiteX0" fmla="*/ 0 w 12192000"/>
              <a:gd name="connsiteY0" fmla="*/ 0 h 2539624"/>
              <a:gd name="connsiteX1" fmla="*/ 12192000 w 12192000"/>
              <a:gd name="connsiteY1" fmla="*/ 0 h 2539624"/>
              <a:gd name="connsiteX2" fmla="*/ 12192000 w 12192000"/>
              <a:gd name="connsiteY2" fmla="*/ 1784674 h 2539624"/>
              <a:gd name="connsiteX3" fmla="*/ 12052232 w 12192000"/>
              <a:gd name="connsiteY3" fmla="*/ 1825247 h 2539624"/>
              <a:gd name="connsiteX4" fmla="*/ 10344150 w 12192000"/>
              <a:gd name="connsiteY4" fmla="*/ 2133600 h 2539624"/>
              <a:gd name="connsiteX5" fmla="*/ 7181850 w 12192000"/>
              <a:gd name="connsiteY5" fmla="*/ 1809750 h 2539624"/>
              <a:gd name="connsiteX6" fmla="*/ 2724150 w 12192000"/>
              <a:gd name="connsiteY6" fmla="*/ 2533650 h 2539624"/>
              <a:gd name="connsiteX7" fmla="*/ 64443 w 12192000"/>
              <a:gd name="connsiteY7" fmla="*/ 1610320 h 2539624"/>
              <a:gd name="connsiteX8" fmla="*/ 0 w 12192000"/>
              <a:gd name="connsiteY8" fmla="*/ 1575868 h 253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2539624">
                <a:moveTo>
                  <a:pt x="0" y="0"/>
                </a:moveTo>
                <a:lnTo>
                  <a:pt x="12192000" y="0"/>
                </a:lnTo>
                <a:lnTo>
                  <a:pt x="12192000" y="1784674"/>
                </a:lnTo>
                <a:lnTo>
                  <a:pt x="12052232" y="1825247"/>
                </a:lnTo>
                <a:cubicBezTo>
                  <a:pt x="11558836" y="1963688"/>
                  <a:pt x="10923588" y="2113756"/>
                  <a:pt x="10344150" y="2133600"/>
                </a:cubicBezTo>
                <a:cubicBezTo>
                  <a:pt x="9417050" y="2165350"/>
                  <a:pt x="8451850" y="1743075"/>
                  <a:pt x="7181850" y="1809750"/>
                </a:cubicBezTo>
                <a:cubicBezTo>
                  <a:pt x="5911850" y="1876425"/>
                  <a:pt x="3997325" y="2613025"/>
                  <a:pt x="2724150" y="2533650"/>
                </a:cubicBezTo>
                <a:cubicBezTo>
                  <a:pt x="1769269" y="2474119"/>
                  <a:pt x="728663" y="1962746"/>
                  <a:pt x="64443" y="1610320"/>
                </a:cubicBezTo>
                <a:lnTo>
                  <a:pt x="0" y="1575868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>
                  <a:lumMod val="60000"/>
                  <a:lumOff val="40000"/>
                  <a:alpha val="9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8940EE-A100-A74F-A549-CAD4DFFD1738}"/>
              </a:ext>
            </a:extLst>
          </p:cNvPr>
          <p:cNvSpPr/>
          <p:nvPr userDrawn="1"/>
        </p:nvSpPr>
        <p:spPr>
          <a:xfrm>
            <a:off x="838822" y="1721223"/>
            <a:ext cx="4857421" cy="465299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5A7DB0-14F0-B341-AEBA-0DC92D001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3197" y="2038570"/>
            <a:ext cx="4086146" cy="703135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9D42B85-1179-7D46-AE33-2B64EEFC44B2}"/>
              </a:ext>
            </a:extLst>
          </p:cNvPr>
          <p:cNvSpPr/>
          <p:nvPr userDrawn="1"/>
        </p:nvSpPr>
        <p:spPr>
          <a:xfrm>
            <a:off x="6495759" y="1721223"/>
            <a:ext cx="4858040" cy="465299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197AEE6-BBEC-494F-985F-3855AE4B14B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6854754" y="2038570"/>
            <a:ext cx="4086666" cy="703135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C2E270DF-A15A-D547-8882-6E5797B22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583800"/>
          </a:xfrm>
        </p:spPr>
        <p:txBody>
          <a:bodyPr lIns="91440" rIns="91440">
            <a:noAutofit/>
          </a:bodyPr>
          <a:lstStyle>
            <a:lvl1pPr>
              <a:defRPr sz="2400" b="1" i="0" spc="150" baseline="0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9B3613A-9294-EA43-9505-F156E86E6E10}"/>
              </a:ext>
            </a:extLst>
          </p:cNvPr>
          <p:cNvCxnSpPr/>
          <p:nvPr userDrawn="1"/>
        </p:nvCxnSpPr>
        <p:spPr>
          <a:xfrm>
            <a:off x="838200" y="1264837"/>
            <a:ext cx="1052434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E4B45-6E8A-44C6-9117-DF2BA981288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263195" y="2885581"/>
            <a:ext cx="4086147" cy="31024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B29B9FA-7273-4615-BD56-12D6427D024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61067" y="2885581"/>
            <a:ext cx="4086667" cy="31024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93508-506F-4731-B6DA-F6E8F8B0955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06A8E3A-8DBF-0542-BC99-444DCA0CC2C2}" type="datetimeFigureOut">
              <a:rPr lang="en-US" smtClean="0"/>
              <a:pPr/>
              <a:t>5/3/2024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CFF9F-3D1C-430B-BECE-49D87C7AE90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D95F5F-990E-4917-82C6-FBFD4547AFB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693002F-D6EA-CF48-8F44-2316036B2B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033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">
    <p:bg>
      <p:bgPr>
        <a:solidFill>
          <a:schemeClr val="accent6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6">
            <a:extLst>
              <a:ext uri="{FF2B5EF4-FFF2-40B4-BE49-F238E27FC236}">
                <a16:creationId xmlns:a16="http://schemas.microsoft.com/office/drawing/2014/main" id="{E0728D6F-9DC1-CD49-A2D6-834724E8AF3F}"/>
              </a:ext>
            </a:extLst>
          </p:cNvPr>
          <p:cNvSpPr/>
          <p:nvPr userDrawn="1"/>
        </p:nvSpPr>
        <p:spPr>
          <a:xfrm>
            <a:off x="0" y="0"/>
            <a:ext cx="12181097" cy="4981942"/>
          </a:xfrm>
          <a:custGeom>
            <a:avLst/>
            <a:gdLst>
              <a:gd name="connsiteX0" fmla="*/ 0 w 2412595"/>
              <a:gd name="connsiteY0" fmla="*/ 0 h 1044036"/>
              <a:gd name="connsiteX1" fmla="*/ 2412595 w 2412595"/>
              <a:gd name="connsiteY1" fmla="*/ 0 h 1044036"/>
              <a:gd name="connsiteX2" fmla="*/ 2328863 w 2412595"/>
              <a:gd name="connsiteY2" fmla="*/ 69540 h 1044036"/>
              <a:gd name="connsiteX3" fmla="*/ 2000250 w 2412595"/>
              <a:gd name="connsiteY3" fmla="*/ 285750 h 1044036"/>
              <a:gd name="connsiteX4" fmla="*/ 1162050 w 2412595"/>
              <a:gd name="connsiteY4" fmla="*/ 400050 h 1044036"/>
              <a:gd name="connsiteX5" fmla="*/ 552450 w 2412595"/>
              <a:gd name="connsiteY5" fmla="*/ 952500 h 1044036"/>
              <a:gd name="connsiteX6" fmla="*/ 107640 w 2412595"/>
              <a:gd name="connsiteY6" fmla="*/ 1035825 h 1044036"/>
              <a:gd name="connsiteX7" fmla="*/ 0 w 2412595"/>
              <a:gd name="connsiteY7" fmla="*/ 1044036 h 1044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12595" h="1044036">
                <a:moveTo>
                  <a:pt x="0" y="0"/>
                </a:moveTo>
                <a:lnTo>
                  <a:pt x="2412595" y="0"/>
                </a:lnTo>
                <a:lnTo>
                  <a:pt x="2328863" y="69540"/>
                </a:lnTo>
                <a:cubicBezTo>
                  <a:pt x="2215753" y="160139"/>
                  <a:pt x="2095500" y="245269"/>
                  <a:pt x="2000250" y="285750"/>
                </a:cubicBezTo>
                <a:cubicBezTo>
                  <a:pt x="1746250" y="393700"/>
                  <a:pt x="1403350" y="288925"/>
                  <a:pt x="1162050" y="400050"/>
                </a:cubicBezTo>
                <a:cubicBezTo>
                  <a:pt x="920750" y="511175"/>
                  <a:pt x="844550" y="841375"/>
                  <a:pt x="552450" y="952500"/>
                </a:cubicBezTo>
                <a:cubicBezTo>
                  <a:pt x="442913" y="994172"/>
                  <a:pt x="278904" y="1019770"/>
                  <a:pt x="107640" y="1035825"/>
                </a:cubicBezTo>
                <a:lnTo>
                  <a:pt x="0" y="1044036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2120EC90-BDC2-0E4B-9A3F-97CA90AA39F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298096" cy="6858000"/>
          </a:xfrm>
          <a:custGeom>
            <a:avLst/>
            <a:gdLst>
              <a:gd name="connsiteX0" fmla="*/ 0 w 9298096"/>
              <a:gd name="connsiteY0" fmla="*/ 0 h 6858000"/>
              <a:gd name="connsiteX1" fmla="*/ 8705997 w 9298096"/>
              <a:gd name="connsiteY1" fmla="*/ 0 h 6858000"/>
              <a:gd name="connsiteX2" fmla="*/ 8676710 w 9298096"/>
              <a:gd name="connsiteY2" fmla="*/ 366601 h 6858000"/>
              <a:gd name="connsiteX3" fmla="*/ 9086747 w 9298096"/>
              <a:gd name="connsiteY3" fmla="*/ 1403199 h 6858000"/>
              <a:gd name="connsiteX4" fmla="*/ 9297958 w 9298096"/>
              <a:gd name="connsiteY4" fmla="*/ 2314162 h 6858000"/>
              <a:gd name="connsiteX5" fmla="*/ 9298096 w 9298096"/>
              <a:gd name="connsiteY5" fmla="*/ 2513013 h 6858000"/>
              <a:gd name="connsiteX6" fmla="*/ 6405563 w 9298096"/>
              <a:gd name="connsiteY6" fmla="*/ 2513013 h 6858000"/>
              <a:gd name="connsiteX7" fmla="*/ 6405563 w 9298096"/>
              <a:gd name="connsiteY7" fmla="*/ 5528005 h 6858000"/>
              <a:gd name="connsiteX8" fmla="*/ 6380081 w 9298096"/>
              <a:gd name="connsiteY8" fmla="*/ 5533593 h 6858000"/>
              <a:gd name="connsiteX9" fmla="*/ 5022973 w 9298096"/>
              <a:gd name="connsiteY9" fmla="*/ 5947798 h 6858000"/>
              <a:gd name="connsiteX10" fmla="*/ 4312498 w 9298096"/>
              <a:gd name="connsiteY10" fmla="*/ 6826871 h 6858000"/>
              <a:gd name="connsiteX11" fmla="*/ 4305141 w 9298096"/>
              <a:gd name="connsiteY11" fmla="*/ 6858000 h 6858000"/>
              <a:gd name="connsiteX12" fmla="*/ 0 w 9298096"/>
              <a:gd name="connsiteY1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98096" h="6858000">
                <a:moveTo>
                  <a:pt x="0" y="0"/>
                </a:moveTo>
                <a:cubicBezTo>
                  <a:pt x="0" y="0"/>
                  <a:pt x="0" y="0"/>
                  <a:pt x="8705997" y="0"/>
                </a:cubicBezTo>
                <a:cubicBezTo>
                  <a:pt x="8676710" y="120093"/>
                  <a:pt x="8662063" y="246508"/>
                  <a:pt x="8676710" y="366601"/>
                </a:cubicBezTo>
                <a:cubicBezTo>
                  <a:pt x="8720642" y="733203"/>
                  <a:pt x="8940304" y="1061881"/>
                  <a:pt x="9086747" y="1403199"/>
                </a:cubicBezTo>
                <a:cubicBezTo>
                  <a:pt x="9210308" y="1694743"/>
                  <a:pt x="9280326" y="2003174"/>
                  <a:pt x="9297958" y="2314162"/>
                </a:cubicBezTo>
                <a:lnTo>
                  <a:pt x="9298096" y="2513013"/>
                </a:lnTo>
                <a:lnTo>
                  <a:pt x="6405563" y="2513013"/>
                </a:lnTo>
                <a:lnTo>
                  <a:pt x="6405563" y="5528005"/>
                </a:lnTo>
                <a:lnTo>
                  <a:pt x="6380081" y="5533593"/>
                </a:lnTo>
                <a:cubicBezTo>
                  <a:pt x="5907118" y="5632552"/>
                  <a:pt x="5423859" y="5715512"/>
                  <a:pt x="5022973" y="5947798"/>
                </a:cubicBezTo>
                <a:cubicBezTo>
                  <a:pt x="4677003" y="6156381"/>
                  <a:pt x="4421644" y="6475183"/>
                  <a:pt x="4312498" y="6826871"/>
                </a:cubicBezTo>
                <a:lnTo>
                  <a:pt x="430514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8985295-F0BC-9B4D-981C-D474C9EDECD0}"/>
              </a:ext>
            </a:extLst>
          </p:cNvPr>
          <p:cNvSpPr/>
          <p:nvPr userDrawn="1"/>
        </p:nvSpPr>
        <p:spPr>
          <a:xfrm>
            <a:off x="6405102" y="2512661"/>
            <a:ext cx="5284607" cy="43453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5CB02C94-6046-2E46-BE22-98A994B16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867" y="2763704"/>
            <a:ext cx="4559075" cy="583800"/>
          </a:xfrm>
        </p:spPr>
        <p:txBody>
          <a:bodyPr lIns="91440" rIns="91440">
            <a:noAutofit/>
          </a:bodyPr>
          <a:lstStyle>
            <a:lvl1pPr>
              <a:defRPr sz="2400" b="1" i="0" spc="150" baseline="0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80620B5-CD54-A44A-A690-BB5E58FBDA77}"/>
              </a:ext>
            </a:extLst>
          </p:cNvPr>
          <p:cNvCxnSpPr>
            <a:cxnSpLocks/>
          </p:cNvCxnSpPr>
          <p:nvPr userDrawn="1"/>
        </p:nvCxnSpPr>
        <p:spPr>
          <a:xfrm>
            <a:off x="6767867" y="3347504"/>
            <a:ext cx="4443697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3D35FF-5668-47B8-A93C-30923509CC0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767513" y="3348038"/>
            <a:ext cx="4559074" cy="30083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7143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C4EB4B-30F5-5541-B2A0-6BD04D010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8E3A-8DBF-0542-BC99-444DCA0CC2C2}" type="datetimeFigureOut">
              <a:rPr lang="en-US" smtClean="0"/>
              <a:t>5/3/2024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D97956-7D4F-5346-B8DD-3653B600E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5AB29D-BA7D-E743-8CA0-6953FF72B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002F-D6EA-CF48-8F44-2316036B2B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99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9B7248-6025-0744-9C6E-BC6F9FDBD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367D3-6495-C045-872D-F4C6CB656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C2195-E771-AB42-B5A7-7832D8F418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2875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A8E3A-8DBF-0542-BC99-444DCA0CC2C2}" type="datetimeFigureOut">
              <a:rPr lang="en-US" smtClean="0"/>
              <a:pPr/>
              <a:t>5/3/2024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F28BA-DFC0-3946-9FE9-DE388CB020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F77CB-EF35-DF4C-95FE-31419B6CA9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36940" y="6492875"/>
            <a:ext cx="4168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3002F-D6EA-CF48-8F44-2316036B2B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74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3" r:id="rId2"/>
    <p:sldLayoutId id="2147483682" r:id="rId3"/>
    <p:sldLayoutId id="2147483687" r:id="rId4"/>
    <p:sldLayoutId id="2147483693" r:id="rId5"/>
    <p:sldLayoutId id="214748367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 spc="150" baseline="0">
          <a:solidFill>
            <a:schemeClr val="accent1"/>
          </a:solidFill>
          <a:latin typeface="+mj-lt"/>
          <a:ea typeface="Meiryo UI" panose="020B0604030504040204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500"/>
        </a:spcBef>
        <a:buFont typeface="Arial" panose="020B0604020202020204" pitchFamily="34" charset="0"/>
        <a:buChar char="•"/>
        <a:defRPr sz="1500" kern="1200" spc="150" baseline="0">
          <a:solidFill>
            <a:schemeClr val="tx1"/>
          </a:solidFill>
          <a:latin typeface="+mn-lt"/>
          <a:ea typeface="Meiryo UI" panose="020B0604030504040204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1500"/>
        </a:spcBef>
        <a:buFont typeface="Arial" panose="020B0604020202020204" pitchFamily="34" charset="0"/>
        <a:buChar char="•"/>
        <a:defRPr sz="1500" kern="1200" spc="150" baseline="0">
          <a:solidFill>
            <a:schemeClr val="tx1"/>
          </a:solidFill>
          <a:latin typeface="+mn-lt"/>
          <a:ea typeface="Meiryo UI" panose="020B0604030504040204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1500"/>
        </a:spcBef>
        <a:buFont typeface="Arial" panose="020B0604020202020204" pitchFamily="34" charset="0"/>
        <a:buChar char="•"/>
        <a:defRPr sz="1400" kern="1200" spc="150" baseline="0">
          <a:solidFill>
            <a:schemeClr val="tx1"/>
          </a:solidFill>
          <a:latin typeface="+mn-lt"/>
          <a:ea typeface="Meiryo UI" panose="020B0604030504040204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1500"/>
        </a:spcBef>
        <a:buFont typeface="Arial" panose="020B0604020202020204" pitchFamily="34" charset="0"/>
        <a:buChar char="•"/>
        <a:defRPr sz="1400" kern="1200" spc="150" baseline="0">
          <a:solidFill>
            <a:schemeClr val="tx1"/>
          </a:solidFill>
          <a:latin typeface="+mn-lt"/>
          <a:ea typeface="Meiryo UI" panose="020B0604030504040204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1500"/>
        </a:spcBef>
        <a:buFont typeface="Arial" panose="020B0604020202020204" pitchFamily="34" charset="0"/>
        <a:buChar char="•"/>
        <a:defRPr sz="1400" kern="1200" spc="150" baseline="0">
          <a:solidFill>
            <a:schemeClr val="tx1"/>
          </a:solidFill>
          <a:latin typeface="+mn-lt"/>
          <a:ea typeface="Meiryo UI" panose="020B0604030504040204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2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apratik46/daily-weather-datase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A close up of a flowers">
            <a:extLst>
              <a:ext uri="{FF2B5EF4-FFF2-40B4-BE49-F238E27FC236}">
                <a16:creationId xmlns:a16="http://schemas.microsoft.com/office/drawing/2014/main" id="{5A8C014E-25AF-4B1A-85C4-1B34CBEC7EE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alphaModFix amt="35000"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solidFill>
            <a:schemeClr val="accent1">
              <a:lumMod val="60000"/>
              <a:lumOff val="40000"/>
            </a:schemeClr>
          </a:solidFill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A2D73A5-4430-0F47-84CE-C3324CEBA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8933" y="2552298"/>
            <a:ext cx="10100734" cy="1220477"/>
          </a:xfrm>
        </p:spPr>
        <p:txBody>
          <a:bodyPr>
            <a:normAutofit fontScale="90000"/>
          </a:bodyPr>
          <a:lstStyle/>
          <a:p>
            <a:r>
              <a:rPr lang="en-US" dirty="0"/>
              <a:t>STAT-S 650 </a:t>
            </a:r>
            <a:br>
              <a:rPr lang="en-US" dirty="0"/>
            </a:br>
            <a:r>
              <a:rPr lang="en-US" dirty="0"/>
              <a:t>Time Series Analysis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107CE13-DFD5-424B-B4BF-ADF75F3976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altLang="ja-JP" sz="1600" dirty="0"/>
              <a:t>Daily Weather Humidity Forecasting </a:t>
            </a:r>
          </a:p>
          <a:p>
            <a:endParaRPr lang="en-US" altLang="ja-JP" sz="1600" dirty="0"/>
          </a:p>
          <a:p>
            <a:r>
              <a:rPr lang="en-US" altLang="ja-JP" sz="1600" dirty="0"/>
              <a:t>Satya Priyanka Ponduru</a:t>
            </a:r>
          </a:p>
        </p:txBody>
      </p:sp>
    </p:spTree>
    <p:extLst>
      <p:ext uri="{BB962C8B-B14F-4D97-AF65-F5344CB8AC3E}">
        <p14:creationId xmlns:p14="http://schemas.microsoft.com/office/powerpoint/2010/main" val="2221651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CC41999-7867-4F83-AD5A-EB054D6A8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PACF Plots After Differencing </a:t>
            </a:r>
          </a:p>
        </p:txBody>
      </p:sp>
      <p:pic>
        <p:nvPicPr>
          <p:cNvPr id="4" name="Content Placeholder 3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6F05BE89-BEDF-6911-1BC4-89C6CF4DEED9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499533" y="1485581"/>
            <a:ext cx="3734124" cy="2304488"/>
          </a:xfrm>
        </p:spPr>
      </p:pic>
      <p:pic>
        <p:nvPicPr>
          <p:cNvPr id="7" name="Picture 6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5D1E5851-22D7-72D4-4E50-AAA2DE58A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4221" y="1485581"/>
            <a:ext cx="3734124" cy="2304488"/>
          </a:xfrm>
          <a:prstGeom prst="rect">
            <a:avLst/>
          </a:prstGeom>
        </p:spPr>
      </p:pic>
      <p:pic>
        <p:nvPicPr>
          <p:cNvPr id="9" name="Picture 8" descr="A graph of rain fall&#10;&#10;Description automatically generated">
            <a:extLst>
              <a:ext uri="{FF2B5EF4-FFF2-40B4-BE49-F238E27FC236}">
                <a16:creationId xmlns:a16="http://schemas.microsoft.com/office/drawing/2014/main" id="{4C66B168-EE59-1349-6716-50D675192B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8909" y="1485581"/>
            <a:ext cx="3734124" cy="2304488"/>
          </a:xfrm>
          <a:prstGeom prst="rect">
            <a:avLst/>
          </a:prstGeom>
        </p:spPr>
      </p:pic>
      <p:pic>
        <p:nvPicPr>
          <p:cNvPr id="11" name="Picture 10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1FF26225-E40E-9018-D2EF-961CB2E7EA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533" y="3834694"/>
            <a:ext cx="3734124" cy="2304488"/>
          </a:xfrm>
          <a:prstGeom prst="rect">
            <a:avLst/>
          </a:prstGeom>
        </p:spPr>
      </p:pic>
      <p:pic>
        <p:nvPicPr>
          <p:cNvPr id="13" name="Picture 12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2D9DDA58-20A2-0B5C-B4C7-2348685380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4221" y="3872475"/>
            <a:ext cx="3734124" cy="2304488"/>
          </a:xfrm>
          <a:prstGeom prst="rect">
            <a:avLst/>
          </a:prstGeom>
        </p:spPr>
      </p:pic>
      <p:pic>
        <p:nvPicPr>
          <p:cNvPr id="15" name="Picture 14" descr="A graph of a series of humidity">
            <a:extLst>
              <a:ext uri="{FF2B5EF4-FFF2-40B4-BE49-F238E27FC236}">
                <a16:creationId xmlns:a16="http://schemas.microsoft.com/office/drawing/2014/main" id="{641958FD-FD00-AB26-CCCB-64143AA123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58345" y="3834694"/>
            <a:ext cx="3734124" cy="230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469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BD3DD-19FB-5A09-5EFD-A0610B24B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CCF Plots after Differencing</a:t>
            </a:r>
          </a:p>
        </p:txBody>
      </p:sp>
      <p:pic>
        <p:nvPicPr>
          <p:cNvPr id="5" name="Content Placeholder 4" descr="A graph of a temperature&#10;&#10;Description automatically generated">
            <a:extLst>
              <a:ext uri="{FF2B5EF4-FFF2-40B4-BE49-F238E27FC236}">
                <a16:creationId xmlns:a16="http://schemas.microsoft.com/office/drawing/2014/main" id="{E8D1635C-E4CB-83DC-6E9E-E9C0BA6AE2D5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4254283" y="1420845"/>
            <a:ext cx="3734124" cy="2304488"/>
          </a:xfrm>
        </p:spPr>
      </p:pic>
      <p:pic>
        <p:nvPicPr>
          <p:cNvPr id="7" name="Picture 6" descr="A graph of a temperature&#10;&#10;Description automatically generated with medium confidence">
            <a:extLst>
              <a:ext uri="{FF2B5EF4-FFF2-40B4-BE49-F238E27FC236}">
                <a16:creationId xmlns:a16="http://schemas.microsoft.com/office/drawing/2014/main" id="{B4AE1337-B7F7-D10F-CBE3-E90373B3B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6037" y="3725333"/>
            <a:ext cx="3734124" cy="2304488"/>
          </a:xfrm>
          <a:prstGeom prst="rect">
            <a:avLst/>
          </a:prstGeom>
        </p:spPr>
      </p:pic>
      <p:pic>
        <p:nvPicPr>
          <p:cNvPr id="9" name="Picture 8" descr="A graph of a temperature&#10;&#10;Description automatically generated with medium confidence">
            <a:extLst>
              <a:ext uri="{FF2B5EF4-FFF2-40B4-BE49-F238E27FC236}">
                <a16:creationId xmlns:a16="http://schemas.microsoft.com/office/drawing/2014/main" id="{52702346-0708-BF59-27AD-5363E937E8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350" y="3761642"/>
            <a:ext cx="3734124" cy="2304488"/>
          </a:xfrm>
          <a:prstGeom prst="rect">
            <a:avLst/>
          </a:prstGeom>
        </p:spPr>
      </p:pic>
      <p:pic>
        <p:nvPicPr>
          <p:cNvPr id="11" name="Picture 10" descr="A graph of a temperature&#10;&#10;Description automatically generated with medium confidence">
            <a:extLst>
              <a:ext uri="{FF2B5EF4-FFF2-40B4-BE49-F238E27FC236}">
                <a16:creationId xmlns:a16="http://schemas.microsoft.com/office/drawing/2014/main" id="{A564BF8F-1AA0-A973-7154-F4EFEA3B61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1913" y="3761642"/>
            <a:ext cx="3734124" cy="2304488"/>
          </a:xfrm>
          <a:prstGeom prst="rect">
            <a:avLst/>
          </a:prstGeom>
        </p:spPr>
      </p:pic>
      <p:pic>
        <p:nvPicPr>
          <p:cNvPr id="13" name="Picture 12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E1D7C858-668D-FF00-FFED-3A02256DAA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6413" y="1420845"/>
            <a:ext cx="3734124" cy="2304488"/>
          </a:xfrm>
          <a:prstGeom prst="rect">
            <a:avLst/>
          </a:prstGeom>
        </p:spPr>
      </p:pic>
      <p:pic>
        <p:nvPicPr>
          <p:cNvPr id="15" name="Picture 14" descr="A graph of a temperature">
            <a:extLst>
              <a:ext uri="{FF2B5EF4-FFF2-40B4-BE49-F238E27FC236}">
                <a16:creationId xmlns:a16="http://schemas.microsoft.com/office/drawing/2014/main" id="{BB2DF603-06F2-8EE8-4118-00182C7894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0535" y="1457154"/>
            <a:ext cx="3734124" cy="230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483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F47AE-A6F9-925A-718D-D7F3B9DEE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Spectral Analysis </a:t>
            </a:r>
          </a:p>
        </p:txBody>
      </p:sp>
      <p:pic>
        <p:nvPicPr>
          <p:cNvPr id="5" name="Content Placeholder 4" descr="A graph of a graph showing air pressure&#10;&#10;Description automatically generated">
            <a:extLst>
              <a:ext uri="{FF2B5EF4-FFF2-40B4-BE49-F238E27FC236}">
                <a16:creationId xmlns:a16="http://schemas.microsoft.com/office/drawing/2014/main" id="{C70F12D2-9810-C9D8-7B71-71B7953FFC2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721899" y="1264837"/>
            <a:ext cx="3734124" cy="2304488"/>
          </a:xfrm>
        </p:spPr>
      </p:pic>
      <p:pic>
        <p:nvPicPr>
          <p:cNvPr id="7" name="Picture 6" descr="A graph of a graph showing the temperature of a person&#10;&#10;Description automatically generated with medium confidence">
            <a:extLst>
              <a:ext uri="{FF2B5EF4-FFF2-40B4-BE49-F238E27FC236}">
                <a16:creationId xmlns:a16="http://schemas.microsoft.com/office/drawing/2014/main" id="{65129FE8-311F-709D-6765-E57385E0B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3062" y="3651622"/>
            <a:ext cx="3734124" cy="2304488"/>
          </a:xfrm>
          <a:prstGeom prst="rect">
            <a:avLst/>
          </a:prstGeom>
        </p:spPr>
      </p:pic>
      <p:pic>
        <p:nvPicPr>
          <p:cNvPr id="9" name="Picture 8" descr="A graph of a number of waves&#10;&#10;Description automatically generated with medium confidence">
            <a:extLst>
              <a:ext uri="{FF2B5EF4-FFF2-40B4-BE49-F238E27FC236}">
                <a16:creationId xmlns:a16="http://schemas.microsoft.com/office/drawing/2014/main" id="{7CA4FD2C-2644-9D37-BBBF-C2A5FD8D55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8938" y="3651622"/>
            <a:ext cx="3734124" cy="2304488"/>
          </a:xfrm>
          <a:prstGeom prst="rect">
            <a:avLst/>
          </a:prstGeom>
        </p:spPr>
      </p:pic>
      <p:pic>
        <p:nvPicPr>
          <p:cNvPr id="11" name="Picture 10" descr="A graph of rain duration&#10;&#10;Description automatically generated">
            <a:extLst>
              <a:ext uri="{FF2B5EF4-FFF2-40B4-BE49-F238E27FC236}">
                <a16:creationId xmlns:a16="http://schemas.microsoft.com/office/drawing/2014/main" id="{BBDA2024-C2F2-4E96-2C84-F5E366ECA3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829" y="3651622"/>
            <a:ext cx="3734124" cy="2304488"/>
          </a:xfrm>
          <a:prstGeom prst="rect">
            <a:avLst/>
          </a:prstGeom>
        </p:spPr>
      </p:pic>
      <p:pic>
        <p:nvPicPr>
          <p:cNvPr id="13" name="Picture 12" descr="A graph of a wind speed&#10;&#10;Description automatically generated">
            <a:extLst>
              <a:ext uri="{FF2B5EF4-FFF2-40B4-BE49-F238E27FC236}">
                <a16:creationId xmlns:a16="http://schemas.microsoft.com/office/drawing/2014/main" id="{2ADB340D-A333-8827-A037-919C4D3CC2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36377" y="1264837"/>
            <a:ext cx="3734124" cy="2304488"/>
          </a:xfrm>
          <a:prstGeom prst="rect">
            <a:avLst/>
          </a:prstGeom>
        </p:spPr>
      </p:pic>
      <p:pic>
        <p:nvPicPr>
          <p:cNvPr id="15" name="Picture 14" descr="A graph of a graph showing the temperature of a person">
            <a:extLst>
              <a:ext uri="{FF2B5EF4-FFF2-40B4-BE49-F238E27FC236}">
                <a16:creationId xmlns:a16="http://schemas.microsoft.com/office/drawing/2014/main" id="{C9A0B4B2-3C24-4201-5413-8C88344ED0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18953" y="1264837"/>
            <a:ext cx="3734124" cy="230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487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5B68-5CE6-59AC-41AE-E7DE9D95D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 Model Fitting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5CDD8DAF-3892-A430-7935-20B13EE510F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186652" y="2277533"/>
            <a:ext cx="3439015" cy="3710517"/>
          </a:xfr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6E0188AC-6407-7D56-64C2-719115119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153" y="1858010"/>
            <a:ext cx="4380230" cy="413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470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5B68-5CE6-59AC-41AE-E7DE9D95D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ARIMA Model</a:t>
            </a:r>
          </a:p>
        </p:txBody>
      </p:sp>
      <p:pic>
        <p:nvPicPr>
          <p:cNvPr id="3" name="Picture 2" descr="A graph of a weather forecast&#10;&#10;Description automatically generated">
            <a:extLst>
              <a:ext uri="{FF2B5EF4-FFF2-40B4-BE49-F238E27FC236}">
                <a16:creationId xmlns:a16="http://schemas.microsoft.com/office/drawing/2014/main" id="{906B8750-B9CA-EEFF-C991-261B7F82D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22780"/>
            <a:ext cx="5684610" cy="3333028"/>
          </a:xfrm>
          <a:prstGeom prst="rect">
            <a:avLst/>
          </a:prstGeom>
        </p:spPr>
      </p:pic>
      <p:pic>
        <p:nvPicPr>
          <p:cNvPr id="5" name="Picture 4" descr="A graph showing a number of lines&#10;&#10;Description automatically generated with medium confidence">
            <a:extLst>
              <a:ext uri="{FF2B5EF4-FFF2-40B4-BE49-F238E27FC236}">
                <a16:creationId xmlns:a16="http://schemas.microsoft.com/office/drawing/2014/main" id="{3938F333-D8A2-EE65-EE00-1CEEEE4AD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810" y="2547128"/>
            <a:ext cx="5117820" cy="3201739"/>
          </a:xfrm>
          <a:prstGeom prst="rect">
            <a:avLst/>
          </a:prstGeom>
        </p:spPr>
      </p:pic>
      <p:pic>
        <p:nvPicPr>
          <p:cNvPr id="6" name="Picture 5" descr="A number of numbers and symbols&#10;&#10;Description automatically generated with medium confidence">
            <a:extLst>
              <a:ext uri="{FF2B5EF4-FFF2-40B4-BE49-F238E27FC236}">
                <a16:creationId xmlns:a16="http://schemas.microsoft.com/office/drawing/2014/main" id="{4B6E67C0-6F84-520B-D44F-BAB61938D43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0271"/>
          <a:stretch/>
        </p:blipFill>
        <p:spPr bwMode="auto">
          <a:xfrm>
            <a:off x="838200" y="1459229"/>
            <a:ext cx="8212906" cy="88095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37202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499D9-2B0B-3C29-CC57-E7E9ED615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ACF and Spectral Analysis of Residuals</a:t>
            </a:r>
          </a:p>
        </p:txBody>
      </p:sp>
      <p:pic>
        <p:nvPicPr>
          <p:cNvPr id="4" name="Content Placeholder 3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F77F0C35-74CE-BC0B-BC66-FD2F36FBB78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672543" y="2249390"/>
            <a:ext cx="5304924" cy="3166554"/>
          </a:xfrm>
          <a:prstGeom prst="rect">
            <a:avLst/>
          </a:prstGeom>
        </p:spPr>
      </p:pic>
      <p:pic>
        <p:nvPicPr>
          <p:cNvPr id="5" name="Picture 4" descr="A graph of a frequency&#10;&#10;Description automatically generated">
            <a:extLst>
              <a:ext uri="{FF2B5EF4-FFF2-40B4-BE49-F238E27FC236}">
                <a16:creationId xmlns:a16="http://schemas.microsoft.com/office/drawing/2014/main" id="{E900FE8C-5F44-ED79-8841-19DE1EDC2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467" y="2322867"/>
            <a:ext cx="5733633" cy="328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169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5B68-5CE6-59AC-41AE-E7DE9D95D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8C1576-240B-52B5-17E1-35B850004D6C}"/>
              </a:ext>
            </a:extLst>
          </p:cNvPr>
          <p:cNvSpPr txBox="1"/>
          <p:nvPr/>
        </p:nvSpPr>
        <p:spPr>
          <a:xfrm>
            <a:off x="1219200" y="1625600"/>
            <a:ext cx="8102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Arima(5,0,5) model is observed to be the best model with AIC:  7528 and BIC: 7592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model has very low RMSE and MAE values on the training set, indicating good fit.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test statistic corresponds to a p-value greater than 0.05, which means there is no significant evidence of autocorrelation in the residuals. This suggests the residuals are white noise.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Future Improvements: Build a Vector Autoregressive model for the data and compare performance of each.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989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F451EBE7-64A3-7E40-8C33-3C01E8EBABD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264837"/>
            <a:ext cx="10524344" cy="491212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dataset consists of daily weather data collected over a certain period.</a:t>
            </a:r>
          </a:p>
          <a:p>
            <a:r>
              <a:rPr lang="en-US" dirty="0"/>
              <a:t>Data Set is obtained from Kaggle.</a:t>
            </a:r>
          </a:p>
          <a:p>
            <a:r>
              <a:rPr lang="en-US" altLang="ja-JP" dirty="0"/>
              <a:t>Source: </a:t>
            </a:r>
            <a:r>
              <a:rPr lang="en-US" altLang="ja-JP" dirty="0">
                <a:hlinkClick r:id="rId2"/>
              </a:rPr>
              <a:t>https://www.kaggle.com/datasets/apratik46/daily-weather-dataset</a:t>
            </a:r>
            <a:endParaRPr lang="en-US" altLang="ja-JP" dirty="0"/>
          </a:p>
          <a:p>
            <a:r>
              <a:rPr lang="en-US" altLang="ja-JP" dirty="0"/>
              <a:t>The dataset contains 1094 rows and 10 columns, and they are described below: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</a:rPr>
              <a:t>number:</a:t>
            </a:r>
            <a:r>
              <a:rPr lang="en-US" b="0" i="0" dirty="0">
                <a:solidFill>
                  <a:srgbClr val="3C4043"/>
                </a:solidFill>
                <a:effectLst/>
              </a:rPr>
              <a:t> unique number for each row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</a:rPr>
              <a:t>air_pressure_9am:</a:t>
            </a:r>
            <a:r>
              <a:rPr lang="en-US" b="0" i="0" dirty="0">
                <a:solidFill>
                  <a:srgbClr val="3C4043"/>
                </a:solidFill>
                <a:effectLst/>
              </a:rPr>
              <a:t> air pressure averaged over a period from 8:55am to 9:04am (</a:t>
            </a:r>
            <a:r>
              <a:rPr lang="en-US" b="0" i="1" dirty="0">
                <a:solidFill>
                  <a:srgbClr val="3C4043"/>
                </a:solidFill>
                <a:effectLst/>
              </a:rPr>
              <a:t>Unit: hectopascals</a:t>
            </a:r>
            <a:r>
              <a:rPr lang="en-US" b="0" i="0" dirty="0">
                <a:solidFill>
                  <a:srgbClr val="3C4043"/>
                </a:solidFill>
                <a:effectLst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</a:rPr>
              <a:t>air_temp_9am:</a:t>
            </a:r>
            <a:r>
              <a:rPr lang="en-US" b="0" i="0" dirty="0">
                <a:solidFill>
                  <a:srgbClr val="3C4043"/>
                </a:solidFill>
                <a:effectLst/>
              </a:rPr>
              <a:t> air temperature averaged over a period from 8:55am to 9:04am (</a:t>
            </a:r>
            <a:r>
              <a:rPr lang="en-US" b="0" i="1" dirty="0">
                <a:solidFill>
                  <a:srgbClr val="3C4043"/>
                </a:solidFill>
                <a:effectLst/>
              </a:rPr>
              <a:t>Unit: degrees Fahrenheit</a:t>
            </a:r>
            <a:r>
              <a:rPr lang="en-US" b="0" i="0" dirty="0">
                <a:solidFill>
                  <a:srgbClr val="3C4043"/>
                </a:solidFill>
                <a:effectLst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</a:rPr>
              <a:t>air_wind_direction_9am:</a:t>
            </a:r>
            <a:r>
              <a:rPr lang="en-US" b="0" i="0" dirty="0">
                <a:solidFill>
                  <a:srgbClr val="3C4043"/>
                </a:solidFill>
                <a:effectLst/>
              </a:rPr>
              <a:t> wind direction averaged over a period from 8:55am to 9:04am (</a:t>
            </a:r>
            <a:r>
              <a:rPr lang="en-US" b="0" i="1" dirty="0">
                <a:solidFill>
                  <a:srgbClr val="3C4043"/>
                </a:solidFill>
                <a:effectLst/>
              </a:rPr>
              <a:t>Unit: degrees, with 0 means coming from the North, and increasing clockwise</a:t>
            </a:r>
            <a:r>
              <a:rPr lang="en-US" b="0" i="0" dirty="0">
                <a:solidFill>
                  <a:srgbClr val="3C4043"/>
                </a:solidFill>
                <a:effectLst/>
              </a:rPr>
              <a:t>)</a:t>
            </a:r>
          </a:p>
          <a:p>
            <a:pPr marL="0" indent="0">
              <a:buNone/>
            </a:pPr>
            <a:endParaRPr lang="ja-JP" alt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10FB232-4CB4-C34D-A688-C51B6E7CD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Overview and Variable Description</a:t>
            </a:r>
          </a:p>
        </p:txBody>
      </p:sp>
    </p:spTree>
    <p:extLst>
      <p:ext uri="{BB962C8B-B14F-4D97-AF65-F5344CB8AC3E}">
        <p14:creationId xmlns:p14="http://schemas.microsoft.com/office/powerpoint/2010/main" val="2348235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B043B-8FB5-475C-49E7-C302E21C8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Description(contd.)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810EC-5AD7-902A-59EE-3B0B334EDF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265238"/>
            <a:ext cx="10524344" cy="5093229"/>
          </a:xfrm>
        </p:spPr>
        <p:txBody>
          <a:bodyPr>
            <a:normAutofit fontScale="77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3C4043"/>
                </a:solidFill>
                <a:effectLst/>
              </a:rPr>
              <a:t>air_wind_speed_9am:</a:t>
            </a:r>
            <a:r>
              <a:rPr lang="en-US" sz="1800" b="0" i="0" dirty="0">
                <a:solidFill>
                  <a:srgbClr val="3C4043"/>
                </a:solidFill>
                <a:effectLst/>
              </a:rPr>
              <a:t> wind speed averaged over a period from 8:55am to 9:04am (</a:t>
            </a:r>
            <a:r>
              <a:rPr lang="en-US" sz="1800" b="0" i="1" dirty="0">
                <a:solidFill>
                  <a:srgbClr val="3C4043"/>
                </a:solidFill>
                <a:effectLst/>
              </a:rPr>
              <a:t>Unit: miles per hour</a:t>
            </a:r>
            <a:r>
              <a:rPr lang="en-US" sz="1800" b="0" i="0" dirty="0">
                <a:solidFill>
                  <a:srgbClr val="3C4043"/>
                </a:solidFill>
                <a:effectLst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3C4043"/>
                </a:solidFill>
                <a:effectLst/>
              </a:rPr>
              <a:t>max_wind_direction_9am:</a:t>
            </a:r>
            <a:r>
              <a:rPr lang="en-US" sz="1800" b="0" i="0" dirty="0">
                <a:solidFill>
                  <a:srgbClr val="3C4043"/>
                </a:solidFill>
                <a:effectLst/>
              </a:rPr>
              <a:t> wind gust direction averaged over a period from 8:55am to 9:10am (</a:t>
            </a:r>
            <a:r>
              <a:rPr lang="en-US" sz="1800" b="0" i="1" dirty="0">
                <a:solidFill>
                  <a:srgbClr val="3C4043"/>
                </a:solidFill>
                <a:effectLst/>
              </a:rPr>
              <a:t>Unit: degrees, with 0 being North and increasing clockwise</a:t>
            </a:r>
            <a:r>
              <a:rPr lang="en-US" sz="1800" b="0" i="0" dirty="0">
                <a:solidFill>
                  <a:srgbClr val="3C4043"/>
                </a:solidFill>
                <a:effectLst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3C4043"/>
                </a:solidFill>
                <a:effectLst/>
              </a:rPr>
              <a:t>max_wind_speed_9am:</a:t>
            </a:r>
            <a:r>
              <a:rPr lang="en-US" sz="1800" b="0" i="0" dirty="0">
                <a:solidFill>
                  <a:srgbClr val="3C4043"/>
                </a:solidFill>
                <a:effectLst/>
              </a:rPr>
              <a:t> wind gust speed averaged over a period from 8:55am to 9:04am (</a:t>
            </a:r>
            <a:r>
              <a:rPr lang="en-US" sz="1800" b="0" i="1" dirty="0">
                <a:solidFill>
                  <a:srgbClr val="3C4043"/>
                </a:solidFill>
                <a:effectLst/>
              </a:rPr>
              <a:t>Unit: miles per hour</a:t>
            </a:r>
            <a:r>
              <a:rPr lang="en-US" sz="1800" b="0" i="0" dirty="0">
                <a:solidFill>
                  <a:srgbClr val="3C4043"/>
                </a:solidFill>
                <a:effectLst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3C4043"/>
                </a:solidFill>
                <a:effectLst/>
              </a:rPr>
              <a:t>rain_accumulation_9am:</a:t>
            </a:r>
            <a:r>
              <a:rPr lang="en-US" sz="1800" b="0" i="0" dirty="0">
                <a:solidFill>
                  <a:srgbClr val="3C4043"/>
                </a:solidFill>
                <a:effectLst/>
              </a:rPr>
              <a:t> amount of rain accumulated in the 24 hours prior to 9am (</a:t>
            </a:r>
            <a:r>
              <a:rPr lang="en-US" sz="1800" b="0" i="1" dirty="0">
                <a:solidFill>
                  <a:srgbClr val="3C4043"/>
                </a:solidFill>
                <a:effectLst/>
              </a:rPr>
              <a:t>Unit: millimeters</a:t>
            </a:r>
            <a:r>
              <a:rPr lang="en-US" sz="1800" b="0" i="0" dirty="0">
                <a:solidFill>
                  <a:srgbClr val="3C4043"/>
                </a:solidFill>
                <a:effectLst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3C4043"/>
                </a:solidFill>
                <a:effectLst/>
              </a:rPr>
              <a:t>rain_duration_9am:</a:t>
            </a:r>
            <a:r>
              <a:rPr lang="en-US" sz="1800" b="0" i="0" dirty="0">
                <a:solidFill>
                  <a:srgbClr val="3C4043"/>
                </a:solidFill>
                <a:effectLst/>
              </a:rPr>
              <a:t> amount of time rain was recorded in the 24 hours prior to 9am (</a:t>
            </a:r>
            <a:r>
              <a:rPr lang="en-US" sz="1800" b="0" i="1" dirty="0">
                <a:solidFill>
                  <a:srgbClr val="3C4043"/>
                </a:solidFill>
                <a:effectLst/>
              </a:rPr>
              <a:t>Unit: seconds</a:t>
            </a:r>
            <a:r>
              <a:rPr lang="en-US" sz="1800" b="0" i="0" dirty="0">
                <a:solidFill>
                  <a:srgbClr val="3C4043"/>
                </a:solidFill>
                <a:effectLst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3C4043"/>
                </a:solidFill>
                <a:effectLst/>
              </a:rPr>
              <a:t>relative_humidity_9am:</a:t>
            </a:r>
            <a:r>
              <a:rPr lang="en-US" sz="1800" b="0" i="0" dirty="0">
                <a:solidFill>
                  <a:srgbClr val="3C4043"/>
                </a:solidFill>
                <a:effectLst/>
              </a:rPr>
              <a:t> relative humidity averaged over a period from 8:55am to 9:04am (</a:t>
            </a:r>
            <a:r>
              <a:rPr lang="en-US" sz="1800" b="0" i="1" dirty="0">
                <a:solidFill>
                  <a:srgbClr val="3C4043"/>
                </a:solidFill>
                <a:effectLst/>
              </a:rPr>
              <a:t>Unit: percent</a:t>
            </a:r>
            <a:r>
              <a:rPr lang="en-US" sz="1800" b="0" i="0" dirty="0">
                <a:solidFill>
                  <a:srgbClr val="3C4043"/>
                </a:solidFill>
                <a:effectLst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3C4043"/>
                </a:solidFill>
                <a:effectLst/>
              </a:rPr>
              <a:t>relative_humidity_3pm:</a:t>
            </a:r>
            <a:r>
              <a:rPr lang="en-US" sz="1800" b="0" i="0" dirty="0">
                <a:solidFill>
                  <a:srgbClr val="3C4043"/>
                </a:solidFill>
                <a:effectLst/>
              </a:rPr>
              <a:t> relative humidity averaged over a period from 2:55pm to 3:04pm (</a:t>
            </a:r>
            <a:r>
              <a:rPr lang="en-US" sz="1800" b="0" i="1" dirty="0">
                <a:solidFill>
                  <a:srgbClr val="3C4043"/>
                </a:solidFill>
                <a:effectLst/>
              </a:rPr>
              <a:t>Unit: percent </a:t>
            </a:r>
            <a:r>
              <a:rPr lang="en-US" sz="1800" b="0" i="0" dirty="0">
                <a:solidFill>
                  <a:srgbClr val="3C4043"/>
                </a:solidFill>
                <a:effectLst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72018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1AA6A-68D8-451E-BB15-823A741DA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583800"/>
          </a:xfrm>
        </p:spPr>
        <p:txBody>
          <a:bodyPr anchor="ctr">
            <a:normAutofit/>
          </a:bodyPr>
          <a:lstStyle/>
          <a:p>
            <a:r>
              <a:rPr lang="en-US" dirty="0"/>
              <a:t>Histogram and Density Plots of Relative Humidity at 3pm</a:t>
            </a:r>
          </a:p>
        </p:txBody>
      </p:sp>
      <p:pic>
        <p:nvPicPr>
          <p:cNvPr id="11" name="Content Placeholder 10" descr="A graph of a temperature&#10;&#10;Description automatically generated with medium confidence">
            <a:extLst>
              <a:ext uri="{FF2B5EF4-FFF2-40B4-BE49-F238E27FC236}">
                <a16:creationId xmlns:a16="http://schemas.microsoft.com/office/drawing/2014/main" id="{C3B4661E-7BD7-EF6E-306F-F1042660846E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 bwMode="auto">
          <a:xfrm>
            <a:off x="482600" y="1718734"/>
            <a:ext cx="5507706" cy="4292601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21" name="Content Placeholder 20" descr="A graph of a graph showing the temperature of a person">
            <a:extLst>
              <a:ext uri="{FF2B5EF4-FFF2-40B4-BE49-F238E27FC236}">
                <a16:creationId xmlns:a16="http://schemas.microsoft.com/office/drawing/2014/main" id="{ABD3EE81-029F-783D-F0C1-8ED754BF562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6201696" y="1718734"/>
            <a:ext cx="5342466" cy="4292601"/>
          </a:xfrm>
        </p:spPr>
      </p:pic>
    </p:spTree>
    <p:extLst>
      <p:ext uri="{BB962C8B-B14F-4D97-AF65-F5344CB8AC3E}">
        <p14:creationId xmlns:p14="http://schemas.microsoft.com/office/powerpoint/2010/main" val="2656529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977E9A-E96B-BB5D-6A0F-7E61CA574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ACF Plots of Temperature at 9Am and Humidity at 3pm</a:t>
            </a:r>
          </a:p>
        </p:txBody>
      </p:sp>
      <p:pic>
        <p:nvPicPr>
          <p:cNvPr id="11" name="Content Placeholder 10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D9077127-E4F2-9C49-6843-DBA231416C9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400800" y="1740429"/>
            <a:ext cx="5137819" cy="4656667"/>
          </a:xfrm>
        </p:spPr>
      </p:pic>
      <p:pic>
        <p:nvPicPr>
          <p:cNvPr id="9" name="Content Placeholder 8" descr="A graph showing the temperature of a person&#10;&#10;Description automatically generated with medium confidence">
            <a:extLst>
              <a:ext uri="{FF2B5EF4-FFF2-40B4-BE49-F238E27FC236}">
                <a16:creationId xmlns:a16="http://schemas.microsoft.com/office/drawing/2014/main" id="{8634E105-05E3-08C3-8D7E-8EDCCCCDF884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/>
          <a:stretch>
            <a:fillRect/>
          </a:stretch>
        </p:blipFill>
        <p:spPr bwMode="auto">
          <a:xfrm>
            <a:off x="653381" y="1740429"/>
            <a:ext cx="5364001" cy="465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9585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5A777AA-925E-4BBA-9007-8735A3CB0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Plots</a:t>
            </a:r>
          </a:p>
        </p:txBody>
      </p:sp>
      <p:pic>
        <p:nvPicPr>
          <p:cNvPr id="9" name="Content Placeholder 8" descr="A graph showing air pressure&#10;&#10;Description automatically generated">
            <a:extLst>
              <a:ext uri="{FF2B5EF4-FFF2-40B4-BE49-F238E27FC236}">
                <a16:creationId xmlns:a16="http://schemas.microsoft.com/office/drawing/2014/main" id="{DC8E4912-95E4-0195-0CA7-C38572BE74BC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587884" y="1264837"/>
            <a:ext cx="3715723" cy="2206914"/>
          </a:xfrm>
          <a:prstGeom prst="rect">
            <a:avLst/>
          </a:prstGeom>
        </p:spPr>
      </p:pic>
      <p:pic>
        <p:nvPicPr>
          <p:cNvPr id="10" name="Picture 9" descr="A graph showing the temperature of a person&#10;&#10;Description automatically generated with medium confidence">
            <a:extLst>
              <a:ext uri="{FF2B5EF4-FFF2-40B4-BE49-F238E27FC236}">
                <a16:creationId xmlns:a16="http://schemas.microsoft.com/office/drawing/2014/main" id="{6400E082-74F5-CBA4-ECA5-5256E757F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382" y="1219993"/>
            <a:ext cx="3808758" cy="2296602"/>
          </a:xfrm>
          <a:prstGeom prst="rect">
            <a:avLst/>
          </a:prstGeom>
        </p:spPr>
      </p:pic>
      <p:pic>
        <p:nvPicPr>
          <p:cNvPr id="11" name="Picture 10" descr="A graph of a wind direction&#10;&#10;Description automatically generated">
            <a:extLst>
              <a:ext uri="{FF2B5EF4-FFF2-40B4-BE49-F238E27FC236}">
                <a16:creationId xmlns:a16="http://schemas.microsoft.com/office/drawing/2014/main" id="{26001E82-3F3D-3660-3D7F-AE03234E94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8808" y="1219275"/>
            <a:ext cx="3742426" cy="2251758"/>
          </a:xfrm>
          <a:prstGeom prst="rect">
            <a:avLst/>
          </a:prstGeom>
        </p:spPr>
      </p:pic>
      <p:pic>
        <p:nvPicPr>
          <p:cNvPr id="12" name="Picture 11" descr="A graph of a wind speed&#10;&#10;Description automatically generated">
            <a:extLst>
              <a:ext uri="{FF2B5EF4-FFF2-40B4-BE49-F238E27FC236}">
                <a16:creationId xmlns:a16="http://schemas.microsoft.com/office/drawing/2014/main" id="{BA585975-A45C-B8AC-FA3B-9BF6C2B606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884" y="3795077"/>
            <a:ext cx="3654676" cy="2178237"/>
          </a:xfrm>
          <a:prstGeom prst="rect">
            <a:avLst/>
          </a:prstGeom>
        </p:spPr>
      </p:pic>
      <p:pic>
        <p:nvPicPr>
          <p:cNvPr id="13" name="Picture 12" descr="A graph of a wind direction&#10;&#10;Description automatically generated">
            <a:extLst>
              <a:ext uri="{FF2B5EF4-FFF2-40B4-BE49-F238E27FC236}">
                <a16:creationId xmlns:a16="http://schemas.microsoft.com/office/drawing/2014/main" id="{CA2B0195-ADD7-69B7-E9FA-DB5D23B15B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9138" y="3813906"/>
            <a:ext cx="3715723" cy="2159408"/>
          </a:xfrm>
          <a:prstGeom prst="rect">
            <a:avLst/>
          </a:prstGeom>
        </p:spPr>
      </p:pic>
      <p:pic>
        <p:nvPicPr>
          <p:cNvPr id="14" name="Picture 13" descr="A graph showing a number of days&#10;&#10;Description automatically generated">
            <a:extLst>
              <a:ext uri="{FF2B5EF4-FFF2-40B4-BE49-F238E27FC236}">
                <a16:creationId xmlns:a16="http://schemas.microsoft.com/office/drawing/2014/main" id="{4E60915B-7E74-EAAE-1721-03112B170E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38808" y="3816916"/>
            <a:ext cx="3742426" cy="213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29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7C170-F5AE-4752-16F1-3E48AC017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Plots(</a:t>
            </a:r>
            <a:r>
              <a:rPr lang="en-US" dirty="0" err="1"/>
              <a:t>contd</a:t>
            </a:r>
            <a:r>
              <a:rPr lang="en-US" dirty="0"/>
              <a:t>)</a:t>
            </a:r>
          </a:p>
        </p:txBody>
      </p:sp>
      <p:pic>
        <p:nvPicPr>
          <p:cNvPr id="4" name="Content Placeholder 3" descr="A graph showing the amount of rain&#10;&#10;Description automatically generated">
            <a:extLst>
              <a:ext uri="{FF2B5EF4-FFF2-40B4-BE49-F238E27FC236}">
                <a16:creationId xmlns:a16="http://schemas.microsoft.com/office/drawing/2014/main" id="{13A17F86-0677-21BB-0217-37FC52AA27E1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065729" y="1295852"/>
            <a:ext cx="4223301" cy="2526848"/>
          </a:xfrm>
          <a:prstGeom prst="rect">
            <a:avLst/>
          </a:prstGeom>
        </p:spPr>
      </p:pic>
      <p:pic>
        <p:nvPicPr>
          <p:cNvPr id="5" name="Picture 4" descr="A graph of rain duration&#10;&#10;Description automatically generated">
            <a:extLst>
              <a:ext uri="{FF2B5EF4-FFF2-40B4-BE49-F238E27FC236}">
                <a16:creationId xmlns:a16="http://schemas.microsoft.com/office/drawing/2014/main" id="{7885EF59-5EFB-FE5F-0CA3-FD8CAEA1F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350" y="1197504"/>
            <a:ext cx="3921517" cy="2301083"/>
          </a:xfrm>
          <a:prstGeom prst="rect">
            <a:avLst/>
          </a:prstGeom>
        </p:spPr>
      </p:pic>
      <p:pic>
        <p:nvPicPr>
          <p:cNvPr id="6" name="Picture 5" descr="A graph showing the temperature of a person&#10;&#10;Description automatically generated">
            <a:extLst>
              <a:ext uri="{FF2B5EF4-FFF2-40B4-BE49-F238E27FC236}">
                <a16:creationId xmlns:a16="http://schemas.microsoft.com/office/drawing/2014/main" id="{EEFAAE04-6FF3-0DCA-9A11-9803A6A64A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561" y="3655952"/>
            <a:ext cx="4465639" cy="2660073"/>
          </a:xfrm>
          <a:prstGeom prst="rect">
            <a:avLst/>
          </a:prstGeom>
        </p:spPr>
      </p:pic>
      <p:pic>
        <p:nvPicPr>
          <p:cNvPr id="8" name="Picture 7" descr="A graph of a number of humility&#10;&#10;Description automatically generated with medium confidence">
            <a:extLst>
              <a:ext uri="{FF2B5EF4-FFF2-40B4-BE49-F238E27FC236}">
                <a16:creationId xmlns:a16="http://schemas.microsoft.com/office/drawing/2014/main" id="{627A3DF5-11BA-3DC0-EC3F-7DC161EF2D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6315" y="3786543"/>
            <a:ext cx="4068552" cy="239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28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CDAA5-FA12-943A-DEA2-F4525F6F1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Plots After Differencing for Stability</a:t>
            </a:r>
          </a:p>
        </p:txBody>
      </p:sp>
      <p:pic>
        <p:nvPicPr>
          <p:cNvPr id="15" name="Content Placeholder 14" descr="A graph of a number of days&#10;&#10;Description automatically generated with medium confidence">
            <a:extLst>
              <a:ext uri="{FF2B5EF4-FFF2-40B4-BE49-F238E27FC236}">
                <a16:creationId xmlns:a16="http://schemas.microsoft.com/office/drawing/2014/main" id="{96F11AB8-FD7E-BEA1-A094-4427EAECE1F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7886398" y="3617436"/>
            <a:ext cx="3600762" cy="2222185"/>
          </a:xfrm>
        </p:spPr>
      </p:pic>
      <p:pic>
        <p:nvPicPr>
          <p:cNvPr id="17" name="Picture 16" descr="A graph of a number of different times&#10;&#10;Description automatically generated with medium confidence">
            <a:extLst>
              <a:ext uri="{FF2B5EF4-FFF2-40B4-BE49-F238E27FC236}">
                <a16:creationId xmlns:a16="http://schemas.microsoft.com/office/drawing/2014/main" id="{2C701647-0846-E079-1A08-02FE91EE1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2998" y="3643493"/>
            <a:ext cx="3600762" cy="2222185"/>
          </a:xfrm>
          <a:prstGeom prst="rect">
            <a:avLst/>
          </a:prstGeom>
        </p:spPr>
      </p:pic>
      <p:pic>
        <p:nvPicPr>
          <p:cNvPr id="19" name="Picture 18" descr="A graph showing rain rainfall&#10;&#10;Description automatically generated">
            <a:extLst>
              <a:ext uri="{FF2B5EF4-FFF2-40B4-BE49-F238E27FC236}">
                <a16:creationId xmlns:a16="http://schemas.microsoft.com/office/drawing/2014/main" id="{C60B51AE-3304-72BA-5523-607E7431EC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599" y="3628402"/>
            <a:ext cx="3600762" cy="2222185"/>
          </a:xfrm>
          <a:prstGeom prst="rect">
            <a:avLst/>
          </a:prstGeom>
        </p:spPr>
      </p:pic>
      <p:pic>
        <p:nvPicPr>
          <p:cNvPr id="21" name="Picture 20" descr="A graph of rain accumulation&#10;&#10;Description automatically generated">
            <a:extLst>
              <a:ext uri="{FF2B5EF4-FFF2-40B4-BE49-F238E27FC236}">
                <a16:creationId xmlns:a16="http://schemas.microsoft.com/office/drawing/2014/main" id="{2F4ED870-9C74-9BFA-608F-7E913ABF18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6398" y="1384223"/>
            <a:ext cx="3600762" cy="2222185"/>
          </a:xfrm>
          <a:prstGeom prst="rect">
            <a:avLst/>
          </a:prstGeom>
        </p:spPr>
      </p:pic>
      <p:pic>
        <p:nvPicPr>
          <p:cNvPr id="27" name="Picture 26" descr="A graph of a wind speed&#10;&#10;Description automatically generated">
            <a:extLst>
              <a:ext uri="{FF2B5EF4-FFF2-40B4-BE49-F238E27FC236}">
                <a16:creationId xmlns:a16="http://schemas.microsoft.com/office/drawing/2014/main" id="{0EC22CAB-DF83-E82C-EBF7-EB098A4FDD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2997" y="1451018"/>
            <a:ext cx="3600762" cy="2222185"/>
          </a:xfrm>
          <a:prstGeom prst="rect">
            <a:avLst/>
          </a:prstGeom>
        </p:spPr>
      </p:pic>
      <p:pic>
        <p:nvPicPr>
          <p:cNvPr id="31" name="Picture 30" descr="A graph of a graph showing the same number of air temperature&#10;&#10;Description automatically generated with medium confidence">
            <a:extLst>
              <a:ext uri="{FF2B5EF4-FFF2-40B4-BE49-F238E27FC236}">
                <a16:creationId xmlns:a16="http://schemas.microsoft.com/office/drawing/2014/main" id="{7382D88A-79D2-A7D4-8225-C77B9580A7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9599" y="1399956"/>
            <a:ext cx="3600762" cy="222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944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CDAA5-FA12-943A-DEA2-F4525F6F1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ACF Plots After Differencing </a:t>
            </a:r>
          </a:p>
        </p:txBody>
      </p:sp>
      <p:pic>
        <p:nvPicPr>
          <p:cNvPr id="6" name="Content Placeholder 5" descr="A graph of a series of humidity">
            <a:extLst>
              <a:ext uri="{FF2B5EF4-FFF2-40B4-BE49-F238E27FC236}">
                <a16:creationId xmlns:a16="http://schemas.microsoft.com/office/drawing/2014/main" id="{90E05949-B27E-DA5D-0968-18F469C09A79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8011692" y="3754867"/>
            <a:ext cx="3734124" cy="2304488"/>
          </a:xfrm>
        </p:spPr>
      </p:pic>
      <p:pic>
        <p:nvPicPr>
          <p:cNvPr id="8" name="Picture 7" descr="A graph with a line&#10;&#10;Description automatically generated">
            <a:extLst>
              <a:ext uri="{FF2B5EF4-FFF2-40B4-BE49-F238E27FC236}">
                <a16:creationId xmlns:a16="http://schemas.microsoft.com/office/drawing/2014/main" id="{37C1E503-95C1-B0FF-20F0-03E86E720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5130" y="3754867"/>
            <a:ext cx="3734124" cy="2304488"/>
          </a:xfrm>
          <a:prstGeom prst="rect">
            <a:avLst/>
          </a:prstGeom>
        </p:spPr>
      </p:pic>
      <p:pic>
        <p:nvPicPr>
          <p:cNvPr id="10" name="Picture 9" descr="A graph of rain duration&#10;&#10;Description automatically generated with medium confidence">
            <a:extLst>
              <a:ext uri="{FF2B5EF4-FFF2-40B4-BE49-F238E27FC236}">
                <a16:creationId xmlns:a16="http://schemas.microsoft.com/office/drawing/2014/main" id="{8C47C4D0-168D-6B37-6AF5-EEF2A2BBCA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584" y="3754867"/>
            <a:ext cx="3734124" cy="2304488"/>
          </a:xfrm>
          <a:prstGeom prst="rect">
            <a:avLst/>
          </a:prstGeom>
        </p:spPr>
      </p:pic>
      <p:pic>
        <p:nvPicPr>
          <p:cNvPr id="12" name="Picture 11" descr="A graph with numbers and lines">
            <a:extLst>
              <a:ext uri="{FF2B5EF4-FFF2-40B4-BE49-F238E27FC236}">
                <a16:creationId xmlns:a16="http://schemas.microsoft.com/office/drawing/2014/main" id="{846AF15D-0082-601B-6C51-4C71661F70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5130" y="1450379"/>
            <a:ext cx="3734124" cy="2304488"/>
          </a:xfrm>
          <a:prstGeom prst="rect">
            <a:avLst/>
          </a:prstGeom>
        </p:spPr>
      </p:pic>
      <p:pic>
        <p:nvPicPr>
          <p:cNvPr id="14" name="Picture 13" descr="A graph with numbers and lines">
            <a:extLst>
              <a:ext uri="{FF2B5EF4-FFF2-40B4-BE49-F238E27FC236}">
                <a16:creationId xmlns:a16="http://schemas.microsoft.com/office/drawing/2014/main" id="{18F2CB94-ED48-BC96-AA5F-314B5D3023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584" y="1357608"/>
            <a:ext cx="3734124" cy="2304488"/>
          </a:xfrm>
          <a:prstGeom prst="rect">
            <a:avLst/>
          </a:prstGeom>
        </p:spPr>
      </p:pic>
      <p:pic>
        <p:nvPicPr>
          <p:cNvPr id="18" name="Picture 17" descr="A graph with a line">
            <a:extLst>
              <a:ext uri="{FF2B5EF4-FFF2-40B4-BE49-F238E27FC236}">
                <a16:creationId xmlns:a16="http://schemas.microsoft.com/office/drawing/2014/main" id="{08FDAECD-DAF6-04F5-6918-3C7D962A27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1692" y="1450379"/>
            <a:ext cx="3734124" cy="230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143682"/>
      </p:ext>
    </p:extLst>
  </p:cSld>
  <p:clrMapOvr>
    <a:masterClrMapping/>
  </p:clrMapOvr>
</p:sld>
</file>

<file path=ppt/theme/theme1.xml><?xml version="1.0" encoding="utf-8"?>
<a:theme xmlns:a="http://schemas.openxmlformats.org/drawingml/2006/main" name="Creative Gradient ">
  <a:themeElements>
    <a:clrScheme name="Japan 1">
      <a:dk1>
        <a:srgbClr val="000000"/>
      </a:dk1>
      <a:lt1>
        <a:srgbClr val="FFFFFF"/>
      </a:lt1>
      <a:dk2>
        <a:srgbClr val="073A4B"/>
      </a:dk2>
      <a:lt2>
        <a:srgbClr val="E7E6E6"/>
      </a:lt2>
      <a:accent1>
        <a:srgbClr val="EE476E"/>
      </a:accent1>
      <a:accent2>
        <a:srgbClr val="E3B95A"/>
      </a:accent2>
      <a:accent3>
        <a:srgbClr val="07D69F"/>
      </a:accent3>
      <a:accent4>
        <a:srgbClr val="118AB1"/>
      </a:accent4>
      <a:accent5>
        <a:srgbClr val="073A4B"/>
      </a:accent5>
      <a:accent6>
        <a:srgbClr val="E7ECF2"/>
      </a:accent6>
      <a:hlink>
        <a:srgbClr val="E7456B"/>
      </a:hlink>
      <a:folHlink>
        <a:srgbClr val="F0C55F"/>
      </a:folHlink>
    </a:clrScheme>
    <a:fontScheme name="Japanese Template">
      <a:majorFont>
        <a:latin typeface="Meiryo UI"/>
        <a:ea typeface=""/>
        <a:cs typeface=""/>
      </a:majorFont>
      <a:minorFont>
        <a:latin typeface="Meiryo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1ED9C639-84DE-47D6-9311-DE22D096325C}" vid="{8897FD28-C2C5-4A9F-A28F-BC63F57A39B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Cherry blossom petals presentation</Template>
  <TotalTime>3019</TotalTime>
  <Words>477</Words>
  <Application>Microsoft Office PowerPoint</Application>
  <PresentationFormat>Widescreen</PresentationFormat>
  <Paragraphs>41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Meiryo UI</vt:lpstr>
      <vt:lpstr>Arial</vt:lpstr>
      <vt:lpstr>Calibri</vt:lpstr>
      <vt:lpstr>Creative Gradient </vt:lpstr>
      <vt:lpstr>STAT-S 650  Time Series Analysis</vt:lpstr>
      <vt:lpstr>Data Set Overview and Variable Description</vt:lpstr>
      <vt:lpstr>Variable Description(contd.)</vt:lpstr>
      <vt:lpstr>Histogram and Density Plots of Relative Humidity at 3pm</vt:lpstr>
      <vt:lpstr>ACF Plots of Temperature at 9Am and Humidity at 3pm</vt:lpstr>
      <vt:lpstr>Time Series Plots</vt:lpstr>
      <vt:lpstr>Time Series Plots(contd)</vt:lpstr>
      <vt:lpstr>Plots After Differencing for Stability</vt:lpstr>
      <vt:lpstr>ACF Plots After Differencing </vt:lpstr>
      <vt:lpstr>PACF Plots After Differencing </vt:lpstr>
      <vt:lpstr>CCF Plots after Differencing</vt:lpstr>
      <vt:lpstr>Spectral Analysis </vt:lpstr>
      <vt:lpstr>ARIMA Model Fitting</vt:lpstr>
      <vt:lpstr>Best ARIMA Model</vt:lpstr>
      <vt:lpstr>ACF and Spectral Analysis of Residuals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STAT-S 650  Time Series Analysis</dc:title>
  <dc:creator>SATYA PRIYANKA PONDURU</dc:creator>
  <cp:lastModifiedBy>SATYA PRIYANKA PONDURU</cp:lastModifiedBy>
  <cp:revision>54</cp:revision>
  <dcterms:created xsi:type="dcterms:W3CDTF">2024-04-21T04:48:14Z</dcterms:created>
  <dcterms:modified xsi:type="dcterms:W3CDTF">2024-05-03T14:32:55Z</dcterms:modified>
</cp:coreProperties>
</file>