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DC13DA-B155-4655-A9D1-F401D7F2779D}" type="datetimeFigureOut">
              <a:rPr lang="en-US" smtClean="0"/>
              <a:t>06-Jun-18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CF8C5-2982-4416-80ED-471D1F8C7362}" type="slidenum">
              <a:rPr lang="en-US" smtClean="0"/>
              <a:t>‹#›</a:t>
            </a:fld>
            <a:endParaRPr lang="en-US"/>
          </a:p>
        </p:txBody>
      </p:sp>
    </p:spTree>
    <p:extLst>
      <p:ext uri="{BB962C8B-B14F-4D97-AF65-F5344CB8AC3E}">
        <p14:creationId xmlns:p14="http://schemas.microsoft.com/office/powerpoint/2010/main" val="1148847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6CF8C5-2982-4416-80ED-471D1F8C7362}" type="slidenum">
              <a:rPr lang="en-US" smtClean="0"/>
              <a:t>1</a:t>
            </a:fld>
            <a:endParaRPr lang="en-US"/>
          </a:p>
        </p:txBody>
      </p:sp>
    </p:spTree>
    <p:extLst>
      <p:ext uri="{BB962C8B-B14F-4D97-AF65-F5344CB8AC3E}">
        <p14:creationId xmlns:p14="http://schemas.microsoft.com/office/powerpoint/2010/main" val="30262967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6BC89E-8707-4935-A425-2D2D6B0779C4}" type="datetimeFigureOut">
              <a:rPr lang="en-US" smtClean="0"/>
              <a:t>06-Jun-18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86D93-4647-48AF-BFDC-5A3C2811BEE2}" type="slidenum">
              <a:rPr lang="en-US" smtClean="0"/>
              <a:t>‹#›</a:t>
            </a:fld>
            <a:endParaRPr lang="en-US"/>
          </a:p>
        </p:txBody>
      </p:sp>
    </p:spTree>
    <p:extLst>
      <p:ext uri="{BB962C8B-B14F-4D97-AF65-F5344CB8AC3E}">
        <p14:creationId xmlns:p14="http://schemas.microsoft.com/office/powerpoint/2010/main" val="261155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6BC89E-8707-4935-A425-2D2D6B0779C4}" type="datetimeFigureOut">
              <a:rPr lang="en-US" smtClean="0"/>
              <a:t>06-Jun-18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86D93-4647-48AF-BFDC-5A3C2811BEE2}" type="slidenum">
              <a:rPr lang="en-US" smtClean="0"/>
              <a:t>‹#›</a:t>
            </a:fld>
            <a:endParaRPr lang="en-US"/>
          </a:p>
        </p:txBody>
      </p:sp>
    </p:spTree>
    <p:extLst>
      <p:ext uri="{BB962C8B-B14F-4D97-AF65-F5344CB8AC3E}">
        <p14:creationId xmlns:p14="http://schemas.microsoft.com/office/powerpoint/2010/main" val="1527463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6BC89E-8707-4935-A425-2D2D6B0779C4}" type="datetimeFigureOut">
              <a:rPr lang="en-US" smtClean="0"/>
              <a:t>06-Jun-18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86D93-4647-48AF-BFDC-5A3C2811BEE2}" type="slidenum">
              <a:rPr lang="en-US" smtClean="0"/>
              <a:t>‹#›</a:t>
            </a:fld>
            <a:endParaRPr lang="en-US"/>
          </a:p>
        </p:txBody>
      </p:sp>
    </p:spTree>
    <p:extLst>
      <p:ext uri="{BB962C8B-B14F-4D97-AF65-F5344CB8AC3E}">
        <p14:creationId xmlns:p14="http://schemas.microsoft.com/office/powerpoint/2010/main" val="237128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6BC89E-8707-4935-A425-2D2D6B0779C4}" type="datetimeFigureOut">
              <a:rPr lang="en-US" smtClean="0"/>
              <a:t>06-Jun-18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86D93-4647-48AF-BFDC-5A3C2811BEE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39583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6BC89E-8707-4935-A425-2D2D6B0779C4}" type="datetimeFigureOut">
              <a:rPr lang="en-US" smtClean="0"/>
              <a:t>06-Jun-18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86D93-4647-48AF-BFDC-5A3C2811BEE2}" type="slidenum">
              <a:rPr lang="en-US" smtClean="0"/>
              <a:t>‹#›</a:t>
            </a:fld>
            <a:endParaRPr lang="en-US"/>
          </a:p>
        </p:txBody>
      </p:sp>
    </p:spTree>
    <p:extLst>
      <p:ext uri="{BB962C8B-B14F-4D97-AF65-F5344CB8AC3E}">
        <p14:creationId xmlns:p14="http://schemas.microsoft.com/office/powerpoint/2010/main" val="145628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16BC89E-8707-4935-A425-2D2D6B0779C4}" type="datetimeFigureOut">
              <a:rPr lang="en-US" smtClean="0"/>
              <a:t>06-Jun-18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D86D93-4647-48AF-BFDC-5A3C2811BEE2}" type="slidenum">
              <a:rPr lang="en-US" smtClean="0"/>
              <a:t>‹#›</a:t>
            </a:fld>
            <a:endParaRPr lang="en-US"/>
          </a:p>
        </p:txBody>
      </p:sp>
    </p:spTree>
    <p:extLst>
      <p:ext uri="{BB962C8B-B14F-4D97-AF65-F5344CB8AC3E}">
        <p14:creationId xmlns:p14="http://schemas.microsoft.com/office/powerpoint/2010/main" val="852949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16BC89E-8707-4935-A425-2D2D6B0779C4}" type="datetimeFigureOut">
              <a:rPr lang="en-US" smtClean="0"/>
              <a:t>06-Jun-18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D86D93-4647-48AF-BFDC-5A3C2811BEE2}" type="slidenum">
              <a:rPr lang="en-US" smtClean="0"/>
              <a:t>‹#›</a:t>
            </a:fld>
            <a:endParaRPr lang="en-US"/>
          </a:p>
        </p:txBody>
      </p:sp>
    </p:spTree>
    <p:extLst>
      <p:ext uri="{BB962C8B-B14F-4D97-AF65-F5344CB8AC3E}">
        <p14:creationId xmlns:p14="http://schemas.microsoft.com/office/powerpoint/2010/main" val="4148446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6BC89E-8707-4935-A425-2D2D6B0779C4}" type="datetimeFigureOut">
              <a:rPr lang="en-US" smtClean="0"/>
              <a:t>06-Jun-18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86D93-4647-48AF-BFDC-5A3C2811BEE2}" type="slidenum">
              <a:rPr lang="en-US" smtClean="0"/>
              <a:t>‹#›</a:t>
            </a:fld>
            <a:endParaRPr lang="en-US"/>
          </a:p>
        </p:txBody>
      </p:sp>
    </p:spTree>
    <p:extLst>
      <p:ext uri="{BB962C8B-B14F-4D97-AF65-F5344CB8AC3E}">
        <p14:creationId xmlns:p14="http://schemas.microsoft.com/office/powerpoint/2010/main" val="1951888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6BC89E-8707-4935-A425-2D2D6B0779C4}" type="datetimeFigureOut">
              <a:rPr lang="en-US" smtClean="0"/>
              <a:t>06-Jun-18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86D93-4647-48AF-BFDC-5A3C2811BEE2}" type="slidenum">
              <a:rPr lang="en-US" smtClean="0"/>
              <a:t>‹#›</a:t>
            </a:fld>
            <a:endParaRPr lang="en-US"/>
          </a:p>
        </p:txBody>
      </p:sp>
    </p:spTree>
    <p:extLst>
      <p:ext uri="{BB962C8B-B14F-4D97-AF65-F5344CB8AC3E}">
        <p14:creationId xmlns:p14="http://schemas.microsoft.com/office/powerpoint/2010/main" val="2347768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6BC89E-8707-4935-A425-2D2D6B0779C4}" type="datetimeFigureOut">
              <a:rPr lang="en-US" smtClean="0"/>
              <a:t>06-Jun-18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86D93-4647-48AF-BFDC-5A3C2811BEE2}" type="slidenum">
              <a:rPr lang="en-US" smtClean="0"/>
              <a:t>‹#›</a:t>
            </a:fld>
            <a:endParaRPr lang="en-US"/>
          </a:p>
        </p:txBody>
      </p:sp>
    </p:spTree>
    <p:extLst>
      <p:ext uri="{BB962C8B-B14F-4D97-AF65-F5344CB8AC3E}">
        <p14:creationId xmlns:p14="http://schemas.microsoft.com/office/powerpoint/2010/main" val="2643755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6BC89E-8707-4935-A425-2D2D6B0779C4}" type="datetimeFigureOut">
              <a:rPr lang="en-US" smtClean="0"/>
              <a:t>06-Jun-18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86D93-4647-48AF-BFDC-5A3C2811BEE2}" type="slidenum">
              <a:rPr lang="en-US" smtClean="0"/>
              <a:t>‹#›</a:t>
            </a:fld>
            <a:endParaRPr lang="en-US"/>
          </a:p>
        </p:txBody>
      </p:sp>
    </p:spTree>
    <p:extLst>
      <p:ext uri="{BB962C8B-B14F-4D97-AF65-F5344CB8AC3E}">
        <p14:creationId xmlns:p14="http://schemas.microsoft.com/office/powerpoint/2010/main" val="436260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6BC89E-8707-4935-A425-2D2D6B0779C4}" type="datetimeFigureOut">
              <a:rPr lang="en-US" smtClean="0"/>
              <a:t>06-Jun-18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86D93-4647-48AF-BFDC-5A3C2811BEE2}" type="slidenum">
              <a:rPr lang="en-US" smtClean="0"/>
              <a:t>‹#›</a:t>
            </a:fld>
            <a:endParaRPr lang="en-US"/>
          </a:p>
        </p:txBody>
      </p:sp>
    </p:spTree>
    <p:extLst>
      <p:ext uri="{BB962C8B-B14F-4D97-AF65-F5344CB8AC3E}">
        <p14:creationId xmlns:p14="http://schemas.microsoft.com/office/powerpoint/2010/main" val="406820824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6BC89E-8707-4935-A425-2D2D6B0779C4}" type="datetimeFigureOut">
              <a:rPr lang="en-US" smtClean="0"/>
              <a:t>06-Jun-18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D86D93-4647-48AF-BFDC-5A3C2811BEE2}" type="slidenum">
              <a:rPr lang="en-US" smtClean="0"/>
              <a:t>‹#›</a:t>
            </a:fld>
            <a:endParaRPr lang="en-US"/>
          </a:p>
        </p:txBody>
      </p:sp>
    </p:spTree>
    <p:extLst>
      <p:ext uri="{BB962C8B-B14F-4D97-AF65-F5344CB8AC3E}">
        <p14:creationId xmlns:p14="http://schemas.microsoft.com/office/powerpoint/2010/main" val="360307635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6BC89E-8707-4935-A425-2D2D6B0779C4}" type="datetimeFigureOut">
              <a:rPr lang="en-US" smtClean="0"/>
              <a:t>06-Jun-18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D86D93-4647-48AF-BFDC-5A3C2811BEE2}" type="slidenum">
              <a:rPr lang="en-US" smtClean="0"/>
              <a:t>‹#›</a:t>
            </a:fld>
            <a:endParaRPr lang="en-US"/>
          </a:p>
        </p:txBody>
      </p:sp>
    </p:spTree>
    <p:extLst>
      <p:ext uri="{BB962C8B-B14F-4D97-AF65-F5344CB8AC3E}">
        <p14:creationId xmlns:p14="http://schemas.microsoft.com/office/powerpoint/2010/main" val="4253502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16BC89E-8707-4935-A425-2D2D6B0779C4}" type="datetimeFigureOut">
              <a:rPr lang="en-US" smtClean="0"/>
              <a:t>06-Jun-18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D86D93-4647-48AF-BFDC-5A3C2811BEE2}" type="slidenum">
              <a:rPr lang="en-US" smtClean="0"/>
              <a:t>‹#›</a:t>
            </a:fld>
            <a:endParaRPr lang="en-US"/>
          </a:p>
        </p:txBody>
      </p:sp>
    </p:spTree>
    <p:extLst>
      <p:ext uri="{BB962C8B-B14F-4D97-AF65-F5344CB8AC3E}">
        <p14:creationId xmlns:p14="http://schemas.microsoft.com/office/powerpoint/2010/main" val="3106346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6BC89E-8707-4935-A425-2D2D6B0779C4}" type="datetimeFigureOut">
              <a:rPr lang="en-US" smtClean="0"/>
              <a:t>06-Jun-18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86D93-4647-48AF-BFDC-5A3C2811BEE2}" type="slidenum">
              <a:rPr lang="en-US" smtClean="0"/>
              <a:t>‹#›</a:t>
            </a:fld>
            <a:endParaRPr lang="en-US"/>
          </a:p>
        </p:txBody>
      </p:sp>
    </p:spTree>
    <p:extLst>
      <p:ext uri="{BB962C8B-B14F-4D97-AF65-F5344CB8AC3E}">
        <p14:creationId xmlns:p14="http://schemas.microsoft.com/office/powerpoint/2010/main" val="141755669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6BC89E-8707-4935-A425-2D2D6B0779C4}" type="datetimeFigureOut">
              <a:rPr lang="en-US" smtClean="0"/>
              <a:t>06-Jun-18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86D93-4647-48AF-BFDC-5A3C2811BEE2}" type="slidenum">
              <a:rPr lang="en-US" smtClean="0"/>
              <a:t>‹#›</a:t>
            </a:fld>
            <a:endParaRPr lang="en-US"/>
          </a:p>
        </p:txBody>
      </p:sp>
    </p:spTree>
    <p:extLst>
      <p:ext uri="{BB962C8B-B14F-4D97-AF65-F5344CB8AC3E}">
        <p14:creationId xmlns:p14="http://schemas.microsoft.com/office/powerpoint/2010/main" val="1249251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lin ang="8100000" scaled="1"/>
          <a:tileRect/>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16BC89E-8707-4935-A425-2D2D6B0779C4}" type="datetimeFigureOut">
              <a:rPr lang="en-US" smtClean="0"/>
              <a:t>06-Jun-18</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2D86D93-4647-48AF-BFDC-5A3C2811BEE2}" type="slidenum">
              <a:rPr lang="en-US" smtClean="0"/>
              <a:t>‹#›</a:t>
            </a:fld>
            <a:endParaRPr lang="en-US"/>
          </a:p>
        </p:txBody>
      </p:sp>
    </p:spTree>
    <p:extLst>
      <p:ext uri="{BB962C8B-B14F-4D97-AF65-F5344CB8AC3E}">
        <p14:creationId xmlns:p14="http://schemas.microsoft.com/office/powerpoint/2010/main" val="352140980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7C84F-4AA2-4729-B911-10A89E9A327F}"/>
              </a:ext>
            </a:extLst>
          </p:cNvPr>
          <p:cNvSpPr>
            <a:spLocks noGrp="1"/>
          </p:cNvSpPr>
          <p:nvPr>
            <p:ph type="ctrTitle"/>
          </p:nvPr>
        </p:nvSpPr>
        <p:spPr>
          <a:xfrm>
            <a:off x="5513664" y="337625"/>
            <a:ext cx="7962314" cy="1477816"/>
          </a:xfrm>
        </p:spPr>
        <p:txBody>
          <a:bodyPr>
            <a:normAutofit/>
          </a:bodyPr>
          <a:lstStyle/>
          <a:p>
            <a:r>
              <a:rPr lang="en-US" sz="9600" dirty="0">
                <a:effectLst>
                  <a:outerShdw blurRad="50800" dist="38100" dir="5400000" algn="t" rotWithShape="0">
                    <a:prstClr val="black">
                      <a:alpha val="40000"/>
                    </a:prstClr>
                  </a:outerShdw>
                </a:effectLst>
                <a:latin typeface="Times New Roman" panose="02020603050405020304" pitchFamily="18" charset="0"/>
                <a:cs typeface="Times New Roman" panose="02020603050405020304" pitchFamily="18" charset="0"/>
              </a:rPr>
              <a:t>SCOOT </a:t>
            </a:r>
          </a:p>
        </p:txBody>
      </p:sp>
      <p:sp>
        <p:nvSpPr>
          <p:cNvPr id="3" name="Subtitle 2">
            <a:extLst>
              <a:ext uri="{FF2B5EF4-FFF2-40B4-BE49-F238E27FC236}">
                <a16:creationId xmlns:a16="http://schemas.microsoft.com/office/drawing/2014/main" id="{8A874EEE-758E-4251-A030-629D1638B0ED}"/>
              </a:ext>
            </a:extLst>
          </p:cNvPr>
          <p:cNvSpPr>
            <a:spLocks noGrp="1"/>
          </p:cNvSpPr>
          <p:nvPr>
            <p:ph type="subTitle" idx="1"/>
          </p:nvPr>
        </p:nvSpPr>
        <p:spPr>
          <a:xfrm>
            <a:off x="7041481" y="1815441"/>
            <a:ext cx="4906679" cy="1560805"/>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sz="3200" b="1" i="1" dirty="0">
                <a:solidFill>
                  <a:schemeClr val="tx1"/>
                </a:solidFill>
                <a:latin typeface="Times New Roman" panose="02020603050405020304" pitchFamily="18" charset="0"/>
                <a:cs typeface="Times New Roman" panose="02020603050405020304" pitchFamily="18" charset="0"/>
              </a:rPr>
              <a:t>SMART MOBILITY </a:t>
            </a:r>
            <a:endParaRPr lang="en-US" sz="3200" dirty="0">
              <a:solidFill>
                <a:schemeClr val="tx1"/>
              </a:solidFill>
              <a:latin typeface="Times New Roman" panose="02020603050405020304" pitchFamily="18" charset="0"/>
              <a:cs typeface="Times New Roman" panose="02020603050405020304" pitchFamily="18" charset="0"/>
            </a:endParaRPr>
          </a:p>
          <a:p>
            <a:r>
              <a:rPr lang="en-US" sz="3200" b="1" i="1" dirty="0">
                <a:solidFill>
                  <a:schemeClr val="tx1"/>
                </a:solidFill>
                <a:latin typeface="Times New Roman" panose="02020603050405020304" pitchFamily="18" charset="0"/>
                <a:cs typeface="Times New Roman" panose="02020603050405020304" pitchFamily="18" charset="0"/>
              </a:rPr>
              <a:t>MADE SIMPLE</a:t>
            </a:r>
          </a:p>
          <a:p>
            <a:endParaRPr lang="en-US" sz="3200" b="1" i="1" dirty="0">
              <a:latin typeface="Times New Roman" panose="02020603050405020304" pitchFamily="18" charset="0"/>
              <a:cs typeface="Times New Roman" panose="02020603050405020304" pitchFamily="18" charset="0"/>
            </a:endParaRPr>
          </a:p>
          <a:p>
            <a:endParaRPr lang="en-US" sz="3200" b="1" i="1"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C34637AF-C4A5-4781-B66F-F89244570004}"/>
              </a:ext>
            </a:extLst>
          </p:cNvPr>
          <p:cNvPicPr>
            <a:picLocks noChangeAspect="1"/>
          </p:cNvPicPr>
          <p:nvPr/>
        </p:nvPicPr>
        <p:blipFill>
          <a:blip r:embed="rId3"/>
          <a:stretch>
            <a:fillRect/>
          </a:stretch>
        </p:blipFill>
        <p:spPr>
          <a:xfrm>
            <a:off x="1068966" y="387217"/>
            <a:ext cx="5728677" cy="3727937"/>
          </a:xfrm>
          <a:prstGeom prst="rect">
            <a:avLst/>
          </a:prstGeom>
        </p:spPr>
      </p:pic>
      <p:sp>
        <p:nvSpPr>
          <p:cNvPr id="8" name="Subtitle 2">
            <a:extLst>
              <a:ext uri="{FF2B5EF4-FFF2-40B4-BE49-F238E27FC236}">
                <a16:creationId xmlns:a16="http://schemas.microsoft.com/office/drawing/2014/main" id="{A0212D7C-B9DB-47C1-A515-BD4437EDF3C7}"/>
              </a:ext>
            </a:extLst>
          </p:cNvPr>
          <p:cNvSpPr txBox="1">
            <a:spLocks/>
          </p:cNvSpPr>
          <p:nvPr/>
        </p:nvSpPr>
        <p:spPr>
          <a:xfrm>
            <a:off x="2968774" y="4971778"/>
            <a:ext cx="5394358" cy="1532670"/>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n-US" sz="3400" b="1" dirty="0">
                <a:solidFill>
                  <a:schemeClr val="tx1"/>
                </a:solidFill>
                <a:latin typeface="Times New Roman" panose="02020603050405020304" pitchFamily="18" charset="0"/>
                <a:cs typeface="Times New Roman" panose="02020603050405020304" pitchFamily="18" charset="0"/>
              </a:rPr>
              <a:t>Nandi Satyaraj reddy(Sunny)</a:t>
            </a:r>
          </a:p>
          <a:p>
            <a:r>
              <a:rPr lang="en-US" sz="3400" b="1" dirty="0">
                <a:solidFill>
                  <a:schemeClr val="tx1"/>
                </a:solidFill>
                <a:latin typeface="Times New Roman" panose="02020603050405020304" pitchFamily="18" charset="0"/>
                <a:cs typeface="Times New Roman" panose="02020603050405020304" pitchFamily="18" charset="0"/>
              </a:rPr>
              <a:t>Christ university, Bengaluru</a:t>
            </a:r>
          </a:p>
          <a:p>
            <a:endParaRPr lang="en-US" sz="3400" b="1" i="1" dirty="0">
              <a:latin typeface="Times New Roman" panose="02020603050405020304" pitchFamily="18" charset="0"/>
              <a:cs typeface="Times New Roman" panose="02020603050405020304" pitchFamily="18" charset="0"/>
            </a:endParaRPr>
          </a:p>
          <a:p>
            <a:endParaRPr lang="en-US" sz="3200" b="1" i="1"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55489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7E3B4C-B655-408B-A8F1-BB996E17BEC0}"/>
              </a:ext>
            </a:extLst>
          </p:cNvPr>
          <p:cNvSpPr>
            <a:spLocks noGrp="1"/>
          </p:cNvSpPr>
          <p:nvPr>
            <p:ph sz="quarter" idx="13"/>
          </p:nvPr>
        </p:nvSpPr>
        <p:spPr>
          <a:xfrm>
            <a:off x="0" y="0"/>
            <a:ext cx="12192000" cy="8567225"/>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pPr marL="0" indent="0" algn="ctr">
              <a:buNone/>
            </a:pPr>
            <a:endParaRPr lang="en-US" sz="4000" dirty="0">
              <a:latin typeface="Times New Roman" panose="02020603050405020304" pitchFamily="18" charset="0"/>
              <a:cs typeface="Times New Roman" panose="02020603050405020304" pitchFamily="18" charset="0"/>
            </a:endParaRPr>
          </a:p>
          <a:p>
            <a:pPr marL="0" indent="0" algn="ctr">
              <a:buNone/>
            </a:pPr>
            <a:r>
              <a:rPr lang="en-US" sz="4000" dirty="0">
                <a:latin typeface="Times New Roman" panose="02020603050405020304" pitchFamily="18" charset="0"/>
                <a:cs typeface="Times New Roman" panose="02020603050405020304" pitchFamily="18" charset="0"/>
              </a:rPr>
              <a:t>SCOOT FOR CITIES</a:t>
            </a:r>
          </a:p>
          <a:p>
            <a:pPr marL="0" indent="0" algn="ctr">
              <a:buNone/>
            </a:pPr>
            <a:endParaRPr lang="en-US" sz="4000" dirty="0">
              <a:latin typeface="Times New Roman" panose="02020603050405020304" pitchFamily="18" charset="0"/>
              <a:cs typeface="Times New Roman" panose="02020603050405020304" pitchFamily="18" charset="0"/>
            </a:endParaRPr>
          </a:p>
          <a:p>
            <a:pPr marL="0" indent="0" algn="ctr">
              <a:buNone/>
            </a:pPr>
            <a:endParaRPr lang="en-US" dirty="0"/>
          </a:p>
        </p:txBody>
      </p:sp>
      <p:sp>
        <p:nvSpPr>
          <p:cNvPr id="7" name="Rectangle 6">
            <a:extLst>
              <a:ext uri="{FF2B5EF4-FFF2-40B4-BE49-F238E27FC236}">
                <a16:creationId xmlns:a16="http://schemas.microsoft.com/office/drawing/2014/main" id="{3BEAE879-3105-4EC3-8BC1-A2DB13B59826}"/>
              </a:ext>
            </a:extLst>
          </p:cNvPr>
          <p:cNvSpPr/>
          <p:nvPr/>
        </p:nvSpPr>
        <p:spPr>
          <a:xfrm>
            <a:off x="1252024" y="2506753"/>
            <a:ext cx="10339754" cy="5601533"/>
          </a:xfrm>
          <a:prstGeom prst="rect">
            <a:avLst/>
          </a:prstGeom>
        </p:spPr>
        <p:txBody>
          <a:bodyPr wrap="square">
            <a:spAutoFit/>
          </a:bodyPr>
          <a:lstStyle/>
          <a:p>
            <a:r>
              <a:rPr lang="en-US" sz="3000" dirty="0">
                <a:latin typeface="Times New Roman" panose="02020603050405020304" pitchFamily="18" charset="0"/>
                <a:cs typeface="Times New Roman" panose="02020603050405020304" pitchFamily="18" charset="0"/>
              </a:rPr>
              <a:t>Serving cities is at the core of Scoot’s mission. From electric scooters to smart bikes, our dock free smart mobility solutions reduce traffic congestion, promote healthy living, and solve the all-important challenge of the first and last mile. And that’s just the beginning.</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algn="ctr"/>
            <a:endParaRPr lang="en-US" sz="40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311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785E5-FA5B-4637-978E-802830F8B809}"/>
              </a:ext>
            </a:extLst>
          </p:cNvPr>
          <p:cNvSpPr>
            <a:spLocks noGrp="1"/>
          </p:cNvSpPr>
          <p:nvPr>
            <p:ph type="title"/>
          </p:nvPr>
        </p:nvSpPr>
        <p:spPr>
          <a:xfrm>
            <a:off x="0" y="0"/>
            <a:ext cx="12192000" cy="6858000"/>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sz="5400" dirty="0">
                <a:latin typeface="Times New Roman" panose="02020603050405020304" pitchFamily="18" charset="0"/>
                <a:cs typeface="Times New Roman" panose="02020603050405020304" pitchFamily="18" charset="0"/>
              </a:rPr>
              <a:t>JOIN THE SCOOT MOVEMENT </a:t>
            </a:r>
          </a:p>
        </p:txBody>
      </p:sp>
    </p:spTree>
    <p:extLst>
      <p:ext uri="{BB962C8B-B14F-4D97-AF65-F5344CB8AC3E}">
        <p14:creationId xmlns:p14="http://schemas.microsoft.com/office/powerpoint/2010/main" val="4143256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785E5-FA5B-4637-978E-802830F8B809}"/>
              </a:ext>
            </a:extLst>
          </p:cNvPr>
          <p:cNvSpPr>
            <a:spLocks noGrp="1"/>
          </p:cNvSpPr>
          <p:nvPr>
            <p:ph type="title"/>
          </p:nvPr>
        </p:nvSpPr>
        <p:spPr>
          <a:xfrm>
            <a:off x="0" y="0"/>
            <a:ext cx="12192000" cy="6858000"/>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br>
              <a:rPr lang="en-US" sz="5400" dirty="0">
                <a:latin typeface="Times New Roman" panose="02020603050405020304" pitchFamily="18" charset="0"/>
                <a:cs typeface="Times New Roman" panose="02020603050405020304" pitchFamily="18" charset="0"/>
              </a:rPr>
            </a:br>
            <a:r>
              <a:rPr lang="en-US" sz="5400" dirty="0">
                <a:latin typeface="Times New Roman" panose="02020603050405020304" pitchFamily="18" charset="0"/>
                <a:cs typeface="Times New Roman" panose="02020603050405020304" pitchFamily="18" charset="0"/>
              </a:rPr>
              <a:t>PLEASE PROVIDE  YOUR VALUABLE  ADVICE ON THIS! </a:t>
            </a:r>
            <a:br>
              <a:rPr lang="en-US" sz="5400" dirty="0">
                <a:latin typeface="Times New Roman" panose="02020603050405020304" pitchFamily="18" charset="0"/>
                <a:cs typeface="Times New Roman" panose="02020603050405020304" pitchFamily="18" charset="0"/>
              </a:rPr>
            </a:br>
            <a:br>
              <a:rPr lang="en-US" sz="5400" dirty="0">
                <a:latin typeface="Times New Roman" panose="02020603050405020304" pitchFamily="18" charset="0"/>
                <a:cs typeface="Times New Roman" panose="02020603050405020304" pitchFamily="18" charset="0"/>
              </a:rPr>
            </a:br>
            <a:r>
              <a:rPr lang="en-US" sz="5400" dirty="0">
                <a:latin typeface="Times New Roman" panose="02020603050405020304" pitchFamily="18" charset="0"/>
                <a:cs typeface="Times New Roman" panose="02020603050405020304" pitchFamily="18" charset="0"/>
              </a:rPr>
              <a:t>KINDLY LET ME KNOW IF YOU HAVE ANY QUESTIONS.</a:t>
            </a:r>
          </a:p>
        </p:txBody>
      </p:sp>
    </p:spTree>
    <p:extLst>
      <p:ext uri="{BB962C8B-B14F-4D97-AF65-F5344CB8AC3E}">
        <p14:creationId xmlns:p14="http://schemas.microsoft.com/office/powerpoint/2010/main" val="834049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6A638-5BCD-43B2-840A-1CDB840D184C}"/>
              </a:ext>
            </a:extLst>
          </p:cNvPr>
          <p:cNvSpPr>
            <a:spLocks noGrp="1"/>
          </p:cNvSpPr>
          <p:nvPr>
            <p:ph type="title"/>
          </p:nvPr>
        </p:nvSpPr>
        <p:spPr>
          <a:xfrm>
            <a:off x="1157928" y="0"/>
            <a:ext cx="10241904" cy="1069144"/>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8979E267-F9F0-4904-8E87-B79050461DC3}"/>
              </a:ext>
            </a:extLst>
          </p:cNvPr>
          <p:cNvSpPr>
            <a:spLocks noGrp="1"/>
          </p:cNvSpPr>
          <p:nvPr>
            <p:ph sz="quarter" idx="13"/>
          </p:nvPr>
        </p:nvSpPr>
        <p:spPr>
          <a:xfrm>
            <a:off x="792481" y="984738"/>
            <a:ext cx="10972799" cy="5416061"/>
          </a:xfrm>
        </p:spPr>
        <p:txBody>
          <a:bodyPr>
            <a:noAutofit/>
          </a:bodyPr>
          <a:lstStyle/>
          <a:p>
            <a:pPr>
              <a:buFont typeface="Wingdings" panose="05000000000000000000" pitchFamily="2" charset="2"/>
              <a:buChar char="ü"/>
            </a:pPr>
            <a:r>
              <a:rPr lang="en-US" sz="2800" cap="none" dirty="0">
                <a:latin typeface="Times New Roman" panose="02020603050405020304" pitchFamily="18" charset="0"/>
                <a:cs typeface="Times New Roman" panose="02020603050405020304" pitchFamily="18" charset="0"/>
              </a:rPr>
              <a:t>Our idea was founded on a simple question: how do we ensure future generations will not only be able to live on a healthy planet, but thrive? </a:t>
            </a:r>
          </a:p>
          <a:p>
            <a:pPr>
              <a:buFont typeface="Wingdings" panose="05000000000000000000" pitchFamily="2" charset="2"/>
              <a:buChar char="ü"/>
            </a:pPr>
            <a:r>
              <a:rPr lang="en-US" sz="2800" cap="none" dirty="0">
                <a:latin typeface="Times New Roman" panose="02020603050405020304" pitchFamily="18" charset="0"/>
                <a:cs typeface="Times New Roman" panose="02020603050405020304" pitchFamily="18" charset="0"/>
              </a:rPr>
              <a:t>Our company aims to provide a sustainable solution to the first and last mile transportation problem by helping people move around their cities in an affordable and convenient way while eliminating their carbon footprint. We are here to empower future generations to change their </a:t>
            </a:r>
            <a:r>
              <a:rPr lang="en-US" sz="2800" cap="none" dirty="0" err="1">
                <a:latin typeface="Times New Roman" panose="02020603050405020304" pitchFamily="18" charset="0"/>
                <a:cs typeface="Times New Roman" panose="02020603050405020304" pitchFamily="18" charset="0"/>
              </a:rPr>
              <a:t>behaviour</a:t>
            </a:r>
            <a:r>
              <a:rPr lang="en-US" sz="2800" cap="none" dirty="0">
                <a:latin typeface="Times New Roman" panose="02020603050405020304" pitchFamily="18" charset="0"/>
                <a:cs typeface="Times New Roman" panose="02020603050405020304" pitchFamily="18" charset="0"/>
              </a:rPr>
              <a:t> so we can save this planet together.</a:t>
            </a:r>
          </a:p>
          <a:p>
            <a:pPr>
              <a:buFont typeface="Wingdings" panose="05000000000000000000" pitchFamily="2" charset="2"/>
              <a:buChar char="ü"/>
            </a:pPr>
            <a:r>
              <a:rPr lang="en-US" sz="2800" b="1" cap="none" dirty="0">
                <a:latin typeface="Times New Roman" panose="02020603050405020304" pitchFamily="18" charset="0"/>
                <a:cs typeface="Times New Roman" panose="02020603050405020304" pitchFamily="18" charset="0"/>
              </a:rPr>
              <a:t>Scoot</a:t>
            </a:r>
            <a:r>
              <a:rPr lang="en-US" sz="2800" cap="none" dirty="0">
                <a:latin typeface="Times New Roman" panose="02020603050405020304" pitchFamily="18" charset="0"/>
                <a:cs typeface="Times New Roman" panose="02020603050405020304" pitchFamily="18" charset="0"/>
              </a:rPr>
              <a:t> is not just a tech mobility company. We are a people and relationships company first and foremost. And we're committed to building with you.</a:t>
            </a:r>
          </a:p>
        </p:txBody>
      </p:sp>
    </p:spTree>
    <p:extLst>
      <p:ext uri="{BB962C8B-B14F-4D97-AF65-F5344CB8AC3E}">
        <p14:creationId xmlns:p14="http://schemas.microsoft.com/office/powerpoint/2010/main" val="1376070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DAD9B-5322-4920-AF67-FDBA41F8718A}"/>
              </a:ext>
            </a:extLst>
          </p:cNvPr>
          <p:cNvSpPr>
            <a:spLocks noGrp="1"/>
          </p:cNvSpPr>
          <p:nvPr>
            <p:ph type="title"/>
          </p:nvPr>
        </p:nvSpPr>
        <p:spPr>
          <a:xfrm>
            <a:off x="1012249" y="294961"/>
            <a:ext cx="10364451" cy="703846"/>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b="1" dirty="0">
                <a:latin typeface="Times New Roman" panose="02020603050405020304" pitchFamily="18" charset="0"/>
                <a:cs typeface="Times New Roman" panose="02020603050405020304" pitchFamily="18" charset="0"/>
              </a:rPr>
              <a:t>Riding is as easy as:</a:t>
            </a:r>
          </a:p>
        </p:txBody>
      </p:sp>
      <p:sp>
        <p:nvSpPr>
          <p:cNvPr id="3" name="Content Placeholder 2">
            <a:extLst>
              <a:ext uri="{FF2B5EF4-FFF2-40B4-BE49-F238E27FC236}">
                <a16:creationId xmlns:a16="http://schemas.microsoft.com/office/drawing/2014/main" id="{D96DD396-C66B-47A7-9DD7-9B7CF56BA6A6}"/>
              </a:ext>
            </a:extLst>
          </p:cNvPr>
          <p:cNvSpPr>
            <a:spLocks noGrp="1"/>
          </p:cNvSpPr>
          <p:nvPr>
            <p:ph sz="quarter" idx="13"/>
          </p:nvPr>
        </p:nvSpPr>
        <p:spPr>
          <a:xfrm>
            <a:off x="482991" y="407962"/>
            <a:ext cx="11422966" cy="5866227"/>
          </a:xfrm>
        </p:spPr>
        <p:txBody>
          <a:bodyPr/>
          <a:lstStyle/>
          <a:p>
            <a:pPr marL="0" indent="0">
              <a:buNone/>
            </a:pPr>
            <a:endParaRPr lang="en-US" sz="2800" b="1" dirty="0">
              <a:latin typeface="Times New Roman" panose="02020603050405020304" pitchFamily="18" charset="0"/>
              <a:cs typeface="Times New Roman" panose="02020603050405020304" pitchFamily="18" charset="0"/>
            </a:endParaRPr>
          </a:p>
          <a:p>
            <a:pPr algn="ctr"/>
            <a:endParaRPr lang="en-US" dirty="0"/>
          </a:p>
        </p:txBody>
      </p:sp>
      <p:pic>
        <p:nvPicPr>
          <p:cNvPr id="5" name="Picture 4">
            <a:extLst>
              <a:ext uri="{FF2B5EF4-FFF2-40B4-BE49-F238E27FC236}">
                <a16:creationId xmlns:a16="http://schemas.microsoft.com/office/drawing/2014/main" id="{928844D5-45F1-44F5-8F15-400E32D901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249" y="1211786"/>
            <a:ext cx="2753109" cy="4849423"/>
          </a:xfrm>
          <a:prstGeom prst="rect">
            <a:avLst/>
          </a:prstGeom>
        </p:spPr>
      </p:pic>
      <p:pic>
        <p:nvPicPr>
          <p:cNvPr id="7" name="Picture 6">
            <a:extLst>
              <a:ext uri="{FF2B5EF4-FFF2-40B4-BE49-F238E27FC236}">
                <a16:creationId xmlns:a16="http://schemas.microsoft.com/office/drawing/2014/main" id="{9A784FE1-CB3E-4B86-9231-B0A881D6A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3023" y="1211786"/>
            <a:ext cx="3362794" cy="4849423"/>
          </a:xfrm>
          <a:prstGeom prst="rect">
            <a:avLst/>
          </a:prstGeom>
        </p:spPr>
      </p:pic>
      <p:pic>
        <p:nvPicPr>
          <p:cNvPr id="9" name="Picture 8">
            <a:extLst>
              <a:ext uri="{FF2B5EF4-FFF2-40B4-BE49-F238E27FC236}">
                <a16:creationId xmlns:a16="http://schemas.microsoft.com/office/drawing/2014/main" id="{F13B4735-FD8E-49AA-9263-8BDD4647DD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3482" y="1211785"/>
            <a:ext cx="3629532" cy="4849423"/>
          </a:xfrm>
          <a:prstGeom prst="rect">
            <a:avLst/>
          </a:prstGeom>
        </p:spPr>
      </p:pic>
    </p:spTree>
    <p:extLst>
      <p:ext uri="{BB962C8B-B14F-4D97-AF65-F5344CB8AC3E}">
        <p14:creationId xmlns:p14="http://schemas.microsoft.com/office/powerpoint/2010/main" val="3526236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A6887-A3CC-4AC1-BF05-289023D630C9}"/>
              </a:ext>
            </a:extLst>
          </p:cNvPr>
          <p:cNvSpPr>
            <a:spLocks noGrp="1"/>
          </p:cNvSpPr>
          <p:nvPr>
            <p:ph type="title"/>
          </p:nvPr>
        </p:nvSpPr>
        <p:spPr>
          <a:xfrm>
            <a:off x="1237331" y="1631853"/>
            <a:ext cx="10364451" cy="3480787"/>
          </a:xfrm>
          <a:effectLst>
            <a:outerShdw blurRad="50800" dist="38100" algn="l" rotWithShape="0">
              <a:prstClr val="black">
                <a:alpha val="40000"/>
              </a:prstClr>
            </a:outerShdw>
          </a:effectLst>
        </p:spPr>
        <p:txBody>
          <a:bodyPr>
            <a:noAutofit/>
          </a:bodyPr>
          <a:lstStyle/>
          <a:p>
            <a:r>
              <a:rPr lang="en-US" sz="4000" b="1" dirty="0">
                <a:latin typeface="Times New Roman" panose="02020603050405020304" pitchFamily="18" charset="0"/>
                <a:cs typeface="Times New Roman" panose="02020603050405020304" pitchFamily="18" charset="0"/>
              </a:rPr>
              <a:t>Your Ride Anytime</a:t>
            </a:r>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r>
              <a:rPr lang="en-US" sz="4000" cap="none" dirty="0">
                <a:latin typeface="Times New Roman" panose="02020603050405020304" pitchFamily="18" charset="0"/>
                <a:cs typeface="Times New Roman" panose="02020603050405020304" pitchFamily="18" charset="0"/>
              </a:rPr>
              <a:t>From electric scooters to smart bikes, experience the excitement of scoot’s smart mobility fleet.</a:t>
            </a: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8161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3" name="Rectangle 18">
            <a:extLst>
              <a:ext uri="{FF2B5EF4-FFF2-40B4-BE49-F238E27FC236}">
                <a16:creationId xmlns:a16="http://schemas.microsoft.com/office/drawing/2014/main" id="{10D21FCB-56CB-4EFA-A79A-A9A8EC0F72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C594182-1589-4667-8391-B157D7D76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8061" y="1386852"/>
            <a:ext cx="6200163" cy="3627094"/>
          </a:xfrm>
          <a:prstGeom prst="roundRect">
            <a:avLst>
              <a:gd name="adj" fmla="val 2392"/>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24" name="Picture 20">
            <a:extLst>
              <a:ext uri="{FF2B5EF4-FFF2-40B4-BE49-F238E27FC236}">
                <a16:creationId xmlns:a16="http://schemas.microsoft.com/office/drawing/2014/main" id="{B1027BD9-272C-4CC4-9396-1708F8B1F40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6AD553E-226B-495E-87FF-AE899B3D1423}"/>
              </a:ext>
            </a:extLst>
          </p:cNvPr>
          <p:cNvSpPr>
            <a:spLocks noGrp="1"/>
          </p:cNvSpPr>
          <p:nvPr>
            <p:ph type="title"/>
          </p:nvPr>
        </p:nvSpPr>
        <p:spPr>
          <a:xfrm>
            <a:off x="913776" y="368562"/>
            <a:ext cx="3893976" cy="1596177"/>
          </a:xfrm>
          <a:effectLst>
            <a:outerShdw blurRad="50800" dist="38100" dir="2700000" algn="tl" rotWithShape="0">
              <a:prstClr val="black">
                <a:alpha val="40000"/>
              </a:prstClr>
            </a:outerShdw>
          </a:effectLst>
        </p:spPr>
        <p:txBody>
          <a:bodyPr anchor="b">
            <a:normAutofit/>
          </a:bodyPr>
          <a:lstStyle/>
          <a:p>
            <a:pPr algn="l"/>
            <a:r>
              <a:rPr lang="en-US" b="1" dirty="0">
                <a:latin typeface="Times New Roman" panose="02020603050405020304" pitchFamily="18" charset="0"/>
                <a:cs typeface="Times New Roman" panose="02020603050405020304" pitchFamily="18" charset="0"/>
              </a:rPr>
              <a:t>SMART BIKE</a:t>
            </a:r>
          </a:p>
        </p:txBody>
      </p:sp>
      <p:sp>
        <p:nvSpPr>
          <p:cNvPr id="12" name="Content Placeholder 11">
            <a:extLst>
              <a:ext uri="{FF2B5EF4-FFF2-40B4-BE49-F238E27FC236}">
                <a16:creationId xmlns:a16="http://schemas.microsoft.com/office/drawing/2014/main" id="{DE29AB9C-FFF7-4A8F-B07B-152732DB7B63}"/>
              </a:ext>
            </a:extLst>
          </p:cNvPr>
          <p:cNvSpPr>
            <a:spLocks noGrp="1"/>
          </p:cNvSpPr>
          <p:nvPr>
            <p:ph sz="quarter" idx="13"/>
          </p:nvPr>
        </p:nvSpPr>
        <p:spPr>
          <a:xfrm>
            <a:off x="913774" y="1637918"/>
            <a:ext cx="3893978" cy="5016100"/>
          </a:xfrm>
        </p:spPr>
        <p:txBody>
          <a:bodyPr>
            <a:noAutofit/>
          </a:bodyPr>
          <a:lstStyle/>
          <a:p>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cap="none" dirty="0">
                <a:latin typeface="Times New Roman" panose="02020603050405020304" pitchFamily="18" charset="0"/>
                <a:cs typeface="Times New Roman" panose="02020603050405020304" pitchFamily="18" charset="0"/>
              </a:rPr>
              <a:t>Scoot bike single speed bikes are perfect for cruising in style. </a:t>
            </a:r>
          </a:p>
          <a:p>
            <a:pPr>
              <a:buFont typeface="Wingdings" panose="05000000000000000000" pitchFamily="2" charset="2"/>
              <a:buChar char="ü"/>
            </a:pPr>
            <a:r>
              <a:rPr lang="en-US" sz="2400" cap="none" dirty="0">
                <a:latin typeface="Times New Roman" panose="02020603050405020304" pitchFamily="18" charset="0"/>
                <a:cs typeface="Times New Roman" panose="02020603050405020304" pitchFamily="18" charset="0"/>
              </a:rPr>
              <a:t>3G, GPS-enabled and equipped with classic spoke less wheels, they're the definition of making a single-speed statement.</a:t>
            </a:r>
          </a:p>
          <a:p>
            <a:pPr marL="0" indent="0">
              <a:buNone/>
            </a:pPr>
            <a:r>
              <a:rPr lang="en-US"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78682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4D4DD4CF-9732-4771-98FE-77886DC915F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2">
            <a:extLst>
              <a:ext uri="{FF2B5EF4-FFF2-40B4-BE49-F238E27FC236}">
                <a16:creationId xmlns:a16="http://schemas.microsoft.com/office/drawing/2014/main" id="{0917E639-5738-4605-929E-1222198314A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D375A27-A3D1-4BD8-A2A1-AFFB0FE262BB}"/>
              </a:ext>
            </a:extLst>
          </p:cNvPr>
          <p:cNvPicPr>
            <a:picLocks noChangeAspect="1"/>
          </p:cNvPicPr>
          <p:nvPr/>
        </p:nvPicPr>
        <p:blipFill rotWithShape="1">
          <a:blip r:embed="rId3">
            <a:extLst>
              <a:ext uri="{28A0092B-C50C-407E-A947-70E740481C1C}">
                <a14:useLocalDpi xmlns:a14="http://schemas.microsoft.com/office/drawing/2010/main" val="0"/>
              </a:ext>
            </a:extLst>
          </a:blip>
          <a:srcRect r="6758" b="2"/>
          <a:stretch/>
        </p:blipFill>
        <p:spPr>
          <a:xfrm>
            <a:off x="1" y="10"/>
            <a:ext cx="7479157" cy="6857990"/>
          </a:xfrm>
          <a:prstGeom prst="rect">
            <a:avLst/>
          </a:prstGeom>
          <a:scene3d>
            <a:camera prst="orthographicFront"/>
            <a:lightRig rig="threePt" dir="t">
              <a:rot lat="0" lon="0" rev="2700000"/>
            </a:lightRig>
          </a:scene3d>
          <a:sp3d contourW="6350">
            <a:bevelT h="38100"/>
            <a:contourClr>
              <a:srgbClr val="C0C0C0"/>
            </a:contourClr>
          </a:sp3d>
        </p:spPr>
      </p:pic>
      <p:sp>
        <p:nvSpPr>
          <p:cNvPr id="43" name="Rectangle 39">
            <a:extLst>
              <a:ext uri="{FF2B5EF4-FFF2-40B4-BE49-F238E27FC236}">
                <a16:creationId xmlns:a16="http://schemas.microsoft.com/office/drawing/2014/main" id="{A2861A9C-C970-4FFE-B67C-222B6F5732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791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D2FDF82E-EBD8-4EC5-AD10-CD9E70EE85C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6AD553E-226B-495E-87FF-AE899B3D1423}"/>
              </a:ext>
            </a:extLst>
          </p:cNvPr>
          <p:cNvSpPr>
            <a:spLocks noGrp="1"/>
          </p:cNvSpPr>
          <p:nvPr>
            <p:ph type="title"/>
          </p:nvPr>
        </p:nvSpPr>
        <p:spPr>
          <a:xfrm>
            <a:off x="8196408" y="640831"/>
            <a:ext cx="3352128" cy="1573863"/>
          </a:xfrm>
          <a:effectLst>
            <a:outerShdw blurRad="50800" dist="38100" dir="2700000" algn="tl" rotWithShape="0">
              <a:prstClr val="black">
                <a:alpha val="40000"/>
              </a:prstClr>
            </a:outerShdw>
          </a:effectLst>
        </p:spPr>
        <p:txBody>
          <a:bodyPr>
            <a:normAutofit/>
          </a:bodyPr>
          <a:lstStyle/>
          <a:p>
            <a:r>
              <a:rPr lang="en-US" b="1" dirty="0">
                <a:latin typeface="Times New Roman" panose="02020603050405020304" pitchFamily="18" charset="0"/>
                <a:cs typeface="Times New Roman" panose="02020603050405020304" pitchFamily="18" charset="0"/>
              </a:rPr>
              <a:t>Electric Assist</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SCOOT-S</a:t>
            </a:r>
          </a:p>
        </p:txBody>
      </p:sp>
      <p:sp>
        <p:nvSpPr>
          <p:cNvPr id="12" name="Content Placeholder 11">
            <a:extLst>
              <a:ext uri="{FF2B5EF4-FFF2-40B4-BE49-F238E27FC236}">
                <a16:creationId xmlns:a16="http://schemas.microsoft.com/office/drawing/2014/main" id="{DE29AB9C-FFF7-4A8F-B07B-152732DB7B63}"/>
              </a:ext>
            </a:extLst>
          </p:cNvPr>
          <p:cNvSpPr>
            <a:spLocks noGrp="1"/>
          </p:cNvSpPr>
          <p:nvPr>
            <p:ph sz="quarter" idx="13"/>
          </p:nvPr>
        </p:nvSpPr>
        <p:spPr>
          <a:xfrm>
            <a:off x="8196408" y="2039815"/>
            <a:ext cx="3352128" cy="4712677"/>
          </a:xfrm>
        </p:spPr>
        <p:txBody>
          <a:bodyPr>
            <a:normAutofit/>
          </a:bodyPr>
          <a:lstStyle/>
          <a:p>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cap="none" dirty="0">
                <a:latin typeface="Times New Roman" panose="02020603050405020304" pitchFamily="18" charset="0"/>
                <a:cs typeface="Times New Roman" panose="02020603050405020304" pitchFamily="18" charset="0"/>
              </a:rPr>
              <a:t>Getting around town has never been so simple, nor so fun! </a:t>
            </a:r>
          </a:p>
          <a:p>
            <a:pPr>
              <a:buFont typeface="Wingdings" panose="05000000000000000000" pitchFamily="2" charset="2"/>
              <a:buChar char="ü"/>
            </a:pPr>
            <a:r>
              <a:rPr lang="en-US" sz="2400" cap="none" dirty="0">
                <a:latin typeface="Times New Roman" panose="02020603050405020304" pitchFamily="18" charset="0"/>
                <a:cs typeface="Times New Roman" panose="02020603050405020304" pitchFamily="18" charset="0"/>
              </a:rPr>
              <a:t>With the push of a button, our scoot-s electric scooter will carry you effortlessly across the city. </a:t>
            </a:r>
          </a:p>
        </p:txBody>
      </p:sp>
    </p:spTree>
    <p:extLst>
      <p:ext uri="{BB962C8B-B14F-4D97-AF65-F5344CB8AC3E}">
        <p14:creationId xmlns:p14="http://schemas.microsoft.com/office/powerpoint/2010/main" val="1124430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BB3C-BF6E-41CA-9BEF-235EAE68E14A}"/>
              </a:ext>
            </a:extLst>
          </p:cNvPr>
          <p:cNvSpPr>
            <a:spLocks noGrp="1"/>
          </p:cNvSpPr>
          <p:nvPr>
            <p:ph type="title"/>
          </p:nvPr>
        </p:nvSpPr>
        <p:spPr>
          <a:xfrm>
            <a:off x="913149" y="-113003"/>
            <a:ext cx="10364451" cy="1097741"/>
          </a:xfrm>
          <a:effectLst>
            <a:outerShdw blurRad="50800" dist="38100" dir="5400000" algn="t" rotWithShape="0">
              <a:prstClr val="black">
                <a:alpha val="40000"/>
              </a:prstClr>
            </a:outerShdw>
          </a:effectLst>
        </p:spPr>
        <p:txBody>
          <a:bodyPr/>
          <a:lstStyle/>
          <a:p>
            <a:r>
              <a:rPr lang="en-US" b="1" dirty="0">
                <a:latin typeface="Times New Roman" panose="02020603050405020304" pitchFamily="18" charset="0"/>
                <a:cs typeface="Times New Roman" panose="02020603050405020304" pitchFamily="18" charset="0"/>
              </a:rPr>
              <a:t>SCOOT-S Etiquette</a:t>
            </a:r>
          </a:p>
        </p:txBody>
      </p:sp>
      <p:pic>
        <p:nvPicPr>
          <p:cNvPr id="6" name="Picture 5">
            <a:extLst>
              <a:ext uri="{FF2B5EF4-FFF2-40B4-BE49-F238E27FC236}">
                <a16:creationId xmlns:a16="http://schemas.microsoft.com/office/drawing/2014/main" id="{BDF1F462-3023-4F4A-8522-40ACCA1F7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7216" y="835527"/>
            <a:ext cx="2940360" cy="2692268"/>
          </a:xfrm>
          <a:prstGeom prst="rect">
            <a:avLst/>
          </a:prstGeom>
        </p:spPr>
      </p:pic>
      <p:pic>
        <p:nvPicPr>
          <p:cNvPr id="7" name="Picture 6">
            <a:extLst>
              <a:ext uri="{FF2B5EF4-FFF2-40B4-BE49-F238E27FC236}">
                <a16:creationId xmlns:a16="http://schemas.microsoft.com/office/drawing/2014/main" id="{AC216518-1E96-4767-AD2C-740BA296E484}"/>
              </a:ext>
            </a:extLst>
          </p:cNvPr>
          <p:cNvPicPr>
            <a:picLocks noChangeAspect="1"/>
          </p:cNvPicPr>
          <p:nvPr/>
        </p:nvPicPr>
        <p:blipFill>
          <a:blip r:embed="rId3"/>
          <a:stretch>
            <a:fillRect/>
          </a:stretch>
        </p:blipFill>
        <p:spPr>
          <a:xfrm>
            <a:off x="7438145" y="822784"/>
            <a:ext cx="2943812" cy="2713836"/>
          </a:xfrm>
          <a:prstGeom prst="rect">
            <a:avLst/>
          </a:prstGeom>
        </p:spPr>
      </p:pic>
      <p:pic>
        <p:nvPicPr>
          <p:cNvPr id="8" name="Picture 7">
            <a:extLst>
              <a:ext uri="{FF2B5EF4-FFF2-40B4-BE49-F238E27FC236}">
                <a16:creationId xmlns:a16="http://schemas.microsoft.com/office/drawing/2014/main" id="{F89F48B5-C6EA-48F7-9357-BA603FCE4E38}"/>
              </a:ext>
            </a:extLst>
          </p:cNvPr>
          <p:cNvPicPr>
            <a:picLocks noChangeAspect="1"/>
          </p:cNvPicPr>
          <p:nvPr/>
        </p:nvPicPr>
        <p:blipFill>
          <a:blip r:embed="rId4"/>
          <a:stretch>
            <a:fillRect/>
          </a:stretch>
        </p:blipFill>
        <p:spPr>
          <a:xfrm>
            <a:off x="251508" y="3715409"/>
            <a:ext cx="3359790" cy="2838450"/>
          </a:xfrm>
          <a:prstGeom prst="rect">
            <a:avLst/>
          </a:prstGeom>
        </p:spPr>
      </p:pic>
      <p:pic>
        <p:nvPicPr>
          <p:cNvPr id="9" name="Picture 8">
            <a:extLst>
              <a:ext uri="{FF2B5EF4-FFF2-40B4-BE49-F238E27FC236}">
                <a16:creationId xmlns:a16="http://schemas.microsoft.com/office/drawing/2014/main" id="{4E592E95-7492-411A-BAC8-75EF2B07A08B}"/>
              </a:ext>
            </a:extLst>
          </p:cNvPr>
          <p:cNvPicPr>
            <a:picLocks noChangeAspect="1"/>
          </p:cNvPicPr>
          <p:nvPr/>
        </p:nvPicPr>
        <p:blipFill>
          <a:blip r:embed="rId5"/>
          <a:stretch>
            <a:fillRect/>
          </a:stretch>
        </p:blipFill>
        <p:spPr>
          <a:xfrm>
            <a:off x="4089123" y="3848758"/>
            <a:ext cx="2905125" cy="2733675"/>
          </a:xfrm>
          <a:prstGeom prst="rect">
            <a:avLst/>
          </a:prstGeom>
        </p:spPr>
      </p:pic>
      <p:pic>
        <p:nvPicPr>
          <p:cNvPr id="10" name="Picture 9">
            <a:extLst>
              <a:ext uri="{FF2B5EF4-FFF2-40B4-BE49-F238E27FC236}">
                <a16:creationId xmlns:a16="http://schemas.microsoft.com/office/drawing/2014/main" id="{964887C4-D29B-4A1A-BEA4-9F710AB56D52}"/>
              </a:ext>
            </a:extLst>
          </p:cNvPr>
          <p:cNvPicPr>
            <a:picLocks noChangeAspect="1"/>
          </p:cNvPicPr>
          <p:nvPr/>
        </p:nvPicPr>
        <p:blipFill>
          <a:blip r:embed="rId6"/>
          <a:stretch>
            <a:fillRect/>
          </a:stretch>
        </p:blipFill>
        <p:spPr>
          <a:xfrm>
            <a:off x="7472074" y="3877334"/>
            <a:ext cx="2909883" cy="2676525"/>
          </a:xfrm>
          <a:prstGeom prst="rect">
            <a:avLst/>
          </a:prstGeom>
        </p:spPr>
      </p:pic>
      <p:pic>
        <p:nvPicPr>
          <p:cNvPr id="13" name="Picture 12">
            <a:extLst>
              <a:ext uri="{FF2B5EF4-FFF2-40B4-BE49-F238E27FC236}">
                <a16:creationId xmlns:a16="http://schemas.microsoft.com/office/drawing/2014/main" id="{4E9BBA3C-B27E-4590-B7E6-3149E8BCE796}"/>
              </a:ext>
            </a:extLst>
          </p:cNvPr>
          <p:cNvPicPr>
            <a:picLocks noChangeAspect="1"/>
          </p:cNvPicPr>
          <p:nvPr/>
        </p:nvPicPr>
        <p:blipFill>
          <a:blip r:embed="rId7"/>
          <a:stretch>
            <a:fillRect/>
          </a:stretch>
        </p:blipFill>
        <p:spPr>
          <a:xfrm>
            <a:off x="251509" y="841521"/>
            <a:ext cx="3359790" cy="2624958"/>
          </a:xfrm>
          <a:prstGeom prst="rect">
            <a:avLst/>
          </a:prstGeom>
        </p:spPr>
      </p:pic>
    </p:spTree>
    <p:extLst>
      <p:ext uri="{BB962C8B-B14F-4D97-AF65-F5344CB8AC3E}">
        <p14:creationId xmlns:p14="http://schemas.microsoft.com/office/powerpoint/2010/main" val="1917548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88" name="Picture 2">
            <a:extLst>
              <a:ext uri="{FF2B5EF4-FFF2-40B4-BE49-F238E27FC236}">
                <a16:creationId xmlns:a16="http://schemas.microsoft.com/office/drawing/2014/main" id="{E329ADF2-0541-4770-8D6F-7F7392064B1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78">
            <a:extLst>
              <a:ext uri="{FF2B5EF4-FFF2-40B4-BE49-F238E27FC236}">
                <a16:creationId xmlns:a16="http://schemas.microsoft.com/office/drawing/2014/main" id="{DB042749-FB5E-4C0B-867D-6D25FB5FF0A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92" name="Rectangle 80">
            <a:extLst>
              <a:ext uri="{FF2B5EF4-FFF2-40B4-BE49-F238E27FC236}">
                <a16:creationId xmlns:a16="http://schemas.microsoft.com/office/drawing/2014/main" id="{1C2E9A41-1455-4E2A-BB8D-10AEB0EC03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2">
            <a:extLst>
              <a:ext uri="{FF2B5EF4-FFF2-40B4-BE49-F238E27FC236}">
                <a16:creationId xmlns:a16="http://schemas.microsoft.com/office/drawing/2014/main" id="{473C4247-0CA0-4CAD-AB4E-431F3A258B5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95" name="Rectangle 84">
            <a:extLst>
              <a:ext uri="{FF2B5EF4-FFF2-40B4-BE49-F238E27FC236}">
                <a16:creationId xmlns:a16="http://schemas.microsoft.com/office/drawing/2014/main" id="{19C7D753-55A5-4564-BBDB-1CBFC04E02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963051" cy="68580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36A7D59-4403-425D-9E38-19E4567AA892}"/>
              </a:ext>
            </a:extLst>
          </p:cNvPr>
          <p:cNvPicPr>
            <a:picLocks noChangeAspect="1"/>
          </p:cNvPicPr>
          <p:nvPr/>
        </p:nvPicPr>
        <p:blipFill>
          <a:blip r:embed="rId4"/>
          <a:stretch>
            <a:fillRect/>
          </a:stretch>
        </p:blipFill>
        <p:spPr>
          <a:xfrm>
            <a:off x="112793" y="349777"/>
            <a:ext cx="3315003" cy="2942063"/>
          </a:xfrm>
          <a:prstGeom prst="rect">
            <a:avLst/>
          </a:prstGeom>
        </p:spPr>
      </p:pic>
      <p:cxnSp>
        <p:nvCxnSpPr>
          <p:cNvPr id="87" name="Straight Connector 86">
            <a:extLst>
              <a:ext uri="{FF2B5EF4-FFF2-40B4-BE49-F238E27FC236}">
                <a16:creationId xmlns:a16="http://schemas.microsoft.com/office/drawing/2014/main" id="{3B87CF3C-FC37-4C22-9647-EE53348680B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9050" y="3428999"/>
            <a:ext cx="6931152" cy="1"/>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6CF5998C-F93F-4D4E-8193-EDA4B961225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8089" y="0"/>
            <a:ext cx="81313" cy="6858000"/>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1CAC1F7-33A6-4A72-B8AA-C463F22DAF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3998" y="281348"/>
            <a:ext cx="3474443" cy="3010492"/>
          </a:xfrm>
          <a:prstGeom prst="rect">
            <a:avLst/>
          </a:prstGeom>
        </p:spPr>
      </p:pic>
      <p:pic>
        <p:nvPicPr>
          <p:cNvPr id="71" name="Content Placeholder 4">
            <a:extLst>
              <a:ext uri="{FF2B5EF4-FFF2-40B4-BE49-F238E27FC236}">
                <a16:creationId xmlns:a16="http://schemas.microsoft.com/office/drawing/2014/main" id="{983B72D8-2797-4BE9-99FA-FBA120C328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322" y="3641617"/>
            <a:ext cx="3291676" cy="3216382"/>
          </a:xfrm>
          <a:prstGeom prst="rect">
            <a:avLst/>
          </a:prstGeom>
        </p:spPr>
      </p:pic>
      <p:pic>
        <p:nvPicPr>
          <p:cNvPr id="7" name="Picture 6">
            <a:extLst>
              <a:ext uri="{FF2B5EF4-FFF2-40B4-BE49-F238E27FC236}">
                <a16:creationId xmlns:a16="http://schemas.microsoft.com/office/drawing/2014/main" id="{55C493E4-B82E-4A47-B52E-D714D99E94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24022" y="3428998"/>
            <a:ext cx="3261147" cy="3291841"/>
          </a:xfrm>
          <a:prstGeom prst="rect">
            <a:avLst/>
          </a:prstGeom>
        </p:spPr>
      </p:pic>
      <p:sp>
        <p:nvSpPr>
          <p:cNvPr id="91" name="Rectangle 90">
            <a:extLst>
              <a:ext uri="{FF2B5EF4-FFF2-40B4-BE49-F238E27FC236}">
                <a16:creationId xmlns:a16="http://schemas.microsoft.com/office/drawing/2014/main" id="{569065BC-0356-4D5C-9170-62B6A1FAFA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3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3" name="Picture 92">
            <a:extLst>
              <a:ext uri="{FF2B5EF4-FFF2-40B4-BE49-F238E27FC236}">
                <a16:creationId xmlns:a16="http://schemas.microsoft.com/office/drawing/2014/main" id="{DA9869D7-8663-40FB-A912-47FB5553D98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90" y="-1"/>
            <a:ext cx="12192000" cy="6858000"/>
          </a:xfrm>
          <a:prstGeom prst="rect">
            <a:avLst/>
          </a:prstGeom>
        </p:spPr>
      </p:pic>
      <p:sp>
        <p:nvSpPr>
          <p:cNvPr id="2" name="Title 1">
            <a:extLst>
              <a:ext uri="{FF2B5EF4-FFF2-40B4-BE49-F238E27FC236}">
                <a16:creationId xmlns:a16="http://schemas.microsoft.com/office/drawing/2014/main" id="{75E97F28-7E0C-482B-A35C-F3EA0B32201A}"/>
              </a:ext>
            </a:extLst>
          </p:cNvPr>
          <p:cNvSpPr>
            <a:spLocks noGrp="1"/>
          </p:cNvSpPr>
          <p:nvPr>
            <p:ph type="title"/>
          </p:nvPr>
        </p:nvSpPr>
        <p:spPr>
          <a:xfrm>
            <a:off x="7570382" y="957486"/>
            <a:ext cx="3707844" cy="3131913"/>
          </a:xfrm>
        </p:spPr>
        <p:txBody>
          <a:bodyPr vert="horz" lIns="91440" tIns="45720" rIns="91440" bIns="45720" rtlCol="0" anchor="b">
            <a:normAutofit/>
          </a:bodyPr>
          <a:lstStyle/>
          <a:p>
            <a:r>
              <a:rPr lang="en-US" sz="4800" b="1"/>
              <a:t>Parking Dos and Don'ts</a:t>
            </a:r>
            <a:br>
              <a:rPr lang="en-US" sz="4800" b="1"/>
            </a:br>
            <a:endParaRPr lang="en-US" sz="4800"/>
          </a:p>
        </p:txBody>
      </p:sp>
    </p:spTree>
    <p:extLst>
      <p:ext uri="{BB962C8B-B14F-4D97-AF65-F5344CB8AC3E}">
        <p14:creationId xmlns:p14="http://schemas.microsoft.com/office/powerpoint/2010/main" val="4135553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16C06-2AF3-45EB-ADAA-65F2FDA7C087}"/>
              </a:ext>
            </a:extLst>
          </p:cNvPr>
          <p:cNvSpPr>
            <a:spLocks noGrp="1"/>
          </p:cNvSpPr>
          <p:nvPr>
            <p:ph type="title"/>
          </p:nvPr>
        </p:nvSpPr>
        <p:spPr>
          <a:xfrm>
            <a:off x="913775" y="647114"/>
            <a:ext cx="10364451" cy="1567580"/>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sz="4000" dirty="0">
                <a:latin typeface="Times New Roman" panose="02020603050405020304" pitchFamily="18" charset="0"/>
                <a:cs typeface="Times New Roman" panose="02020603050405020304" pitchFamily="18" charset="0"/>
              </a:rPr>
              <a:t>GPS</a:t>
            </a:r>
          </a:p>
        </p:txBody>
      </p:sp>
      <p:sp>
        <p:nvSpPr>
          <p:cNvPr id="3" name="Content Placeholder 2">
            <a:extLst>
              <a:ext uri="{FF2B5EF4-FFF2-40B4-BE49-F238E27FC236}">
                <a16:creationId xmlns:a16="http://schemas.microsoft.com/office/drawing/2014/main" id="{9F823BFE-C2B2-48FA-92C2-433101F56E0B}"/>
              </a:ext>
            </a:extLst>
          </p:cNvPr>
          <p:cNvSpPr>
            <a:spLocks noGrp="1"/>
          </p:cNvSpPr>
          <p:nvPr>
            <p:ph sz="quarter" idx="13"/>
          </p:nvPr>
        </p:nvSpPr>
        <p:spPr/>
        <p:txBody>
          <a:bodyPr>
            <a:normAutofit lnSpcReduction="10000"/>
          </a:bodyPr>
          <a:lstStyle/>
          <a:p>
            <a:pPr>
              <a:buFont typeface="Wingdings" panose="05000000000000000000" pitchFamily="2" charset="2"/>
              <a:buChar char="ü"/>
            </a:pPr>
            <a:r>
              <a:rPr lang="en-US" sz="3000" cap="none" dirty="0">
                <a:latin typeface="Times New Roman" panose="02020603050405020304" pitchFamily="18" charset="0"/>
                <a:cs typeface="Times New Roman" panose="02020603050405020304" pitchFamily="18" charset="0"/>
              </a:rPr>
              <a:t>With our comprehensive GPS data, cities like Hyderabad have a powerful resource to help plan for and maintain safer roads and bikeways. </a:t>
            </a:r>
          </a:p>
          <a:p>
            <a:pPr>
              <a:buFont typeface="Wingdings" panose="05000000000000000000" pitchFamily="2" charset="2"/>
              <a:buChar char="ü"/>
            </a:pPr>
            <a:r>
              <a:rPr lang="en-US" sz="3000" cap="none" dirty="0">
                <a:latin typeface="Times New Roman" panose="02020603050405020304" pitchFamily="18" charset="0"/>
                <a:cs typeface="Times New Roman" panose="02020603050405020304" pitchFamily="18" charset="0"/>
              </a:rPr>
              <a:t>We can also serve all areas of the community, including those traditionally underserved by public transportation or traditional bike shares.</a:t>
            </a:r>
          </a:p>
        </p:txBody>
      </p:sp>
    </p:spTree>
    <p:extLst>
      <p:ext uri="{BB962C8B-B14F-4D97-AF65-F5344CB8AC3E}">
        <p14:creationId xmlns:p14="http://schemas.microsoft.com/office/powerpoint/2010/main" val="323003532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133</TotalTime>
  <Words>316</Words>
  <Application>Microsoft Office PowerPoint</Application>
  <PresentationFormat>Widescreen</PresentationFormat>
  <Paragraphs>40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Tw Cen MT</vt:lpstr>
      <vt:lpstr>Wingdings</vt:lpstr>
      <vt:lpstr>Droplet</vt:lpstr>
      <vt:lpstr>SCOOT </vt:lpstr>
      <vt:lpstr>OBJECTIVE</vt:lpstr>
      <vt:lpstr>Riding is as easy as:</vt:lpstr>
      <vt:lpstr>Your Ride Anytime  From electric scooters to smart bikes, experience the excitement of scoot’s smart mobility fleet. </vt:lpstr>
      <vt:lpstr>SMART BIKE</vt:lpstr>
      <vt:lpstr>Electric Assist SCOOT-S</vt:lpstr>
      <vt:lpstr>SCOOT-S Etiquette</vt:lpstr>
      <vt:lpstr>Parking Dos and Don'ts </vt:lpstr>
      <vt:lpstr>GPS</vt:lpstr>
      <vt:lpstr>PowerPoint Presentation</vt:lpstr>
      <vt:lpstr>JOIN THE SCOOT MOVEMENT </vt:lpstr>
      <vt:lpstr> PLEASE PROVIDE  YOUR VALUABLE  ADVICE ON THIS!   KINDLY LET ME KNOW IF YOU HAVE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SCOOT </dc:title>
  <dc:creator>Satyaraj Reddy</dc:creator>
  <cp:lastModifiedBy>Satyaraj Reddy</cp:lastModifiedBy>
  <cp:revision>15</cp:revision>
  <dcterms:created xsi:type="dcterms:W3CDTF">2018-06-04T12:02:57Z</dcterms:created>
  <dcterms:modified xsi:type="dcterms:W3CDTF">2018-06-06T06:36:01Z</dcterms:modified>
</cp:coreProperties>
</file>