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26"/>
  </p:notesMasterIdLst>
  <p:sldIdLst>
    <p:sldId id="256" r:id="rId2"/>
    <p:sldId id="257" r:id="rId3"/>
    <p:sldId id="258" r:id="rId4"/>
    <p:sldId id="259" r:id="rId5"/>
    <p:sldId id="260" r:id="rId6"/>
    <p:sldId id="263" r:id="rId7"/>
    <p:sldId id="261" r:id="rId8"/>
    <p:sldId id="262" r:id="rId9"/>
    <p:sldId id="280" r:id="rId10"/>
    <p:sldId id="281" r:id="rId11"/>
    <p:sldId id="271" r:id="rId12"/>
    <p:sldId id="272" r:id="rId13"/>
    <p:sldId id="273" r:id="rId14"/>
    <p:sldId id="274" r:id="rId15"/>
    <p:sldId id="276" r:id="rId16"/>
    <p:sldId id="265" r:id="rId17"/>
    <p:sldId id="278" r:id="rId18"/>
    <p:sldId id="279" r:id="rId19"/>
    <p:sldId id="266" r:id="rId20"/>
    <p:sldId id="267" r:id="rId21"/>
    <p:sldId id="283" r:id="rId22"/>
    <p:sldId id="268" r:id="rId23"/>
    <p:sldId id="269"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156" autoAdjust="0"/>
  </p:normalViewPr>
  <p:slideViewPr>
    <p:cSldViewPr snapToGrid="0">
      <p:cViewPr varScale="1">
        <p:scale>
          <a:sx n="53" d="100"/>
          <a:sy n="53" d="100"/>
        </p:scale>
        <p:origin x="11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2A0A4-7348-4F60-A926-50E7D7E87D72}" type="datetimeFigureOut">
              <a:rPr lang="en-IN" smtClean="0"/>
              <a:t>06-12-2021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CD2C0-7DC8-45C6-8933-9CCF12CA13E7}" type="slidenum">
              <a:rPr lang="en-IN" smtClean="0"/>
              <a:t>‹#›</a:t>
            </a:fld>
            <a:endParaRPr lang="en-IN"/>
          </a:p>
        </p:txBody>
      </p:sp>
    </p:spTree>
    <p:extLst>
      <p:ext uri="{BB962C8B-B14F-4D97-AF65-F5344CB8AC3E}">
        <p14:creationId xmlns:p14="http://schemas.microsoft.com/office/powerpoint/2010/main" val="3923892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charter"/>
              </a:rPr>
              <a:t>Why Churn is Important?</a:t>
            </a:r>
            <a:endParaRPr lang="en-US" b="0" i="0" dirty="0">
              <a:solidFill>
                <a:srgbClr val="292929"/>
              </a:solidFill>
              <a:effectLst/>
              <a:latin typeface="charter"/>
            </a:endParaRPr>
          </a:p>
          <a:p>
            <a:pPr algn="l"/>
            <a:r>
              <a:rPr lang="en-US" b="0" i="0" dirty="0">
                <a:solidFill>
                  <a:srgbClr val="292929"/>
                </a:solidFill>
                <a:effectLst/>
                <a:latin typeface="charter"/>
              </a:rPr>
              <a:t>Companies make revenue from their customers. This is the basics of the businesses. If one company is losing their customers whatever the reasons, revenues will be decreased. Churn reasons can be customer experience problems, high prices, low quality and so on. It depends on the business area as well.</a:t>
            </a:r>
          </a:p>
          <a:p>
            <a:pPr algn="l"/>
            <a:endParaRPr lang="en-US" b="0" i="0" dirty="0">
              <a:solidFill>
                <a:srgbClr val="292929"/>
              </a:solidFill>
              <a:effectLst/>
              <a:latin typeface="charter"/>
            </a:endParaRPr>
          </a:p>
          <a:p>
            <a:pPr algn="l"/>
            <a:r>
              <a:rPr lang="en-US" b="0" i="0" dirty="0">
                <a:solidFill>
                  <a:srgbClr val="292929"/>
                </a:solidFill>
                <a:effectLst/>
                <a:latin typeface="charter"/>
              </a:rPr>
              <a:t>In this project we have tried to understand the customer behaviors and identify the customers of </a:t>
            </a:r>
            <a:r>
              <a:rPr lang="en-US" b="0" i="0" dirty="0" err="1">
                <a:solidFill>
                  <a:srgbClr val="292929"/>
                </a:solidFill>
                <a:effectLst/>
                <a:latin typeface="charter"/>
              </a:rPr>
              <a:t>Sparkify</a:t>
            </a:r>
            <a:r>
              <a:rPr lang="en-US" b="0" i="0" dirty="0">
                <a:solidFill>
                  <a:srgbClr val="292929"/>
                </a:solidFill>
                <a:effectLst/>
                <a:latin typeface="charter"/>
              </a:rPr>
              <a:t>, a fictional digital music streaming provider, who will cancel their subscription whether in free or paid tier.</a:t>
            </a:r>
          </a:p>
        </p:txBody>
      </p:sp>
      <p:sp>
        <p:nvSpPr>
          <p:cNvPr id="4" name="Slide Number Placeholder 3"/>
          <p:cNvSpPr>
            <a:spLocks noGrp="1"/>
          </p:cNvSpPr>
          <p:nvPr>
            <p:ph type="sldNum" sz="quarter" idx="5"/>
          </p:nvPr>
        </p:nvSpPr>
        <p:spPr/>
        <p:txBody>
          <a:bodyPr/>
          <a:lstStyle/>
          <a:p>
            <a:fld id="{11DCD2C0-7DC8-45C6-8933-9CCF12CA13E7}" type="slidenum">
              <a:rPr lang="en-IN" smtClean="0"/>
              <a:t>3</a:t>
            </a:fld>
            <a:endParaRPr lang="en-IN"/>
          </a:p>
        </p:txBody>
      </p:sp>
    </p:spTree>
    <p:extLst>
      <p:ext uri="{BB962C8B-B14F-4D97-AF65-F5344CB8AC3E}">
        <p14:creationId xmlns:p14="http://schemas.microsoft.com/office/powerpoint/2010/main" val="1759038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18</a:t>
            </a:fld>
            <a:endParaRPr lang="en-IN"/>
          </a:p>
        </p:txBody>
      </p:sp>
    </p:spTree>
    <p:extLst>
      <p:ext uri="{BB962C8B-B14F-4D97-AF65-F5344CB8AC3E}">
        <p14:creationId xmlns:p14="http://schemas.microsoft.com/office/powerpoint/2010/main" val="537076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19</a:t>
            </a:fld>
            <a:endParaRPr lang="en-IN"/>
          </a:p>
        </p:txBody>
      </p:sp>
    </p:spTree>
    <p:extLst>
      <p:ext uri="{BB962C8B-B14F-4D97-AF65-F5344CB8AC3E}">
        <p14:creationId xmlns:p14="http://schemas.microsoft.com/office/powerpoint/2010/main" val="297243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20</a:t>
            </a:fld>
            <a:endParaRPr lang="en-IN"/>
          </a:p>
        </p:txBody>
      </p:sp>
    </p:spTree>
    <p:extLst>
      <p:ext uri="{BB962C8B-B14F-4D97-AF65-F5344CB8AC3E}">
        <p14:creationId xmlns:p14="http://schemas.microsoft.com/office/powerpoint/2010/main" val="2547149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21</a:t>
            </a:fld>
            <a:endParaRPr lang="en-IN"/>
          </a:p>
        </p:txBody>
      </p:sp>
    </p:spTree>
    <p:extLst>
      <p:ext uri="{BB962C8B-B14F-4D97-AF65-F5344CB8AC3E}">
        <p14:creationId xmlns:p14="http://schemas.microsoft.com/office/powerpoint/2010/main" val="139077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22</a:t>
            </a:fld>
            <a:endParaRPr lang="en-IN"/>
          </a:p>
        </p:txBody>
      </p:sp>
    </p:spTree>
    <p:extLst>
      <p:ext uri="{BB962C8B-B14F-4D97-AF65-F5344CB8AC3E}">
        <p14:creationId xmlns:p14="http://schemas.microsoft.com/office/powerpoint/2010/main" val="3598783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23</a:t>
            </a:fld>
            <a:endParaRPr lang="en-IN"/>
          </a:p>
        </p:txBody>
      </p:sp>
    </p:spTree>
    <p:extLst>
      <p:ext uri="{BB962C8B-B14F-4D97-AF65-F5344CB8AC3E}">
        <p14:creationId xmlns:p14="http://schemas.microsoft.com/office/powerpoint/2010/main" val="267348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DCD2C0-7DC8-45C6-8933-9CCF12CA13E7}" type="slidenum">
              <a:rPr lang="en-IN" smtClean="0"/>
              <a:t>5</a:t>
            </a:fld>
            <a:endParaRPr lang="en-IN"/>
          </a:p>
        </p:txBody>
      </p:sp>
    </p:spTree>
    <p:extLst>
      <p:ext uri="{BB962C8B-B14F-4D97-AF65-F5344CB8AC3E}">
        <p14:creationId xmlns:p14="http://schemas.microsoft.com/office/powerpoint/2010/main" val="239195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DCD2C0-7DC8-45C6-8933-9CCF12CA13E7}" type="slidenum">
              <a:rPr lang="en-IN" smtClean="0"/>
              <a:t>6</a:t>
            </a:fld>
            <a:endParaRPr lang="en-IN"/>
          </a:p>
        </p:txBody>
      </p:sp>
    </p:spTree>
    <p:extLst>
      <p:ext uri="{BB962C8B-B14F-4D97-AF65-F5344CB8AC3E}">
        <p14:creationId xmlns:p14="http://schemas.microsoft.com/office/powerpoint/2010/main" val="2657118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With 543k rows there are 18 columns which are representing customers demographics, app events and so on. As in every company, </a:t>
            </a:r>
            <a:r>
              <a:rPr lang="en-US" b="0" i="0" dirty="0" err="1">
                <a:solidFill>
                  <a:srgbClr val="292929"/>
                </a:solidFill>
                <a:effectLst/>
                <a:latin typeface="charter"/>
              </a:rPr>
              <a:t>Sparkify</a:t>
            </a:r>
            <a:r>
              <a:rPr lang="en-US" b="0" i="0" dirty="0">
                <a:solidFill>
                  <a:srgbClr val="292929"/>
                </a:solidFill>
                <a:effectLst/>
                <a:latin typeface="charter"/>
              </a:rPr>
              <a:t> has churn problems and needs to control the churn action. According to the data provided to us the churn rate is 20% in the </a:t>
            </a:r>
            <a:r>
              <a:rPr lang="en-US" b="0" i="0" dirty="0" err="1">
                <a:solidFill>
                  <a:srgbClr val="292929"/>
                </a:solidFill>
                <a:effectLst/>
                <a:latin typeface="charter"/>
              </a:rPr>
              <a:t>Sparkify</a:t>
            </a:r>
            <a:r>
              <a:rPr lang="en-US" b="0" i="0" dirty="0">
                <a:solidFill>
                  <a:srgbClr val="292929"/>
                </a:solidFill>
                <a:effectLst/>
                <a:latin typeface="charter"/>
              </a:rPr>
              <a:t>.</a:t>
            </a:r>
          </a:p>
          <a:p>
            <a:endParaRPr lang="en-US" b="0" i="0" dirty="0">
              <a:solidFill>
                <a:srgbClr val="292929"/>
              </a:solidFill>
              <a:effectLst/>
              <a:latin typeface="charter"/>
            </a:endParaRPr>
          </a:p>
          <a:p>
            <a:r>
              <a:rPr lang="en-US" b="0" i="0" dirty="0" err="1">
                <a:solidFill>
                  <a:srgbClr val="292929"/>
                </a:solidFill>
                <a:effectLst/>
                <a:latin typeface="charter"/>
              </a:rPr>
              <a:t>Sparkify</a:t>
            </a:r>
            <a:r>
              <a:rPr lang="en-US" b="0" i="0" dirty="0">
                <a:solidFill>
                  <a:srgbClr val="292929"/>
                </a:solidFill>
                <a:effectLst/>
                <a:latin typeface="charter"/>
              </a:rPr>
              <a:t> has two types of customers: </a:t>
            </a:r>
            <a:r>
              <a:rPr lang="en-US" b="1" i="0" dirty="0">
                <a:solidFill>
                  <a:srgbClr val="292929"/>
                </a:solidFill>
                <a:effectLst/>
                <a:latin typeface="charter"/>
              </a:rPr>
              <a:t>Free Tier and Paid Tier.</a:t>
            </a:r>
            <a:r>
              <a:rPr lang="en-US" b="0" i="0" dirty="0">
                <a:solidFill>
                  <a:srgbClr val="292929"/>
                </a:solidFill>
                <a:effectLst/>
                <a:latin typeface="charter"/>
              </a:rPr>
              <a:t> For example company can offer Paid Tier Subscription for 1 month to the Free Tier churner customers with no charge or company can offer promotion to the Paid Customers. These kind of actions provide increasing of customer satisfaction willingly or unwillingly also prevent the customers churn actions.</a:t>
            </a:r>
            <a:endParaRPr lang="en-IN" dirty="0"/>
          </a:p>
          <a:p>
            <a:pPr algn="l"/>
            <a:endParaRPr lang="en-IN" dirty="0"/>
          </a:p>
        </p:txBody>
      </p:sp>
      <p:sp>
        <p:nvSpPr>
          <p:cNvPr id="4" name="Slide Number Placeholder 3"/>
          <p:cNvSpPr>
            <a:spLocks noGrp="1"/>
          </p:cNvSpPr>
          <p:nvPr>
            <p:ph type="sldNum" sz="quarter" idx="5"/>
          </p:nvPr>
        </p:nvSpPr>
        <p:spPr/>
        <p:txBody>
          <a:bodyPr/>
          <a:lstStyle/>
          <a:p>
            <a:fld id="{11DCD2C0-7DC8-45C6-8933-9CCF12CA13E7}" type="slidenum">
              <a:rPr lang="en-IN" smtClean="0"/>
              <a:t>7</a:t>
            </a:fld>
            <a:endParaRPr lang="en-IN"/>
          </a:p>
        </p:txBody>
      </p:sp>
    </p:spTree>
    <p:extLst>
      <p:ext uri="{BB962C8B-B14F-4D97-AF65-F5344CB8AC3E}">
        <p14:creationId xmlns:p14="http://schemas.microsoft.com/office/powerpoint/2010/main" val="150381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8</a:t>
            </a:fld>
            <a:endParaRPr lang="en-IN"/>
          </a:p>
        </p:txBody>
      </p:sp>
    </p:spTree>
    <p:extLst>
      <p:ext uri="{BB962C8B-B14F-4D97-AF65-F5344CB8AC3E}">
        <p14:creationId xmlns:p14="http://schemas.microsoft.com/office/powerpoint/2010/main" val="28876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9</a:t>
            </a:fld>
            <a:endParaRPr lang="en-IN"/>
          </a:p>
        </p:txBody>
      </p:sp>
    </p:spTree>
    <p:extLst>
      <p:ext uri="{BB962C8B-B14F-4D97-AF65-F5344CB8AC3E}">
        <p14:creationId xmlns:p14="http://schemas.microsoft.com/office/powerpoint/2010/main" val="268991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10</a:t>
            </a:fld>
            <a:endParaRPr lang="en-IN"/>
          </a:p>
        </p:txBody>
      </p:sp>
    </p:spTree>
    <p:extLst>
      <p:ext uri="{BB962C8B-B14F-4D97-AF65-F5344CB8AC3E}">
        <p14:creationId xmlns:p14="http://schemas.microsoft.com/office/powerpoint/2010/main" val="378138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16</a:t>
            </a:fld>
            <a:endParaRPr lang="en-IN"/>
          </a:p>
        </p:txBody>
      </p:sp>
    </p:spTree>
    <p:extLst>
      <p:ext uri="{BB962C8B-B14F-4D97-AF65-F5344CB8AC3E}">
        <p14:creationId xmlns:p14="http://schemas.microsoft.com/office/powerpoint/2010/main" val="99802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11DCD2C0-7DC8-45C6-8933-9CCF12CA13E7}" type="slidenum">
              <a:rPr lang="en-IN" smtClean="0"/>
              <a:t>17</a:t>
            </a:fld>
            <a:endParaRPr lang="en-IN"/>
          </a:p>
        </p:txBody>
      </p:sp>
    </p:spTree>
    <p:extLst>
      <p:ext uri="{BB962C8B-B14F-4D97-AF65-F5344CB8AC3E}">
        <p14:creationId xmlns:p14="http://schemas.microsoft.com/office/powerpoint/2010/main" val="212173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320019-247B-4257-B132-9866D9D7E08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49820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320019-247B-4257-B132-9866D9D7E08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268419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320019-247B-4257-B132-9866D9D7E08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8D5DB-D9B3-4008-951D-5F0E4E16012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524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320019-247B-4257-B132-9866D9D7E08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1198907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320019-247B-4257-B132-9866D9D7E08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8D5DB-D9B3-4008-951D-5F0E4E16012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434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320019-247B-4257-B132-9866D9D7E08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3223317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20019-247B-4257-B132-9866D9D7E08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2015880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20019-247B-4257-B132-9866D9D7E08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150758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20019-247B-4257-B132-9866D9D7E08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36620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320019-247B-4257-B132-9866D9D7E08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143678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320019-247B-4257-B132-9866D9D7E08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314479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320019-247B-4257-B132-9866D9D7E081}" type="datetimeFigureOut">
              <a:rPr lang="en-IN" smtClean="0"/>
              <a:t>06-12-2021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388468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320019-247B-4257-B132-9866D9D7E081}" type="datetimeFigureOut">
              <a:rPr lang="en-IN" smtClean="0"/>
              <a:t>06-12-2021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241827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20019-247B-4257-B132-9866D9D7E081}" type="datetimeFigureOut">
              <a:rPr lang="en-IN" smtClean="0"/>
              <a:t>06-12-2021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150649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320019-247B-4257-B132-9866D9D7E08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429110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320019-247B-4257-B132-9866D9D7E08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8D5DB-D9B3-4008-951D-5F0E4E16012E}" type="slidenum">
              <a:rPr lang="en-IN" smtClean="0"/>
              <a:t>‹#›</a:t>
            </a:fld>
            <a:endParaRPr lang="en-IN"/>
          </a:p>
        </p:txBody>
      </p:sp>
    </p:spTree>
    <p:extLst>
      <p:ext uri="{BB962C8B-B14F-4D97-AF65-F5344CB8AC3E}">
        <p14:creationId xmlns:p14="http://schemas.microsoft.com/office/powerpoint/2010/main" val="191200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320019-247B-4257-B132-9866D9D7E081}" type="datetimeFigureOut">
              <a:rPr lang="en-IN" smtClean="0"/>
              <a:t>06-12-2021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58D5DB-D9B3-4008-951D-5F0E4E16012E}" type="slidenum">
              <a:rPr lang="en-IN" smtClean="0"/>
              <a:t>‹#›</a:t>
            </a:fld>
            <a:endParaRPr lang="en-IN"/>
          </a:p>
        </p:txBody>
      </p:sp>
    </p:spTree>
    <p:extLst>
      <p:ext uri="{BB962C8B-B14F-4D97-AF65-F5344CB8AC3E}">
        <p14:creationId xmlns:p14="http://schemas.microsoft.com/office/powerpoint/2010/main" val="331985544"/>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6EtjE2Fmo0j8aRPUbIacJT0B-47BIQ63/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7C09-1F16-42A1-9E1E-53FB0A31DDE0}"/>
              </a:ext>
            </a:extLst>
          </p:cNvPr>
          <p:cNvSpPr>
            <a:spLocks noGrp="1"/>
          </p:cNvSpPr>
          <p:nvPr>
            <p:ph type="ctrTitle"/>
          </p:nvPr>
        </p:nvSpPr>
        <p:spPr>
          <a:xfrm>
            <a:off x="2589213" y="249859"/>
            <a:ext cx="8915399" cy="2262781"/>
          </a:xfrm>
        </p:spPr>
        <p:txBody>
          <a:bodyPr/>
          <a:lstStyle/>
          <a:p>
            <a:r>
              <a:rPr lang="en-IN" dirty="0"/>
              <a:t>Predict </a:t>
            </a:r>
            <a:r>
              <a:rPr lang="en-IN" dirty="0" err="1"/>
              <a:t>Sparkify</a:t>
            </a:r>
            <a:r>
              <a:rPr lang="en-IN" dirty="0"/>
              <a:t> Customer Churn</a:t>
            </a:r>
          </a:p>
        </p:txBody>
      </p:sp>
      <p:sp>
        <p:nvSpPr>
          <p:cNvPr id="3" name="Subtitle 2">
            <a:extLst>
              <a:ext uri="{FF2B5EF4-FFF2-40B4-BE49-F238E27FC236}">
                <a16:creationId xmlns:a16="http://schemas.microsoft.com/office/drawing/2014/main" id="{177555C1-236C-42AA-9E54-E8E3747165E6}"/>
              </a:ext>
            </a:extLst>
          </p:cNvPr>
          <p:cNvSpPr>
            <a:spLocks noGrp="1"/>
          </p:cNvSpPr>
          <p:nvPr>
            <p:ph type="subTitle" idx="1"/>
          </p:nvPr>
        </p:nvSpPr>
        <p:spPr>
          <a:xfrm>
            <a:off x="2589213" y="2884777"/>
            <a:ext cx="8915399" cy="411307"/>
          </a:xfrm>
        </p:spPr>
        <p:txBody>
          <a:bodyPr/>
          <a:lstStyle/>
          <a:p>
            <a:r>
              <a:rPr lang="en-IN" dirty="0"/>
              <a:t>A Data Analytics Project for Customer Churn Prediction</a:t>
            </a:r>
          </a:p>
        </p:txBody>
      </p:sp>
      <p:sp>
        <p:nvSpPr>
          <p:cNvPr id="4" name="Subtitle 2">
            <a:extLst>
              <a:ext uri="{FF2B5EF4-FFF2-40B4-BE49-F238E27FC236}">
                <a16:creationId xmlns:a16="http://schemas.microsoft.com/office/drawing/2014/main" id="{41CF8ADE-20F6-43FD-9420-1D8291922515}"/>
              </a:ext>
            </a:extLst>
          </p:cNvPr>
          <p:cNvSpPr txBox="1">
            <a:spLocks/>
          </p:cNvSpPr>
          <p:nvPr/>
        </p:nvSpPr>
        <p:spPr>
          <a:xfrm>
            <a:off x="2589213" y="4471190"/>
            <a:ext cx="8915399" cy="41130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000" b="1" dirty="0"/>
              <a:t>Group 9:</a:t>
            </a:r>
          </a:p>
          <a:p>
            <a:r>
              <a:rPr lang="en-IN" sz="2000" b="1" dirty="0"/>
              <a:t>Aashrith Sangani</a:t>
            </a:r>
          </a:p>
          <a:p>
            <a:r>
              <a:rPr lang="en-IN" sz="2000" b="1" dirty="0"/>
              <a:t>Ayan Basu</a:t>
            </a:r>
          </a:p>
          <a:p>
            <a:r>
              <a:rPr lang="en-IN" sz="2000" b="1" dirty="0"/>
              <a:t>Kumar Shivam</a:t>
            </a:r>
          </a:p>
          <a:p>
            <a:r>
              <a:rPr lang="en-IN" sz="2000" b="1" dirty="0" err="1"/>
              <a:t>Satyaraj</a:t>
            </a:r>
            <a:r>
              <a:rPr lang="en-IN" sz="2000" b="1" dirty="0"/>
              <a:t> Reddy Nandi</a:t>
            </a:r>
          </a:p>
        </p:txBody>
      </p:sp>
    </p:spTree>
    <p:extLst>
      <p:ext uri="{BB962C8B-B14F-4D97-AF65-F5344CB8AC3E}">
        <p14:creationId xmlns:p14="http://schemas.microsoft.com/office/powerpoint/2010/main" val="292878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Clean and Transform Data</a:t>
            </a:r>
          </a:p>
        </p:txBody>
      </p:sp>
      <p:sp>
        <p:nvSpPr>
          <p:cNvPr id="6" name="Content Placeholder 5">
            <a:extLst>
              <a:ext uri="{FF2B5EF4-FFF2-40B4-BE49-F238E27FC236}">
                <a16:creationId xmlns:a16="http://schemas.microsoft.com/office/drawing/2014/main" id="{9781FA0D-FA5C-4FDC-A21E-88204A07F82A}"/>
              </a:ext>
            </a:extLst>
          </p:cNvPr>
          <p:cNvSpPr>
            <a:spLocks noGrp="1"/>
          </p:cNvSpPr>
          <p:nvPr>
            <p:ph idx="1"/>
          </p:nvPr>
        </p:nvSpPr>
        <p:spPr>
          <a:xfrm>
            <a:off x="2589212" y="1620292"/>
            <a:ext cx="8915400" cy="3926958"/>
          </a:xfrm>
        </p:spPr>
        <p:txBody>
          <a:bodyPr>
            <a:noAutofit/>
          </a:bodyPr>
          <a:lstStyle/>
          <a:p>
            <a:pPr marL="400050" lvl="2" indent="0">
              <a:buNone/>
            </a:pPr>
            <a:endParaRPr lang="en-US" sz="1600" b="1" dirty="0"/>
          </a:p>
          <a:p>
            <a:pPr marL="342900" lvl="1" indent="-342900"/>
            <a:r>
              <a:rPr lang="en-US" sz="1800" b="1" dirty="0" err="1"/>
              <a:t>Dropna</a:t>
            </a:r>
            <a:r>
              <a:rPr lang="en-US" sz="1800" b="1" dirty="0"/>
              <a:t> – dropping the unnecessary columns from the dataset.</a:t>
            </a:r>
          </a:p>
          <a:p>
            <a:pPr marL="342900" lvl="1" indent="-342900"/>
            <a:endParaRPr lang="en-US" sz="1800" b="1" dirty="0"/>
          </a:p>
          <a:p>
            <a:pPr marL="342900" lvl="1" indent="-342900"/>
            <a:endParaRPr lang="en-US" sz="1800" b="1" dirty="0"/>
          </a:p>
          <a:p>
            <a:pPr marL="342900" lvl="1" indent="-342900"/>
            <a:endParaRPr lang="en-US" sz="1800" b="1" dirty="0"/>
          </a:p>
          <a:p>
            <a:pPr marL="0" lvl="1" indent="0">
              <a:buNone/>
            </a:pPr>
            <a:endParaRPr lang="en-US" sz="1800" b="1" dirty="0"/>
          </a:p>
          <a:p>
            <a:pPr marL="342900" lvl="1" indent="-342900"/>
            <a:endParaRPr lang="en-US" sz="1800" b="1" dirty="0"/>
          </a:p>
          <a:p>
            <a:pPr marL="342900" lvl="1" indent="-342900"/>
            <a:endParaRPr lang="en-US" sz="1800" b="1" dirty="0"/>
          </a:p>
          <a:p>
            <a:pPr marL="342900" lvl="1" indent="-342900"/>
            <a:endParaRPr lang="en-US" sz="1800" b="1" dirty="0"/>
          </a:p>
          <a:p>
            <a:pPr marL="342900" lvl="1" indent="-342900"/>
            <a:r>
              <a:rPr lang="en-US" sz="1800" b="1" dirty="0"/>
              <a:t>Extracting the month and year from the Date – </a:t>
            </a:r>
          </a:p>
          <a:p>
            <a:pPr marL="0" lvl="1" indent="0">
              <a:buNone/>
            </a:pPr>
            <a:endParaRPr lang="en-US" sz="1800" b="1" dirty="0"/>
          </a:p>
          <a:p>
            <a:pPr marL="342900" lvl="1" indent="-342900"/>
            <a:endParaRPr lang="en-US" sz="1800" b="1" dirty="0"/>
          </a:p>
          <a:p>
            <a:pPr marL="342900" lvl="1" indent="-342900"/>
            <a:endParaRPr lang="en-US" sz="1800" b="1" dirty="0"/>
          </a:p>
        </p:txBody>
      </p:sp>
      <p:pic>
        <p:nvPicPr>
          <p:cNvPr id="4" name="Picture 3">
            <a:extLst>
              <a:ext uri="{FF2B5EF4-FFF2-40B4-BE49-F238E27FC236}">
                <a16:creationId xmlns:a16="http://schemas.microsoft.com/office/drawing/2014/main" id="{745BB3C0-9E90-4AE6-BE58-C872F410B54F}"/>
              </a:ext>
            </a:extLst>
          </p:cNvPr>
          <p:cNvPicPr>
            <a:picLocks noChangeAspect="1"/>
          </p:cNvPicPr>
          <p:nvPr/>
        </p:nvPicPr>
        <p:blipFill>
          <a:blip r:embed="rId3"/>
          <a:stretch>
            <a:fillRect/>
          </a:stretch>
        </p:blipFill>
        <p:spPr>
          <a:xfrm>
            <a:off x="2699657" y="3054786"/>
            <a:ext cx="8479972" cy="1114443"/>
          </a:xfrm>
          <a:prstGeom prst="rect">
            <a:avLst/>
          </a:prstGeom>
        </p:spPr>
      </p:pic>
      <p:pic>
        <p:nvPicPr>
          <p:cNvPr id="7" name="Picture 6">
            <a:extLst>
              <a:ext uri="{FF2B5EF4-FFF2-40B4-BE49-F238E27FC236}">
                <a16:creationId xmlns:a16="http://schemas.microsoft.com/office/drawing/2014/main" id="{8EC9927A-739E-4E7C-852F-DAC8487123F6}"/>
              </a:ext>
            </a:extLst>
          </p:cNvPr>
          <p:cNvPicPr>
            <a:picLocks noChangeAspect="1"/>
          </p:cNvPicPr>
          <p:nvPr/>
        </p:nvPicPr>
        <p:blipFill>
          <a:blip r:embed="rId4"/>
          <a:stretch>
            <a:fillRect/>
          </a:stretch>
        </p:blipFill>
        <p:spPr>
          <a:xfrm>
            <a:off x="3268226" y="5912394"/>
            <a:ext cx="5397777" cy="647733"/>
          </a:xfrm>
          <a:prstGeom prst="rect">
            <a:avLst/>
          </a:prstGeom>
        </p:spPr>
      </p:pic>
      <p:pic>
        <p:nvPicPr>
          <p:cNvPr id="9" name="Picture 8">
            <a:extLst>
              <a:ext uri="{FF2B5EF4-FFF2-40B4-BE49-F238E27FC236}">
                <a16:creationId xmlns:a16="http://schemas.microsoft.com/office/drawing/2014/main" id="{74DCF138-07AC-4FC9-9310-26CF018771E6}"/>
              </a:ext>
            </a:extLst>
          </p:cNvPr>
          <p:cNvPicPr>
            <a:picLocks noChangeAspect="1"/>
          </p:cNvPicPr>
          <p:nvPr/>
        </p:nvPicPr>
        <p:blipFill>
          <a:blip r:embed="rId5"/>
          <a:stretch>
            <a:fillRect/>
          </a:stretch>
        </p:blipFill>
        <p:spPr>
          <a:xfrm>
            <a:off x="2699657" y="4169229"/>
            <a:ext cx="6293173" cy="1378021"/>
          </a:xfrm>
          <a:prstGeom prst="rect">
            <a:avLst/>
          </a:prstGeom>
        </p:spPr>
      </p:pic>
    </p:spTree>
    <p:extLst>
      <p:ext uri="{BB962C8B-B14F-4D97-AF65-F5344CB8AC3E}">
        <p14:creationId xmlns:p14="http://schemas.microsoft.com/office/powerpoint/2010/main" val="354564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D863-BFAD-4EE8-8164-1901DC8BAA87}"/>
              </a:ext>
            </a:extLst>
          </p:cNvPr>
          <p:cNvSpPr>
            <a:spLocks noGrp="1"/>
          </p:cNvSpPr>
          <p:nvPr>
            <p:ph type="title"/>
          </p:nvPr>
        </p:nvSpPr>
        <p:spPr/>
        <p:txBody>
          <a:bodyPr vert="horz" lIns="91440" tIns="45720" rIns="91440" bIns="45720" rtlCol="0" anchor="t">
            <a:normAutofit/>
          </a:bodyPr>
          <a:lstStyle/>
          <a:p>
            <a:r>
              <a:rPr lang="en-US" dirty="0"/>
              <a:t>OS &amp; Browser Distribution </a:t>
            </a:r>
          </a:p>
        </p:txBody>
      </p:sp>
      <p:sp>
        <p:nvSpPr>
          <p:cNvPr id="8" name="Content Placeholder 5">
            <a:extLst>
              <a:ext uri="{FF2B5EF4-FFF2-40B4-BE49-F238E27FC236}">
                <a16:creationId xmlns:a16="http://schemas.microsoft.com/office/drawing/2014/main" id="{88084A99-FF73-43DB-AE2A-6237738DCA89}"/>
              </a:ext>
            </a:extLst>
          </p:cNvPr>
          <p:cNvSpPr>
            <a:spLocks noGrp="1"/>
          </p:cNvSpPr>
          <p:nvPr>
            <p:ph idx="1"/>
          </p:nvPr>
        </p:nvSpPr>
        <p:spPr>
          <a:xfrm>
            <a:off x="851400" y="1264555"/>
            <a:ext cx="5574288" cy="3777622"/>
          </a:xfrm>
        </p:spPr>
        <p:txBody>
          <a:bodyPr>
            <a:noAutofit/>
          </a:bodyPr>
          <a:lstStyle/>
          <a:p>
            <a:pPr marL="400050" lvl="2" indent="0">
              <a:buNone/>
            </a:pPr>
            <a:endParaRPr lang="en-US" sz="1800" b="1" dirty="0"/>
          </a:p>
          <a:p>
            <a:pPr marL="342900" lvl="1" indent="-342900"/>
            <a:r>
              <a:rPr lang="en-US" sz="1800" i="0" dirty="0">
                <a:solidFill>
                  <a:schemeClr val="tx1">
                    <a:lumMod val="75000"/>
                    <a:lumOff val="25000"/>
                  </a:schemeClr>
                </a:solidFill>
                <a:effectLst/>
              </a:rPr>
              <a:t>Most of users </a:t>
            </a:r>
            <a:r>
              <a:rPr lang="en-US" sz="1800" dirty="0">
                <a:solidFill>
                  <a:schemeClr val="tx1">
                    <a:lumMod val="75000"/>
                    <a:lumOff val="25000"/>
                  </a:schemeClr>
                </a:solidFill>
              </a:rPr>
              <a:t>opt for </a:t>
            </a:r>
            <a:r>
              <a:rPr lang="en-US" sz="1800" dirty="0"/>
              <a:t>W</a:t>
            </a:r>
            <a:r>
              <a:rPr lang="en-US" sz="1800" i="0" dirty="0">
                <a:solidFill>
                  <a:schemeClr val="tx1">
                    <a:lumMod val="75000"/>
                    <a:lumOff val="25000"/>
                  </a:schemeClr>
                </a:solidFill>
                <a:effectLst/>
              </a:rPr>
              <a:t>indows </a:t>
            </a:r>
            <a:r>
              <a:rPr lang="en-US" sz="1800" dirty="0">
                <a:solidFill>
                  <a:schemeClr val="tx1">
                    <a:lumMod val="75000"/>
                    <a:lumOff val="25000"/>
                  </a:schemeClr>
                </a:solidFill>
              </a:rPr>
              <a:t>as the OS</a:t>
            </a:r>
            <a:r>
              <a:rPr lang="en-US" sz="1800" i="0" dirty="0">
                <a:solidFill>
                  <a:schemeClr val="tx1">
                    <a:lumMod val="75000"/>
                    <a:lumOff val="25000"/>
                  </a:schemeClr>
                </a:solidFill>
                <a:effectLst/>
              </a:rPr>
              <a:t> and most of users use Chrome web browser. </a:t>
            </a:r>
          </a:p>
          <a:p>
            <a:pPr marL="342900" lvl="1" indent="-342900"/>
            <a:r>
              <a:rPr lang="en-US" sz="1800" i="0" dirty="0">
                <a:solidFill>
                  <a:schemeClr val="tx1">
                    <a:lumMod val="75000"/>
                    <a:lumOff val="25000"/>
                  </a:schemeClr>
                </a:solidFill>
                <a:effectLst/>
              </a:rPr>
              <a:t>iPad has 0 churn rate but proportion of iPad users are very low. </a:t>
            </a:r>
          </a:p>
          <a:p>
            <a:pPr marL="342900" lvl="1" indent="-342900"/>
            <a:r>
              <a:rPr lang="en-US" sz="1800" i="0" dirty="0">
                <a:solidFill>
                  <a:schemeClr val="tx1">
                    <a:lumMod val="75000"/>
                    <a:lumOff val="25000"/>
                  </a:schemeClr>
                </a:solidFill>
                <a:effectLst/>
              </a:rPr>
              <a:t>Linux, </a:t>
            </a:r>
            <a:r>
              <a:rPr lang="en-US" sz="1800" i="0" dirty="0" err="1">
                <a:solidFill>
                  <a:schemeClr val="tx1">
                    <a:lumMod val="75000"/>
                    <a:lumOff val="25000"/>
                  </a:schemeClr>
                </a:solidFill>
                <a:effectLst/>
              </a:rPr>
              <a:t>MacOs</a:t>
            </a:r>
            <a:r>
              <a:rPr lang="en-US" sz="1800" i="0" dirty="0">
                <a:solidFill>
                  <a:schemeClr val="tx1">
                    <a:lumMod val="75000"/>
                    <a:lumOff val="25000"/>
                  </a:schemeClr>
                </a:solidFill>
                <a:effectLst/>
              </a:rPr>
              <a:t>, Ubuntu and Windows users has nearly 20% churn rate but iPhone users 60% churn rate. </a:t>
            </a:r>
          </a:p>
          <a:p>
            <a:pPr marL="342900" lvl="1" indent="-342900"/>
            <a:r>
              <a:rPr lang="en-US" sz="1800" i="0" dirty="0">
                <a:solidFill>
                  <a:schemeClr val="tx1">
                    <a:lumMod val="75000"/>
                    <a:lumOff val="25000"/>
                  </a:schemeClr>
                </a:solidFill>
                <a:effectLst/>
              </a:rPr>
              <a:t>Maybe there is a problem with user experience. Users who are using Firefox web browser churn rate is nearly 30%. Both OS and Browser attributes can be good predictor for churn.</a:t>
            </a:r>
            <a:endParaRPr lang="en-US" sz="1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137D00D9-2397-4CE3-B9B6-B69879667798}"/>
              </a:ext>
            </a:extLst>
          </p:cNvPr>
          <p:cNvPicPr>
            <a:picLocks noChangeAspect="1"/>
          </p:cNvPicPr>
          <p:nvPr/>
        </p:nvPicPr>
        <p:blipFill>
          <a:blip r:embed="rId2"/>
          <a:stretch>
            <a:fillRect/>
          </a:stretch>
        </p:blipFill>
        <p:spPr>
          <a:xfrm>
            <a:off x="6425688" y="1422063"/>
            <a:ext cx="5574288" cy="5252773"/>
          </a:xfrm>
          <a:prstGeom prst="rect">
            <a:avLst/>
          </a:prstGeom>
        </p:spPr>
      </p:pic>
    </p:spTree>
    <p:extLst>
      <p:ext uri="{BB962C8B-B14F-4D97-AF65-F5344CB8AC3E}">
        <p14:creationId xmlns:p14="http://schemas.microsoft.com/office/powerpoint/2010/main" val="112988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D863-BFAD-4EE8-8164-1901DC8BAA87}"/>
              </a:ext>
            </a:extLst>
          </p:cNvPr>
          <p:cNvSpPr>
            <a:spLocks noGrp="1"/>
          </p:cNvSpPr>
          <p:nvPr>
            <p:ph type="title"/>
          </p:nvPr>
        </p:nvSpPr>
        <p:spPr>
          <a:xfrm>
            <a:off x="2238094" y="533467"/>
            <a:ext cx="8911687" cy="747490"/>
          </a:xfrm>
        </p:spPr>
        <p:txBody>
          <a:bodyPr/>
          <a:lstStyle/>
          <a:p>
            <a:pPr algn="ctr"/>
            <a:r>
              <a:rPr lang="en-US" dirty="0"/>
              <a:t>GENDER DISTRIBUTION</a:t>
            </a:r>
          </a:p>
        </p:txBody>
      </p:sp>
      <p:sp>
        <p:nvSpPr>
          <p:cNvPr id="6" name="TextBox 5">
            <a:extLst>
              <a:ext uri="{FF2B5EF4-FFF2-40B4-BE49-F238E27FC236}">
                <a16:creationId xmlns:a16="http://schemas.microsoft.com/office/drawing/2014/main" id="{717459DA-BC22-48FF-B0B3-538C2C64385E}"/>
              </a:ext>
            </a:extLst>
          </p:cNvPr>
          <p:cNvSpPr txBox="1"/>
          <p:nvPr/>
        </p:nvSpPr>
        <p:spPr>
          <a:xfrm>
            <a:off x="1747149" y="5853752"/>
            <a:ext cx="9615948" cy="369332"/>
          </a:xfrm>
          <a:prstGeom prst="rect">
            <a:avLst/>
          </a:prstGeom>
          <a:noFill/>
        </p:spPr>
        <p:txBody>
          <a:bodyPr wrap="square">
            <a:spAutoFit/>
          </a:bodyPr>
          <a:lstStyle/>
          <a:p>
            <a:pPr algn="ctr"/>
            <a:r>
              <a:rPr lang="en-US" b="1" i="0" dirty="0">
                <a:effectLst/>
                <a:latin typeface="+mj-lt"/>
              </a:rPr>
              <a:t>There is no significant churn rate difference in Gender.</a:t>
            </a:r>
            <a:endParaRPr lang="en-US" b="1" dirty="0">
              <a:latin typeface="+mj-lt"/>
            </a:endParaRPr>
          </a:p>
        </p:txBody>
      </p:sp>
      <p:pic>
        <p:nvPicPr>
          <p:cNvPr id="2050" name="Picture 2">
            <a:extLst>
              <a:ext uri="{FF2B5EF4-FFF2-40B4-BE49-F238E27FC236}">
                <a16:creationId xmlns:a16="http://schemas.microsoft.com/office/drawing/2014/main" id="{7167C196-F431-416A-868F-3558D212B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094" y="1453309"/>
            <a:ext cx="9125003" cy="441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75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D863-BFAD-4EE8-8164-1901DC8BAA87}"/>
              </a:ext>
            </a:extLst>
          </p:cNvPr>
          <p:cNvSpPr>
            <a:spLocks noGrp="1"/>
          </p:cNvSpPr>
          <p:nvPr>
            <p:ph type="title"/>
          </p:nvPr>
        </p:nvSpPr>
        <p:spPr>
          <a:xfrm>
            <a:off x="1858999" y="640079"/>
            <a:ext cx="8911687" cy="1280890"/>
          </a:xfrm>
        </p:spPr>
        <p:txBody>
          <a:bodyPr vert="horz" lIns="91440" tIns="45720" rIns="91440" bIns="45720" rtlCol="0" anchor="t">
            <a:normAutofit/>
          </a:bodyPr>
          <a:lstStyle/>
          <a:p>
            <a:r>
              <a:rPr lang="en-US" dirty="0"/>
              <a:t>LOCATION</a:t>
            </a:r>
          </a:p>
        </p:txBody>
      </p:sp>
      <p:sp>
        <p:nvSpPr>
          <p:cNvPr id="8" name="Content Placeholder 5">
            <a:extLst>
              <a:ext uri="{FF2B5EF4-FFF2-40B4-BE49-F238E27FC236}">
                <a16:creationId xmlns:a16="http://schemas.microsoft.com/office/drawing/2014/main" id="{264A4784-1EEA-4259-B0F0-EC105A43D249}"/>
              </a:ext>
            </a:extLst>
          </p:cNvPr>
          <p:cNvSpPr>
            <a:spLocks noGrp="1"/>
          </p:cNvSpPr>
          <p:nvPr>
            <p:ph idx="1"/>
          </p:nvPr>
        </p:nvSpPr>
        <p:spPr>
          <a:xfrm>
            <a:off x="649225" y="1377655"/>
            <a:ext cx="3923162" cy="3777622"/>
          </a:xfrm>
        </p:spPr>
        <p:txBody>
          <a:bodyPr>
            <a:noAutofit/>
          </a:bodyPr>
          <a:lstStyle/>
          <a:p>
            <a:pPr marL="400050" lvl="2" indent="0">
              <a:buNone/>
            </a:pPr>
            <a:endParaRPr lang="en-US" sz="1800" b="1" dirty="0"/>
          </a:p>
          <a:p>
            <a:pPr marL="342900" lvl="1" indent="-342900"/>
            <a:r>
              <a:rPr lang="en-US" sz="1800" i="0" dirty="0">
                <a:solidFill>
                  <a:schemeClr val="tx1">
                    <a:lumMod val="75000"/>
                    <a:lumOff val="25000"/>
                  </a:schemeClr>
                </a:solidFill>
                <a:effectLst/>
              </a:rPr>
              <a:t>Location can be good estimator because some location has nearly 100% churn rate. </a:t>
            </a:r>
          </a:p>
          <a:p>
            <a:pPr marL="342900" lvl="1" indent="-342900"/>
            <a:r>
              <a:rPr lang="en-US" sz="1800" i="0" dirty="0">
                <a:solidFill>
                  <a:schemeClr val="tx1">
                    <a:lumMod val="75000"/>
                    <a:lumOff val="25000"/>
                  </a:schemeClr>
                </a:solidFill>
                <a:effectLst/>
              </a:rPr>
              <a:t>So, let’s keep this attribute in the model data.</a:t>
            </a:r>
          </a:p>
        </p:txBody>
      </p:sp>
      <p:sp>
        <p:nvSpPr>
          <p:cNvPr id="6" name="TextBox 5">
            <a:extLst>
              <a:ext uri="{FF2B5EF4-FFF2-40B4-BE49-F238E27FC236}">
                <a16:creationId xmlns:a16="http://schemas.microsoft.com/office/drawing/2014/main" id="{717459DA-BC22-48FF-B0B3-538C2C64385E}"/>
              </a:ext>
            </a:extLst>
          </p:cNvPr>
          <p:cNvSpPr txBox="1"/>
          <p:nvPr/>
        </p:nvSpPr>
        <p:spPr>
          <a:xfrm>
            <a:off x="649225" y="2133600"/>
            <a:ext cx="3650278" cy="3759253"/>
          </a:xfrm>
          <a:prstGeom prst="rect">
            <a:avLst/>
          </a:prstGeom>
        </p:spPr>
        <p:txBody>
          <a:bodyPr vert="horz" lIns="91440" tIns="45720" rIns="91440" bIns="45720" rtlCol="0">
            <a:normAutofit/>
          </a:bodyPr>
          <a:lstStyle/>
          <a:p>
            <a:pPr>
              <a:spcBef>
                <a:spcPts val="1000"/>
              </a:spcBef>
              <a:buClr>
                <a:srgbClr val="E28936"/>
              </a:buClr>
            </a:pPr>
            <a:endParaRPr lang="en-US" b="1" dirty="0">
              <a:solidFill>
                <a:schemeClr val="tx1">
                  <a:lumMod val="75000"/>
                  <a:lumOff val="25000"/>
                </a:schemeClr>
              </a:solidFill>
            </a:endParaRPr>
          </a:p>
        </p:txBody>
      </p:sp>
      <p:pic>
        <p:nvPicPr>
          <p:cNvPr id="4" name="Picture 3">
            <a:extLst>
              <a:ext uri="{FF2B5EF4-FFF2-40B4-BE49-F238E27FC236}">
                <a16:creationId xmlns:a16="http://schemas.microsoft.com/office/drawing/2014/main" id="{DA612DDE-F7FC-46A9-90FB-D72754DC1F0D}"/>
              </a:ext>
            </a:extLst>
          </p:cNvPr>
          <p:cNvPicPr>
            <a:picLocks noChangeAspect="1"/>
          </p:cNvPicPr>
          <p:nvPr/>
        </p:nvPicPr>
        <p:blipFill>
          <a:blip r:embed="rId2"/>
          <a:stretch>
            <a:fillRect/>
          </a:stretch>
        </p:blipFill>
        <p:spPr>
          <a:xfrm>
            <a:off x="4572387" y="553453"/>
            <a:ext cx="7369791" cy="6172200"/>
          </a:xfrm>
          <a:prstGeom prst="rect">
            <a:avLst/>
          </a:prstGeom>
        </p:spPr>
      </p:pic>
    </p:spTree>
    <p:extLst>
      <p:ext uri="{BB962C8B-B14F-4D97-AF65-F5344CB8AC3E}">
        <p14:creationId xmlns:p14="http://schemas.microsoft.com/office/powerpoint/2010/main" val="216042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D863-BFAD-4EE8-8164-1901DC8BAA87}"/>
              </a:ext>
            </a:extLst>
          </p:cNvPr>
          <p:cNvSpPr>
            <a:spLocks noGrp="1"/>
          </p:cNvSpPr>
          <p:nvPr>
            <p:ph type="title"/>
          </p:nvPr>
        </p:nvSpPr>
        <p:spPr>
          <a:xfrm>
            <a:off x="2238094" y="533467"/>
            <a:ext cx="8911687" cy="747490"/>
          </a:xfrm>
        </p:spPr>
        <p:txBody>
          <a:bodyPr/>
          <a:lstStyle/>
          <a:p>
            <a:pPr algn="ctr"/>
            <a:r>
              <a:rPr lang="en-US" dirty="0"/>
              <a:t>FREE VS PAID CUSTOMERS DISTRIBUTION</a:t>
            </a:r>
          </a:p>
        </p:txBody>
      </p:sp>
      <p:sp>
        <p:nvSpPr>
          <p:cNvPr id="6" name="TextBox 5">
            <a:extLst>
              <a:ext uri="{FF2B5EF4-FFF2-40B4-BE49-F238E27FC236}">
                <a16:creationId xmlns:a16="http://schemas.microsoft.com/office/drawing/2014/main" id="{717459DA-BC22-48FF-B0B3-538C2C64385E}"/>
              </a:ext>
            </a:extLst>
          </p:cNvPr>
          <p:cNvSpPr txBox="1"/>
          <p:nvPr/>
        </p:nvSpPr>
        <p:spPr>
          <a:xfrm>
            <a:off x="1533833" y="5681976"/>
            <a:ext cx="9615948" cy="646331"/>
          </a:xfrm>
          <a:prstGeom prst="rect">
            <a:avLst/>
          </a:prstGeom>
          <a:noFill/>
        </p:spPr>
        <p:txBody>
          <a:bodyPr wrap="square">
            <a:spAutoFit/>
          </a:bodyPr>
          <a:lstStyle/>
          <a:p>
            <a:pPr algn="ctr"/>
            <a:r>
              <a:rPr lang="en-US" b="1" i="0" dirty="0">
                <a:effectLst/>
                <a:latin typeface="+mj-lt"/>
              </a:rPr>
              <a:t>It is interesting that both paid and free customers have nearly same churn rate. </a:t>
            </a:r>
            <a:r>
              <a:rPr lang="en-US" b="1" dirty="0">
                <a:latin typeface="+mj-lt"/>
              </a:rPr>
              <a:t>We </a:t>
            </a:r>
            <a:r>
              <a:rPr lang="en-US" b="1" i="0" dirty="0">
                <a:effectLst/>
                <a:latin typeface="+mj-lt"/>
              </a:rPr>
              <a:t> expected that paid customers have high churn rate, but it is not true in this case. </a:t>
            </a:r>
            <a:endParaRPr lang="en-US" b="1" dirty="0">
              <a:latin typeface="+mj-lt"/>
            </a:endParaRPr>
          </a:p>
        </p:txBody>
      </p:sp>
      <p:pic>
        <p:nvPicPr>
          <p:cNvPr id="4" name="Picture 3">
            <a:extLst>
              <a:ext uri="{FF2B5EF4-FFF2-40B4-BE49-F238E27FC236}">
                <a16:creationId xmlns:a16="http://schemas.microsoft.com/office/drawing/2014/main" id="{F9A787C0-FCAC-46CB-8A9C-1B251865735F}"/>
              </a:ext>
            </a:extLst>
          </p:cNvPr>
          <p:cNvPicPr>
            <a:picLocks noChangeAspect="1"/>
          </p:cNvPicPr>
          <p:nvPr/>
        </p:nvPicPr>
        <p:blipFill>
          <a:blip r:embed="rId2"/>
          <a:stretch>
            <a:fillRect/>
          </a:stretch>
        </p:blipFill>
        <p:spPr>
          <a:xfrm>
            <a:off x="1871662" y="1385887"/>
            <a:ext cx="8448675" cy="4086225"/>
          </a:xfrm>
          <a:prstGeom prst="rect">
            <a:avLst/>
          </a:prstGeom>
        </p:spPr>
      </p:pic>
    </p:spTree>
    <p:extLst>
      <p:ext uri="{BB962C8B-B14F-4D97-AF65-F5344CB8AC3E}">
        <p14:creationId xmlns:p14="http://schemas.microsoft.com/office/powerpoint/2010/main" val="159219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D863-BFAD-4EE8-8164-1901DC8BAA87}"/>
              </a:ext>
            </a:extLst>
          </p:cNvPr>
          <p:cNvSpPr>
            <a:spLocks noGrp="1"/>
          </p:cNvSpPr>
          <p:nvPr>
            <p:ph type="title"/>
          </p:nvPr>
        </p:nvSpPr>
        <p:spPr>
          <a:xfrm>
            <a:off x="1640156" y="287226"/>
            <a:ext cx="10006412" cy="1280890"/>
          </a:xfrm>
        </p:spPr>
        <p:txBody>
          <a:bodyPr vert="horz" lIns="91440" tIns="45720" rIns="91440" bIns="45720" rtlCol="0" anchor="t">
            <a:noAutofit/>
          </a:bodyPr>
          <a:lstStyle/>
          <a:p>
            <a:pPr>
              <a:lnSpc>
                <a:spcPct val="90000"/>
              </a:lnSpc>
            </a:pPr>
            <a:r>
              <a:rPr lang="en-US" dirty="0"/>
              <a:t>LASTLY, LET’S HAVE A LOOK AT THE VARIABLES BEFORE MODELLING THE DATA!</a:t>
            </a:r>
          </a:p>
        </p:txBody>
      </p:sp>
      <p:sp>
        <p:nvSpPr>
          <p:cNvPr id="6" name="TextBox 5">
            <a:extLst>
              <a:ext uri="{FF2B5EF4-FFF2-40B4-BE49-F238E27FC236}">
                <a16:creationId xmlns:a16="http://schemas.microsoft.com/office/drawing/2014/main" id="{717459DA-BC22-48FF-B0B3-538C2C64385E}"/>
              </a:ext>
            </a:extLst>
          </p:cNvPr>
          <p:cNvSpPr txBox="1"/>
          <p:nvPr/>
        </p:nvSpPr>
        <p:spPr>
          <a:xfrm>
            <a:off x="505957" y="2052043"/>
            <a:ext cx="3650278" cy="1957137"/>
          </a:xfrm>
          <a:prstGeom prst="rect">
            <a:avLst/>
          </a:prstGeom>
        </p:spPr>
        <p:txBody>
          <a:bodyPr vert="horz" lIns="91440" tIns="45720" rIns="91440" bIns="45720" rtlCol="0">
            <a:normAutofit lnSpcReduction="10000"/>
          </a:bodyPr>
          <a:lstStyle/>
          <a:p>
            <a:pPr>
              <a:spcBef>
                <a:spcPts val="1000"/>
              </a:spcBef>
              <a:buClr>
                <a:srgbClr val="227AB4"/>
              </a:buClr>
              <a:buFont typeface="Wingdings 3" charset="2"/>
              <a:buChar char=""/>
            </a:pPr>
            <a:r>
              <a:rPr lang="en-US" i="0" dirty="0">
                <a:solidFill>
                  <a:schemeClr val="tx1">
                    <a:lumMod val="75000"/>
                    <a:lumOff val="25000"/>
                  </a:schemeClr>
                </a:solidFill>
                <a:effectLst/>
              </a:rPr>
              <a:t> The graph </a:t>
            </a:r>
            <a:r>
              <a:rPr lang="en-US" dirty="0">
                <a:solidFill>
                  <a:schemeClr val="tx1">
                    <a:lumMod val="75000"/>
                    <a:lumOff val="25000"/>
                  </a:schemeClr>
                </a:solidFill>
              </a:rPr>
              <a:t>beside </a:t>
            </a:r>
            <a:r>
              <a:rPr lang="en-US" i="0" dirty="0">
                <a:solidFill>
                  <a:schemeClr val="tx1">
                    <a:lumMod val="75000"/>
                    <a:lumOff val="25000"/>
                  </a:schemeClr>
                </a:solidFill>
                <a:effectLst/>
              </a:rPr>
              <a:t>shows the distribution of all the variables in the dataset. Some of them are highly skewed and we </a:t>
            </a:r>
            <a:r>
              <a:rPr lang="en-US" dirty="0">
                <a:solidFill>
                  <a:schemeClr val="tx1">
                    <a:lumMod val="75000"/>
                    <a:lumOff val="25000"/>
                  </a:schemeClr>
                </a:solidFill>
              </a:rPr>
              <a:t>had </a:t>
            </a:r>
            <a:r>
              <a:rPr lang="en-US" i="0" dirty="0">
                <a:solidFill>
                  <a:schemeClr val="tx1">
                    <a:lumMod val="75000"/>
                    <a:lumOff val="25000"/>
                  </a:schemeClr>
                </a:solidFill>
                <a:effectLst/>
              </a:rPr>
              <a:t>to use </a:t>
            </a:r>
            <a:r>
              <a:rPr lang="en-US" dirty="0">
                <a:solidFill>
                  <a:schemeClr val="tx1">
                    <a:lumMod val="75000"/>
                    <a:lumOff val="25000"/>
                  </a:schemeClr>
                </a:solidFill>
              </a:rPr>
              <a:t>ML </a:t>
            </a:r>
            <a:r>
              <a:rPr lang="en-US" i="0" dirty="0">
                <a:solidFill>
                  <a:schemeClr val="tx1">
                    <a:lumMod val="75000"/>
                    <a:lumOff val="25000"/>
                  </a:schemeClr>
                </a:solidFill>
                <a:effectLst/>
              </a:rPr>
              <a:t>algorithms which are not sensitive to data skewness, starting with </a:t>
            </a:r>
            <a:r>
              <a:rPr lang="en-US" i="0" dirty="0" err="1">
                <a:solidFill>
                  <a:schemeClr val="tx1">
                    <a:lumMod val="75000"/>
                    <a:lumOff val="25000"/>
                  </a:schemeClr>
                </a:solidFill>
                <a:effectLst/>
              </a:rPr>
              <a:t>RandomForest</a:t>
            </a:r>
            <a:r>
              <a:rPr lang="en-US" i="0" dirty="0">
                <a:solidFill>
                  <a:schemeClr val="tx1">
                    <a:lumMod val="75000"/>
                    <a:lumOff val="25000"/>
                  </a:schemeClr>
                </a:solidFill>
                <a:effectLst/>
              </a:rPr>
              <a:t>.</a:t>
            </a:r>
            <a:endParaRPr lang="en-US" dirty="0">
              <a:solidFill>
                <a:schemeClr val="tx1">
                  <a:lumMod val="75000"/>
                  <a:lumOff val="25000"/>
                </a:schemeClr>
              </a:solidFill>
            </a:endParaRPr>
          </a:p>
        </p:txBody>
      </p:sp>
      <p:pic>
        <p:nvPicPr>
          <p:cNvPr id="3" name="Picture 2">
            <a:extLst>
              <a:ext uri="{FF2B5EF4-FFF2-40B4-BE49-F238E27FC236}">
                <a16:creationId xmlns:a16="http://schemas.microsoft.com/office/drawing/2014/main" id="{CF68F072-7EA9-4C01-8919-BE051A4455AA}"/>
              </a:ext>
            </a:extLst>
          </p:cNvPr>
          <p:cNvPicPr>
            <a:picLocks noChangeAspect="1"/>
          </p:cNvPicPr>
          <p:nvPr/>
        </p:nvPicPr>
        <p:blipFill>
          <a:blip r:embed="rId2"/>
          <a:stretch>
            <a:fillRect/>
          </a:stretch>
        </p:blipFill>
        <p:spPr>
          <a:xfrm>
            <a:off x="4286509" y="1479889"/>
            <a:ext cx="7360060" cy="5205437"/>
          </a:xfrm>
          <a:prstGeom prst="rect">
            <a:avLst/>
          </a:prstGeom>
        </p:spPr>
      </p:pic>
    </p:spTree>
    <p:extLst>
      <p:ext uri="{BB962C8B-B14F-4D97-AF65-F5344CB8AC3E}">
        <p14:creationId xmlns:p14="http://schemas.microsoft.com/office/powerpoint/2010/main" val="424172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81FA0D-FA5C-4FDC-A21E-88204A07F82A}"/>
              </a:ext>
            </a:extLst>
          </p:cNvPr>
          <p:cNvSpPr>
            <a:spLocks noGrp="1"/>
          </p:cNvSpPr>
          <p:nvPr>
            <p:ph idx="4294967295"/>
          </p:nvPr>
        </p:nvSpPr>
        <p:spPr>
          <a:xfrm>
            <a:off x="969880" y="1938906"/>
            <a:ext cx="3649663" cy="3759200"/>
          </a:xfrm>
        </p:spPr>
        <p:txBody>
          <a:bodyPr>
            <a:normAutofit/>
          </a:bodyPr>
          <a:lstStyle/>
          <a:p>
            <a:pPr marL="342900" lvl="1" indent="-342900">
              <a:buClr>
                <a:srgbClr val="9E68FD"/>
              </a:buClr>
            </a:pPr>
            <a:r>
              <a:rPr lang="en-US" sz="1800" dirty="0"/>
              <a:t>Importing the required libraries to build the base pipeline and build the appropriate models.</a:t>
            </a:r>
            <a:endParaRPr lang="en-IN" sz="1800" dirty="0"/>
          </a:p>
        </p:txBody>
      </p:sp>
      <p:pic>
        <p:nvPicPr>
          <p:cNvPr id="4" name="Picture 3">
            <a:extLst>
              <a:ext uri="{FF2B5EF4-FFF2-40B4-BE49-F238E27FC236}">
                <a16:creationId xmlns:a16="http://schemas.microsoft.com/office/drawing/2014/main" id="{803C03AC-109B-4D26-B250-BFCA4D505338}"/>
              </a:ext>
            </a:extLst>
          </p:cNvPr>
          <p:cNvPicPr>
            <a:picLocks noChangeAspect="1"/>
          </p:cNvPicPr>
          <p:nvPr/>
        </p:nvPicPr>
        <p:blipFill rotWithShape="1">
          <a:blip r:embed="rId3"/>
          <a:srcRect r="64258"/>
          <a:stretch/>
        </p:blipFill>
        <p:spPr>
          <a:xfrm>
            <a:off x="4619543" y="1111768"/>
            <a:ext cx="6953577" cy="5252773"/>
          </a:xfrm>
          <a:prstGeom prst="rect">
            <a:avLst/>
          </a:prstGeom>
        </p:spPr>
      </p:pic>
      <p:sp>
        <p:nvSpPr>
          <p:cNvPr id="10" name="Title 1">
            <a:extLst>
              <a:ext uri="{FF2B5EF4-FFF2-40B4-BE49-F238E27FC236}">
                <a16:creationId xmlns:a16="http://schemas.microsoft.com/office/drawing/2014/main" id="{5508B413-F57B-4F4B-A42F-278D284D4015}"/>
              </a:ext>
            </a:extLst>
          </p:cNvPr>
          <p:cNvSpPr txBox="1">
            <a:spLocks/>
          </p:cNvSpPr>
          <p:nvPr/>
        </p:nvSpPr>
        <p:spPr>
          <a:xfrm>
            <a:off x="1722217" y="484266"/>
            <a:ext cx="3650279" cy="12598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Model Data</a:t>
            </a:r>
          </a:p>
        </p:txBody>
      </p:sp>
    </p:spTree>
    <p:extLst>
      <p:ext uri="{BB962C8B-B14F-4D97-AF65-F5344CB8AC3E}">
        <p14:creationId xmlns:p14="http://schemas.microsoft.com/office/powerpoint/2010/main" val="110223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23A029-B0BC-4BA5-9B68-6B8185AF5D7B}"/>
              </a:ext>
            </a:extLst>
          </p:cNvPr>
          <p:cNvPicPr>
            <a:picLocks noChangeAspect="1"/>
          </p:cNvPicPr>
          <p:nvPr/>
        </p:nvPicPr>
        <p:blipFill>
          <a:blip r:embed="rId3"/>
          <a:stretch>
            <a:fillRect/>
          </a:stretch>
        </p:blipFill>
        <p:spPr>
          <a:xfrm>
            <a:off x="4716379" y="1784594"/>
            <a:ext cx="7279398" cy="4035558"/>
          </a:xfrm>
          <a:prstGeom prst="rect">
            <a:avLst/>
          </a:prstGeom>
        </p:spPr>
      </p:pic>
      <p:sp>
        <p:nvSpPr>
          <p:cNvPr id="14" name="Title 1">
            <a:extLst>
              <a:ext uri="{FF2B5EF4-FFF2-40B4-BE49-F238E27FC236}">
                <a16:creationId xmlns:a16="http://schemas.microsoft.com/office/drawing/2014/main" id="{DAFEC6E2-496D-44B3-A2B9-73DF31ABC438}"/>
              </a:ext>
            </a:extLst>
          </p:cNvPr>
          <p:cNvSpPr txBox="1">
            <a:spLocks/>
          </p:cNvSpPr>
          <p:nvPr/>
        </p:nvSpPr>
        <p:spPr>
          <a:xfrm>
            <a:off x="1722217" y="484266"/>
            <a:ext cx="3650279" cy="12598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Model Data</a:t>
            </a:r>
          </a:p>
        </p:txBody>
      </p:sp>
      <p:sp>
        <p:nvSpPr>
          <p:cNvPr id="16" name="Content Placeholder 5">
            <a:extLst>
              <a:ext uri="{FF2B5EF4-FFF2-40B4-BE49-F238E27FC236}">
                <a16:creationId xmlns:a16="http://schemas.microsoft.com/office/drawing/2014/main" id="{D28862EB-F589-4903-AC75-65B725673EBF}"/>
              </a:ext>
            </a:extLst>
          </p:cNvPr>
          <p:cNvSpPr txBox="1">
            <a:spLocks/>
          </p:cNvSpPr>
          <p:nvPr/>
        </p:nvSpPr>
        <p:spPr>
          <a:xfrm>
            <a:off x="715236" y="2011329"/>
            <a:ext cx="3649663" cy="375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1" indent="-342900">
              <a:buClr>
                <a:srgbClr val="9E68FD"/>
              </a:buClr>
            </a:pPr>
            <a:r>
              <a:rPr lang="en-US" sz="1800" dirty="0"/>
              <a:t>Setting the right parameters with the input and output columns for:</a:t>
            </a:r>
          </a:p>
          <a:p>
            <a:pPr marL="342900" lvl="1" indent="-342900">
              <a:buClr>
                <a:srgbClr val="9E68FD"/>
              </a:buClr>
            </a:pPr>
            <a:r>
              <a:rPr lang="en-US" sz="1800" dirty="0"/>
              <a:t>Random Forest Classifier</a:t>
            </a:r>
          </a:p>
          <a:p>
            <a:pPr marL="342900" lvl="1" indent="-342900">
              <a:buClr>
                <a:srgbClr val="9E68FD"/>
              </a:buClr>
            </a:pPr>
            <a:r>
              <a:rPr lang="en-US" sz="1800" dirty="0"/>
              <a:t>Logistic Regression</a:t>
            </a:r>
            <a:endParaRPr lang="en-IN" sz="1800" dirty="0"/>
          </a:p>
        </p:txBody>
      </p:sp>
    </p:spTree>
    <p:extLst>
      <p:ext uri="{BB962C8B-B14F-4D97-AF65-F5344CB8AC3E}">
        <p14:creationId xmlns:p14="http://schemas.microsoft.com/office/powerpoint/2010/main" val="167997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BA3CF5-9723-4B37-80E7-17FF3EE06D83}"/>
              </a:ext>
            </a:extLst>
          </p:cNvPr>
          <p:cNvPicPr>
            <a:picLocks noChangeAspect="1"/>
          </p:cNvPicPr>
          <p:nvPr/>
        </p:nvPicPr>
        <p:blipFill>
          <a:blip r:embed="rId3"/>
          <a:stretch>
            <a:fillRect/>
          </a:stretch>
        </p:blipFill>
        <p:spPr>
          <a:xfrm>
            <a:off x="4364899" y="2001386"/>
            <a:ext cx="7576059" cy="3759201"/>
          </a:xfrm>
          <a:prstGeom prst="rect">
            <a:avLst/>
          </a:prstGeom>
        </p:spPr>
      </p:pic>
      <p:sp>
        <p:nvSpPr>
          <p:cNvPr id="12" name="Content Placeholder 5">
            <a:extLst>
              <a:ext uri="{FF2B5EF4-FFF2-40B4-BE49-F238E27FC236}">
                <a16:creationId xmlns:a16="http://schemas.microsoft.com/office/drawing/2014/main" id="{D18D32AB-5BFD-44A1-B13E-4418A9A9232A}"/>
              </a:ext>
            </a:extLst>
          </p:cNvPr>
          <p:cNvSpPr>
            <a:spLocks noGrp="1"/>
          </p:cNvSpPr>
          <p:nvPr>
            <p:ph idx="4294967295"/>
          </p:nvPr>
        </p:nvSpPr>
        <p:spPr>
          <a:xfrm>
            <a:off x="715236" y="2011329"/>
            <a:ext cx="3649663" cy="3759200"/>
          </a:xfrm>
        </p:spPr>
        <p:txBody>
          <a:bodyPr>
            <a:normAutofit/>
          </a:bodyPr>
          <a:lstStyle/>
          <a:p>
            <a:pPr marL="342900" lvl="1" indent="-342900">
              <a:buClr>
                <a:srgbClr val="9E68FD"/>
              </a:buClr>
            </a:pPr>
            <a:r>
              <a:rPr lang="en-US" sz="1800" dirty="0"/>
              <a:t>Setting the right parameters with the input and output columns for:</a:t>
            </a:r>
          </a:p>
          <a:p>
            <a:pPr marL="342900" lvl="1" indent="-342900">
              <a:buClr>
                <a:srgbClr val="9E68FD"/>
              </a:buClr>
            </a:pPr>
            <a:r>
              <a:rPr lang="en-US" sz="1800" dirty="0"/>
              <a:t>GBT Classifier</a:t>
            </a:r>
          </a:p>
          <a:p>
            <a:pPr marL="342900" lvl="1" indent="-342900">
              <a:buClr>
                <a:srgbClr val="9E68FD"/>
              </a:buClr>
            </a:pPr>
            <a:r>
              <a:rPr lang="en-US" sz="1800" dirty="0"/>
              <a:t>Naïve Bayes</a:t>
            </a:r>
            <a:endParaRPr lang="en-IN" sz="1800" dirty="0"/>
          </a:p>
        </p:txBody>
      </p:sp>
      <p:sp>
        <p:nvSpPr>
          <p:cNvPr id="8" name="Title 1">
            <a:extLst>
              <a:ext uri="{FF2B5EF4-FFF2-40B4-BE49-F238E27FC236}">
                <a16:creationId xmlns:a16="http://schemas.microsoft.com/office/drawing/2014/main" id="{F8EA384D-04F9-4D49-B745-C37D777EDFC9}"/>
              </a:ext>
            </a:extLst>
          </p:cNvPr>
          <p:cNvSpPr txBox="1">
            <a:spLocks/>
          </p:cNvSpPr>
          <p:nvPr/>
        </p:nvSpPr>
        <p:spPr>
          <a:xfrm>
            <a:off x="1722217" y="484266"/>
            <a:ext cx="3650279" cy="12598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Model Data</a:t>
            </a:r>
          </a:p>
        </p:txBody>
      </p:sp>
    </p:spTree>
    <p:extLst>
      <p:ext uri="{BB962C8B-B14F-4D97-AF65-F5344CB8AC3E}">
        <p14:creationId xmlns:p14="http://schemas.microsoft.com/office/powerpoint/2010/main" val="26697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08A41C9-30CF-41AA-9512-AD4021F99016}"/>
              </a:ext>
            </a:extLst>
          </p:cNvPr>
          <p:cNvSpPr txBox="1"/>
          <p:nvPr/>
        </p:nvSpPr>
        <p:spPr>
          <a:xfrm>
            <a:off x="1599719" y="900335"/>
            <a:ext cx="10263417" cy="2888916"/>
          </a:xfrm>
          <a:prstGeom prst="rect">
            <a:avLst/>
          </a:prstGeom>
        </p:spPr>
        <p:txBody>
          <a:bodyPr vert="horz" lIns="91440" tIns="45720" rIns="91440" bIns="45720" rtlCol="0">
            <a:noAutofit/>
          </a:bodyPr>
          <a:lstStyle/>
          <a:p>
            <a:pPr>
              <a:lnSpc>
                <a:spcPct val="90000"/>
              </a:lnSpc>
              <a:spcBef>
                <a:spcPts val="1000"/>
              </a:spcBef>
              <a:buClr>
                <a:srgbClr val="629AC5"/>
              </a:buClr>
            </a:pPr>
            <a:endParaRPr lang="en-US" b="0" i="0" dirty="0">
              <a:solidFill>
                <a:schemeClr val="tx1">
                  <a:lumMod val="75000"/>
                  <a:lumOff val="25000"/>
                </a:schemeClr>
              </a:solidFill>
              <a:effectLst/>
            </a:endParaRPr>
          </a:p>
          <a:p>
            <a:pPr>
              <a:lnSpc>
                <a:spcPct val="90000"/>
              </a:lnSpc>
              <a:spcBef>
                <a:spcPts val="1000"/>
              </a:spcBef>
              <a:buClr>
                <a:srgbClr val="629AC5"/>
              </a:buClr>
              <a:buFont typeface="Wingdings 3" charset="2"/>
              <a:buChar char=""/>
            </a:pPr>
            <a:r>
              <a:rPr lang="en-US" b="0" i="0" dirty="0">
                <a:solidFill>
                  <a:schemeClr val="tx1">
                    <a:lumMod val="75000"/>
                    <a:lumOff val="25000"/>
                  </a:schemeClr>
                </a:solidFill>
                <a:effectLst/>
              </a:rPr>
              <a:t>Train Time: </a:t>
            </a:r>
            <a:r>
              <a:rPr lang="en-US" b="1" dirty="0" err="1">
                <a:solidFill>
                  <a:schemeClr val="tx1">
                    <a:lumMod val="75000"/>
                    <a:lumOff val="25000"/>
                  </a:schemeClr>
                </a:solidFill>
              </a:rPr>
              <a:t>NaivesBayes</a:t>
            </a:r>
            <a:r>
              <a:rPr lang="en-US" b="1" dirty="0">
                <a:solidFill>
                  <a:schemeClr val="tx1">
                    <a:lumMod val="75000"/>
                    <a:lumOff val="25000"/>
                  </a:schemeClr>
                </a:solidFill>
              </a:rPr>
              <a:t> </a:t>
            </a:r>
            <a:r>
              <a:rPr lang="en-US" b="0" i="0" dirty="0">
                <a:solidFill>
                  <a:schemeClr val="tx1">
                    <a:lumMod val="75000"/>
                    <a:lumOff val="25000"/>
                  </a:schemeClr>
                </a:solidFill>
                <a:effectLst/>
              </a:rPr>
              <a:t>is the Best</a:t>
            </a:r>
          </a:p>
          <a:p>
            <a:pPr>
              <a:lnSpc>
                <a:spcPct val="90000"/>
              </a:lnSpc>
              <a:spcBef>
                <a:spcPts val="1000"/>
              </a:spcBef>
              <a:buClr>
                <a:srgbClr val="629AC5"/>
              </a:buClr>
              <a:buFont typeface="Wingdings 3" charset="2"/>
              <a:buChar char=""/>
            </a:pPr>
            <a:r>
              <a:rPr lang="en-US" b="0" i="0" dirty="0">
                <a:solidFill>
                  <a:schemeClr val="tx1">
                    <a:lumMod val="75000"/>
                    <a:lumOff val="25000"/>
                  </a:schemeClr>
                </a:solidFill>
                <a:effectLst/>
              </a:rPr>
              <a:t>F1 Score: </a:t>
            </a:r>
            <a:r>
              <a:rPr lang="en-US" b="1" i="0" dirty="0" err="1">
                <a:solidFill>
                  <a:schemeClr val="tx1">
                    <a:lumMod val="75000"/>
                    <a:lumOff val="25000"/>
                  </a:schemeClr>
                </a:solidFill>
                <a:effectLst/>
              </a:rPr>
              <a:t>GBTClassifier</a:t>
            </a:r>
            <a:r>
              <a:rPr lang="en-US" b="1" i="0" dirty="0">
                <a:solidFill>
                  <a:schemeClr val="tx1">
                    <a:lumMod val="75000"/>
                    <a:lumOff val="25000"/>
                  </a:schemeClr>
                </a:solidFill>
                <a:effectLst/>
              </a:rPr>
              <a:t> </a:t>
            </a:r>
            <a:r>
              <a:rPr lang="en-US" b="0" i="0" dirty="0">
                <a:solidFill>
                  <a:schemeClr val="tx1">
                    <a:lumMod val="75000"/>
                    <a:lumOff val="25000"/>
                  </a:schemeClr>
                </a:solidFill>
                <a:effectLst/>
              </a:rPr>
              <a:t>is the Best</a:t>
            </a:r>
          </a:p>
          <a:p>
            <a:pPr>
              <a:lnSpc>
                <a:spcPct val="90000"/>
              </a:lnSpc>
              <a:spcBef>
                <a:spcPts val="1000"/>
              </a:spcBef>
              <a:buClr>
                <a:srgbClr val="629AC5"/>
              </a:buClr>
              <a:buFont typeface="Wingdings 3" charset="2"/>
              <a:buChar char=""/>
            </a:pPr>
            <a:r>
              <a:rPr lang="en-US" b="0" i="0" dirty="0">
                <a:solidFill>
                  <a:schemeClr val="tx1">
                    <a:lumMod val="75000"/>
                    <a:lumOff val="25000"/>
                  </a:schemeClr>
                </a:solidFill>
                <a:effectLst/>
              </a:rPr>
              <a:t>Accuracy Score: </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GBTClassifier</a:t>
            </a:r>
            <a:r>
              <a:rPr lang="en-US" b="1" i="0" dirty="0">
                <a:solidFill>
                  <a:schemeClr val="tx1">
                    <a:lumMod val="75000"/>
                    <a:lumOff val="25000"/>
                  </a:schemeClr>
                </a:solidFill>
                <a:effectLst/>
              </a:rPr>
              <a:t> </a:t>
            </a:r>
            <a:r>
              <a:rPr lang="en-US" b="0" i="0" dirty="0">
                <a:solidFill>
                  <a:schemeClr val="tx1">
                    <a:lumMod val="75000"/>
                    <a:lumOff val="25000"/>
                  </a:schemeClr>
                </a:solidFill>
                <a:effectLst/>
              </a:rPr>
              <a:t>is the Best</a:t>
            </a:r>
          </a:p>
          <a:p>
            <a:pPr>
              <a:lnSpc>
                <a:spcPct val="90000"/>
              </a:lnSpc>
              <a:spcBef>
                <a:spcPts val="1000"/>
              </a:spcBef>
              <a:buClr>
                <a:srgbClr val="629AC5"/>
              </a:buClr>
              <a:buFont typeface="Wingdings 3" charset="2"/>
              <a:buChar char=""/>
            </a:pPr>
            <a:r>
              <a:rPr lang="en-US" b="0" i="0" dirty="0">
                <a:solidFill>
                  <a:schemeClr val="tx1">
                    <a:lumMod val="75000"/>
                    <a:lumOff val="25000"/>
                  </a:schemeClr>
                </a:solidFill>
                <a:effectLst/>
              </a:rPr>
              <a:t>Precision: </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GBTClassifier</a:t>
            </a:r>
            <a:r>
              <a:rPr lang="en-US" b="1" i="0" dirty="0">
                <a:solidFill>
                  <a:schemeClr val="tx1">
                    <a:lumMod val="75000"/>
                    <a:lumOff val="25000"/>
                  </a:schemeClr>
                </a:solidFill>
                <a:effectLst/>
              </a:rPr>
              <a:t> </a:t>
            </a:r>
            <a:r>
              <a:rPr lang="en-US" b="0" i="0" dirty="0">
                <a:solidFill>
                  <a:schemeClr val="tx1">
                    <a:lumMod val="75000"/>
                    <a:lumOff val="25000"/>
                  </a:schemeClr>
                </a:solidFill>
                <a:effectLst/>
              </a:rPr>
              <a:t>is slightly higher than the </a:t>
            </a:r>
            <a:r>
              <a:rPr lang="en-US" b="1" i="0" dirty="0">
                <a:solidFill>
                  <a:schemeClr val="tx1">
                    <a:lumMod val="75000"/>
                    <a:lumOff val="25000"/>
                  </a:schemeClr>
                </a:solidFill>
                <a:effectLst/>
              </a:rPr>
              <a:t>Random Forest</a:t>
            </a:r>
            <a:endParaRPr lang="en-US" b="0" i="0" dirty="0">
              <a:solidFill>
                <a:schemeClr val="tx1">
                  <a:lumMod val="75000"/>
                  <a:lumOff val="25000"/>
                </a:schemeClr>
              </a:solidFill>
              <a:effectLst/>
            </a:endParaRPr>
          </a:p>
          <a:p>
            <a:pPr>
              <a:lnSpc>
                <a:spcPct val="90000"/>
              </a:lnSpc>
              <a:spcBef>
                <a:spcPts val="1000"/>
              </a:spcBef>
              <a:buClr>
                <a:srgbClr val="629AC5"/>
              </a:buClr>
              <a:buFont typeface="Wingdings 3" charset="2"/>
              <a:buChar char=""/>
            </a:pPr>
            <a:r>
              <a:rPr lang="en-US" b="0" i="0" dirty="0">
                <a:solidFill>
                  <a:schemeClr val="tx1">
                    <a:lumMod val="75000"/>
                    <a:lumOff val="25000"/>
                  </a:schemeClr>
                </a:solidFill>
                <a:effectLst/>
              </a:rPr>
              <a:t>Recall: </a:t>
            </a:r>
            <a:r>
              <a:rPr lang="en-US" b="1" i="0" dirty="0">
                <a:solidFill>
                  <a:schemeClr val="tx1">
                    <a:lumMod val="75000"/>
                    <a:lumOff val="25000"/>
                  </a:schemeClr>
                </a:solidFill>
                <a:effectLst/>
              </a:rPr>
              <a:t>Random Forest</a:t>
            </a:r>
            <a:r>
              <a:rPr lang="en-US" b="0" i="0" dirty="0">
                <a:solidFill>
                  <a:schemeClr val="tx1">
                    <a:lumMod val="75000"/>
                    <a:lumOff val="25000"/>
                  </a:schemeClr>
                </a:solidFill>
                <a:effectLst/>
              </a:rPr>
              <a:t> as well </a:t>
            </a:r>
            <a:r>
              <a:rPr lang="en-US" b="0" i="0" dirty="0" err="1">
                <a:solidFill>
                  <a:schemeClr val="tx1">
                    <a:lumMod val="75000"/>
                    <a:lumOff val="25000"/>
                  </a:schemeClr>
                </a:solidFill>
                <a:effectLst/>
              </a:rPr>
              <a:t>GBTClassifier</a:t>
            </a:r>
            <a:r>
              <a:rPr lang="en-US" b="0" i="0" dirty="0">
                <a:solidFill>
                  <a:schemeClr val="tx1">
                    <a:lumMod val="75000"/>
                    <a:lumOff val="25000"/>
                  </a:schemeClr>
                </a:solidFill>
                <a:effectLst/>
              </a:rPr>
              <a:t> produce the same recall time.</a:t>
            </a:r>
          </a:p>
          <a:p>
            <a:pPr>
              <a:lnSpc>
                <a:spcPct val="90000"/>
              </a:lnSpc>
              <a:spcBef>
                <a:spcPts val="1000"/>
              </a:spcBef>
              <a:buClr>
                <a:srgbClr val="629AC5"/>
              </a:buClr>
              <a:buFont typeface="Wingdings 3" charset="2"/>
              <a:buChar char=""/>
            </a:pPr>
            <a:r>
              <a:rPr lang="en-US" b="0" i="0" dirty="0">
                <a:solidFill>
                  <a:schemeClr val="tx1">
                    <a:lumMod val="75000"/>
                    <a:lumOff val="25000"/>
                  </a:schemeClr>
                </a:solidFill>
                <a:effectLst/>
              </a:rPr>
              <a:t>When we look at the F1 Score, </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GBTClassifier</a:t>
            </a:r>
            <a:r>
              <a:rPr lang="en-US" b="1" i="0" dirty="0">
                <a:solidFill>
                  <a:schemeClr val="tx1">
                    <a:lumMod val="75000"/>
                    <a:lumOff val="25000"/>
                  </a:schemeClr>
                </a:solidFill>
                <a:effectLst/>
              </a:rPr>
              <a:t> beats the others</a:t>
            </a:r>
            <a:r>
              <a:rPr lang="en-US" b="0" i="0" dirty="0">
                <a:solidFill>
                  <a:schemeClr val="tx1">
                    <a:lumMod val="75000"/>
                    <a:lumOff val="25000"/>
                  </a:schemeClr>
                </a:solidFill>
                <a:effectLst/>
              </a:rPr>
              <a:t>. On the other hand</a:t>
            </a:r>
            <a:r>
              <a:rPr lang="en-US" dirty="0">
                <a:solidFill>
                  <a:schemeClr val="tx1">
                    <a:lumMod val="75000"/>
                    <a:lumOff val="25000"/>
                  </a:schemeClr>
                </a:solidFill>
              </a:rPr>
              <a:t>, </a:t>
            </a:r>
            <a:r>
              <a:rPr lang="en-US" b="0" i="0" dirty="0">
                <a:solidFill>
                  <a:schemeClr val="tx1">
                    <a:lumMod val="75000"/>
                    <a:lumOff val="25000"/>
                  </a:schemeClr>
                </a:solidFill>
                <a:effectLst/>
              </a:rPr>
              <a:t>recall of both  </a:t>
            </a:r>
            <a:r>
              <a:rPr lang="en-US" b="0" i="0" dirty="0" err="1">
                <a:solidFill>
                  <a:schemeClr val="tx1">
                    <a:lumMod val="75000"/>
                    <a:lumOff val="25000"/>
                  </a:schemeClr>
                </a:solidFill>
                <a:effectLst/>
              </a:rPr>
              <a:t>RandomForest</a:t>
            </a:r>
            <a:r>
              <a:rPr lang="en-US" b="0" i="0" dirty="0">
                <a:solidFill>
                  <a:schemeClr val="tx1">
                    <a:lumMod val="75000"/>
                    <a:lumOff val="25000"/>
                  </a:schemeClr>
                </a:solidFill>
                <a:effectLst/>
              </a:rPr>
              <a:t> and </a:t>
            </a:r>
            <a:r>
              <a:rPr lang="en-US" b="1" i="0" dirty="0" err="1">
                <a:solidFill>
                  <a:schemeClr val="tx1">
                    <a:lumMod val="75000"/>
                    <a:lumOff val="25000"/>
                  </a:schemeClr>
                </a:solidFill>
                <a:effectLst/>
              </a:rPr>
              <a:t>GBTClassifier</a:t>
            </a:r>
            <a:r>
              <a:rPr lang="en-US" b="0" i="0" dirty="0">
                <a:solidFill>
                  <a:schemeClr val="tx1">
                    <a:lumMod val="75000"/>
                    <a:lumOff val="25000"/>
                  </a:schemeClr>
                </a:solidFill>
                <a:effectLst/>
              </a:rPr>
              <a:t> is 1. It means that </a:t>
            </a:r>
            <a:r>
              <a:rPr lang="en-US" dirty="0">
                <a:solidFill>
                  <a:schemeClr val="tx1">
                    <a:lumMod val="75000"/>
                    <a:lumOff val="25000"/>
                  </a:schemeClr>
                </a:solidFill>
              </a:rPr>
              <a:t>both </a:t>
            </a:r>
            <a:r>
              <a:rPr lang="en-US" b="0" i="0" dirty="0">
                <a:solidFill>
                  <a:schemeClr val="tx1">
                    <a:lumMod val="75000"/>
                    <a:lumOff val="25000"/>
                  </a:schemeClr>
                </a:solidFill>
                <a:effectLst/>
              </a:rPr>
              <a:t>the models caught all churners correctly.</a:t>
            </a:r>
          </a:p>
        </p:txBody>
      </p:sp>
      <p:pic>
        <p:nvPicPr>
          <p:cNvPr id="14" name="Picture 13" descr="Table&#10;&#10;Description automatically generated">
            <a:extLst>
              <a:ext uri="{FF2B5EF4-FFF2-40B4-BE49-F238E27FC236}">
                <a16:creationId xmlns:a16="http://schemas.microsoft.com/office/drawing/2014/main" id="{3A60BBFF-30B6-4AF8-B7F3-48FC9B172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081" y="4008077"/>
            <a:ext cx="7558200" cy="2770734"/>
          </a:xfrm>
          <a:prstGeom prst="rect">
            <a:avLst/>
          </a:prstGeom>
        </p:spPr>
      </p:pic>
      <p:sp>
        <p:nvSpPr>
          <p:cNvPr id="8" name="Title 1">
            <a:extLst>
              <a:ext uri="{FF2B5EF4-FFF2-40B4-BE49-F238E27FC236}">
                <a16:creationId xmlns:a16="http://schemas.microsoft.com/office/drawing/2014/main" id="{30BADEAD-CEA8-427D-A188-8BED536B1568}"/>
              </a:ext>
            </a:extLst>
          </p:cNvPr>
          <p:cNvSpPr txBox="1">
            <a:spLocks/>
          </p:cNvSpPr>
          <p:nvPr/>
        </p:nvSpPr>
        <p:spPr>
          <a:xfrm>
            <a:off x="2131249" y="556456"/>
            <a:ext cx="3650279" cy="12598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Results</a:t>
            </a:r>
            <a:endParaRPr lang="en-IN" dirty="0"/>
          </a:p>
        </p:txBody>
      </p:sp>
    </p:spTree>
    <p:extLst>
      <p:ext uri="{BB962C8B-B14F-4D97-AF65-F5344CB8AC3E}">
        <p14:creationId xmlns:p14="http://schemas.microsoft.com/office/powerpoint/2010/main" val="204319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701B089-E7B9-43FD-BF59-12C5E677E680}"/>
              </a:ext>
            </a:extLst>
          </p:cNvPr>
          <p:cNvSpPr>
            <a:spLocks noGrp="1"/>
          </p:cNvSpPr>
          <p:nvPr>
            <p:ph idx="1"/>
          </p:nvPr>
        </p:nvSpPr>
        <p:spPr>
          <a:xfrm>
            <a:off x="2589212" y="2133600"/>
            <a:ext cx="8915400" cy="4564912"/>
          </a:xfrm>
        </p:spPr>
        <p:txBody>
          <a:bodyPr>
            <a:normAutofit lnSpcReduction="10000"/>
          </a:bodyPr>
          <a:lstStyle/>
          <a:p>
            <a:r>
              <a:rPr lang="en-IN" dirty="0"/>
              <a:t>Problem Statement</a:t>
            </a:r>
          </a:p>
          <a:p>
            <a:r>
              <a:rPr lang="en-IN" dirty="0"/>
              <a:t>Product Position Statement</a:t>
            </a:r>
          </a:p>
          <a:p>
            <a:r>
              <a:rPr lang="en-IN" dirty="0"/>
              <a:t>Project Components</a:t>
            </a:r>
          </a:p>
          <a:p>
            <a:pPr lvl="1"/>
            <a:r>
              <a:rPr lang="en-IN" dirty="0"/>
              <a:t>Platform</a:t>
            </a:r>
          </a:p>
          <a:p>
            <a:pPr lvl="1"/>
            <a:r>
              <a:rPr lang="en-IN" dirty="0"/>
              <a:t>Source of Data</a:t>
            </a:r>
          </a:p>
          <a:p>
            <a:pPr lvl="1"/>
            <a:r>
              <a:rPr lang="en-IN" dirty="0"/>
              <a:t>Explore Data</a:t>
            </a:r>
          </a:p>
          <a:p>
            <a:pPr lvl="1"/>
            <a:r>
              <a:rPr lang="en-IN" dirty="0"/>
              <a:t>Clean and Transform Data</a:t>
            </a:r>
          </a:p>
          <a:p>
            <a:pPr lvl="1"/>
            <a:r>
              <a:rPr lang="en-IN" dirty="0"/>
              <a:t>Model Data</a:t>
            </a:r>
          </a:p>
          <a:p>
            <a:pPr lvl="1"/>
            <a:r>
              <a:rPr lang="en-IN" dirty="0"/>
              <a:t>Evaluate Model Accuracy</a:t>
            </a:r>
          </a:p>
          <a:p>
            <a:pPr lvl="1"/>
            <a:r>
              <a:rPr lang="en-IN" dirty="0"/>
              <a:t>Visualize Results</a:t>
            </a:r>
          </a:p>
          <a:p>
            <a:pPr marL="342900" lvl="1" indent="-342900"/>
            <a:r>
              <a:rPr lang="en-IN" sz="1800" dirty="0"/>
              <a:t>Conclusion</a:t>
            </a:r>
          </a:p>
          <a:p>
            <a:pPr marL="342900" lvl="1" indent="-342900"/>
            <a:r>
              <a:rPr lang="en-IN" sz="1800" dirty="0"/>
              <a:t>Future Work</a:t>
            </a:r>
          </a:p>
          <a:p>
            <a:pPr lvl="1"/>
            <a:endParaRPr lang="en-IN" dirty="0"/>
          </a:p>
          <a:p>
            <a:pPr lvl="1"/>
            <a:endParaRPr lang="en-IN" dirty="0"/>
          </a:p>
        </p:txBody>
      </p:sp>
    </p:spTree>
    <p:extLst>
      <p:ext uri="{BB962C8B-B14F-4D97-AF65-F5344CB8AC3E}">
        <p14:creationId xmlns:p14="http://schemas.microsoft.com/office/powerpoint/2010/main" val="226595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pPr algn="ctr"/>
            <a:r>
              <a:rPr lang="en-IN" dirty="0"/>
              <a:t>Visualize Model Evaluation Results</a:t>
            </a:r>
          </a:p>
        </p:txBody>
      </p:sp>
      <p:pic>
        <p:nvPicPr>
          <p:cNvPr id="7" name="Picture 6" descr="Chart, bar chart&#10;&#10;Description automatically generated">
            <a:extLst>
              <a:ext uri="{FF2B5EF4-FFF2-40B4-BE49-F238E27FC236}">
                <a16:creationId xmlns:a16="http://schemas.microsoft.com/office/drawing/2014/main" id="{DA035484-DB92-4E17-AFDC-1549A48D2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958" y="1504024"/>
            <a:ext cx="10102645" cy="5353976"/>
          </a:xfrm>
          <a:prstGeom prst="rect">
            <a:avLst/>
          </a:prstGeom>
        </p:spPr>
      </p:pic>
    </p:spTree>
    <p:extLst>
      <p:ext uri="{BB962C8B-B14F-4D97-AF65-F5344CB8AC3E}">
        <p14:creationId xmlns:p14="http://schemas.microsoft.com/office/powerpoint/2010/main" val="376341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pPr algn="ctr"/>
            <a:r>
              <a:rPr lang="en-IN" dirty="0"/>
              <a:t>Visualize Model Evaluation Results</a:t>
            </a:r>
          </a:p>
        </p:txBody>
      </p:sp>
      <p:pic>
        <p:nvPicPr>
          <p:cNvPr id="4" name="Picture 3" descr="Chart, bar chart&#10;&#10;Description automatically generated">
            <a:extLst>
              <a:ext uri="{FF2B5EF4-FFF2-40B4-BE49-F238E27FC236}">
                <a16:creationId xmlns:a16="http://schemas.microsoft.com/office/drawing/2014/main" id="{4DB58AA1-3BB7-48E0-BD6F-2DCDBB9BD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613" y="1431456"/>
            <a:ext cx="10028903" cy="5319385"/>
          </a:xfrm>
          <a:prstGeom prst="rect">
            <a:avLst/>
          </a:prstGeom>
        </p:spPr>
      </p:pic>
    </p:spTree>
    <p:extLst>
      <p:ext uri="{BB962C8B-B14F-4D97-AF65-F5344CB8AC3E}">
        <p14:creationId xmlns:p14="http://schemas.microsoft.com/office/powerpoint/2010/main" val="2769329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Conclusion</a:t>
            </a:r>
          </a:p>
        </p:txBody>
      </p:sp>
      <p:sp>
        <p:nvSpPr>
          <p:cNvPr id="6" name="Content Placeholder 5">
            <a:extLst>
              <a:ext uri="{FF2B5EF4-FFF2-40B4-BE49-F238E27FC236}">
                <a16:creationId xmlns:a16="http://schemas.microsoft.com/office/drawing/2014/main" id="{9781FA0D-FA5C-4FDC-A21E-88204A07F82A}"/>
              </a:ext>
            </a:extLst>
          </p:cNvPr>
          <p:cNvSpPr>
            <a:spLocks noGrp="1"/>
          </p:cNvSpPr>
          <p:nvPr>
            <p:ph idx="1"/>
          </p:nvPr>
        </p:nvSpPr>
        <p:spPr>
          <a:xfrm>
            <a:off x="1091381" y="1905000"/>
            <a:ext cx="9941283" cy="4328890"/>
          </a:xfrm>
        </p:spPr>
        <p:txBody>
          <a:bodyPr>
            <a:noAutofit/>
          </a:bodyPr>
          <a:lstStyle/>
          <a:p>
            <a:pPr marL="342900" lvl="1" indent="-342900"/>
            <a:r>
              <a:rPr lang="en-US" sz="1800" b="1" dirty="0" err="1"/>
              <a:t>GBTClassifier</a:t>
            </a:r>
            <a:r>
              <a:rPr lang="en-US" sz="1800" dirty="0"/>
              <a:t> Churn Prediction model can help </a:t>
            </a:r>
            <a:r>
              <a:rPr lang="en-US" sz="1800" dirty="0" err="1"/>
              <a:t>Sparkify</a:t>
            </a:r>
            <a:r>
              <a:rPr lang="en-US" sz="1800" dirty="0"/>
              <a:t> to identify approx. </a:t>
            </a:r>
            <a:r>
              <a:rPr lang="en-US" sz="1800" b="1" dirty="0"/>
              <a:t>98%</a:t>
            </a:r>
            <a:r>
              <a:rPr lang="en-US" sz="1800" dirty="0"/>
              <a:t> of the users who would churn.</a:t>
            </a:r>
          </a:p>
          <a:p>
            <a:pPr marL="342900" lvl="1" indent="-342900"/>
            <a:r>
              <a:rPr lang="en-US" sz="1800" dirty="0"/>
              <a:t>F1 Score: </a:t>
            </a:r>
            <a:r>
              <a:rPr lang="en-US" sz="1800" b="1" dirty="0"/>
              <a:t>~98.92%</a:t>
            </a:r>
          </a:p>
          <a:p>
            <a:pPr marL="342900" lvl="1" indent="-342900"/>
            <a:r>
              <a:rPr lang="en-US" sz="1800" dirty="0"/>
              <a:t>Accuracy: </a:t>
            </a:r>
            <a:r>
              <a:rPr lang="en-US" sz="1800" b="1" dirty="0"/>
              <a:t>~98.93%</a:t>
            </a:r>
          </a:p>
          <a:p>
            <a:pPr marL="342900" lvl="1" indent="-342900"/>
            <a:r>
              <a:rPr lang="en-US" sz="1800" dirty="0"/>
              <a:t>The company can use special promotions or other measures to prevent them from cancelling the service.</a:t>
            </a:r>
          </a:p>
          <a:p>
            <a:pPr marL="342900" lvl="1" indent="-342900"/>
            <a:endParaRPr lang="en-IN" sz="1800" dirty="0"/>
          </a:p>
        </p:txBody>
      </p:sp>
    </p:spTree>
    <p:extLst>
      <p:ext uri="{BB962C8B-B14F-4D97-AF65-F5344CB8AC3E}">
        <p14:creationId xmlns:p14="http://schemas.microsoft.com/office/powerpoint/2010/main" val="3373186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Future Work</a:t>
            </a:r>
          </a:p>
        </p:txBody>
      </p:sp>
      <p:sp>
        <p:nvSpPr>
          <p:cNvPr id="6" name="Content Placeholder 5">
            <a:extLst>
              <a:ext uri="{FF2B5EF4-FFF2-40B4-BE49-F238E27FC236}">
                <a16:creationId xmlns:a16="http://schemas.microsoft.com/office/drawing/2014/main" id="{9781FA0D-FA5C-4FDC-A21E-88204A07F82A}"/>
              </a:ext>
            </a:extLst>
          </p:cNvPr>
          <p:cNvSpPr>
            <a:spLocks noGrp="1"/>
          </p:cNvSpPr>
          <p:nvPr>
            <p:ph idx="1"/>
          </p:nvPr>
        </p:nvSpPr>
        <p:spPr>
          <a:xfrm>
            <a:off x="2589212" y="2133600"/>
            <a:ext cx="8915400" cy="3926958"/>
          </a:xfrm>
        </p:spPr>
        <p:txBody>
          <a:bodyPr>
            <a:noAutofit/>
          </a:bodyPr>
          <a:lstStyle/>
          <a:p>
            <a:pPr marL="342900" lvl="1" indent="-342900"/>
            <a:r>
              <a:rPr lang="en-IN" sz="1800" dirty="0"/>
              <a:t>Try other models such as </a:t>
            </a:r>
            <a:r>
              <a:rPr lang="en-IN" sz="1800" dirty="0" err="1"/>
              <a:t>XGBoost</a:t>
            </a:r>
            <a:r>
              <a:rPr lang="en-IN" sz="1800" dirty="0"/>
              <a:t>, </a:t>
            </a:r>
            <a:r>
              <a:rPr lang="en-IN" sz="1800" dirty="0" err="1"/>
              <a:t>LightGBM</a:t>
            </a:r>
            <a:r>
              <a:rPr lang="en-IN" sz="1800" dirty="0"/>
              <a:t> to obtain more precise results.</a:t>
            </a:r>
          </a:p>
          <a:p>
            <a:pPr marL="342900" lvl="1" indent="-342900"/>
            <a:r>
              <a:rPr lang="en-US" sz="1800" dirty="0" err="1"/>
              <a:t>Ensembling</a:t>
            </a:r>
            <a:r>
              <a:rPr lang="en-US" sz="1800" dirty="0"/>
              <a:t> approaches to train several classifiers and combining their predictions.</a:t>
            </a:r>
            <a:endParaRPr lang="en-IN" sz="1800" dirty="0"/>
          </a:p>
        </p:txBody>
      </p:sp>
    </p:spTree>
    <p:extLst>
      <p:ext uri="{BB962C8B-B14F-4D97-AF65-F5344CB8AC3E}">
        <p14:creationId xmlns:p14="http://schemas.microsoft.com/office/powerpoint/2010/main" val="1291766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2508-52E1-44CB-A8B8-49E19E6F09B4}"/>
              </a:ext>
            </a:extLst>
          </p:cNvPr>
          <p:cNvSpPr>
            <a:spLocks noGrp="1"/>
          </p:cNvSpPr>
          <p:nvPr>
            <p:ph type="title"/>
          </p:nvPr>
        </p:nvSpPr>
        <p:spPr>
          <a:xfrm>
            <a:off x="4845113" y="3066667"/>
            <a:ext cx="2501774" cy="724666"/>
          </a:xfrm>
        </p:spPr>
        <p:txBody>
          <a:bodyPr/>
          <a:lstStyle/>
          <a:p>
            <a:r>
              <a:rPr lang="en-IN" dirty="0"/>
              <a:t>Thank You</a:t>
            </a:r>
          </a:p>
        </p:txBody>
      </p:sp>
    </p:spTree>
    <p:extLst>
      <p:ext uri="{BB962C8B-B14F-4D97-AF65-F5344CB8AC3E}">
        <p14:creationId xmlns:p14="http://schemas.microsoft.com/office/powerpoint/2010/main" val="343392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Problem Statement</a:t>
            </a:r>
          </a:p>
        </p:txBody>
      </p:sp>
      <p:graphicFrame>
        <p:nvGraphicFramePr>
          <p:cNvPr id="4" name="Table 4">
            <a:extLst>
              <a:ext uri="{FF2B5EF4-FFF2-40B4-BE49-F238E27FC236}">
                <a16:creationId xmlns:a16="http://schemas.microsoft.com/office/drawing/2014/main" id="{7C1120DC-0A57-4902-9C56-418BE3C730BE}"/>
              </a:ext>
            </a:extLst>
          </p:cNvPr>
          <p:cNvGraphicFramePr>
            <a:graphicFrameLocks noGrp="1"/>
          </p:cNvGraphicFramePr>
          <p:nvPr>
            <p:ph idx="1"/>
            <p:extLst>
              <p:ext uri="{D42A27DB-BD31-4B8C-83A1-F6EECF244321}">
                <p14:modId xmlns:p14="http://schemas.microsoft.com/office/powerpoint/2010/main" val="2038684403"/>
              </p:ext>
            </p:extLst>
          </p:nvPr>
        </p:nvGraphicFramePr>
        <p:xfrm>
          <a:off x="2589213" y="2133600"/>
          <a:ext cx="8915400" cy="2844800"/>
        </p:xfrm>
        <a:graphic>
          <a:graphicData uri="http://schemas.openxmlformats.org/drawingml/2006/table">
            <a:tbl>
              <a:tblPr firstRow="1" bandRow="1">
                <a:tableStyleId>{BC89EF96-8CEA-46FF-86C4-4CE0E7609802}</a:tableStyleId>
              </a:tblPr>
              <a:tblGrid>
                <a:gridCol w="3598936">
                  <a:extLst>
                    <a:ext uri="{9D8B030D-6E8A-4147-A177-3AD203B41FA5}">
                      <a16:colId xmlns:a16="http://schemas.microsoft.com/office/drawing/2014/main" val="435371972"/>
                    </a:ext>
                  </a:extLst>
                </a:gridCol>
                <a:gridCol w="5316464">
                  <a:extLst>
                    <a:ext uri="{9D8B030D-6E8A-4147-A177-3AD203B41FA5}">
                      <a16:colId xmlns:a16="http://schemas.microsoft.com/office/drawing/2014/main" val="2069676465"/>
                    </a:ext>
                  </a:extLst>
                </a:gridCol>
              </a:tblGrid>
              <a:tr h="370840">
                <a:tc>
                  <a:txBody>
                    <a:bodyPr/>
                    <a:lstStyle/>
                    <a:p>
                      <a:pPr algn="l"/>
                      <a:r>
                        <a:rPr lang="en-IN" b="1" dirty="0"/>
                        <a:t>The problem of</a:t>
                      </a:r>
                    </a:p>
                  </a:txBody>
                  <a:tcPr anchor="ctr"/>
                </a:tc>
                <a:tc>
                  <a:txBody>
                    <a:bodyPr/>
                    <a:lstStyle/>
                    <a:p>
                      <a:r>
                        <a:rPr lang="en-IN" b="0" dirty="0"/>
                        <a:t>customer engagement, retention and churn</a:t>
                      </a:r>
                    </a:p>
                  </a:txBody>
                  <a:tcPr/>
                </a:tc>
                <a:extLst>
                  <a:ext uri="{0D108BD9-81ED-4DB2-BD59-A6C34878D82A}">
                    <a16:rowId xmlns:a16="http://schemas.microsoft.com/office/drawing/2014/main" val="1207446875"/>
                  </a:ext>
                </a:extLst>
              </a:tr>
              <a:tr h="370840">
                <a:tc>
                  <a:txBody>
                    <a:bodyPr/>
                    <a:lstStyle/>
                    <a:p>
                      <a:pPr algn="l"/>
                      <a:r>
                        <a:rPr lang="en-IN" b="1" dirty="0"/>
                        <a:t>affects</a:t>
                      </a:r>
                    </a:p>
                  </a:txBody>
                  <a:tcPr anchor="ctr"/>
                </a:tc>
                <a:tc>
                  <a:txBody>
                    <a:bodyPr/>
                    <a:lstStyle/>
                    <a:p>
                      <a:r>
                        <a:rPr lang="en-IN" b="0" dirty="0"/>
                        <a:t>the business (</a:t>
                      </a:r>
                      <a:r>
                        <a:rPr lang="en-IN" b="0" dirty="0" err="1"/>
                        <a:t>Sparkify</a:t>
                      </a:r>
                      <a:r>
                        <a:rPr lang="en-IN" b="0" dirty="0"/>
                        <a:t>) globally</a:t>
                      </a:r>
                    </a:p>
                  </a:txBody>
                  <a:tcPr/>
                </a:tc>
                <a:extLst>
                  <a:ext uri="{0D108BD9-81ED-4DB2-BD59-A6C34878D82A}">
                    <a16:rowId xmlns:a16="http://schemas.microsoft.com/office/drawing/2014/main" val="50078444"/>
                  </a:ext>
                </a:extLst>
              </a:tr>
              <a:tr h="370840">
                <a:tc>
                  <a:txBody>
                    <a:bodyPr/>
                    <a:lstStyle/>
                    <a:p>
                      <a:pPr algn="l"/>
                      <a:r>
                        <a:rPr lang="en-IN" b="1" dirty="0"/>
                        <a:t>the impact which is</a:t>
                      </a:r>
                    </a:p>
                  </a:txBody>
                  <a:tcPr anchor="ctr"/>
                </a:tc>
                <a:tc>
                  <a:txBody>
                    <a:bodyPr/>
                    <a:lstStyle/>
                    <a:p>
                      <a:r>
                        <a:rPr lang="en-US" sz="1800" b="0" i="0" kern="1200" dirty="0">
                          <a:solidFill>
                            <a:schemeClr val="tx1"/>
                          </a:solidFill>
                          <a:effectLst/>
                          <a:latin typeface="+mn-lt"/>
                          <a:ea typeface="+mn-ea"/>
                          <a:cs typeface="+mn-cs"/>
                        </a:rPr>
                        <a:t>potential loss of business worth millions in revenue</a:t>
                      </a:r>
                      <a:endParaRPr lang="en-IN" b="0" dirty="0"/>
                    </a:p>
                  </a:txBody>
                  <a:tcPr/>
                </a:tc>
                <a:extLst>
                  <a:ext uri="{0D108BD9-81ED-4DB2-BD59-A6C34878D82A}">
                    <a16:rowId xmlns:a16="http://schemas.microsoft.com/office/drawing/2014/main" val="2199158938"/>
                  </a:ext>
                </a:extLst>
              </a:tr>
              <a:tr h="370840">
                <a:tc>
                  <a:txBody>
                    <a:bodyPr/>
                    <a:lstStyle/>
                    <a:p>
                      <a:pPr algn="l"/>
                      <a:r>
                        <a:rPr lang="en-IN" b="1" dirty="0"/>
                        <a:t>a successful solution would be</a:t>
                      </a:r>
                    </a:p>
                  </a:txBody>
                  <a:tcPr anchor="ctr"/>
                </a:tc>
                <a:tc>
                  <a:txBody>
                    <a:bodyPr/>
                    <a:lstStyle/>
                    <a:p>
                      <a:r>
                        <a:rPr lang="en-US" sz="1800" b="0" i="0" kern="1200" dirty="0">
                          <a:solidFill>
                            <a:schemeClr val="tx1"/>
                          </a:solidFill>
                          <a:effectLst/>
                          <a:latin typeface="+mn-lt"/>
                          <a:ea typeface="+mn-ea"/>
                          <a:cs typeface="+mn-cs"/>
                        </a:rPr>
                        <a:t>to classify vulnerable users before they leave, so that the company can offer them discounts and incentives. Acquiring new customers are generally more expensive than upgrading and satisfying existing customers</a:t>
                      </a:r>
                      <a:endParaRPr lang="en-IN" b="0" dirty="0"/>
                    </a:p>
                  </a:txBody>
                  <a:tcPr/>
                </a:tc>
                <a:extLst>
                  <a:ext uri="{0D108BD9-81ED-4DB2-BD59-A6C34878D82A}">
                    <a16:rowId xmlns:a16="http://schemas.microsoft.com/office/drawing/2014/main" val="720492399"/>
                  </a:ext>
                </a:extLst>
              </a:tr>
            </a:tbl>
          </a:graphicData>
        </a:graphic>
      </p:graphicFrame>
    </p:spTree>
    <p:extLst>
      <p:ext uri="{BB962C8B-B14F-4D97-AF65-F5344CB8AC3E}">
        <p14:creationId xmlns:p14="http://schemas.microsoft.com/office/powerpoint/2010/main" val="207087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Product Position Statement</a:t>
            </a:r>
          </a:p>
        </p:txBody>
      </p:sp>
      <p:graphicFrame>
        <p:nvGraphicFramePr>
          <p:cNvPr id="4" name="Table 4">
            <a:extLst>
              <a:ext uri="{FF2B5EF4-FFF2-40B4-BE49-F238E27FC236}">
                <a16:creationId xmlns:a16="http://schemas.microsoft.com/office/drawing/2014/main" id="{7C1120DC-0A57-4902-9C56-418BE3C730BE}"/>
              </a:ext>
            </a:extLst>
          </p:cNvPr>
          <p:cNvGraphicFramePr>
            <a:graphicFrameLocks noGrp="1"/>
          </p:cNvGraphicFramePr>
          <p:nvPr>
            <p:ph idx="1"/>
            <p:extLst>
              <p:ext uri="{D42A27DB-BD31-4B8C-83A1-F6EECF244321}">
                <p14:modId xmlns:p14="http://schemas.microsoft.com/office/powerpoint/2010/main" val="565428261"/>
              </p:ext>
            </p:extLst>
          </p:nvPr>
        </p:nvGraphicFramePr>
        <p:xfrm>
          <a:off x="2589213" y="2133600"/>
          <a:ext cx="8915400" cy="2026920"/>
        </p:xfrm>
        <a:graphic>
          <a:graphicData uri="http://schemas.openxmlformats.org/drawingml/2006/table">
            <a:tbl>
              <a:tblPr firstRow="1" bandRow="1">
                <a:tableStyleId>{BC89EF96-8CEA-46FF-86C4-4CE0E7609802}</a:tableStyleId>
              </a:tblPr>
              <a:tblGrid>
                <a:gridCol w="3598936">
                  <a:extLst>
                    <a:ext uri="{9D8B030D-6E8A-4147-A177-3AD203B41FA5}">
                      <a16:colId xmlns:a16="http://schemas.microsoft.com/office/drawing/2014/main" val="435371972"/>
                    </a:ext>
                  </a:extLst>
                </a:gridCol>
                <a:gridCol w="5316464">
                  <a:extLst>
                    <a:ext uri="{9D8B030D-6E8A-4147-A177-3AD203B41FA5}">
                      <a16:colId xmlns:a16="http://schemas.microsoft.com/office/drawing/2014/main" val="2069676465"/>
                    </a:ext>
                  </a:extLst>
                </a:gridCol>
              </a:tblGrid>
              <a:tr h="370840">
                <a:tc>
                  <a:txBody>
                    <a:bodyPr/>
                    <a:lstStyle/>
                    <a:p>
                      <a:pPr algn="l"/>
                      <a:r>
                        <a:rPr lang="en-IN" b="1" dirty="0"/>
                        <a:t>For</a:t>
                      </a:r>
                    </a:p>
                  </a:txBody>
                  <a:tcPr anchor="ctr"/>
                </a:tc>
                <a:tc>
                  <a:txBody>
                    <a:bodyPr/>
                    <a:lstStyle/>
                    <a:p>
                      <a:r>
                        <a:rPr lang="en-IN" b="0" dirty="0"/>
                        <a:t>the companies</a:t>
                      </a:r>
                    </a:p>
                  </a:txBody>
                  <a:tcPr/>
                </a:tc>
                <a:extLst>
                  <a:ext uri="{0D108BD9-81ED-4DB2-BD59-A6C34878D82A}">
                    <a16:rowId xmlns:a16="http://schemas.microsoft.com/office/drawing/2014/main" val="1207446875"/>
                  </a:ext>
                </a:extLst>
              </a:tr>
              <a:tr h="370840">
                <a:tc>
                  <a:txBody>
                    <a:bodyPr/>
                    <a:lstStyle/>
                    <a:p>
                      <a:pPr algn="l"/>
                      <a:r>
                        <a:rPr lang="en-IN" b="1" dirty="0"/>
                        <a:t>Who</a:t>
                      </a:r>
                    </a:p>
                  </a:txBody>
                  <a:tcPr anchor="ctr"/>
                </a:tc>
                <a:tc>
                  <a:txBody>
                    <a:bodyPr/>
                    <a:lstStyle/>
                    <a:p>
                      <a:r>
                        <a:rPr lang="en-IN" b="0" dirty="0"/>
                        <a:t>wish to retain the customers</a:t>
                      </a:r>
                    </a:p>
                  </a:txBody>
                  <a:tcPr/>
                </a:tc>
                <a:extLst>
                  <a:ext uri="{0D108BD9-81ED-4DB2-BD59-A6C34878D82A}">
                    <a16:rowId xmlns:a16="http://schemas.microsoft.com/office/drawing/2014/main" val="50078444"/>
                  </a:ext>
                </a:extLst>
              </a:tr>
              <a:tr h="370840">
                <a:tc>
                  <a:txBody>
                    <a:bodyPr/>
                    <a:lstStyle/>
                    <a:p>
                      <a:pPr algn="l"/>
                      <a:r>
                        <a:rPr lang="en-IN" b="1" dirty="0"/>
                        <a:t>Customer Churn Prediction</a:t>
                      </a:r>
                    </a:p>
                  </a:txBody>
                  <a:tcPr anchor="ctr"/>
                </a:tc>
                <a:tc>
                  <a:txBody>
                    <a:bodyPr/>
                    <a:lstStyle/>
                    <a:p>
                      <a:r>
                        <a:rPr lang="en-US" sz="1800" b="0" i="0" kern="1200" dirty="0">
                          <a:solidFill>
                            <a:schemeClr val="tx1"/>
                          </a:solidFill>
                          <a:effectLst/>
                          <a:latin typeface="+mn-lt"/>
                          <a:ea typeface="+mn-ea"/>
                          <a:cs typeface="+mn-cs"/>
                        </a:rPr>
                        <a:t>is a churn prediction tool</a:t>
                      </a:r>
                      <a:endParaRPr lang="en-IN" b="0" dirty="0"/>
                    </a:p>
                  </a:txBody>
                  <a:tcPr/>
                </a:tc>
                <a:extLst>
                  <a:ext uri="{0D108BD9-81ED-4DB2-BD59-A6C34878D82A}">
                    <a16:rowId xmlns:a16="http://schemas.microsoft.com/office/drawing/2014/main" val="2199158938"/>
                  </a:ext>
                </a:extLst>
              </a:tr>
              <a:tr h="370840">
                <a:tc>
                  <a:txBody>
                    <a:bodyPr/>
                    <a:lstStyle/>
                    <a:p>
                      <a:pPr algn="l"/>
                      <a:r>
                        <a:rPr lang="en-IN" b="1" dirty="0"/>
                        <a:t>That</a:t>
                      </a:r>
                    </a:p>
                  </a:txBody>
                  <a:tcPr anchor="ctr"/>
                </a:tc>
                <a:tc>
                  <a:txBody>
                    <a:bodyPr/>
                    <a:lstStyle/>
                    <a:p>
                      <a:r>
                        <a:rPr lang="en-US" sz="1800" b="0" i="0" kern="1200" dirty="0">
                          <a:solidFill>
                            <a:schemeClr val="tx1"/>
                          </a:solidFill>
                          <a:effectLst/>
                          <a:latin typeface="+mn-lt"/>
                          <a:ea typeface="+mn-ea"/>
                          <a:cs typeface="+mn-cs"/>
                        </a:rPr>
                        <a:t>provides precise customer churn prediction based on the customer logs present with the companies</a:t>
                      </a:r>
                      <a:endParaRPr lang="en-IN" b="0" dirty="0"/>
                    </a:p>
                  </a:txBody>
                  <a:tcPr/>
                </a:tc>
                <a:extLst>
                  <a:ext uri="{0D108BD9-81ED-4DB2-BD59-A6C34878D82A}">
                    <a16:rowId xmlns:a16="http://schemas.microsoft.com/office/drawing/2014/main" val="720492399"/>
                  </a:ext>
                </a:extLst>
              </a:tr>
            </a:tbl>
          </a:graphicData>
        </a:graphic>
      </p:graphicFrame>
      <p:graphicFrame>
        <p:nvGraphicFramePr>
          <p:cNvPr id="3" name="Table 2">
            <a:extLst>
              <a:ext uri="{FF2B5EF4-FFF2-40B4-BE49-F238E27FC236}">
                <a16:creationId xmlns:a16="http://schemas.microsoft.com/office/drawing/2014/main" id="{85140966-6813-47E0-A58C-95CA8E7422AD}"/>
              </a:ext>
            </a:extLst>
          </p:cNvPr>
          <p:cNvGraphicFramePr>
            <a:graphicFrameLocks noGrp="1"/>
          </p:cNvGraphicFramePr>
          <p:nvPr>
            <p:extLst>
              <p:ext uri="{D42A27DB-BD31-4B8C-83A1-F6EECF244321}">
                <p14:modId xmlns:p14="http://schemas.microsoft.com/office/powerpoint/2010/main" val="1497860533"/>
              </p:ext>
            </p:extLst>
          </p:nvPr>
        </p:nvGraphicFramePr>
        <p:xfrm>
          <a:off x="2589212" y="4162370"/>
          <a:ext cx="8915400" cy="1554480"/>
        </p:xfrm>
        <a:graphic>
          <a:graphicData uri="http://schemas.openxmlformats.org/drawingml/2006/table">
            <a:tbl>
              <a:tblPr firstRow="1" bandRow="1">
                <a:tableStyleId>{BC89EF96-8CEA-46FF-86C4-4CE0E7609802}</a:tableStyleId>
              </a:tblPr>
              <a:tblGrid>
                <a:gridCol w="3598936">
                  <a:extLst>
                    <a:ext uri="{9D8B030D-6E8A-4147-A177-3AD203B41FA5}">
                      <a16:colId xmlns:a16="http://schemas.microsoft.com/office/drawing/2014/main" val="113908527"/>
                    </a:ext>
                  </a:extLst>
                </a:gridCol>
                <a:gridCol w="5316464">
                  <a:extLst>
                    <a:ext uri="{9D8B030D-6E8A-4147-A177-3AD203B41FA5}">
                      <a16:colId xmlns:a16="http://schemas.microsoft.com/office/drawing/2014/main" val="1084651354"/>
                    </a:ext>
                  </a:extLst>
                </a:gridCol>
              </a:tblGrid>
              <a:tr h="370840">
                <a:tc>
                  <a:txBody>
                    <a:bodyPr/>
                    <a:lstStyle/>
                    <a:p>
                      <a:pPr algn="l"/>
                      <a:r>
                        <a:rPr lang="en-IN" b="1" dirty="0"/>
                        <a:t>Unlike</a:t>
                      </a:r>
                    </a:p>
                  </a:txBody>
                  <a:tcPr anchor="ctr"/>
                </a:tc>
                <a:tc>
                  <a:txBody>
                    <a:bodyPr/>
                    <a:lstStyle/>
                    <a:p>
                      <a:r>
                        <a:rPr lang="en-IN" b="0" dirty="0"/>
                        <a:t>other tools which does not take up several critical variables</a:t>
                      </a:r>
                    </a:p>
                  </a:txBody>
                  <a:tcPr/>
                </a:tc>
                <a:extLst>
                  <a:ext uri="{0D108BD9-81ED-4DB2-BD59-A6C34878D82A}">
                    <a16:rowId xmlns:a16="http://schemas.microsoft.com/office/drawing/2014/main" val="72010998"/>
                  </a:ext>
                </a:extLst>
              </a:tr>
              <a:tr h="370840">
                <a:tc>
                  <a:txBody>
                    <a:bodyPr/>
                    <a:lstStyle/>
                    <a:p>
                      <a:pPr algn="l"/>
                      <a:r>
                        <a:rPr lang="en-IN" b="1" dirty="0"/>
                        <a:t>Our product</a:t>
                      </a:r>
                    </a:p>
                  </a:txBody>
                  <a:tcPr anchor="ctr"/>
                </a:tc>
                <a:tc>
                  <a:txBody>
                    <a:bodyPr/>
                    <a:lstStyle/>
                    <a:p>
                      <a:r>
                        <a:rPr lang="en-IN" b="0" dirty="0"/>
                        <a:t>uses customers demographics, their behaviour, app events (logging in, adding a friend) and so on</a:t>
                      </a:r>
                    </a:p>
                  </a:txBody>
                  <a:tcPr/>
                </a:tc>
                <a:extLst>
                  <a:ext uri="{0D108BD9-81ED-4DB2-BD59-A6C34878D82A}">
                    <a16:rowId xmlns:a16="http://schemas.microsoft.com/office/drawing/2014/main" val="3998419783"/>
                  </a:ext>
                </a:extLst>
              </a:tr>
            </a:tbl>
          </a:graphicData>
        </a:graphic>
      </p:graphicFrame>
    </p:spTree>
    <p:extLst>
      <p:ext uri="{BB962C8B-B14F-4D97-AF65-F5344CB8AC3E}">
        <p14:creationId xmlns:p14="http://schemas.microsoft.com/office/powerpoint/2010/main" val="65053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Platform</a:t>
            </a:r>
          </a:p>
        </p:txBody>
      </p:sp>
      <p:sp>
        <p:nvSpPr>
          <p:cNvPr id="6" name="Content Placeholder 5">
            <a:extLst>
              <a:ext uri="{FF2B5EF4-FFF2-40B4-BE49-F238E27FC236}">
                <a16:creationId xmlns:a16="http://schemas.microsoft.com/office/drawing/2014/main" id="{9781FA0D-FA5C-4FDC-A21E-88204A07F82A}"/>
              </a:ext>
            </a:extLst>
          </p:cNvPr>
          <p:cNvSpPr>
            <a:spLocks noGrp="1"/>
          </p:cNvSpPr>
          <p:nvPr>
            <p:ph idx="1"/>
          </p:nvPr>
        </p:nvSpPr>
        <p:spPr>
          <a:xfrm>
            <a:off x="2589212" y="2133600"/>
            <a:ext cx="8915400" cy="3926958"/>
          </a:xfrm>
        </p:spPr>
        <p:txBody>
          <a:bodyPr/>
          <a:lstStyle/>
          <a:p>
            <a:r>
              <a:rPr lang="en-IN" dirty="0"/>
              <a:t>Databricks.com (Community edition) </a:t>
            </a:r>
          </a:p>
          <a:p>
            <a:pPr marL="400050" lvl="2" indent="0">
              <a:buNone/>
            </a:pPr>
            <a:endParaRPr lang="en-US" sz="1600" dirty="0"/>
          </a:p>
          <a:p>
            <a:pPr marL="742950" lvl="2" indent="-342900"/>
            <a:endParaRPr lang="en-IN" sz="1600" dirty="0"/>
          </a:p>
          <a:p>
            <a:pPr lvl="1"/>
            <a:endParaRPr lang="en-IN" dirty="0"/>
          </a:p>
        </p:txBody>
      </p:sp>
    </p:spTree>
    <p:extLst>
      <p:ext uri="{BB962C8B-B14F-4D97-AF65-F5344CB8AC3E}">
        <p14:creationId xmlns:p14="http://schemas.microsoft.com/office/powerpoint/2010/main" val="111505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Source of Data</a:t>
            </a:r>
          </a:p>
        </p:txBody>
      </p:sp>
      <p:sp>
        <p:nvSpPr>
          <p:cNvPr id="6" name="Content Placeholder 5">
            <a:extLst>
              <a:ext uri="{FF2B5EF4-FFF2-40B4-BE49-F238E27FC236}">
                <a16:creationId xmlns:a16="http://schemas.microsoft.com/office/drawing/2014/main" id="{9781FA0D-FA5C-4FDC-A21E-88204A07F82A}"/>
              </a:ext>
            </a:extLst>
          </p:cNvPr>
          <p:cNvSpPr>
            <a:spLocks noGrp="1"/>
          </p:cNvSpPr>
          <p:nvPr>
            <p:ph idx="1"/>
          </p:nvPr>
        </p:nvSpPr>
        <p:spPr>
          <a:xfrm>
            <a:off x="2589212" y="2133600"/>
            <a:ext cx="8915400" cy="3926958"/>
          </a:xfrm>
        </p:spPr>
        <p:txBody>
          <a:bodyPr>
            <a:normAutofit/>
          </a:bodyPr>
          <a:lstStyle/>
          <a:p>
            <a:r>
              <a:rPr lang="en-US" dirty="0"/>
              <a:t>Provided by Udacity</a:t>
            </a:r>
          </a:p>
          <a:p>
            <a:r>
              <a:rPr lang="en-US" dirty="0"/>
              <a:t>6GB, medium size dataset is used in this project</a:t>
            </a:r>
          </a:p>
          <a:p>
            <a:r>
              <a:rPr lang="en-US" dirty="0">
                <a:hlinkClick r:id="rId3"/>
              </a:rPr>
              <a:t>https://drive.google.com/file/d/16EtjE2Fmo0j8aRPUbIacJT0B-47BIQ63/view?usp=sharing</a:t>
            </a:r>
            <a:endParaRPr lang="en-US" dirty="0"/>
          </a:p>
          <a:p>
            <a:pPr marL="457200" lvl="1" indent="0">
              <a:buNone/>
            </a:pPr>
            <a:endParaRPr lang="en-IN" sz="1800" dirty="0"/>
          </a:p>
        </p:txBody>
      </p:sp>
    </p:spTree>
    <p:extLst>
      <p:ext uri="{BB962C8B-B14F-4D97-AF65-F5344CB8AC3E}">
        <p14:creationId xmlns:p14="http://schemas.microsoft.com/office/powerpoint/2010/main" val="427693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Explore the Data</a:t>
            </a:r>
          </a:p>
        </p:txBody>
      </p:sp>
      <p:sp>
        <p:nvSpPr>
          <p:cNvPr id="6" name="Content Placeholder 5">
            <a:extLst>
              <a:ext uri="{FF2B5EF4-FFF2-40B4-BE49-F238E27FC236}">
                <a16:creationId xmlns:a16="http://schemas.microsoft.com/office/drawing/2014/main" id="{9781FA0D-FA5C-4FDC-A21E-88204A07F82A}"/>
              </a:ext>
            </a:extLst>
          </p:cNvPr>
          <p:cNvSpPr>
            <a:spLocks noGrp="1"/>
          </p:cNvSpPr>
          <p:nvPr>
            <p:ph idx="1"/>
          </p:nvPr>
        </p:nvSpPr>
        <p:spPr>
          <a:xfrm>
            <a:off x="2589212" y="2133600"/>
            <a:ext cx="8915400" cy="3926958"/>
          </a:xfrm>
        </p:spPr>
        <p:txBody>
          <a:bodyPr>
            <a:noAutofit/>
          </a:bodyPr>
          <a:lstStyle/>
          <a:p>
            <a:r>
              <a:rPr lang="en-IN" dirty="0"/>
              <a:t>18 Features:</a:t>
            </a:r>
          </a:p>
          <a:p>
            <a:pPr lvl="1"/>
            <a:r>
              <a:rPr lang="en-US" dirty="0"/>
              <a:t>Artist — which has 17656 unique artists in it</a:t>
            </a:r>
          </a:p>
          <a:p>
            <a:pPr lvl="1"/>
            <a:r>
              <a:rPr lang="en-US" dirty="0"/>
              <a:t>Auth — authentication level</a:t>
            </a:r>
          </a:p>
          <a:p>
            <a:pPr lvl="1"/>
            <a:r>
              <a:rPr lang="en-US" dirty="0" err="1"/>
              <a:t>firstName</a:t>
            </a:r>
            <a:r>
              <a:rPr lang="en-US" dirty="0"/>
              <a:t> — first name of the user</a:t>
            </a:r>
          </a:p>
          <a:p>
            <a:pPr lvl="1"/>
            <a:r>
              <a:rPr lang="en-US" dirty="0"/>
              <a:t>gender — gender of the user</a:t>
            </a:r>
          </a:p>
          <a:p>
            <a:pPr lvl="1"/>
            <a:r>
              <a:rPr lang="en-US" dirty="0" err="1"/>
              <a:t>itemInSession</a:t>
            </a:r>
            <a:r>
              <a:rPr lang="en-US" dirty="0"/>
              <a:t> — log count in a session</a:t>
            </a:r>
          </a:p>
          <a:p>
            <a:pPr lvl="1"/>
            <a:r>
              <a:rPr lang="en-US" dirty="0"/>
              <a:t>length — length of the song played (in seconds)</a:t>
            </a:r>
          </a:p>
          <a:p>
            <a:pPr lvl="1"/>
            <a:r>
              <a:rPr lang="en-US" dirty="0"/>
              <a:t>location — user location</a:t>
            </a:r>
          </a:p>
          <a:p>
            <a:pPr lvl="1"/>
            <a:r>
              <a:rPr lang="en-US" dirty="0"/>
              <a:t>method — GET or PUT HTTP request method</a:t>
            </a:r>
          </a:p>
          <a:p>
            <a:pPr lvl="1"/>
            <a:r>
              <a:rPr lang="en-US" dirty="0"/>
              <a:t>page — page with which user is currently interacting</a:t>
            </a:r>
          </a:p>
          <a:p>
            <a:pPr lvl="1"/>
            <a:r>
              <a:rPr lang="en-US" dirty="0"/>
              <a:t>registration — timestamp of user’s registration</a:t>
            </a:r>
          </a:p>
          <a:p>
            <a:pPr lvl="1"/>
            <a:r>
              <a:rPr lang="en-US" dirty="0" err="1"/>
              <a:t>sessionId</a:t>
            </a:r>
            <a:r>
              <a:rPr lang="en-US" dirty="0"/>
              <a:t> — session of the log</a:t>
            </a:r>
          </a:p>
        </p:txBody>
      </p:sp>
    </p:spTree>
    <p:extLst>
      <p:ext uri="{BB962C8B-B14F-4D97-AF65-F5344CB8AC3E}">
        <p14:creationId xmlns:p14="http://schemas.microsoft.com/office/powerpoint/2010/main" val="204344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Explore the Data</a:t>
            </a:r>
          </a:p>
        </p:txBody>
      </p:sp>
      <p:sp>
        <p:nvSpPr>
          <p:cNvPr id="6" name="Content Placeholder 5">
            <a:extLst>
              <a:ext uri="{FF2B5EF4-FFF2-40B4-BE49-F238E27FC236}">
                <a16:creationId xmlns:a16="http://schemas.microsoft.com/office/drawing/2014/main" id="{9781FA0D-FA5C-4FDC-A21E-88204A07F82A}"/>
              </a:ext>
            </a:extLst>
          </p:cNvPr>
          <p:cNvSpPr>
            <a:spLocks noGrp="1"/>
          </p:cNvSpPr>
          <p:nvPr>
            <p:ph idx="1"/>
          </p:nvPr>
        </p:nvSpPr>
        <p:spPr>
          <a:xfrm>
            <a:off x="2589212" y="2133600"/>
            <a:ext cx="8915400" cy="3926958"/>
          </a:xfrm>
        </p:spPr>
        <p:txBody>
          <a:bodyPr>
            <a:noAutofit/>
          </a:bodyPr>
          <a:lstStyle/>
          <a:p>
            <a:pPr lvl="1"/>
            <a:r>
              <a:rPr lang="en-US" dirty="0"/>
              <a:t>song — song played by user</a:t>
            </a:r>
          </a:p>
          <a:p>
            <a:pPr lvl="1"/>
            <a:r>
              <a:rPr lang="en-US" dirty="0"/>
              <a:t>status — HTTP code of status — 200, 307, 404</a:t>
            </a:r>
          </a:p>
          <a:p>
            <a:pPr lvl="1"/>
            <a:r>
              <a:rPr lang="en-US" dirty="0" err="1"/>
              <a:t>ts</a:t>
            </a:r>
            <a:r>
              <a:rPr lang="en-US" dirty="0"/>
              <a:t> — timestamp of a given interaction</a:t>
            </a:r>
          </a:p>
          <a:p>
            <a:pPr lvl="1"/>
            <a:r>
              <a:rPr lang="en-US" dirty="0" err="1"/>
              <a:t>userAgent</a:t>
            </a:r>
            <a:r>
              <a:rPr lang="en-US" dirty="0"/>
              <a:t> — what user used as streaming service (Mac/Linux/Windows/iPhone/etc.)</a:t>
            </a:r>
          </a:p>
          <a:p>
            <a:pPr lvl="1"/>
            <a:r>
              <a:rPr lang="en-US" dirty="0" err="1"/>
              <a:t>userId</a:t>
            </a:r>
            <a:r>
              <a:rPr lang="en-US" dirty="0"/>
              <a:t> — unique id of the user</a:t>
            </a:r>
          </a:p>
          <a:p>
            <a:pPr marL="342900" lvl="1" indent="-342900"/>
            <a:r>
              <a:rPr lang="en-US" sz="1800" dirty="0"/>
              <a:t>Rows: 543k rows </a:t>
            </a:r>
            <a:endParaRPr lang="en-IN" sz="1800" dirty="0"/>
          </a:p>
        </p:txBody>
      </p:sp>
    </p:spTree>
    <p:extLst>
      <p:ext uri="{BB962C8B-B14F-4D97-AF65-F5344CB8AC3E}">
        <p14:creationId xmlns:p14="http://schemas.microsoft.com/office/powerpoint/2010/main" val="243207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110-E29E-4A1F-89F4-F055D867C047}"/>
              </a:ext>
            </a:extLst>
          </p:cNvPr>
          <p:cNvSpPr>
            <a:spLocks noGrp="1"/>
          </p:cNvSpPr>
          <p:nvPr>
            <p:ph type="title"/>
          </p:nvPr>
        </p:nvSpPr>
        <p:spPr/>
        <p:txBody>
          <a:bodyPr/>
          <a:lstStyle/>
          <a:p>
            <a:r>
              <a:rPr lang="en-IN" dirty="0"/>
              <a:t>Clean and Transform Data</a:t>
            </a:r>
          </a:p>
        </p:txBody>
      </p:sp>
      <p:sp>
        <p:nvSpPr>
          <p:cNvPr id="6" name="Content Placeholder 5">
            <a:extLst>
              <a:ext uri="{FF2B5EF4-FFF2-40B4-BE49-F238E27FC236}">
                <a16:creationId xmlns:a16="http://schemas.microsoft.com/office/drawing/2014/main" id="{9781FA0D-FA5C-4FDC-A21E-88204A07F82A}"/>
              </a:ext>
            </a:extLst>
          </p:cNvPr>
          <p:cNvSpPr>
            <a:spLocks noGrp="1"/>
          </p:cNvSpPr>
          <p:nvPr>
            <p:ph idx="1"/>
          </p:nvPr>
        </p:nvSpPr>
        <p:spPr>
          <a:xfrm>
            <a:off x="2589212" y="2133600"/>
            <a:ext cx="8915400" cy="3926958"/>
          </a:xfrm>
        </p:spPr>
        <p:txBody>
          <a:bodyPr>
            <a:noAutofit/>
          </a:bodyPr>
          <a:lstStyle/>
          <a:p>
            <a:pPr marL="342900" lvl="1" indent="-342900"/>
            <a:r>
              <a:rPr lang="en-US" sz="1800" b="1" dirty="0" err="1"/>
              <a:t>StringIndexing</a:t>
            </a:r>
            <a:r>
              <a:rPr lang="en-US" sz="1800" b="1" dirty="0"/>
              <a:t> – using </a:t>
            </a:r>
            <a:r>
              <a:rPr lang="en-US" sz="1800" b="1" dirty="0" err="1"/>
              <a:t>StringIndexer</a:t>
            </a:r>
            <a:r>
              <a:rPr lang="en-US" sz="1800" b="1" dirty="0"/>
              <a:t>()</a:t>
            </a:r>
          </a:p>
          <a:p>
            <a:pPr marL="742950" lvl="2" indent="-342900"/>
            <a:r>
              <a:rPr lang="en-US" sz="2000" dirty="0">
                <a:solidFill>
                  <a:srgbClr val="292929"/>
                </a:solidFill>
                <a:latin typeface="charter"/>
              </a:rPr>
              <a:t>E</a:t>
            </a:r>
            <a:r>
              <a:rPr lang="en-US" sz="2000" b="0" i="0" dirty="0">
                <a:solidFill>
                  <a:srgbClr val="292929"/>
                </a:solidFill>
                <a:effectLst/>
                <a:latin typeface="charter"/>
              </a:rPr>
              <a:t>ncoding a string column of labels to a column of label indices.</a:t>
            </a:r>
          </a:p>
          <a:p>
            <a:pPr marL="742950" lvl="2" indent="-342900"/>
            <a:r>
              <a:rPr lang="en-US" sz="2000" dirty="0">
                <a:solidFill>
                  <a:srgbClr val="292929"/>
                </a:solidFill>
                <a:latin typeface="charter"/>
              </a:rPr>
              <a:t>On features – “Artist”, “Songs”</a:t>
            </a:r>
          </a:p>
          <a:p>
            <a:pPr marL="400050" lvl="2" indent="0">
              <a:buNone/>
            </a:pPr>
            <a:endParaRPr lang="en-US" sz="1600" b="1" dirty="0"/>
          </a:p>
          <a:p>
            <a:pPr marL="342900" lvl="1" indent="-342900"/>
            <a:r>
              <a:rPr lang="en-US" sz="1800" b="1" dirty="0" err="1"/>
              <a:t>OneHotEncoding</a:t>
            </a:r>
            <a:r>
              <a:rPr lang="en-US" sz="1800" b="1" dirty="0"/>
              <a:t> – using </a:t>
            </a:r>
            <a:r>
              <a:rPr lang="en-US" sz="1800" b="1" dirty="0" err="1"/>
              <a:t>OneHotEncoder</a:t>
            </a:r>
            <a:r>
              <a:rPr lang="en-US" sz="1800" b="1" dirty="0"/>
              <a:t>()</a:t>
            </a:r>
          </a:p>
          <a:p>
            <a:pPr marL="742950" lvl="2" indent="-342900"/>
            <a:r>
              <a:rPr lang="en-US" sz="1600" dirty="0"/>
              <a:t>Encoding the features</a:t>
            </a:r>
            <a:r>
              <a:rPr lang="en-US" sz="1600" b="1" dirty="0"/>
              <a:t> – “</a:t>
            </a:r>
            <a:r>
              <a:rPr lang="en-US" sz="1600" dirty="0"/>
              <a:t>OS</a:t>
            </a:r>
            <a:r>
              <a:rPr lang="en-US" sz="1600" b="1" dirty="0"/>
              <a:t>” (‘</a:t>
            </a:r>
            <a:r>
              <a:rPr lang="en-US" sz="2000" b="0" i="0" dirty="0">
                <a:solidFill>
                  <a:srgbClr val="292929"/>
                </a:solidFill>
                <a:effectLst/>
                <a:latin typeface="charter"/>
              </a:rPr>
              <a:t>iOS, Linux, Ubuntu, Mac OS X, Windows’</a:t>
            </a:r>
            <a:r>
              <a:rPr lang="en-US" sz="1600" b="1" dirty="0"/>
              <a:t>), </a:t>
            </a:r>
            <a:r>
              <a:rPr lang="en-US" sz="1600" dirty="0"/>
              <a:t>Browser</a:t>
            </a:r>
            <a:r>
              <a:rPr lang="en-US" sz="1600" b="1" dirty="0"/>
              <a:t> (‘</a:t>
            </a:r>
            <a:r>
              <a:rPr lang="it-IT" sz="2000" b="0" i="0" dirty="0">
                <a:solidFill>
                  <a:srgbClr val="292929"/>
                </a:solidFill>
                <a:effectLst/>
                <a:latin typeface="charter"/>
              </a:rPr>
              <a:t>Firefox, Safari, Mobile Safari, IE, Chrome’</a:t>
            </a:r>
            <a:r>
              <a:rPr lang="en-US" sz="1600" b="1" dirty="0"/>
              <a:t>)</a:t>
            </a:r>
          </a:p>
          <a:p>
            <a:pPr marL="342900" lvl="1" indent="-342900"/>
            <a:endParaRPr lang="en-IN" sz="1800" b="1" dirty="0"/>
          </a:p>
        </p:txBody>
      </p:sp>
    </p:spTree>
    <p:extLst>
      <p:ext uri="{BB962C8B-B14F-4D97-AF65-F5344CB8AC3E}">
        <p14:creationId xmlns:p14="http://schemas.microsoft.com/office/powerpoint/2010/main" val="88578112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221</TotalTime>
  <Words>1141</Words>
  <Application>Microsoft Office PowerPoint</Application>
  <PresentationFormat>Widescreen</PresentationFormat>
  <Paragraphs>155</Paragraphs>
  <Slides>24</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charter</vt:lpstr>
      <vt:lpstr>Wingdings 3</vt:lpstr>
      <vt:lpstr>Wisp</vt:lpstr>
      <vt:lpstr>Predict Sparkify Customer Churn</vt:lpstr>
      <vt:lpstr>Agenda</vt:lpstr>
      <vt:lpstr>Problem Statement</vt:lpstr>
      <vt:lpstr>Product Position Statement</vt:lpstr>
      <vt:lpstr>Platform</vt:lpstr>
      <vt:lpstr>Source of Data</vt:lpstr>
      <vt:lpstr>Explore the Data</vt:lpstr>
      <vt:lpstr>Explore the Data</vt:lpstr>
      <vt:lpstr>Clean and Transform Data</vt:lpstr>
      <vt:lpstr>Clean and Transform Data</vt:lpstr>
      <vt:lpstr>OS &amp; Browser Distribution </vt:lpstr>
      <vt:lpstr>GENDER DISTRIBUTION</vt:lpstr>
      <vt:lpstr>LOCATION</vt:lpstr>
      <vt:lpstr>FREE VS PAID CUSTOMERS DISTRIBUTION</vt:lpstr>
      <vt:lpstr>LASTLY, LET’S HAVE A LOOK AT THE VARIABLES BEFORE MODELLING THE DATA!</vt:lpstr>
      <vt:lpstr>PowerPoint Presentation</vt:lpstr>
      <vt:lpstr>PowerPoint Presentation</vt:lpstr>
      <vt:lpstr>PowerPoint Presentation</vt:lpstr>
      <vt:lpstr>PowerPoint Presentation</vt:lpstr>
      <vt:lpstr>Visualize Model Evaluation Results</vt:lpstr>
      <vt:lpstr>Visualize Model Evaluation Results</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Sparkify Customer Churn</dc:title>
  <dc:creator>KUMAR SHIVAM</dc:creator>
  <cp:lastModifiedBy>KUMAR SHIVAM</cp:lastModifiedBy>
  <cp:revision>115</cp:revision>
  <dcterms:created xsi:type="dcterms:W3CDTF">2021-12-06T12:26:35Z</dcterms:created>
  <dcterms:modified xsi:type="dcterms:W3CDTF">2021-12-06T22:36:42Z</dcterms:modified>
</cp:coreProperties>
</file>