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03DB-E90D-4C15-B6D7-5BED37261267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31EF-4D3E-445F-8327-1C708804F0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03DB-E90D-4C15-B6D7-5BED37261267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31EF-4D3E-445F-8327-1C708804F0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03DB-E90D-4C15-B6D7-5BED37261267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31EF-4D3E-445F-8327-1C708804F0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03DB-E90D-4C15-B6D7-5BED37261267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31EF-4D3E-445F-8327-1C708804F0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03DB-E90D-4C15-B6D7-5BED37261267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31EF-4D3E-445F-8327-1C708804F0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03DB-E90D-4C15-B6D7-5BED37261267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31EF-4D3E-445F-8327-1C708804F0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03DB-E90D-4C15-B6D7-5BED37261267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31EF-4D3E-445F-8327-1C708804F0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03DB-E90D-4C15-B6D7-5BED37261267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31EF-4D3E-445F-8327-1C708804F0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03DB-E90D-4C15-B6D7-5BED37261267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31EF-4D3E-445F-8327-1C708804F0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03DB-E90D-4C15-B6D7-5BED37261267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31EF-4D3E-445F-8327-1C708804F0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03DB-E90D-4C15-B6D7-5BED37261267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31EF-4D3E-445F-8327-1C708804F0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F03DB-E90D-4C15-B6D7-5BED37261267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531EF-4D3E-445F-8327-1C708804F0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019647"/>
            <a:ext cx="6934200" cy="3933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09800" y="5334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5th Tab – Environment Cracking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3505200"/>
            <a:ext cx="106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Reports Menu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70C0"/>
                </a:solidFill>
              </a:rPr>
              <a:t>Piping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70C0"/>
                </a:solidFill>
              </a:rPr>
              <a:t>POF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70C0"/>
                </a:solidFill>
              </a:rPr>
              <a:t>COF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70C0"/>
                </a:solidFill>
              </a:rPr>
              <a:t>TML</a:t>
            </a:r>
          </a:p>
          <a:p>
            <a:pPr>
              <a:buFont typeface="Arial" pitchFamily="34" charset="0"/>
              <a:buChar char="•"/>
            </a:pPr>
            <a:endParaRPr lang="en-US" sz="1200" dirty="0">
              <a:solidFill>
                <a:srgbClr val="0070C0"/>
              </a:solidFill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2209800" y="4572000"/>
            <a:ext cx="4395106" cy="381000"/>
            <a:chOff x="2133600" y="1447800"/>
            <a:chExt cx="4395106" cy="381000"/>
          </a:xfrm>
        </p:grpSpPr>
        <p:pic>
          <p:nvPicPr>
            <p:cNvPr id="1028" name="Picture 4" descr="C:\Users\L108066\Desktop\bar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33600" y="1524000"/>
              <a:ext cx="2790825" cy="238125"/>
            </a:xfrm>
            <a:prstGeom prst="rect">
              <a:avLst/>
            </a:prstGeom>
            <a:noFill/>
          </p:spPr>
        </p:pic>
        <p:pic>
          <p:nvPicPr>
            <p:cNvPr id="1029" name="Picture 5" descr="C:\Users\L108066\Desktop\bar1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909456" y="1545772"/>
              <a:ext cx="1619250" cy="190500"/>
            </a:xfrm>
            <a:prstGeom prst="rect">
              <a:avLst/>
            </a:prstGeom>
            <a:noFill/>
          </p:spPr>
        </p:pic>
        <p:sp>
          <p:nvSpPr>
            <p:cNvPr id="11" name="5-Point Star 10"/>
            <p:cNvSpPr/>
            <p:nvPr/>
          </p:nvSpPr>
          <p:spPr>
            <a:xfrm>
              <a:off x="4343400" y="1447800"/>
              <a:ext cx="381000" cy="381000"/>
            </a:xfrm>
            <a:prstGeom prst="star5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57200" y="51816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FF0000"/>
                </a:solidFill>
              </a:rPr>
              <a:t>When a line number Environmental cracking tab is selected the charts will change to as shown above.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FF0000"/>
                </a:solidFill>
              </a:rPr>
              <a:t>Top  : will show a form with all relevant data required for SCC POF calculations of all relevant SCC DMs.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FF0000"/>
                </a:solidFill>
              </a:rPr>
              <a:t>Right Bottom:  shows the bar charts showing previous inspection confidence levels for this DM – for the DM row that is selected in above table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FF0000"/>
                </a:solidFill>
              </a:rPr>
              <a:t>Left Bottom: Will show the drawings (may be more than one) indicating the CML locations on the drawing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04423" y="3200400"/>
            <a:ext cx="2800977" cy="154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105403" y="3429001"/>
          <a:ext cx="304799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09"/>
                <a:gridCol w="289696"/>
                <a:gridCol w="225318"/>
                <a:gridCol w="386261"/>
                <a:gridCol w="386261"/>
                <a:gridCol w="386261"/>
                <a:gridCol w="386261"/>
                <a:gridCol w="349430"/>
                <a:gridCol w="381000"/>
              </a:tblGrid>
              <a:tr h="2971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ML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no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Nom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Thk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Dia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Min </a:t>
                      </a:r>
                      <a:r>
                        <a:rPr lang="en-US" sz="800" dirty="0" err="1" smtClean="0"/>
                        <a:t>req</a:t>
                      </a:r>
                      <a:r>
                        <a:rPr lang="en-US" sz="800" dirty="0" smtClean="0"/>
                        <a:t> 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Last Mea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Long T CR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Short Te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Half Li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Next I</a:t>
                      </a:r>
                    </a:p>
                  </a:txBody>
                  <a:tcPr/>
                </a:tc>
              </a:tr>
              <a:tr h="2686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5.6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4.5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0.15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0.1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2025</a:t>
                      </a:r>
                      <a:endParaRPr lang="en-US" sz="800" dirty="0"/>
                    </a:p>
                  </a:txBody>
                  <a:tcPr/>
                </a:tc>
              </a:tr>
              <a:tr h="2686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0.1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0.1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2025</a:t>
                      </a:r>
                      <a:endParaRPr lang="en-US" sz="800" dirty="0"/>
                    </a:p>
                  </a:txBody>
                  <a:tcPr/>
                </a:tc>
              </a:tr>
              <a:tr h="2686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7.2</a:t>
                      </a:r>
                      <a:endParaRPr lang="en-US" sz="800" dirty="0"/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6.5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0.25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0.2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2030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2" descr="C:\Users\L108066\Desktop\28th\Capture1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05400" y="3200400"/>
            <a:ext cx="2971800" cy="1544955"/>
          </a:xfrm>
          <a:prstGeom prst="rect">
            <a:avLst/>
          </a:prstGeom>
          <a:noFill/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9575717"/>
              </p:ext>
            </p:extLst>
          </p:nvPr>
        </p:nvGraphicFramePr>
        <p:xfrm>
          <a:off x="2209800" y="1676400"/>
          <a:ext cx="5867399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185"/>
                <a:gridCol w="486185"/>
                <a:gridCol w="486185"/>
                <a:gridCol w="401105"/>
                <a:gridCol w="206629"/>
                <a:gridCol w="275505"/>
                <a:gridCol w="206629"/>
                <a:gridCol w="275505"/>
                <a:gridCol w="551012"/>
                <a:gridCol w="514682"/>
                <a:gridCol w="593333"/>
                <a:gridCol w="329630"/>
                <a:gridCol w="1054814"/>
              </a:tblGrid>
              <a:tr h="649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DM 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Initial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Sucep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Severity Index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Found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Last Insp Year VH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Reduction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Fac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Damage Factor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POF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DM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9939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9939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20183935"/>
              </p:ext>
            </p:extLst>
          </p:nvPr>
        </p:nvGraphicFramePr>
        <p:xfrm>
          <a:off x="1371600" y="1828800"/>
          <a:ext cx="67818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55"/>
                <a:gridCol w="561955"/>
                <a:gridCol w="561955"/>
                <a:gridCol w="463615"/>
                <a:gridCol w="238831"/>
                <a:gridCol w="318441"/>
                <a:gridCol w="238831"/>
                <a:gridCol w="318441"/>
                <a:gridCol w="636884"/>
                <a:gridCol w="594892"/>
                <a:gridCol w="685800"/>
                <a:gridCol w="3810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DM 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Initial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Sucep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Severity Index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Found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Last Insp Year VH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Reduction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Fac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Damage Factor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POF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DM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11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33800" y="381000"/>
            <a:ext cx="109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Table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1371600"/>
            <a:ext cx="250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SCC Damage Mechanis</a:t>
            </a:r>
            <a:r>
              <a:rPr lang="en-US" dirty="0"/>
              <a:t>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48768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In this table all relevant data is shown, all this data is populated from different tables like Piping Cluster table, POF-SCC table, Inspection confidence table.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Editing is possible by Integrity engineer.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3800" y="381000"/>
            <a:ext cx="2518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 top- TML locations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1066800"/>
            <a:ext cx="96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Drawing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1" y="1447800"/>
            <a:ext cx="4419600" cy="3484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143000" y="48006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In this window user should be able to attach marked document in </a:t>
            </a:r>
            <a:r>
              <a:rPr lang="en-US" b="1" dirty="0" err="1" smtClean="0">
                <a:solidFill>
                  <a:srgbClr val="002060"/>
                </a:solidFill>
              </a:rPr>
              <a:t>pdf</a:t>
            </a:r>
            <a:r>
              <a:rPr lang="en-US" b="1" dirty="0" smtClean="0">
                <a:solidFill>
                  <a:srgbClr val="002060"/>
                </a:solidFill>
              </a:rPr>
              <a:t> format.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3800" y="381000"/>
            <a:ext cx="256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 Bottom- CML Trends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1066800"/>
            <a:ext cx="2438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Confidence Level- Trend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48006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In this window a graph showing the trend of Inspection confidence level from Inspection Confidence history table for this line.</a:t>
            </a:r>
          </a:p>
        </p:txBody>
      </p:sp>
      <p:pic>
        <p:nvPicPr>
          <p:cNvPr id="7" name="Picture 2" descr="C:\Users\L108066\Desktop\28th\Captur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981200"/>
            <a:ext cx="4800600" cy="2400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276</Words>
  <Application>Microsoft Office PowerPoint</Application>
  <PresentationFormat>On-screen Show (4:3)</PresentationFormat>
  <Paragraphs>82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L108066</dc:creator>
  <cp:lastModifiedBy>L108066</cp:lastModifiedBy>
  <cp:revision>20</cp:revision>
  <dcterms:created xsi:type="dcterms:W3CDTF">2020-04-11T08:12:50Z</dcterms:created>
  <dcterms:modified xsi:type="dcterms:W3CDTF">2020-04-21T16:40:49Z</dcterms:modified>
</cp:coreProperties>
</file>