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E151F-2ED6-4BC7-948C-DFCEF9687041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31C3F-311E-4B87-81FC-15F369399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31C3F-311E-4B87-81FC-15F369399C9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31C3F-311E-4B87-81FC-15F369399C9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3371-8ED4-41A4-8203-C3DDBD9BA2D7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C55-30E6-4AA8-B233-22BC3169D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3371-8ED4-41A4-8203-C3DDBD9BA2D7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C55-30E6-4AA8-B233-22BC3169D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3371-8ED4-41A4-8203-C3DDBD9BA2D7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C55-30E6-4AA8-B233-22BC3169D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3371-8ED4-41A4-8203-C3DDBD9BA2D7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C55-30E6-4AA8-B233-22BC3169D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3371-8ED4-41A4-8203-C3DDBD9BA2D7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C55-30E6-4AA8-B233-22BC3169D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3371-8ED4-41A4-8203-C3DDBD9BA2D7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C55-30E6-4AA8-B233-22BC3169D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3371-8ED4-41A4-8203-C3DDBD9BA2D7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C55-30E6-4AA8-B233-22BC3169D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3371-8ED4-41A4-8203-C3DDBD9BA2D7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C55-30E6-4AA8-B233-22BC3169D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3371-8ED4-41A4-8203-C3DDBD9BA2D7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C55-30E6-4AA8-B233-22BC3169D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3371-8ED4-41A4-8203-C3DDBD9BA2D7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C55-30E6-4AA8-B233-22BC3169D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3371-8ED4-41A4-8203-C3DDBD9BA2D7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C55-30E6-4AA8-B233-22BC3169D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F3371-8ED4-41A4-8203-C3DDBD9BA2D7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3C55-30E6-4AA8-B233-22BC3169D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685800"/>
          <a:ext cx="7053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614"/>
                <a:gridCol w="1039586"/>
                <a:gridCol w="1143000"/>
                <a:gridCol w="914400"/>
                <a:gridCol w="381000"/>
                <a:gridCol w="1245636"/>
                <a:gridCol w="1007706"/>
              </a:tblGrid>
              <a:tr h="333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Design Temp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Material Std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User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Insulated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User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Design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Pressure Psi (P)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User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Material Grade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User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Insulation Type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User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6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Operating Temp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User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PWHT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User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Dia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(D) inches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User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Operating Pressure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User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Corrosion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allowance(CA)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Thk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 inches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User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6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Pipe Spec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User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User calculated Min </a:t>
                      </a:r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Thk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(UMT)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Length- inches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User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2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Joint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Efficiency(E)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User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 Min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Req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Thk-Int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(PMT)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See below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MDMT Temp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User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Construction Code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Struc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Min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Thk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(SMT)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Master table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Effective MT (EMRT)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See logic below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Allowable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Stress (S)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From material table (user can type in also)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Yield Strength (YS)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From material table (user can type in also)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Tensile Strength (TS)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From mate </a:t>
                      </a:r>
                      <a:r>
                        <a:rPr lang="en-US" sz="800" dirty="0" err="1" smtClean="0">
                          <a:solidFill>
                            <a:srgbClr val="FF0000"/>
                          </a:solidFill>
                        </a:rPr>
                        <a:t>rial</a:t>
                      </a:r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 table (user can type in also)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Flow Stress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See logic below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 Min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Req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Thk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-Ext (PMT-E)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Strength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See Logic Below</a:t>
                      </a:r>
                      <a:endParaRPr 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Last measured Year (LMY)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TML table</a:t>
                      </a:r>
                      <a:endParaRPr 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Effective </a:t>
                      </a:r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Thk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See logic below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Last measured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Thk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(LMT)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TML</a:t>
                      </a:r>
                      <a:r>
                        <a:rPr lang="en-US" sz="800" baseline="0" dirty="0" smtClean="0">
                          <a:solidFill>
                            <a:srgbClr val="FF0000"/>
                          </a:solidFill>
                        </a:rPr>
                        <a:t> table</a:t>
                      </a:r>
                      <a:endParaRPr 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228600"/>
            <a:ext cx="16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Design Data Tab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502920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rgbClr val="FF0000"/>
                </a:solidFill>
              </a:rPr>
              <a:t>Effective Min </a:t>
            </a:r>
            <a:r>
              <a:rPr lang="en-US" sz="1200" b="1" u="sng" dirty="0" err="1" smtClean="0">
                <a:solidFill>
                  <a:srgbClr val="FF0000"/>
                </a:solidFill>
              </a:rPr>
              <a:t>thk</a:t>
            </a:r>
            <a:r>
              <a:rPr lang="en-US" sz="1200" b="1" u="sng" dirty="0" smtClean="0">
                <a:solidFill>
                  <a:srgbClr val="FF0000"/>
                </a:solidFill>
              </a:rPr>
              <a:t> (EMRT) :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If UMT is “Y” then EMRT=UMT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Elseif</a:t>
            </a:r>
            <a:r>
              <a:rPr lang="en-US" sz="1200" dirty="0" smtClean="0">
                <a:solidFill>
                  <a:srgbClr val="FF0000"/>
                </a:solidFill>
              </a:rPr>
              <a:t> PMT is “Y” then EMRT= Max (PMT , SMT)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Elseif</a:t>
            </a:r>
            <a:r>
              <a:rPr lang="en-US" sz="1200" dirty="0" smtClean="0">
                <a:solidFill>
                  <a:srgbClr val="FF0000"/>
                </a:solidFill>
              </a:rPr>
              <a:t> CA is null then EMRT= Nom </a:t>
            </a:r>
            <a:r>
              <a:rPr lang="en-US" sz="1200" dirty="0" err="1" smtClean="0">
                <a:solidFill>
                  <a:srgbClr val="FF0000"/>
                </a:solidFill>
              </a:rPr>
              <a:t>Thk</a:t>
            </a:r>
            <a:r>
              <a:rPr lang="en-US" sz="1200" dirty="0" smtClean="0">
                <a:solidFill>
                  <a:srgbClr val="FF0000"/>
                </a:solidFill>
              </a:rPr>
              <a:t>*0.9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Elseif</a:t>
            </a:r>
            <a:r>
              <a:rPr lang="en-US" sz="1200" dirty="0" smtClean="0">
                <a:solidFill>
                  <a:srgbClr val="FF0000"/>
                </a:solidFill>
              </a:rPr>
              <a:t> CA is not null EMRT= Nom </a:t>
            </a:r>
            <a:r>
              <a:rPr lang="en-US" sz="1200" dirty="0" err="1" smtClean="0">
                <a:solidFill>
                  <a:srgbClr val="FF0000"/>
                </a:solidFill>
              </a:rPr>
              <a:t>Thk</a:t>
            </a:r>
            <a:r>
              <a:rPr lang="en-US" sz="1200" dirty="0" smtClean="0">
                <a:solidFill>
                  <a:srgbClr val="FF0000"/>
                </a:solidFill>
              </a:rPr>
              <a:t>- CA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5029200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rgbClr val="FF0000"/>
                </a:solidFill>
              </a:rPr>
              <a:t>Pr Min </a:t>
            </a:r>
            <a:r>
              <a:rPr lang="en-US" sz="1200" b="1" u="sng" dirty="0" err="1" smtClean="0">
                <a:solidFill>
                  <a:srgbClr val="FF0000"/>
                </a:solidFill>
              </a:rPr>
              <a:t>Thk</a:t>
            </a:r>
            <a:r>
              <a:rPr lang="en-US" sz="1200" b="1" u="sng" dirty="0" smtClean="0">
                <a:solidFill>
                  <a:srgbClr val="FF0000"/>
                </a:solidFill>
              </a:rPr>
              <a:t> (PMT):   </a:t>
            </a:r>
            <a:r>
              <a:rPr lang="en-US" sz="1200" dirty="0" smtClean="0">
                <a:solidFill>
                  <a:srgbClr val="FF0000"/>
                </a:solidFill>
              </a:rPr>
              <a:t>(P*D/2(SE-0.6P)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 = Design Pressure in PSI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D = </a:t>
            </a:r>
            <a:r>
              <a:rPr lang="en-US" sz="1200" dirty="0" err="1" smtClean="0">
                <a:solidFill>
                  <a:srgbClr val="FF0000"/>
                </a:solidFill>
              </a:rPr>
              <a:t>Dia</a:t>
            </a:r>
            <a:r>
              <a:rPr lang="en-US" sz="1200" dirty="0" smtClean="0">
                <a:solidFill>
                  <a:srgbClr val="FF0000"/>
                </a:solidFill>
              </a:rPr>
              <a:t> in inches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S= Allowable Stress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E= Efficiency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6172200"/>
            <a:ext cx="1524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rgbClr val="FF0000"/>
                </a:solidFill>
              </a:rPr>
              <a:t>Flow Stress</a:t>
            </a:r>
          </a:p>
          <a:p>
            <a:r>
              <a:rPr lang="en-US" sz="1200" b="1" u="sng" dirty="0" smtClean="0">
                <a:solidFill>
                  <a:srgbClr val="FF0000"/>
                </a:solidFill>
              </a:rPr>
              <a:t>((YS+TS)/2)*1.1*E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81400" y="6096000"/>
            <a:ext cx="17526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rgbClr val="FF0000"/>
                </a:solidFill>
              </a:rPr>
              <a:t>Strength Ratio</a:t>
            </a:r>
          </a:p>
          <a:p>
            <a:r>
              <a:rPr lang="en-US" sz="1200" b="1" u="sng" dirty="0" smtClean="0">
                <a:solidFill>
                  <a:srgbClr val="FF0000"/>
                </a:solidFill>
              </a:rPr>
              <a:t>(S*E*EMRT)/(FS*ETHK)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9800" y="5181600"/>
            <a:ext cx="24384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rgbClr val="FF0000"/>
                </a:solidFill>
              </a:rPr>
              <a:t>Effective </a:t>
            </a:r>
            <a:r>
              <a:rPr lang="en-US" sz="1200" b="1" u="sng" dirty="0" err="1" smtClean="0">
                <a:solidFill>
                  <a:srgbClr val="FF0000"/>
                </a:solidFill>
              </a:rPr>
              <a:t>Thk</a:t>
            </a:r>
            <a:r>
              <a:rPr lang="en-US" sz="1200" b="1" u="sng" dirty="0" smtClean="0">
                <a:solidFill>
                  <a:srgbClr val="FF0000"/>
                </a:solidFill>
              </a:rPr>
              <a:t>:</a:t>
            </a:r>
            <a:endParaRPr lang="en-US" sz="1200" b="1" u="sng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If LMIY =Y </a:t>
            </a:r>
            <a:r>
              <a:rPr lang="en-US" sz="1200" dirty="0" smtClean="0">
                <a:solidFill>
                  <a:srgbClr val="FF0000"/>
                </a:solidFill>
              </a:rPr>
              <a:t>then Effective </a:t>
            </a:r>
            <a:r>
              <a:rPr lang="en-US" sz="1200" dirty="0" err="1" smtClean="0">
                <a:solidFill>
                  <a:srgbClr val="FF0000"/>
                </a:solidFill>
              </a:rPr>
              <a:t>Thk</a:t>
            </a:r>
            <a:r>
              <a:rPr lang="en-US" sz="1200" dirty="0" smtClean="0">
                <a:solidFill>
                  <a:srgbClr val="FF0000"/>
                </a:solidFill>
              </a:rPr>
              <a:t>= LMIT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Else Effective </a:t>
            </a:r>
            <a:r>
              <a:rPr lang="en-US" sz="1200" dirty="0" err="1" smtClean="0">
                <a:solidFill>
                  <a:srgbClr val="FF0000"/>
                </a:solidFill>
              </a:rPr>
              <a:t>Thk</a:t>
            </a:r>
            <a:r>
              <a:rPr lang="en-US" sz="1200" dirty="0" smtClean="0">
                <a:solidFill>
                  <a:srgbClr val="FF0000"/>
                </a:solidFill>
              </a:rPr>
              <a:t>= </a:t>
            </a:r>
            <a:r>
              <a:rPr lang="en-US" sz="1200" dirty="0" smtClean="0">
                <a:solidFill>
                  <a:srgbClr val="FF0000"/>
                </a:solidFill>
              </a:rPr>
              <a:t>Nom </a:t>
            </a:r>
            <a:r>
              <a:rPr lang="en-US" sz="1200" dirty="0" err="1" smtClean="0">
                <a:solidFill>
                  <a:srgbClr val="FF0000"/>
                </a:solidFill>
              </a:rPr>
              <a:t>Thk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6857999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482"/>
                <a:gridCol w="898989"/>
                <a:gridCol w="1168686"/>
                <a:gridCol w="693505"/>
                <a:gridCol w="309938"/>
                <a:gridCol w="1410983"/>
                <a:gridCol w="1027416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Injection points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 Intermitent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Theoretical corrosion rate (TICR)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Corr</a:t>
                      </a: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study table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Inspection confidence (Heading)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Effective I Corrosion Rate </a:t>
                      </a:r>
                      <a:endParaRPr lang="en-US" sz="1100" b="0" i="0" u="none" strike="noStrike" kern="120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See logic below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Measured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long term CR (LICR)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TML table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Very 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Insp</a:t>
                      </a: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Confidence table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Damage Factor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POF 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Measured Short term CR (SICR)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TML table</a:t>
                      </a:r>
                    </a:p>
                    <a:p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Insp</a:t>
                      </a: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Confidence table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POF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POF 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Effective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Internal Age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See logic below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Insp</a:t>
                      </a: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Confidence table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Insp</a:t>
                      </a: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Confidence table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762000"/>
            <a:ext cx="223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corrosion Tab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4419600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rgbClr val="FF0000"/>
                </a:solidFill>
              </a:rPr>
              <a:t>Effective Internal Corrosion Rate (EICR):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If LICR =Y then EICR=LICR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elseIf</a:t>
            </a:r>
            <a:r>
              <a:rPr lang="en-US" sz="1200" dirty="0" smtClean="0">
                <a:solidFill>
                  <a:srgbClr val="FF0000"/>
                </a:solidFill>
              </a:rPr>
              <a:t>  SICR =Y then EICR=SICR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elseIf</a:t>
            </a:r>
            <a:r>
              <a:rPr lang="en-US" sz="1200" dirty="0" smtClean="0">
                <a:solidFill>
                  <a:srgbClr val="FF0000"/>
                </a:solidFill>
              </a:rPr>
              <a:t>  Injection point =Y then EICR=2* TICR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elseIf</a:t>
            </a:r>
            <a:r>
              <a:rPr lang="en-US" sz="1200" dirty="0" smtClean="0">
                <a:solidFill>
                  <a:srgbClr val="FF0000"/>
                </a:solidFill>
              </a:rPr>
              <a:t>  Injection point =N then EICR= TICR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5400" y="4495800"/>
            <a:ext cx="268514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rgbClr val="FF0000"/>
                </a:solidFill>
              </a:rPr>
              <a:t>Effective </a:t>
            </a:r>
            <a:r>
              <a:rPr lang="en-US" sz="1200" b="1" u="sng" dirty="0" smtClean="0">
                <a:solidFill>
                  <a:srgbClr val="FF0000"/>
                </a:solidFill>
              </a:rPr>
              <a:t> Internal Age:</a:t>
            </a:r>
            <a:endParaRPr lang="en-US" sz="1200" b="1" u="sng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If </a:t>
            </a:r>
            <a:r>
              <a:rPr lang="en-US" sz="1200" dirty="0" smtClean="0">
                <a:solidFill>
                  <a:srgbClr val="FF0000"/>
                </a:solidFill>
              </a:rPr>
              <a:t>LMY </a:t>
            </a:r>
            <a:r>
              <a:rPr lang="en-US" sz="1200" dirty="0" smtClean="0">
                <a:solidFill>
                  <a:srgbClr val="FF0000"/>
                </a:solidFill>
              </a:rPr>
              <a:t>=Y then AGE=Present </a:t>
            </a:r>
            <a:r>
              <a:rPr lang="en-US" sz="1200" dirty="0" smtClean="0">
                <a:solidFill>
                  <a:srgbClr val="FF0000"/>
                </a:solidFill>
              </a:rPr>
              <a:t>Year-LMY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Else AGE= Present Year-YIS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752600"/>
          <a:ext cx="8001001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025"/>
                <a:gridCol w="819251"/>
                <a:gridCol w="1191639"/>
                <a:gridCol w="1394127"/>
                <a:gridCol w="308214"/>
                <a:gridCol w="1532106"/>
                <a:gridCol w="1191639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Soil Interface/Condensation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Theoritical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corrosion rate (TECR)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From external corrosion table/CUI table (EC- 15.2 &amp; CUI 16.2/16.3), </a:t>
                      </a:r>
                      <a:r>
                        <a:rPr lang="en-US" sz="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Corro</a:t>
                      </a: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Study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Type of Corrosion (External/ CUI/Process)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Pipe direct on beam/ complex design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Measured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long term CR (LECR)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TML table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Very 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Insp</a:t>
                      </a: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Confidence table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Coating Quality- CQ(H/M/L)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Measured Short term CR (SECR)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TML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Insp</a:t>
                      </a: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Confidence table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EC driver (climate) M/T/D/S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Insp</a:t>
                      </a: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Confidence table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Coating age (COATAGE)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(Present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Year-RPY)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Insp</a:t>
                      </a: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Confidence table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Coat Adjustment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See logic below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Effective Ex CR (EECR)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See logic below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Found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Insp</a:t>
                      </a: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Confidence table</a:t>
                      </a:r>
                    </a:p>
                    <a:p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Repainted Year (RPY)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Pipe reports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Line ex Age (LEAGE)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If  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LMT=Y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then Present 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year-LMY 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else Present Year-YIS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Damage Factor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POF EC</a:t>
                      </a:r>
                      <a:r>
                        <a:rPr lang="en-US" sz="800" baseline="0" dirty="0" smtClean="0">
                          <a:solidFill>
                            <a:srgbClr val="FF0000"/>
                          </a:solidFill>
                        </a:rPr>
                        <a:t> table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Effective External 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LEAGE-</a:t>
                      </a:r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COatAdjust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External</a:t>
                      </a:r>
                      <a:r>
                        <a:rPr lang="en-US" sz="1000" baseline="0" dirty="0" smtClean="0"/>
                        <a:t> Process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from Corrosion Study table (default “</a:t>
                      </a:r>
                      <a:r>
                        <a:rPr lang="en-US" sz="1000" baseline="0" dirty="0" err="1" smtClean="0">
                          <a:solidFill>
                            <a:srgbClr val="FF0000"/>
                          </a:solidFill>
                        </a:rPr>
                        <a:t>atmos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”)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POF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POF EC</a:t>
                      </a:r>
                      <a:r>
                        <a:rPr lang="en-US" sz="800" baseline="0" dirty="0" smtClean="0">
                          <a:solidFill>
                            <a:srgbClr val="FF0000"/>
                          </a:solidFill>
                        </a:rPr>
                        <a:t> table</a:t>
                      </a:r>
                      <a:endParaRPr 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228600"/>
            <a:ext cx="367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External/ CUI/ Process corrosion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613737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solidFill>
                  <a:srgbClr val="FF0000"/>
                </a:solidFill>
              </a:rPr>
              <a:t>Effective External Corrosion Rate (EICR):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If LECR =Y then EECR=LICR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elseIf</a:t>
            </a:r>
            <a:r>
              <a:rPr lang="en-US" sz="1000" dirty="0" smtClean="0">
                <a:solidFill>
                  <a:srgbClr val="FF0000"/>
                </a:solidFill>
              </a:rPr>
              <a:t>  SECR =Y then EECR=SECR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elseIf</a:t>
            </a:r>
            <a:r>
              <a:rPr lang="en-US" sz="1000" dirty="0" smtClean="0">
                <a:solidFill>
                  <a:srgbClr val="FF0000"/>
                </a:solidFill>
              </a:rPr>
              <a:t>  </a:t>
            </a:r>
            <a:r>
              <a:rPr lang="en-US" sz="1000" dirty="0" err="1" smtClean="0">
                <a:solidFill>
                  <a:srgbClr val="FF0000"/>
                </a:solidFill>
              </a:rPr>
              <a:t>Soilinterface</a:t>
            </a:r>
            <a:r>
              <a:rPr lang="en-US" sz="1000" dirty="0" smtClean="0">
                <a:solidFill>
                  <a:srgbClr val="FF0000"/>
                </a:solidFill>
              </a:rPr>
              <a:t> or/and Pipe direct  =Y then EECR=2* TECR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Else EECR= TECR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81400" y="5536049"/>
            <a:ext cx="541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solidFill>
                  <a:srgbClr val="FF0000"/>
                </a:solidFill>
              </a:rPr>
              <a:t>Coating Adjustment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If  LEAGE&gt;= COATAGE and CQ=L then 0 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else if LEAGE&gt;= COATAGE and CQ=M then min of( 5 or COATAGE) 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else if LEAGE&gt;= COATAGE and CQ=H then min of( 15 or COATAGE) 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else if LEAGE&lt; COATAGE and CQ=L then 0 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else if LEAGE&lt; COATAGE and CQ=M then (min of( 5 or COATAGE)-min of(5, (</a:t>
            </a:r>
            <a:r>
              <a:rPr lang="en-US" sz="1000" dirty="0" err="1" smtClean="0">
                <a:solidFill>
                  <a:srgbClr val="FF0000"/>
                </a:solidFill>
              </a:rPr>
              <a:t>coatage</a:t>
            </a:r>
            <a:r>
              <a:rPr lang="en-US" sz="1000" dirty="0" smtClean="0">
                <a:solidFill>
                  <a:srgbClr val="FF0000"/>
                </a:solidFill>
              </a:rPr>
              <a:t>-LEAGE)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else if LEAGE&lt; COATAGE and CQ=H then (min of(1 5 or COATAGE)-min of(15, (</a:t>
            </a:r>
            <a:r>
              <a:rPr lang="en-US" sz="1000" dirty="0" err="1" smtClean="0">
                <a:solidFill>
                  <a:srgbClr val="FF0000"/>
                </a:solidFill>
              </a:rPr>
              <a:t>coatage</a:t>
            </a:r>
            <a:r>
              <a:rPr lang="en-US" sz="1000" dirty="0" smtClean="0">
                <a:solidFill>
                  <a:srgbClr val="FF0000"/>
                </a:solidFill>
              </a:rPr>
              <a:t>-LEAGE))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914400"/>
            <a:ext cx="891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If “external process” = “</a:t>
            </a:r>
            <a:r>
              <a:rPr lang="en-US" sz="1000" dirty="0" err="1" smtClean="0">
                <a:solidFill>
                  <a:srgbClr val="FF0000"/>
                </a:solidFill>
              </a:rPr>
              <a:t>Atmos</a:t>
            </a:r>
            <a:r>
              <a:rPr lang="en-US" sz="1000" dirty="0" smtClean="0">
                <a:solidFill>
                  <a:srgbClr val="FF0000"/>
                </a:solidFill>
              </a:rPr>
              <a:t>” and “material code” starts with “CS” or “LAS” and “Insulated”=“N” then “Type Of Corrosion” = “External”  and TECR from table 15.2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If “external process” = “</a:t>
            </a:r>
            <a:r>
              <a:rPr lang="en-US" sz="1000" dirty="0" err="1" smtClean="0">
                <a:solidFill>
                  <a:srgbClr val="FF0000"/>
                </a:solidFill>
              </a:rPr>
              <a:t>Atmos</a:t>
            </a:r>
            <a:r>
              <a:rPr lang="en-US" sz="1000" dirty="0" smtClean="0">
                <a:solidFill>
                  <a:srgbClr val="FF0000"/>
                </a:solidFill>
              </a:rPr>
              <a:t>” and “material code” starts with “CS” or “LAS” and “Insulated”=“Y” then “Type Of Corrosion” = “CUI” and TECR from table 16.2 and 16.3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If “external process” not equal to “</a:t>
            </a:r>
            <a:r>
              <a:rPr lang="en-US" sz="1000" dirty="0" err="1" smtClean="0">
                <a:solidFill>
                  <a:srgbClr val="FF0000"/>
                </a:solidFill>
              </a:rPr>
              <a:t>Atmos</a:t>
            </a:r>
            <a:r>
              <a:rPr lang="en-US" sz="1000" dirty="0" smtClean="0">
                <a:solidFill>
                  <a:srgbClr val="FF0000"/>
                </a:solidFill>
              </a:rPr>
              <a:t>” then “Type Of Corrosion” = “Process” TECR from corrosion study table and the TAB is replaced  by ‘Internal Corrosion Tab”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54760"/>
          <a:ext cx="7772400" cy="35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429"/>
                <a:gridCol w="959563"/>
                <a:gridCol w="959563"/>
                <a:gridCol w="2006362"/>
                <a:gridCol w="1171235"/>
                <a:gridCol w="1018248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Coating Quality- CQ(H/M/L)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Susceptibility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Table 17.2 / Table 18.2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Type of Corrosion (Ext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SCC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 CUI-SCC)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EC driver (climate) M/T/D/S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Adjusted Susceptibility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See logic below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Very 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Insp</a:t>
                      </a: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Confidence table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Coating age (COATAGE)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(Present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Year-RPY)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Severity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(base  on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adjusted Susceptibility)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Table 17.3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Insp</a:t>
                      </a: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Confidence table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Coat Adjustment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See logic below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Line ex Age (LEAGE)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If  LIY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is not null then Present year-LIY else Present Year-YIS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Insp</a:t>
                      </a: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Confidence table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Repainted Year (RPY)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Pipe reports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External</a:t>
                      </a:r>
                      <a:r>
                        <a:rPr lang="en-US" sz="1000" baseline="0" dirty="0" smtClean="0"/>
                        <a:t> Process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from Corrosion Study table (default “</a:t>
                      </a:r>
                      <a:r>
                        <a:rPr lang="en-US" sz="1000" baseline="0" dirty="0" err="1" smtClean="0">
                          <a:solidFill>
                            <a:srgbClr val="FF0000"/>
                          </a:solidFill>
                        </a:rPr>
                        <a:t>atmos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”)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Insp</a:t>
                      </a: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Confidence table</a:t>
                      </a:r>
                      <a:endParaRPr 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Effective External 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LEAGE-</a:t>
                      </a:r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COatAdjust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Damage Factor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POF EC</a:t>
                      </a:r>
                      <a:r>
                        <a:rPr lang="en-US" sz="800" baseline="0" dirty="0" smtClean="0">
                          <a:solidFill>
                            <a:srgbClr val="FF0000"/>
                          </a:solidFill>
                        </a:rPr>
                        <a:t> table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Found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Insp</a:t>
                      </a: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Confidence table</a:t>
                      </a:r>
                    </a:p>
                    <a:p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Piping complexity (A/AA/BA) default A</a:t>
                      </a:r>
                      <a:endParaRPr lang="en-US" sz="1000" dirty="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User can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POF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POF EC</a:t>
                      </a:r>
                      <a:r>
                        <a:rPr lang="en-US" sz="800" baseline="0" dirty="0" smtClean="0">
                          <a:solidFill>
                            <a:srgbClr val="FF0000"/>
                          </a:solidFill>
                        </a:rPr>
                        <a:t> table</a:t>
                      </a:r>
                      <a:endParaRPr 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Last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Insp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Year (LIY)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Insp</a:t>
                      </a: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Confidence table 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(Year of last </a:t>
                      </a:r>
                      <a:r>
                        <a:rPr lang="en-US" sz="8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Insp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with VH/H</a:t>
                      </a:r>
                      <a:endParaRPr lang="en-US" sz="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Insulation Condition</a:t>
                      </a:r>
                    </a:p>
                    <a:p>
                      <a:pPr algn="l" fontAlgn="b"/>
                      <a:r>
                        <a:rPr lang="en-US" sz="1100" dirty="0" smtClean="0"/>
                        <a:t>default 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Pipe reps (Default Average)/ AA/A/BA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228600"/>
            <a:ext cx="302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Chloride SCC/CU-SCC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2578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solidFill>
                  <a:srgbClr val="FF0000"/>
                </a:solidFill>
              </a:rPr>
              <a:t>Coating Adjustment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If  LEAGE&gt;= COATAGE and CQ=L then 0 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else if LEAGE&gt;= COATAGE and CQ=M then min of( 5 or COATAGE) 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else if LEAGE&gt;= COATAGE and CQ=H then min of( 15 or COATAGE) 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else if LEAGE&lt; COATAGE and CQ=L then 0 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else if LEAGE&lt; COATAGE and CQ=M then (min of( 5 or COATAGE)-min of(5, (</a:t>
            </a:r>
            <a:r>
              <a:rPr lang="en-US" sz="1000" dirty="0" err="1" smtClean="0">
                <a:solidFill>
                  <a:srgbClr val="FF0000"/>
                </a:solidFill>
              </a:rPr>
              <a:t>coatage</a:t>
            </a:r>
            <a:r>
              <a:rPr lang="en-US" sz="1000" dirty="0" smtClean="0">
                <a:solidFill>
                  <a:srgbClr val="FF0000"/>
                </a:solidFill>
              </a:rPr>
              <a:t>-LEAGE)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else if LEAGE&lt; COATAGE and CQ=H then (min of(1 5 or COATAGE)-min of(15, (</a:t>
            </a:r>
            <a:r>
              <a:rPr lang="en-US" sz="1000" dirty="0" err="1" smtClean="0">
                <a:solidFill>
                  <a:srgbClr val="FF0000"/>
                </a:solidFill>
              </a:rPr>
              <a:t>coatage</a:t>
            </a:r>
            <a:r>
              <a:rPr lang="en-US" sz="1000" dirty="0" smtClean="0">
                <a:solidFill>
                  <a:srgbClr val="FF0000"/>
                </a:solidFill>
              </a:rPr>
              <a:t>-LEAGE))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580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If “external process” = “</a:t>
            </a:r>
            <a:r>
              <a:rPr lang="en-US" sz="1000" dirty="0" err="1" smtClean="0">
                <a:solidFill>
                  <a:srgbClr val="FF0000"/>
                </a:solidFill>
              </a:rPr>
              <a:t>Atmos</a:t>
            </a:r>
            <a:r>
              <a:rPr lang="en-US" sz="1000" dirty="0" smtClean="0">
                <a:solidFill>
                  <a:srgbClr val="FF0000"/>
                </a:solidFill>
              </a:rPr>
              <a:t>” and “material code” does not starts with “CS” or “LAS” and “Insulated”=“N” then “Type Of Corrosion” = “External SCC”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If “external process” = “</a:t>
            </a:r>
            <a:r>
              <a:rPr lang="en-US" sz="1000" dirty="0" err="1" smtClean="0">
                <a:solidFill>
                  <a:srgbClr val="FF0000"/>
                </a:solidFill>
              </a:rPr>
              <a:t>Atmos</a:t>
            </a:r>
            <a:r>
              <a:rPr lang="en-US" sz="1000" dirty="0" smtClean="0">
                <a:solidFill>
                  <a:srgbClr val="FF0000"/>
                </a:solidFill>
              </a:rPr>
              <a:t>” and “material code” does not starts with “CS” or “LAS” and “Insulated”=“Y” then “Type Of Corrosion” = “External CU-SCC”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5334000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solidFill>
                  <a:srgbClr val="FF0000"/>
                </a:solidFill>
              </a:rPr>
              <a:t>Adjusted Susceptibility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If Found  &gt;0 then Adjusted </a:t>
            </a:r>
            <a:r>
              <a:rPr lang="en-US" sz="1000" dirty="0" err="1" smtClean="0">
                <a:solidFill>
                  <a:srgbClr val="FF0000"/>
                </a:solidFill>
              </a:rPr>
              <a:t>Suceptability</a:t>
            </a:r>
            <a:r>
              <a:rPr lang="en-US" sz="1000" dirty="0" smtClean="0">
                <a:solidFill>
                  <a:srgbClr val="FF0000"/>
                </a:solidFill>
              </a:rPr>
              <a:t>= HIGH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elseIf</a:t>
            </a:r>
            <a:r>
              <a:rPr lang="en-US" sz="1000" dirty="0" smtClean="0">
                <a:solidFill>
                  <a:srgbClr val="FF0000"/>
                </a:solidFill>
              </a:rPr>
              <a:t>  Type of corrosion=Ext SCC then Adjusted </a:t>
            </a:r>
            <a:r>
              <a:rPr lang="en-US" sz="1000" dirty="0" err="1" smtClean="0">
                <a:solidFill>
                  <a:srgbClr val="FF0000"/>
                </a:solidFill>
              </a:rPr>
              <a:t>Suscep</a:t>
            </a:r>
            <a:r>
              <a:rPr lang="en-US" sz="1000" dirty="0" smtClean="0">
                <a:solidFill>
                  <a:srgbClr val="FF0000"/>
                </a:solidFill>
              </a:rPr>
              <a:t>=</a:t>
            </a:r>
            <a:r>
              <a:rPr lang="en-US" sz="1000" dirty="0" err="1" smtClean="0">
                <a:solidFill>
                  <a:srgbClr val="FF0000"/>
                </a:solidFill>
              </a:rPr>
              <a:t>Susceptability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rgbClr val="FF0000"/>
                </a:solidFill>
              </a:rPr>
              <a:t>Else if Type of corrosion=CUI SCC and Piping </a:t>
            </a:r>
            <a:r>
              <a:rPr lang="en-US" sz="1000" dirty="0" err="1" smtClean="0">
                <a:solidFill>
                  <a:srgbClr val="FF0000"/>
                </a:solidFill>
              </a:rPr>
              <a:t>Compexity</a:t>
            </a:r>
            <a:r>
              <a:rPr lang="en-US" sz="1000" dirty="0" smtClean="0">
                <a:solidFill>
                  <a:srgbClr val="FF0000"/>
                </a:solidFill>
              </a:rPr>
              <a:t> and/or Insulation condition = BA then Adjusted </a:t>
            </a:r>
            <a:r>
              <a:rPr lang="en-US" sz="1000" dirty="0" err="1" smtClean="0">
                <a:solidFill>
                  <a:srgbClr val="FF0000"/>
                </a:solidFill>
              </a:rPr>
              <a:t>Suscep</a:t>
            </a:r>
            <a:r>
              <a:rPr lang="en-US" sz="1000" dirty="0" smtClean="0">
                <a:solidFill>
                  <a:srgbClr val="FF0000"/>
                </a:solidFill>
              </a:rPr>
              <a:t>=</a:t>
            </a:r>
            <a:r>
              <a:rPr lang="en-US" sz="1000" dirty="0" err="1" smtClean="0">
                <a:solidFill>
                  <a:srgbClr val="FF0000"/>
                </a:solidFill>
              </a:rPr>
              <a:t>Susceptability+higher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rgbClr val="FF0000"/>
                </a:solidFill>
              </a:rPr>
              <a:t>Else if Type of corrosion=CUI SCC and Piping </a:t>
            </a:r>
            <a:r>
              <a:rPr lang="en-US" sz="1000" dirty="0" err="1" smtClean="0">
                <a:solidFill>
                  <a:srgbClr val="FF0000"/>
                </a:solidFill>
              </a:rPr>
              <a:t>Compexity</a:t>
            </a:r>
            <a:r>
              <a:rPr lang="en-US" sz="1000" dirty="0" smtClean="0">
                <a:solidFill>
                  <a:srgbClr val="FF0000"/>
                </a:solidFill>
              </a:rPr>
              <a:t> and/or Insulation condition = AA then Adjusted </a:t>
            </a:r>
            <a:r>
              <a:rPr lang="en-US" sz="1000" dirty="0" err="1" smtClean="0">
                <a:solidFill>
                  <a:srgbClr val="FF0000"/>
                </a:solidFill>
              </a:rPr>
              <a:t>Suscep</a:t>
            </a:r>
            <a:r>
              <a:rPr lang="en-US" sz="1000" dirty="0" smtClean="0">
                <a:solidFill>
                  <a:srgbClr val="FF0000"/>
                </a:solidFill>
              </a:rPr>
              <a:t>=</a:t>
            </a:r>
            <a:r>
              <a:rPr lang="en-US" sz="1000" dirty="0" err="1" smtClean="0">
                <a:solidFill>
                  <a:srgbClr val="FF0000"/>
                </a:solidFill>
              </a:rPr>
              <a:t>Susceptability</a:t>
            </a:r>
            <a:r>
              <a:rPr lang="en-US" sz="1000" dirty="0" smtClean="0">
                <a:solidFill>
                  <a:srgbClr val="FF0000"/>
                </a:solidFill>
              </a:rPr>
              <a:t>-Lower</a:t>
            </a:r>
          </a:p>
          <a:p>
            <a:endParaRPr lang="en-US" sz="1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20183935"/>
              </p:ext>
            </p:extLst>
          </p:nvPr>
        </p:nvGraphicFramePr>
        <p:xfrm>
          <a:off x="457200" y="1676400"/>
          <a:ext cx="822960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1"/>
                <a:gridCol w="707079"/>
                <a:gridCol w="893121"/>
                <a:gridCol w="533400"/>
                <a:gridCol w="533400"/>
                <a:gridCol w="457200"/>
                <a:gridCol w="304800"/>
                <a:gridCol w="228600"/>
                <a:gridCol w="228600"/>
                <a:gridCol w="228600"/>
                <a:gridCol w="533400"/>
                <a:gridCol w="609600"/>
                <a:gridCol w="457200"/>
                <a:gridCol w="584415"/>
                <a:gridCol w="368854"/>
                <a:gridCol w="1180332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DM 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Initial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Sucep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(corrosion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Study)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Severity Score  (From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Corro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Study)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Adjusted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Susepta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Severity 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Found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Last Insp Year VH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Reduction Factor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Effective 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Damage Factor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DM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See below logic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See below logic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33400"/>
            <a:ext cx="250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SCC Damage Mechanis</a:t>
            </a:r>
            <a:r>
              <a:rPr lang="en-US" dirty="0"/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3581400"/>
            <a:ext cx="2141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Adjusted </a:t>
            </a:r>
            <a:r>
              <a:rPr lang="en-US" sz="800" dirty="0" err="1" smtClean="0">
                <a:solidFill>
                  <a:srgbClr val="FF0000"/>
                </a:solidFill>
              </a:rPr>
              <a:t>Suceptability</a:t>
            </a:r>
            <a:endParaRPr lang="en-US" sz="800" dirty="0" smtClean="0">
              <a:solidFill>
                <a:srgbClr val="FF0000"/>
              </a:solidFill>
            </a:endParaRPr>
          </a:p>
          <a:p>
            <a:r>
              <a:rPr lang="en-US" sz="800" dirty="0" smtClean="0">
                <a:solidFill>
                  <a:srgbClr val="FF0000"/>
                </a:solidFill>
              </a:rPr>
              <a:t>If Found  &gt;0 then Adjusted </a:t>
            </a:r>
            <a:r>
              <a:rPr lang="en-US" sz="800" dirty="0" err="1" smtClean="0">
                <a:solidFill>
                  <a:srgbClr val="FF0000"/>
                </a:solidFill>
              </a:rPr>
              <a:t>Suceptability</a:t>
            </a:r>
            <a:r>
              <a:rPr lang="en-US" sz="800" dirty="0" smtClean="0">
                <a:solidFill>
                  <a:srgbClr val="FF0000"/>
                </a:solidFill>
              </a:rPr>
              <a:t>= HIGH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962400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Severity Index calculation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If Adjusted Susceptibility = HIGH then Severity Index = 1*Severity Score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Elseif</a:t>
            </a:r>
            <a:r>
              <a:rPr lang="en-US" sz="1000" dirty="0" smtClean="0">
                <a:solidFill>
                  <a:srgbClr val="FF0000"/>
                </a:solidFill>
              </a:rPr>
              <a:t>  Adjusted Susceptibility = Medium then Severity Index = 0.1*Severity Score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Elseif</a:t>
            </a:r>
            <a:r>
              <a:rPr lang="en-US" sz="1000" dirty="0" smtClean="0">
                <a:solidFill>
                  <a:srgbClr val="FF0000"/>
                </a:solidFill>
              </a:rPr>
              <a:t>  Adjusted Susceptibility = LOW then Severity Index = 0.01*Severity Score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Elseif</a:t>
            </a:r>
            <a:r>
              <a:rPr lang="en-US" sz="1000" dirty="0" smtClean="0">
                <a:solidFill>
                  <a:srgbClr val="FF0000"/>
                </a:solidFill>
              </a:rPr>
              <a:t>  Adjusted Susceptibility = NONE then Severity Index = 0*Severity Score 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 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1219200"/>
            <a:ext cx="3976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Inserted from corrosion study table based on cluster number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20183935"/>
              </p:ext>
            </p:extLst>
          </p:nvPr>
        </p:nvGraphicFramePr>
        <p:xfrm>
          <a:off x="457200" y="1371600"/>
          <a:ext cx="8305797" cy="2127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52"/>
                <a:gridCol w="704391"/>
                <a:gridCol w="592457"/>
                <a:gridCol w="816325"/>
                <a:gridCol w="704391"/>
                <a:gridCol w="455463"/>
                <a:gridCol w="607284"/>
                <a:gridCol w="607284"/>
                <a:gridCol w="607284"/>
                <a:gridCol w="607284"/>
                <a:gridCol w="607284"/>
                <a:gridCol w="455463"/>
                <a:gridCol w="455463"/>
                <a:gridCol w="705872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DM 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POF (User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Assigned in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corr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study or can add here)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Adjusted POF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Criticality Rank  Auto based on POF&amp;COF. (H/MH/M/L)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Criticality Factor (H=1, MH=2, M=3, L=4) (CF)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Found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Last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Insp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Confidence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Confidence Factor (VH=4,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H=3, M=2, L=1) (ICF)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Next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Insp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Reduction factor NIRF= (CF*ICF)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Max Inspection Interval (Management table) (MI)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Next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Rec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Inspection frequency NIF =(MI/NIR) years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Last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Insp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Year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(LIY)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Next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Insp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Year (NIY)=  NIF+LIY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DM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See below logic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Baffle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Hammering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33400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 </a:t>
            </a:r>
            <a:r>
              <a:rPr lang="en-US" dirty="0" err="1" smtClean="0"/>
              <a:t>Trendable</a:t>
            </a:r>
            <a:r>
              <a:rPr lang="en-US" dirty="0" smtClean="0"/>
              <a:t> Damage Mechanis</a:t>
            </a:r>
            <a:r>
              <a:rPr lang="en-US" dirty="0"/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733800"/>
            <a:ext cx="19607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>
                <a:solidFill>
                  <a:srgbClr val="FF0000"/>
                </a:solidFill>
              </a:rPr>
              <a:t>Adjusted POF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If Found  &gt;0 then Adjusted POF= 1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Else Adjusted POF= POF</a:t>
            </a: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4495800"/>
            <a:ext cx="57214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>
                <a:solidFill>
                  <a:srgbClr val="FF0000"/>
                </a:solidFill>
              </a:rPr>
              <a:t>HTHA (auto calculation)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If the operating temp is &gt; as per Nelson curve table based on material code then insert a row as HTHA DM 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Find the nelson curve temp based on hydrogen partial pressure and material.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Based on the difference between the operating temp and nelson temp </a:t>
            </a:r>
            <a:r>
              <a:rPr lang="en-US" sz="1000" dirty="0" err="1" smtClean="0">
                <a:solidFill>
                  <a:srgbClr val="FF0000"/>
                </a:solidFill>
              </a:rPr>
              <a:t>Intial</a:t>
            </a:r>
            <a:r>
              <a:rPr lang="en-US" sz="1000" dirty="0" smtClean="0">
                <a:solidFill>
                  <a:srgbClr val="FF0000"/>
                </a:solidFill>
              </a:rPr>
              <a:t> POF is selected as per table</a:t>
            </a: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20183935"/>
              </p:ext>
            </p:extLst>
          </p:nvPr>
        </p:nvGraphicFramePr>
        <p:xfrm>
          <a:off x="457200" y="1371600"/>
          <a:ext cx="8305797" cy="1757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52"/>
                <a:gridCol w="704391"/>
                <a:gridCol w="592457"/>
                <a:gridCol w="816325"/>
                <a:gridCol w="704391"/>
                <a:gridCol w="455463"/>
                <a:gridCol w="607284"/>
                <a:gridCol w="607284"/>
                <a:gridCol w="607284"/>
                <a:gridCol w="607284"/>
                <a:gridCol w="607284"/>
                <a:gridCol w="455463"/>
                <a:gridCol w="455463"/>
                <a:gridCol w="705872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DM 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POF (Auto calculated)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Adjusted POF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Criticality Rank  Auto based on POF&amp;COF. (H/MH/M/L)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Criticality Factor (H=1, MH=2, M=3, L=4) (CF)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Found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Last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Insp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Confidence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Confidence Factor (VH=4,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H=3, M=2, L=1) (ICF)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Next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Insp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Reduction factor NIRF= (CF*ICF)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Max Inspection Interval (Management table) (MI)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Next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Rec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Inspection frequency NIF =(MI/NIR) years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Last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Insp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Year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(LIY) or YIS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Next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Insp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Year (NIY)=  NIF+LIY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DM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Creep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33400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Trendable</a:t>
            </a:r>
            <a:r>
              <a:rPr lang="en-US" dirty="0" smtClean="0"/>
              <a:t> Damage Mechanism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3886200"/>
            <a:ext cx="52180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>
                <a:solidFill>
                  <a:srgbClr val="FF0000"/>
                </a:solidFill>
              </a:rPr>
              <a:t>Creep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If the operating temp is &gt; as per table based on material code then insert a row as CREEP DM 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Then calculate the stress and accordingly pick the POF as per attached excel sheet (create a form)</a:t>
            </a: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276600"/>
            <a:ext cx="1960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solidFill>
                  <a:srgbClr val="FF0000"/>
                </a:solidFill>
              </a:rPr>
              <a:t>Adjusted POF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If Found  &gt;0 then Adjusted POF= 1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Else Adjusted POF= POF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142998"/>
          <a:ext cx="8001000" cy="309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664"/>
                <a:gridCol w="687586"/>
                <a:gridCol w="1000125"/>
                <a:gridCol w="657225"/>
                <a:gridCol w="1371600"/>
                <a:gridCol w="533400"/>
                <a:gridCol w="1828800"/>
                <a:gridCol w="609600"/>
              </a:tblGrid>
              <a:tr h="696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Applicable Fluid as per Table 4.1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Fluid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Mass of Inventory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Fluid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Minv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Length of Component, l 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22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Normal Boiling Point  </a:t>
                      </a:r>
                      <a:r>
                        <a:rPr lang="en-US" sz="1100" b="1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 (from table)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Operating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Temperature Ts 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Detection System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Rating (Default C)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Mass of Fluid in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component </a:t>
                      </a: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Mcomp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(L*D*Density)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89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Molecular Weight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Operating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Pressure Ps KPa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Fluid Phase at 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released condition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Inner diameter of 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Component, d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mm (OD-2*</a:t>
                      </a: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Thk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400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Fluid Phase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stored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Component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Isolation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system rating (default C)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Toxic Reference fluid</a:t>
                      </a:r>
                      <a:endParaRPr lang="en-US" sz="11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Toxic Fluid %</a:t>
                      </a:r>
                      <a:endParaRPr lang="en-US" sz="11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5038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COF Flammable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COF Toxic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COF Non Flam/Toxic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Production Loss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304800"/>
            <a:ext cx="9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COF tab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48006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Production Loss &gt; 10 days	A</a:t>
            </a:r>
          </a:p>
          <a:p>
            <a:r>
              <a:rPr lang="en-US" sz="1200" dirty="0" smtClean="0"/>
              <a:t>Production Loss 6-10 days	B</a:t>
            </a:r>
          </a:p>
          <a:p>
            <a:r>
              <a:rPr lang="en-US" sz="1200" dirty="0" smtClean="0"/>
              <a:t>Production Loss 1-5 day	C</a:t>
            </a:r>
          </a:p>
          <a:p>
            <a:r>
              <a:rPr lang="en-US" sz="1200" dirty="0" smtClean="0"/>
              <a:t>Partial Production Loss	D</a:t>
            </a:r>
          </a:p>
          <a:p>
            <a:r>
              <a:rPr lang="en-US" sz="1200" dirty="0" smtClean="0"/>
              <a:t>No Production Loss	E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142998"/>
          <a:ext cx="7239000" cy="309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/>
              </a:tblGrid>
              <a:tr h="696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User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22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User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8960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1" i="0" u="none" strike="noStrike" kern="120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+mn-cs"/>
                        </a:rPr>
                        <a:t>User</a:t>
                      </a:r>
                      <a:endParaRPr lang="en-US" sz="1100" b="1" i="0" u="none" strike="noStrike" kern="120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099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1" i="0" u="none" strike="noStrike" kern="120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+mn-cs"/>
                        </a:rPr>
                        <a:t>User</a:t>
                      </a:r>
                      <a:endParaRPr lang="en-US" sz="1100" b="1" i="0" u="none" strike="noStrike" kern="120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1" i="0" u="none" strike="noStrike" kern="120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+mn-cs"/>
                        </a:rPr>
                        <a:t>User</a:t>
                      </a:r>
                      <a:endParaRPr lang="en-US" sz="1100" b="1" i="0" u="none" strike="noStrike" kern="120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83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1" i="0" u="none" strike="noStrike" kern="120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+mn-cs"/>
                        </a:rPr>
                        <a:t>User</a:t>
                      </a:r>
                      <a:endParaRPr lang="en-US" sz="1100" b="1" i="0" u="none" strike="noStrike" kern="120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304800"/>
            <a:ext cx="20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Inspection Program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1816</Words>
  <Application>Microsoft Office PowerPoint</Application>
  <PresentationFormat>On-screen Show (4:3)</PresentationFormat>
  <Paragraphs>370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L108066</dc:creator>
  <cp:lastModifiedBy>L108066</cp:lastModifiedBy>
  <cp:revision>93</cp:revision>
  <dcterms:created xsi:type="dcterms:W3CDTF">2020-05-30T16:44:41Z</dcterms:created>
  <dcterms:modified xsi:type="dcterms:W3CDTF">2020-06-03T09:34:31Z</dcterms:modified>
</cp:coreProperties>
</file>