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644E-ED2E-4134-A7F0-2DFFFEAF431A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96B7-427D-43AB-9B49-A1294D5B0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L108066\Desktop\risk ea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77396"/>
            <a:ext cx="1733575" cy="1342241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tab – Basic Data (default Tab)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C:\Users\L108066\Desktop\ris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1524000"/>
            <a:ext cx="1981200" cy="16366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51816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When a line number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Chart-1 (bottom right) will show the priority matrix of all the damage mechanisms for that line based on POF and COF.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Chart-2 (bottom left) will show the damage mechanism and proposed inspection program with priority.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Chart-3 (top right) shows the bar chart showing previous inspections. By clicking on the bar chart the report opens.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Chart-4  (top left)shows design and operating data of the line.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Then we have tabs on bottom which will have different pages showing the relevant data for that line from Pipe master table and parameters for POF and COF calculation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4" name="Picture 2" descr="C:\Users\L108066\Desktop\28th\Capture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3276600"/>
            <a:ext cx="2021305" cy="1524000"/>
          </a:xfrm>
          <a:prstGeom prst="rect">
            <a:avLst/>
          </a:prstGeom>
          <a:noFill/>
        </p:spPr>
      </p:pic>
      <p:grpSp>
        <p:nvGrpSpPr>
          <p:cNvPr id="2" name="Group 14"/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grpSp>
          <p:nvGrpSpPr>
            <p:cNvPr id="8" name="Group 13"/>
            <p:cNvGrpSpPr/>
            <p:nvPr/>
          </p:nvGrpSpPr>
          <p:grpSpPr>
            <a:xfrm>
              <a:off x="2133600" y="1524000"/>
              <a:ext cx="4395106" cy="238125"/>
              <a:chOff x="2133600" y="1524000"/>
              <a:chExt cx="4395106" cy="238125"/>
            </a:xfrm>
          </p:grpSpPr>
          <p:pic>
            <p:nvPicPr>
              <p:cNvPr id="1028" name="Picture 4" descr="C:\Users\L108066\Desktop\bar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133600" y="1524000"/>
                <a:ext cx="2790825" cy="238125"/>
              </a:xfrm>
              <a:prstGeom prst="rect">
                <a:avLst/>
              </a:prstGeom>
              <a:noFill/>
            </p:spPr>
          </p:pic>
          <p:pic>
            <p:nvPicPr>
              <p:cNvPr id="1029" name="Picture 5" descr="C:\Users\L108066\Desktop\bar1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909456" y="1545772"/>
                <a:ext cx="1619250" cy="190500"/>
              </a:xfrm>
              <a:prstGeom prst="rect">
                <a:avLst/>
              </a:prstGeom>
              <a:noFill/>
            </p:spPr>
          </p:pic>
        </p:grpSp>
        <p:sp>
          <p:nvSpPr>
            <p:cNvPr id="13" name="5-Point Star 12"/>
            <p:cNvSpPr/>
            <p:nvPr/>
          </p:nvSpPr>
          <p:spPr>
            <a:xfrm>
              <a:off x="22098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3600" y="1524000"/>
            <a:ext cx="380197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198081" y="3087428"/>
          <a:ext cx="3810000" cy="156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2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439">
                <a:tc>
                  <a:txBody>
                    <a:bodyPr/>
                    <a:lstStyle/>
                    <a:p>
                      <a:r>
                        <a:rPr lang="en-US" sz="800" dirty="0"/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DM </a:t>
                      </a:r>
                      <a:r>
                        <a:rPr lang="en-US" sz="800" dirty="0" err="1"/>
                        <a:t>descriptio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Recommended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83">
                <a:tc>
                  <a:txBody>
                    <a:bodyPr/>
                    <a:lstStyle/>
                    <a:p>
                      <a:r>
                        <a:rPr lang="en-US" sz="800" dirty="0"/>
                        <a:t>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Internal</a:t>
                      </a:r>
                      <a:endParaRPr lang="en-US" sz="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TM at all elbows and RT on </a:t>
                      </a:r>
                      <a:r>
                        <a:rPr lang="en-US" sz="800" dirty="0" err="1"/>
                        <a:t>tappings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6">
                <a:tc>
                  <a:txBody>
                    <a:bodyPr/>
                    <a:lstStyle/>
                    <a:p>
                      <a:r>
                        <a:rPr lang="en-US" sz="800" dirty="0"/>
                        <a:t>EC/CUI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100% visual, 20% RT for CUI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083">
                <a:tc>
                  <a:txBody>
                    <a:bodyPr/>
                    <a:lstStyle/>
                    <a:p>
                      <a:r>
                        <a:rPr lang="en-US" sz="800" dirty="0"/>
                        <a:t>SCC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CL_SCC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PT test on 10% welds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83">
                <a:tc>
                  <a:txBody>
                    <a:bodyPr/>
                    <a:lstStyle/>
                    <a:p>
                      <a:r>
                        <a:rPr lang="en-US" sz="800" dirty="0"/>
                        <a:t>OT1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CREEP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Metallography</a:t>
                      </a:r>
                      <a:r>
                        <a:rPr lang="en-US" sz="800" dirty="0"/>
                        <a:t> at 3 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83">
                <a:tc>
                  <a:txBody>
                    <a:bodyPr/>
                    <a:lstStyle/>
                    <a:p>
                      <a:r>
                        <a:rPr lang="en-US" sz="800" dirty="0"/>
                        <a:t>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BELLOW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100% PT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209801" y="1600201"/>
          <a:ext cx="365759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536">
                <a:tc>
                  <a:txBody>
                    <a:bodyPr/>
                    <a:lstStyle/>
                    <a:p>
                      <a:r>
                        <a:rPr lang="en-US" sz="800" dirty="0"/>
                        <a:t>Line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Loop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r>
                        <a:rPr lang="en-US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Cluster</a:t>
                      </a:r>
                      <a:r>
                        <a:rPr lang="en-US" sz="800" baseline="0" dirty="0"/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Next </a:t>
                      </a:r>
                      <a:r>
                        <a:rPr lang="en-US" sz="800" dirty="0" err="1"/>
                        <a:t>Insp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36">
                <a:tc>
                  <a:txBody>
                    <a:bodyPr/>
                    <a:lstStyle/>
                    <a:p>
                      <a:r>
                        <a:rPr lang="en-US" sz="800" dirty="0"/>
                        <a:t>From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Year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Next </a:t>
                      </a:r>
                      <a:r>
                        <a:rPr lang="en-US" sz="800" dirty="0" err="1"/>
                        <a:t>Followup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36">
                <a:tc>
                  <a:txBody>
                    <a:bodyPr/>
                    <a:lstStyle/>
                    <a:p>
                      <a:r>
                        <a:rPr lang="en-US" sz="800" dirty="0"/>
                        <a:t>P&amp;ID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36">
                <a:tc>
                  <a:txBody>
                    <a:bodyPr/>
                    <a:lstStyle/>
                    <a:p>
                      <a:r>
                        <a:rPr lang="en-US" sz="800" dirty="0"/>
                        <a:t>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Material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36">
                <a:tc>
                  <a:txBody>
                    <a:bodyPr/>
                    <a:lstStyle/>
                    <a:p>
                      <a:r>
                        <a:rPr lang="en-US" sz="8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C314BB0-58AD-4FA2-95AF-6BA7E9EF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8C8B2-9319-496E-9DFE-AC155972940F}"/>
              </a:ext>
            </a:extLst>
          </p:cNvPr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Tab – Design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9C786-3E8D-4D43-82D2-8BE265C0F58E}"/>
              </a:ext>
            </a:extLst>
          </p:cNvPr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6A820E61-F85A-43C2-B835-8FAEE6219A5B}"/>
              </a:ext>
            </a:extLst>
          </p:cNvPr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10" name="Picture 4" descr="C:\Users\L108066\Desktop\bar.JPG">
              <a:extLst>
                <a:ext uri="{FF2B5EF4-FFF2-40B4-BE49-F238E27FC236}">
                  <a16:creationId xmlns:a16="http://schemas.microsoft.com/office/drawing/2014/main" id="{7240D286-F513-4F40-8746-212191148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11" name="Picture 5" descr="C:\Users\L108066\Desktop\bar1.JPG">
              <a:extLst>
                <a:ext uri="{FF2B5EF4-FFF2-40B4-BE49-F238E27FC236}">
                  <a16:creationId xmlns:a16="http://schemas.microsoft.com/office/drawing/2014/main" id="{B3CB0E12-8907-4AAB-B0D9-ABD61159C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2" name="5-Point Star 10">
              <a:extLst>
                <a:ext uri="{FF2B5EF4-FFF2-40B4-BE49-F238E27FC236}">
                  <a16:creationId xmlns:a16="http://schemas.microsoft.com/office/drawing/2014/main" id="{51207B0B-5EED-4345-ACBF-5018B02DBC5F}"/>
                </a:ext>
              </a:extLst>
            </p:cNvPr>
            <p:cNvSpPr/>
            <p:nvPr/>
          </p:nvSpPr>
          <p:spPr>
            <a:xfrm>
              <a:off x="28956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CC35489-F23A-4305-B7F6-C42C2D60BB96}"/>
              </a:ext>
            </a:extLst>
          </p:cNvPr>
          <p:cNvSpPr txBox="1"/>
          <p:nvPr/>
        </p:nvSpPr>
        <p:spPr>
          <a:xfrm>
            <a:off x="457200" y="5181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When a line number  “design data “ (2</a:t>
            </a:r>
            <a:r>
              <a:rPr lang="en-US" sz="1200" b="1" baseline="30000" dirty="0">
                <a:solidFill>
                  <a:srgbClr val="002060"/>
                </a:solidFill>
              </a:rPr>
              <a:t>nd</a:t>
            </a:r>
            <a:r>
              <a:rPr lang="en-US" sz="1200" b="1" dirty="0">
                <a:solidFill>
                  <a:srgbClr val="002060"/>
                </a:solidFill>
              </a:rPr>
              <a:t> tab not shown above)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Left side will show a form with all relevant  design data of this line.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Chart-1 (Right top)  will shows the  drawing view. Double clicking this will  open the drawing  (</a:t>
            </a:r>
            <a:r>
              <a:rPr lang="en-US" sz="1200" b="1" dirty="0" err="1">
                <a:solidFill>
                  <a:srgbClr val="002060"/>
                </a:solidFill>
              </a:rPr>
              <a:t>pdf</a:t>
            </a:r>
            <a:r>
              <a:rPr lang="en-US" sz="1200" b="1" dirty="0">
                <a:solidFill>
                  <a:srgbClr val="002060"/>
                </a:solidFill>
              </a:rPr>
              <a:t>, </a:t>
            </a:r>
            <a:r>
              <a:rPr lang="en-US" sz="1200" b="1" dirty="0" err="1">
                <a:solidFill>
                  <a:srgbClr val="002060"/>
                </a:solidFill>
              </a:rPr>
              <a:t>autocad</a:t>
            </a:r>
            <a:r>
              <a:rPr lang="en-US" sz="1200" b="1" dirty="0">
                <a:solidFill>
                  <a:srgbClr val="002060"/>
                </a:solidFill>
              </a:rPr>
              <a:t> etc)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Chart-2 (Right Bottom)  shows the drawings list by selecting which the  drawing will display on right top chart.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70F113E-B7E5-42C7-BA6F-600B28105F65}"/>
              </a:ext>
            </a:extLst>
          </p:cNvPr>
          <p:cNvGraphicFramePr>
            <a:graphicFrameLocks noGrp="1"/>
          </p:cNvGraphicFramePr>
          <p:nvPr/>
        </p:nvGraphicFramePr>
        <p:xfrm>
          <a:off x="2209801" y="1600200"/>
          <a:ext cx="2895601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Design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Material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Insulated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Pressure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Grade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Insulation Type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Code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Pressure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PWHT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 Thk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Pipe Spec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Corrosion allowance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Joint Efficiency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MDMT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Construction Code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Picture 4">
            <a:extLst>
              <a:ext uri="{FF2B5EF4-FFF2-40B4-BE49-F238E27FC236}">
                <a16:creationId xmlns:a16="http://schemas.microsoft.com/office/drawing/2014/main" id="{6170ED00-C456-4D7A-973C-7F4E03E9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524000"/>
            <a:ext cx="2362199" cy="18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BDEE64-9586-46B7-92C6-2C80964EBFA4}"/>
              </a:ext>
            </a:extLst>
          </p:cNvPr>
          <p:cNvGraphicFramePr>
            <a:graphicFrameLocks noGrp="1"/>
          </p:cNvGraphicFramePr>
          <p:nvPr/>
        </p:nvGraphicFramePr>
        <p:xfrm>
          <a:off x="5105401" y="3505200"/>
          <a:ext cx="304799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Document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format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01-001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iSometric-1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pdf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101.1101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Summary report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101.1102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history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word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101.1103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photoraphs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jpeg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9F7DA1B-8791-489A-80C5-E5598B65C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91A18-4C54-4A05-B881-5B337CC3D022}"/>
              </a:ext>
            </a:extLst>
          </p:cNvPr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Tab – Internal Corrosion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E528C-AB20-494C-B656-35C446E0100E}"/>
              </a:ext>
            </a:extLst>
          </p:cNvPr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9F4C07B3-D181-4E30-B573-AE53EFF8973D}"/>
              </a:ext>
            </a:extLst>
          </p:cNvPr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14" name="Picture 4" descr="C:\Users\L108066\Desktop\bar.JPG">
              <a:extLst>
                <a:ext uri="{FF2B5EF4-FFF2-40B4-BE49-F238E27FC236}">
                  <a16:creationId xmlns:a16="http://schemas.microsoft.com/office/drawing/2014/main" id="{5819FA81-9A09-46EB-B0FD-2314E24F6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15" name="Picture 5" descr="C:\Users\L108066\Desktop\bar1.JPG">
              <a:extLst>
                <a:ext uri="{FF2B5EF4-FFF2-40B4-BE49-F238E27FC236}">
                  <a16:creationId xmlns:a16="http://schemas.microsoft.com/office/drawing/2014/main" id="{CDCBEFBB-C880-43E1-8EBB-41F90285B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6" name="5-Point Star 10">
              <a:extLst>
                <a:ext uri="{FF2B5EF4-FFF2-40B4-BE49-F238E27FC236}">
                  <a16:creationId xmlns:a16="http://schemas.microsoft.com/office/drawing/2014/main" id="{2EA35465-8079-43DF-BBE3-8D94E6998816}"/>
                </a:ext>
              </a:extLst>
            </p:cNvPr>
            <p:cNvSpPr/>
            <p:nvPr/>
          </p:nvSpPr>
          <p:spPr>
            <a:xfrm>
              <a:off x="28956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BD527E-6B63-4650-837E-10AAB2008CEE}"/>
              </a:ext>
            </a:extLst>
          </p:cNvPr>
          <p:cNvSpPr txBox="1"/>
          <p:nvPr/>
        </p:nvSpPr>
        <p:spPr>
          <a:xfrm>
            <a:off x="457200" y="5181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When a line number Internal corrosion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 top : will show a form with all relevant data required for internal corrosion POF calculation.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bottom: will shows the TML trending from TML table (internal corrosion).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Bottom:  shows the list of TML locations if any with </a:t>
            </a:r>
            <a:r>
              <a:rPr lang="en-US" sz="1200" dirty="0" err="1">
                <a:solidFill>
                  <a:srgbClr val="FF0000"/>
                </a:solidFill>
              </a:rPr>
              <a:t>relevent</a:t>
            </a:r>
            <a:r>
              <a:rPr lang="en-US" sz="1200" dirty="0">
                <a:solidFill>
                  <a:srgbClr val="FF0000"/>
                </a:solidFill>
              </a:rPr>
              <a:t> data as explained in below slides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top: Will show the drawings (may be more than one) indicating the TML locations on the drawing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6767F4A-C561-48D0-B5CB-81167B772CB8}"/>
              </a:ext>
            </a:extLst>
          </p:cNvPr>
          <p:cNvGraphicFramePr>
            <a:graphicFrameLocks noGrp="1"/>
          </p:cNvGraphicFramePr>
          <p:nvPr/>
        </p:nvGraphicFramePr>
        <p:xfrm>
          <a:off x="2209801" y="1600201"/>
          <a:ext cx="2895601" cy="190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Design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Material Std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Insulated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Design Pressure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Grade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Insulation Type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Material Code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 Pressure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PWHT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Nom Thk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Pipe Spec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Corrosion allowance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Joint Efficiency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MDMT Temp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Construction Code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Picture 4">
            <a:extLst>
              <a:ext uri="{FF2B5EF4-FFF2-40B4-BE49-F238E27FC236}">
                <a16:creationId xmlns:a16="http://schemas.microsoft.com/office/drawing/2014/main" id="{84DF8279-4122-4B55-96DB-F090224D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524000"/>
            <a:ext cx="2362199" cy="18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9945BA4A-A3A8-48B7-AC4E-99B13C0C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35052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F4F9E6E-50B1-4525-AE6B-183EC12DD405}"/>
              </a:ext>
            </a:extLst>
          </p:cNvPr>
          <p:cNvGraphicFramePr>
            <a:graphicFrameLocks noGrp="1"/>
          </p:cNvGraphicFramePr>
          <p:nvPr/>
        </p:nvGraphicFramePr>
        <p:xfrm>
          <a:off x="5105403" y="3429001"/>
          <a:ext cx="30479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1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Min </a:t>
                      </a:r>
                      <a:r>
                        <a:rPr lang="en-US" sz="800" dirty="0" err="1"/>
                        <a:t>req</a:t>
                      </a:r>
                      <a:r>
                        <a:rPr lang="en-US" sz="8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 T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Short 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Half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Next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CD1816C3-54C9-49C3-A66E-AD5261B6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6F389D-E2C0-4133-9255-2C0140F25937}"/>
              </a:ext>
            </a:extLst>
          </p:cNvPr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Tab – External Corrosion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809C7-0896-4A34-A0E4-BF9E5850CD63}"/>
              </a:ext>
            </a:extLst>
          </p:cNvPr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7288680D-B7FA-4546-B636-75C240F6200C}"/>
              </a:ext>
            </a:extLst>
          </p:cNvPr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11" name="Picture 4" descr="C:\Users\L108066\Desktop\bar.JPG">
              <a:extLst>
                <a:ext uri="{FF2B5EF4-FFF2-40B4-BE49-F238E27FC236}">
                  <a16:creationId xmlns:a16="http://schemas.microsoft.com/office/drawing/2014/main" id="{F2E90D64-CE17-401C-B3CD-E4B38BEA8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12" name="Picture 5" descr="C:\Users\L108066\Desktop\bar1.JPG">
              <a:extLst>
                <a:ext uri="{FF2B5EF4-FFF2-40B4-BE49-F238E27FC236}">
                  <a16:creationId xmlns:a16="http://schemas.microsoft.com/office/drawing/2014/main" id="{789D3010-6037-4B7D-9150-170977146D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3" name="5-Point Star 10">
              <a:extLst>
                <a:ext uri="{FF2B5EF4-FFF2-40B4-BE49-F238E27FC236}">
                  <a16:creationId xmlns:a16="http://schemas.microsoft.com/office/drawing/2014/main" id="{87A08BB2-4E90-4961-80E7-812A28EF698F}"/>
                </a:ext>
              </a:extLst>
            </p:cNvPr>
            <p:cNvSpPr/>
            <p:nvPr/>
          </p:nvSpPr>
          <p:spPr>
            <a:xfrm>
              <a:off x="28956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1C3501-906F-4C44-AF00-585F9E87B736}"/>
              </a:ext>
            </a:extLst>
          </p:cNvPr>
          <p:cNvSpPr txBox="1"/>
          <p:nvPr/>
        </p:nvSpPr>
        <p:spPr>
          <a:xfrm>
            <a:off x="457200" y="5181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When a line number External corrosion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 top : will show a form with all relevant data r </a:t>
            </a:r>
            <a:r>
              <a:rPr lang="en-US" sz="1200" dirty="0" err="1">
                <a:solidFill>
                  <a:srgbClr val="FF0000"/>
                </a:solidFill>
              </a:rPr>
              <a:t>equired</a:t>
            </a:r>
            <a:r>
              <a:rPr lang="en-US" sz="1200" dirty="0">
                <a:solidFill>
                  <a:srgbClr val="FF0000"/>
                </a:solidFill>
              </a:rPr>
              <a:t> for external corrosion POF calculation.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bottom: will shows the TML trending from TML table external corrosion).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Bottom:  shows the list of TML locations if any with </a:t>
            </a:r>
            <a:r>
              <a:rPr lang="en-US" sz="1200" dirty="0" err="1">
                <a:solidFill>
                  <a:srgbClr val="FF0000"/>
                </a:solidFill>
              </a:rPr>
              <a:t>relevent</a:t>
            </a:r>
            <a:r>
              <a:rPr lang="en-US" sz="1200" dirty="0">
                <a:solidFill>
                  <a:srgbClr val="FF0000"/>
                </a:solidFill>
              </a:rPr>
              <a:t> data as explained in below slides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top: Will show the drawings (may be more than one) indicating the TML locations on the drawing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976C01D-568F-48AC-898E-577B15CC1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524000"/>
            <a:ext cx="2362199" cy="18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72FA5E8-121A-4670-A543-09AF2999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35052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1610921-AACD-428C-8620-B0669EE30179}"/>
              </a:ext>
            </a:extLst>
          </p:cNvPr>
          <p:cNvGraphicFramePr>
            <a:graphicFrameLocks noGrp="1"/>
          </p:cNvGraphicFramePr>
          <p:nvPr/>
        </p:nvGraphicFramePr>
        <p:xfrm>
          <a:off x="5105403" y="3429001"/>
          <a:ext cx="30479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1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Min </a:t>
                      </a:r>
                      <a:r>
                        <a:rPr lang="en-US" sz="800" dirty="0" err="1"/>
                        <a:t>req</a:t>
                      </a:r>
                      <a:r>
                        <a:rPr lang="en-US" sz="8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 T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Short 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Half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Next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1008A5-C055-4600-BAA2-A465A57E44F1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600201"/>
          <a:ext cx="3048001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20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Soil Interface/Condensation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Theoritical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Ex corrosion rate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Inspection confidence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15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Pipe direct on beam/ complex design</a:t>
                      </a: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Measured</a:t>
                      </a:r>
                      <a:r>
                        <a:rPr lang="en-US" sz="6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long term CR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Very High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Coating Quality- CQ(H/M/L)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Measured Short term CR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 driver (climate) M/T/D/S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Last measured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78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Coating age (COATAGE)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Last measured Year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86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Coat Adjustment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Effective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Damage Factor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41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Pr Min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Req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Thk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Repainted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EFB0F52C-3E7C-4549-BF99-76E2D9B9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727F9-08C4-43EB-A7E3-EC7CF4BCF72E}"/>
              </a:ext>
            </a:extLst>
          </p:cNvPr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Tab – Environment Cracking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69D8E-4897-4DFB-B248-8D7246B33E7F}"/>
              </a:ext>
            </a:extLst>
          </p:cNvPr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07C48FA8-E9DC-49BB-84AB-FC0AEE5496F5}"/>
              </a:ext>
            </a:extLst>
          </p:cNvPr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19" name="Picture 4" descr="C:\Users\L108066\Desktop\bar.JPG">
              <a:extLst>
                <a:ext uri="{FF2B5EF4-FFF2-40B4-BE49-F238E27FC236}">
                  <a16:creationId xmlns:a16="http://schemas.microsoft.com/office/drawing/2014/main" id="{866C363B-A98C-4B24-BA86-07EA23F55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20" name="Picture 5" descr="C:\Users\L108066\Desktop\bar1.JPG">
              <a:extLst>
                <a:ext uri="{FF2B5EF4-FFF2-40B4-BE49-F238E27FC236}">
                  <a16:creationId xmlns:a16="http://schemas.microsoft.com/office/drawing/2014/main" id="{836F5B7A-4881-47E0-BEF0-391039990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21" name="5-Point Star 10">
              <a:extLst>
                <a:ext uri="{FF2B5EF4-FFF2-40B4-BE49-F238E27FC236}">
                  <a16:creationId xmlns:a16="http://schemas.microsoft.com/office/drawing/2014/main" id="{B9A22107-B3B4-413C-B0CA-043B6B97306A}"/>
                </a:ext>
              </a:extLst>
            </p:cNvPr>
            <p:cNvSpPr/>
            <p:nvPr/>
          </p:nvSpPr>
          <p:spPr>
            <a:xfrm>
              <a:off x="43434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696EF5F-D0F3-4D6D-BEEF-3EEE83DDB5A7}"/>
              </a:ext>
            </a:extLst>
          </p:cNvPr>
          <p:cNvSpPr txBox="1"/>
          <p:nvPr/>
        </p:nvSpPr>
        <p:spPr>
          <a:xfrm>
            <a:off x="457200" y="5181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When a line number Environmental cracking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Top  : will show a form with all relevant data required for SCC POF calculations of all relevant SCC DMs.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Bottom:  shows the bar charts showing previous inspection confidence levels for this DM – for the DM row that is selected in above table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Bottom: Will show the drawings (may be more than one) indicating the CML locations on the drawing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0706AD5F-F0A7-48BF-8B1E-FF19C56E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4423" y="3200400"/>
            <a:ext cx="2800977" cy="15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2069298-2690-4564-B043-EAAFD5F13DB7}"/>
              </a:ext>
            </a:extLst>
          </p:cNvPr>
          <p:cNvGraphicFramePr>
            <a:graphicFrameLocks noGrp="1"/>
          </p:cNvGraphicFramePr>
          <p:nvPr/>
        </p:nvGraphicFramePr>
        <p:xfrm>
          <a:off x="5105403" y="3429001"/>
          <a:ext cx="30479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1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Min </a:t>
                      </a:r>
                      <a:r>
                        <a:rPr lang="en-US" sz="800" dirty="0" err="1"/>
                        <a:t>req</a:t>
                      </a:r>
                      <a:r>
                        <a:rPr lang="en-US" sz="8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 T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Short 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Half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Next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" name="Picture 2" descr="C:\Users\L108066\Desktop\28th\Capture1.JPG">
            <a:extLst>
              <a:ext uri="{FF2B5EF4-FFF2-40B4-BE49-F238E27FC236}">
                <a16:creationId xmlns:a16="http://schemas.microsoft.com/office/drawing/2014/main" id="{158C00CA-FA7F-4BBD-A576-FC7D9402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200400"/>
            <a:ext cx="2971800" cy="1544955"/>
          </a:xfrm>
          <a:prstGeom prst="rect">
            <a:avLst/>
          </a:prstGeom>
          <a:noFill/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1AA02E4-88EF-432C-8AC1-827FCA239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965"/>
              </p:ext>
            </p:extLst>
          </p:nvPr>
        </p:nvGraphicFramePr>
        <p:xfrm>
          <a:off x="2209800" y="1676400"/>
          <a:ext cx="5867399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5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96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548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9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Reduction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Fac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2CA15B2-838E-4F82-AB41-3F45BE6E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33579-D99B-4710-81C4-EEF1CDAA1208}"/>
              </a:ext>
            </a:extLst>
          </p:cNvPr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Tab – Consequence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2119-4B10-40DF-B519-5646EE3AD2A1}"/>
              </a:ext>
            </a:extLst>
          </p:cNvPr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ABE8F45B-6B9C-41AF-B79C-E55B7F95ECA4}"/>
              </a:ext>
            </a:extLst>
          </p:cNvPr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8" name="Picture 4" descr="C:\Users\L108066\Desktop\bar.JPG">
              <a:extLst>
                <a:ext uri="{FF2B5EF4-FFF2-40B4-BE49-F238E27FC236}">
                  <a16:creationId xmlns:a16="http://schemas.microsoft.com/office/drawing/2014/main" id="{C2F006CC-1E99-4619-ACD0-E87F97375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9" name="Picture 5" descr="C:\Users\L108066\Desktop\bar1.JPG">
              <a:extLst>
                <a:ext uri="{FF2B5EF4-FFF2-40B4-BE49-F238E27FC236}">
                  <a16:creationId xmlns:a16="http://schemas.microsoft.com/office/drawing/2014/main" id="{DE206D88-DC32-4FE7-BAC3-A880E2ECC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0" name="5-Point Star 10">
              <a:extLst>
                <a:ext uri="{FF2B5EF4-FFF2-40B4-BE49-F238E27FC236}">
                  <a16:creationId xmlns:a16="http://schemas.microsoft.com/office/drawing/2014/main" id="{E03FD554-DB9D-4AA1-B6EF-407DE263B70A}"/>
                </a:ext>
              </a:extLst>
            </p:cNvPr>
            <p:cNvSpPr/>
            <p:nvPr/>
          </p:nvSpPr>
          <p:spPr>
            <a:xfrm>
              <a:off x="51816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F60B05B-A1D3-49B2-92CA-A22471BC9D54}"/>
              </a:ext>
            </a:extLst>
          </p:cNvPr>
          <p:cNvSpPr txBox="1"/>
          <p:nvPr/>
        </p:nvSpPr>
        <p:spPr>
          <a:xfrm>
            <a:off x="457200" y="5181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When a line number Environmental cracking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 : will show a form with all relevant data required for SCC POF calculation.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Bottom:  shows the bar charts showing previous inspection confidence levels for this DM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top: Will show the drawings (may be more than one) indicating the CML locations on the drawing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68969C-1E19-447F-85C7-3BCAEE7F2939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600200"/>
          <a:ext cx="5715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1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Applicable Fluid as per Table 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Fluid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of Inventory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Fluid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Minv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Length of Component, l 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 Boiling Point  </a:t>
                      </a:r>
                      <a:r>
                        <a:rPr lang="en-US" sz="1100" b="1" i="0" u="none" strike="noStrike" baseline="3000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 Ts 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Detection System Rating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Mass of Fluid in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Mcomp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Molecular Weight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Operating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Pressure Ps KPa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Fluid Phase at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released condition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Inner diameter of 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Component, d mm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Fluid Phase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stored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Component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8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2F25E7F-0644-4AF8-AC5E-6D5AE0A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19647"/>
            <a:ext cx="6934200" cy="3933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DE7BA-7D64-4062-884C-ABD29CB52C89}"/>
              </a:ext>
            </a:extLst>
          </p:cNvPr>
          <p:cNvSpPr txBox="1"/>
          <p:nvPr/>
        </p:nvSpPr>
        <p:spPr>
          <a:xfrm>
            <a:off x="2209800" y="533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Tab – Other DMs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C8498-A237-459D-A704-2F5961B3FCCE}"/>
              </a:ext>
            </a:extLst>
          </p:cNvPr>
          <p:cNvSpPr txBox="1"/>
          <p:nvPr/>
        </p:nvSpPr>
        <p:spPr>
          <a:xfrm>
            <a:off x="1295400" y="35052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Reports Menu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Piping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POF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COF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TML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2DE7F5BF-5586-4698-8D87-22E73C7B6843}"/>
              </a:ext>
            </a:extLst>
          </p:cNvPr>
          <p:cNvGrpSpPr/>
          <p:nvPr/>
        </p:nvGrpSpPr>
        <p:grpSpPr>
          <a:xfrm>
            <a:off x="2209800" y="4572000"/>
            <a:ext cx="4395106" cy="381000"/>
            <a:chOff x="2133600" y="1447800"/>
            <a:chExt cx="4395106" cy="381000"/>
          </a:xfrm>
        </p:grpSpPr>
        <p:pic>
          <p:nvPicPr>
            <p:cNvPr id="8" name="Picture 4" descr="C:\Users\L108066\Desktop\bar.JPG">
              <a:extLst>
                <a:ext uri="{FF2B5EF4-FFF2-40B4-BE49-F238E27FC236}">
                  <a16:creationId xmlns:a16="http://schemas.microsoft.com/office/drawing/2014/main" id="{9DD028DD-A2EB-45E7-AC26-6A06328705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33600" y="1524000"/>
              <a:ext cx="2790825" cy="238125"/>
            </a:xfrm>
            <a:prstGeom prst="rect">
              <a:avLst/>
            </a:prstGeom>
            <a:noFill/>
          </p:spPr>
        </p:pic>
        <p:pic>
          <p:nvPicPr>
            <p:cNvPr id="9" name="Picture 5" descr="C:\Users\L108066\Desktop\bar1.JPG">
              <a:extLst>
                <a:ext uri="{FF2B5EF4-FFF2-40B4-BE49-F238E27FC236}">
                  <a16:creationId xmlns:a16="http://schemas.microsoft.com/office/drawing/2014/main" id="{21033477-F9A2-49EF-80BF-C4F869A35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09456" y="1545772"/>
              <a:ext cx="1619250" cy="190500"/>
            </a:xfrm>
            <a:prstGeom prst="rect">
              <a:avLst/>
            </a:prstGeom>
            <a:noFill/>
          </p:spPr>
        </p:pic>
        <p:sp>
          <p:nvSpPr>
            <p:cNvPr id="10" name="5-Point Star 10">
              <a:extLst>
                <a:ext uri="{FF2B5EF4-FFF2-40B4-BE49-F238E27FC236}">
                  <a16:creationId xmlns:a16="http://schemas.microsoft.com/office/drawing/2014/main" id="{7CAF824C-3940-4578-A92E-486E2D7FB194}"/>
                </a:ext>
              </a:extLst>
            </p:cNvPr>
            <p:cNvSpPr/>
            <p:nvPr/>
          </p:nvSpPr>
          <p:spPr>
            <a:xfrm>
              <a:off x="4343400" y="1447800"/>
              <a:ext cx="381000" cy="381000"/>
            </a:xfrm>
            <a:prstGeom prst="star5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4A3282-669E-4765-950E-A1AF755AD14E}"/>
              </a:ext>
            </a:extLst>
          </p:cNvPr>
          <p:cNvSpPr txBox="1"/>
          <p:nvPr/>
        </p:nvSpPr>
        <p:spPr>
          <a:xfrm>
            <a:off x="457200" y="5181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When a line number Other DMs tab is selected the charts will change to as shown above.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Top  : will show a form with all relevant data required for SCC POF calculations of all relevant SCC DMs.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Right Bottom:  shows the bar charts showing previous inspection confidence levels for this DM – for the DM row that is selected in above table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Left Bottom: Will show the drawings (may be more than one) indicating the CML locations on the drawing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CC8DB8F-9BA9-472A-956A-B11FC39C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04423" y="3200400"/>
            <a:ext cx="2800977" cy="15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E1C6F6-3208-4E56-8597-7B0003724878}"/>
              </a:ext>
            </a:extLst>
          </p:cNvPr>
          <p:cNvGraphicFramePr>
            <a:graphicFrameLocks noGrp="1"/>
          </p:cNvGraphicFramePr>
          <p:nvPr/>
        </p:nvGraphicFramePr>
        <p:xfrm>
          <a:off x="5105403" y="3429001"/>
          <a:ext cx="30479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9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1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ML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Thk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Dia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Min </a:t>
                      </a:r>
                      <a:r>
                        <a:rPr lang="en-US" sz="800" dirty="0" err="1"/>
                        <a:t>req</a:t>
                      </a:r>
                      <a:r>
                        <a:rPr lang="en-US" sz="8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Long T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Short 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Half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Next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1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2" descr="C:\Users\L108066\Desktop\28th\Capture1.JPG">
            <a:extLst>
              <a:ext uri="{FF2B5EF4-FFF2-40B4-BE49-F238E27FC236}">
                <a16:creationId xmlns:a16="http://schemas.microsoft.com/office/drawing/2014/main" id="{3EA7BECD-4D71-439F-96D0-E9D7C607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3200400"/>
            <a:ext cx="2971800" cy="1544955"/>
          </a:xfrm>
          <a:prstGeom prst="rect">
            <a:avLst/>
          </a:prstGeom>
          <a:noFill/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A02691-F1C3-4F7A-8F7E-14A3F6319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42226"/>
              </p:ext>
            </p:extLst>
          </p:nvPr>
        </p:nvGraphicFramePr>
        <p:xfrm>
          <a:off x="2209800" y="1676400"/>
          <a:ext cx="5867399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5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55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6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3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96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548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490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 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Initial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Sucep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Severity Index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Last Insp Year VH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Reduction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Fac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Damage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POF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DM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9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99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1255</Words>
  <Application>Microsoft Office PowerPoint</Application>
  <PresentationFormat>On-screen Show (4:3)</PresentationFormat>
  <Paragraphs>376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L108066</dc:creator>
  <cp:lastModifiedBy>Praveen Mondithoka</cp:lastModifiedBy>
  <cp:revision>15</cp:revision>
  <dcterms:created xsi:type="dcterms:W3CDTF">2020-04-11T06:21:42Z</dcterms:created>
  <dcterms:modified xsi:type="dcterms:W3CDTF">2020-06-08T09:40:33Z</dcterms:modified>
</cp:coreProperties>
</file>