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4957BA-1F02-418D-855C-3F8FB915940F}">
  <a:tblStyle styleId="{A84957BA-1F02-418D-855C-3F8FB91594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3c2ab986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3c2ab986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3c2ab98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3c2ab98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3c2ab98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3c2ab98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7df29cc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7df29cc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7df29cc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7df29cc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c2ab98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3c2ab98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7df29cce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7df29cce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59a0b98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59a0b98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3c2ab98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3c2ab98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59a0b98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59a0b98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Introduction:</a:t>
            </a:r>
            <a:r>
              <a:rPr lang="en">
                <a:solidFill>
                  <a:schemeClr val="dk1"/>
                </a:solidFill>
              </a:rPr>
              <a:t> “On this slide, we have a GIF that visually demonstrates the behavior of different optimization algorithms as they attempt to reach the global minimum of a loss function, represented by the star. The black dot is the starting point, and each optimizer follows a unique path based on its characteristics. I’ll briefly go over each optimizer, its key features, and its pros and cons as seen in this visualization.”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1. SGD (Stochastic Gradient Descent):</a:t>
            </a:r>
            <a:r>
              <a:rPr lang="en">
                <a:solidFill>
                  <a:schemeClr val="dk1"/>
                </a:solidFill>
              </a:rPr>
              <a:t> “As you can see, the red line represents Stochastic Gradient Descent, or SGD. SGD is a very basic optimizer that takes steps in the direction of the gradient of the loss function. While it's widely used, you’ll notice it has a slow convergence rate here and oscillates a lot near the minima. This oscillation happens because it takes each step only based on the current gradient, without any memory of past steps. This makes SGD less stable and inefficient for complex loss landscapes.”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2. Momentum:</a:t>
            </a:r>
            <a:r>
              <a:rPr lang="en">
                <a:solidFill>
                  <a:schemeClr val="dk1"/>
                </a:solidFill>
              </a:rPr>
              <a:t> “Next, the green line represents Momentum. Momentum addresses one of SGD’s main issues by accumulating a fraction of the past gradients to ‘smooth’ the updates. This results in faster convergence and reduces oscillations, as it builds up speed in consistent gradient directions while dampening directions with high oscillations. In the GIF, you can see that Momentum reaches the minima faster than plain SGD while having a smoother path.”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3. NAG (Nesterov Accelerated Gradient):</a:t>
            </a:r>
            <a:r>
              <a:rPr lang="en">
                <a:solidFill>
                  <a:schemeClr val="dk1"/>
                </a:solidFill>
              </a:rPr>
              <a:t> “The purple line represents NAG, or Nesterov Accelerated Gradient. NAG is similar to Momentum but with a significant improvement. It looks ahead to where the parameters would be if we continued on the current path and calculates the gradient at that point. This anticipation helps NAG adjust its direction more intelligently. You’ll notice in the GIF that NAG converges even faster and has a smoother trajectory, making it more efficient than Momentum in many cases.”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4. Adagrad:</a:t>
            </a:r>
            <a:r>
              <a:rPr lang="en">
                <a:solidFill>
                  <a:schemeClr val="dk1"/>
                </a:solidFill>
              </a:rPr>
              <a:t> “The blue line represents Adagrad, an adaptive optimizer that adjusts the learning rate for each parameter individually. It’s beneficial for sparse data because it gives frequent features a lower learning rate and rare features a higher learning rate. However, you can see in the GIF that Adagrad’s steps get progressively smaller as it approaches the minimum. This is because it accumulates the square of gradients over time, which can decay the learning rate too quickly, slowing down convergence after a point.”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5. Adadelta:</a:t>
            </a:r>
            <a:r>
              <a:rPr lang="en">
                <a:solidFill>
                  <a:schemeClr val="dk1"/>
                </a:solidFill>
              </a:rPr>
              <a:t> “Adadelta, shown in yellow, builds on Adagrad by introducing a decay factor to prevent the rapid drop in learning rate. This allows Adadelta to keep updating the parameters without the learning rate decaying to zero. In the visualization, you can see that Adadelta retains a relatively stable path and avoids the pitfalls of Adagrad’s overly reduced learning rate.”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6. RMSprop:</a:t>
            </a:r>
            <a:r>
              <a:rPr lang="en">
                <a:solidFill>
                  <a:schemeClr val="dk1"/>
                </a:solidFill>
              </a:rPr>
              <a:t> “Finally, the black line represents RMSprop. RMSprop is another adaptive optimizer similar to Adadelta, but it’s explicitly designed for non-stationary objectives, like neural networks. RMSprop divides the learning rate by an exponentially decaying average of squared gradients, which gives it a more consistent and balanced path. In the GIF, you can see that RMSprop adapts well to the curvature of the loss landscape, achieving stable and quick convergence.”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Summary:</a:t>
            </a:r>
            <a:r>
              <a:rPr lang="en">
                <a:solidFill>
                  <a:schemeClr val="dk1"/>
                </a:solidFill>
              </a:rPr>
              <a:t> “Overall, this comparison highlights how the choice of optimizer affects both the speed and stability of convergence in neural networks. SGD is simple but slow and unstable. Momentum and NAG improve on this by adding memory of past gradients, with NAG showing faster convergence. Adagrad, Adadelta, and RMSprop adapt the learning rate based on the gradient history, which can be beneficial for certain types of data. Choosing the right optimizer can depend on the specific problem, data, and model architecture.”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3c2ab986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3c2ab986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3c2ab986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3c2ab986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59a0b98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59a0b98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3c2ab986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3c2ab986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3c2ab986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3c2ab986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5e4432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5e4432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5e4432f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5e4432f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3c2ab98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3c2ab98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7df29cc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7df29cc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22"/>
          <p:cNvGraphicFramePr/>
          <p:nvPr/>
        </p:nvGraphicFramePr>
        <p:xfrm>
          <a:off x="0" y="9575"/>
          <a:ext cx="3000000" cy="3000000"/>
        </p:xfrm>
        <a:graphic>
          <a:graphicData uri="http://schemas.openxmlformats.org/drawingml/2006/table">
            <a:tbl>
              <a:tblPr>
                <a:noFill/>
                <a:tableStyleId>{A84957BA-1F02-418D-855C-3F8FB915940F}</a:tableStyleId>
              </a:tblPr>
              <a:tblGrid>
                <a:gridCol w="4572000"/>
                <a:gridCol w="4572000"/>
              </a:tblGrid>
              <a:tr h="3181600">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Tensor Shape Manipulation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tensor.view(new_shape)</a:t>
                      </a:r>
                      <a:r>
                        <a:rPr lang="en" sz="1100">
                          <a:solidFill>
                            <a:schemeClr val="dk1"/>
                          </a:solidFill>
                        </a:rPr>
                        <a:t>: Reshape a tensor.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tensor.reshape(new_shape)</a:t>
                      </a:r>
                      <a:r>
                        <a:rPr lang="en" sz="1100">
                          <a:solidFill>
                            <a:schemeClr val="dk1"/>
                          </a:solidFill>
                        </a:rPr>
                        <a:t>: Alternative for reshaping.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tensor.unsqueeze(dim)</a:t>
                      </a:r>
                      <a:r>
                        <a:rPr lang="en" sz="1100">
                          <a:solidFill>
                            <a:schemeClr val="dk1"/>
                          </a:solidFill>
                        </a:rPr>
                        <a:t>: Add a dimension (e.g., for batch processing).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tensor.squeeze(dim)</a:t>
                      </a:r>
                      <a:r>
                        <a:rPr lang="en" sz="1100">
                          <a:solidFill>
                            <a:schemeClr val="dk1"/>
                          </a:solidFill>
                        </a:rPr>
                        <a:t>: Remove a dimension (useful for single-batch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torch.cat((tensor1, tensor2), dim)</a:t>
                      </a:r>
                      <a:r>
                        <a:rPr lang="en" sz="1100">
                          <a:solidFill>
                            <a:schemeClr val="dk1"/>
                          </a:solidFill>
                        </a:rPr>
                        <a:t>: Concatenate tensors along a dimension.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torch.stack((tensor1, tensor2), dim)</a:t>
                      </a:r>
                      <a:r>
                        <a:rPr lang="en" sz="1100">
                          <a:solidFill>
                            <a:schemeClr val="dk1"/>
                          </a:solidFill>
                        </a:rPr>
                        <a:t>: Stack tensors along a new dimension.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tensor.transpose(dim0, dim1)</a:t>
                      </a:r>
                      <a:r>
                        <a:rPr lang="en" sz="1100">
                          <a:solidFill>
                            <a:schemeClr val="dk1"/>
                          </a:solidFill>
                        </a:rPr>
                        <a:t>: Swap two dimensions.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tensor.permute(dims)</a:t>
                      </a:r>
                      <a:r>
                        <a:rPr lang="en" sz="1100">
                          <a:solidFill>
                            <a:schemeClr val="dk1"/>
                          </a:solidFill>
                        </a:rPr>
                        <a:t>: Reorder dimensions.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Mathematical Operations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Element-wise Operations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Addition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Subtraction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Multiplication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Division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exponent</a:t>
                      </a:r>
                      <a:r>
                        <a:rPr lang="en" sz="1100">
                          <a:solidFill>
                            <a:schemeClr val="dk1"/>
                          </a:solidFill>
                        </a:rPr>
                        <a:t>: Exponentiation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torch.sqrt(tensor)</a:t>
                      </a:r>
                      <a:r>
                        <a:rPr lang="en" sz="1100">
                          <a:solidFill>
                            <a:schemeClr val="dk1"/>
                          </a:solidFill>
                        </a:rPr>
                        <a:t>: Square root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torch.exp(tensor)</a:t>
                      </a:r>
                      <a:r>
                        <a:rPr lang="en" sz="1100">
                          <a:solidFill>
                            <a:schemeClr val="dk1"/>
                          </a:solidFill>
                        </a:rPr>
                        <a:t>: Exponential function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torch.log(tensor)</a:t>
                      </a:r>
                      <a:r>
                        <a:rPr lang="en" sz="1100">
                          <a:solidFill>
                            <a:schemeClr val="dk1"/>
                          </a:solidFill>
                        </a:rPr>
                        <a:t>: Natural logarithm</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torch.abs(tensor)</a:t>
                      </a:r>
                      <a:r>
                        <a:rPr lang="en" sz="1100">
                          <a:solidFill>
                            <a:schemeClr val="dk1"/>
                          </a:solidFill>
                        </a:rPr>
                        <a:t>: Absolute value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torch.sin(tensor)</a:t>
                      </a:r>
                      <a:r>
                        <a:rPr lang="en" sz="1100">
                          <a:solidFill>
                            <a:schemeClr val="dk1"/>
                          </a:solidFill>
                        </a:rPr>
                        <a:t>, </a:t>
                      </a:r>
                      <a:r>
                        <a:rPr lang="en" sz="1100">
                          <a:solidFill>
                            <a:srgbClr val="188038"/>
                          </a:solidFill>
                          <a:latin typeface="Roboto Mono"/>
                          <a:ea typeface="Roboto Mono"/>
                          <a:cs typeface="Roboto Mono"/>
                          <a:sym typeface="Roboto Mono"/>
                        </a:rPr>
                        <a:t>torch.cos(tensor)</a:t>
                      </a:r>
                      <a:r>
                        <a:rPr lang="en" sz="1100">
                          <a:solidFill>
                            <a:schemeClr val="dk1"/>
                          </a:solidFill>
                        </a:rPr>
                        <a:t>, </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torch.sigmoid(tensor)</a:t>
                      </a:r>
                      <a:r>
                        <a:rPr lang="en" sz="1100">
                          <a:solidFill>
                            <a:schemeClr val="dk1"/>
                          </a:solidFill>
                        </a:rPr>
                        <a:t>, </a:t>
                      </a:r>
                      <a:r>
                        <a:rPr lang="en" sz="1100">
                          <a:solidFill>
                            <a:srgbClr val="188038"/>
                          </a:solidFill>
                          <a:latin typeface="Roboto Mono"/>
                          <a:ea typeface="Roboto Mono"/>
                          <a:cs typeface="Roboto Mono"/>
                          <a:sym typeface="Roboto Mono"/>
                        </a:rPr>
                        <a:t>torch.relu(tensor)</a:t>
                      </a:r>
                      <a:r>
                        <a:rPr lang="en" sz="1100">
                          <a:solidFill>
                            <a:schemeClr val="dk1"/>
                          </a:solidFill>
                        </a:rPr>
                        <a:t>: Activation functions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1961900">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Indexing and Slicing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tensor[index]</a:t>
                      </a:r>
                      <a:r>
                        <a:rPr lang="en" sz="1100">
                          <a:solidFill>
                            <a:schemeClr val="dk1"/>
                          </a:solidFill>
                        </a:rPr>
                        <a:t>: Standard indexing (similar to NumPy).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start:end]</a:t>
                      </a:r>
                      <a:r>
                        <a:rPr lang="en" sz="1100">
                          <a:solidFill>
                            <a:schemeClr val="dk1"/>
                          </a:solidFill>
                        </a:rPr>
                        <a:t>: Slicing a tensor along dimensions.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tensor.masked_select(mask)</a:t>
                      </a:r>
                      <a:r>
                        <a:rPr lang="en" sz="1100">
                          <a:solidFill>
                            <a:schemeClr val="dk1"/>
                          </a:solidFill>
                        </a:rPr>
                        <a:t>: Select elements based on a boolean mask.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torch.gather(tensor, dim, index)</a:t>
                      </a:r>
                      <a:r>
                        <a:rPr lang="en" sz="1100">
                          <a:solidFill>
                            <a:schemeClr val="dk1"/>
                          </a:solidFill>
                        </a:rPr>
                        <a:t>: Gather specific elements along a dimension.</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Statistical Operations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torch.mean(tensor)</a:t>
                      </a:r>
                      <a:r>
                        <a:rPr lang="en" sz="1100">
                          <a:solidFill>
                            <a:schemeClr val="dk1"/>
                          </a:solidFill>
                        </a:rPr>
                        <a:t>: Mean of all elements.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torch.std(tensor)</a:t>
                      </a:r>
                      <a:r>
                        <a:rPr lang="en" sz="1100">
                          <a:solidFill>
                            <a:schemeClr val="dk1"/>
                          </a:solidFill>
                        </a:rPr>
                        <a:t>: Standard deviation.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torch.var(tensor)</a:t>
                      </a:r>
                      <a:r>
                        <a:rPr lang="en" sz="1100">
                          <a:solidFill>
                            <a:schemeClr val="dk1"/>
                          </a:solidFill>
                        </a:rPr>
                        <a:t>: Variance.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torch.corrcoef(tensor)</a:t>
                      </a:r>
                      <a:r>
                        <a:rPr lang="en" sz="1100">
                          <a:solidFill>
                            <a:schemeClr val="dk1"/>
                          </a:solidFill>
                        </a:rPr>
                        <a:t>: Pearson correlation coefficient.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torch.histc(tensor, bins)</a:t>
                      </a:r>
                      <a:r>
                        <a:rPr lang="en" sz="1100">
                          <a:solidFill>
                            <a:schemeClr val="dk1"/>
                          </a:solidFill>
                        </a:rPr>
                        <a:t>: Histogram of values.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nvSpPr>
        <p:spPr>
          <a:xfrm>
            <a:off x="0" y="0"/>
            <a:ext cx="9144000" cy="229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3. Data Handling in PyTorch</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Dataset &amp; </a:t>
            </a:r>
            <a:r>
              <a:rPr b="1" lang="en" sz="1100">
                <a:solidFill>
                  <a:schemeClr val="dk1"/>
                </a:solidFill>
              </a:rPr>
              <a:t>Data Loader</a:t>
            </a:r>
            <a:r>
              <a:rPr b="1" lang="en" sz="1100">
                <a:solidFill>
                  <a:schemeClr val="dk1"/>
                </a:solidFill>
              </a:rPr>
              <a:t> Classes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Dataset</a:t>
            </a:r>
            <a:r>
              <a:rPr lang="en" sz="1100">
                <a:solidFill>
                  <a:schemeClr val="dk1"/>
                </a:solidFill>
              </a:rPr>
              <a:t>: Provides standard methods for loading and processing data.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DataLoader</a:t>
            </a:r>
            <a:r>
              <a:rPr lang="en" sz="1100">
                <a:solidFill>
                  <a:schemeClr val="dk1"/>
                </a:solidFill>
              </a:rPr>
              <a:t>: Allows batching, shuffling, and parallel data loading for optimized training.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Loading Custom Datasets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Custom datasets can be created by subclassing </a:t>
            </a:r>
            <a:r>
              <a:rPr lang="en" sz="1100">
                <a:solidFill>
                  <a:srgbClr val="188038"/>
                </a:solidFill>
                <a:latin typeface="Roboto Mono"/>
                <a:ea typeface="Roboto Mono"/>
                <a:cs typeface="Roboto Mono"/>
                <a:sym typeface="Roboto Mono"/>
              </a:rPr>
              <a:t>Dataset</a:t>
            </a:r>
            <a:r>
              <a:rPr lang="en" sz="1100">
                <a:solidFill>
                  <a:schemeClr val="dk1"/>
                </a:solidFill>
              </a:rPr>
              <a:t> to integrate unique data formats and preprocessing techniques.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Importance of Batching, Shuffling, and Parallel Loading</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Batching</a:t>
            </a:r>
            <a:r>
              <a:rPr lang="en" sz="1100">
                <a:solidFill>
                  <a:schemeClr val="dk1"/>
                </a:solidFill>
              </a:rPr>
              <a:t>: Reduces memory usage, stabilizes training.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Shuffling</a:t>
            </a:r>
            <a:r>
              <a:rPr lang="en" sz="1100">
                <a:solidFill>
                  <a:schemeClr val="dk1"/>
                </a:solidFill>
              </a:rPr>
              <a:t>: Prevents model from memorizing data order.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Parallel Loading</a:t>
            </a:r>
            <a:r>
              <a:rPr lang="en" sz="1100">
                <a:solidFill>
                  <a:schemeClr val="dk1"/>
                </a:solidFill>
              </a:rPr>
              <a:t>: Speeds up training by efficiently loading data.</a:t>
            </a:r>
            <a:endParaRPr sz="1100">
              <a:solidFill>
                <a:schemeClr val="dk1"/>
              </a:solidFill>
            </a:endParaRPr>
          </a:p>
        </p:txBody>
      </p:sp>
      <p:graphicFrame>
        <p:nvGraphicFramePr>
          <p:cNvPr id="113" name="Google Shape;113;p23"/>
          <p:cNvGraphicFramePr/>
          <p:nvPr/>
        </p:nvGraphicFramePr>
        <p:xfrm>
          <a:off x="108300" y="2448825"/>
          <a:ext cx="3000000" cy="3000000"/>
        </p:xfrm>
        <a:graphic>
          <a:graphicData uri="http://schemas.openxmlformats.org/drawingml/2006/table">
            <a:tbl>
              <a:tblPr>
                <a:noFill/>
                <a:tableStyleId>{A84957BA-1F02-418D-855C-3F8FB915940F}</a:tableStyleId>
              </a:tblPr>
              <a:tblGrid>
                <a:gridCol w="4572000"/>
                <a:gridCol w="4355400"/>
              </a:tblGrid>
              <a:tr h="2655550">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Dataset &amp; DataLoader Classes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torch.utils.data.Dataset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torch.utils.data.DataLoader</a:t>
                      </a:r>
                      <a:endParaRPr sz="1100">
                        <a:solidFill>
                          <a:srgbClr val="188038"/>
                        </a:solidFill>
                        <a:latin typeface="Roboto Mono"/>
                        <a:ea typeface="Roboto Mono"/>
                        <a:cs typeface="Roboto Mono"/>
                        <a:sym typeface="Roboto Mono"/>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Loading Custom Datasets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torchvision.transforms</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transforms.Compose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transforms.ToTensor</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transforms.Resize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transforms.Normalize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transforms.RandomHorizontalFlip</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Batching, Shuffling, and Parallel Loading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batch_size</a:t>
                      </a:r>
                      <a:r>
                        <a:rPr lang="en" sz="1100">
                          <a:solidFill>
                            <a:schemeClr val="dk1"/>
                          </a:solidFill>
                        </a:rPr>
                        <a:t> (DataLoader argument)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shuffle</a:t>
                      </a:r>
                      <a:r>
                        <a:rPr lang="en" sz="1100">
                          <a:solidFill>
                            <a:schemeClr val="dk1"/>
                          </a:solidFill>
                        </a:rPr>
                        <a:t> (DataLoader argument)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num_workers</a:t>
                      </a:r>
                      <a:r>
                        <a:rPr lang="en" sz="1100">
                          <a:solidFill>
                            <a:schemeClr val="dk1"/>
                          </a:solidFill>
                        </a:rPr>
                        <a:t> (DataLoader argument)</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Additional Utility Functions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torch.utils.data.random_split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torch.cat</a:t>
                      </a:r>
                      <a:r>
                        <a:rPr lang="en" sz="1100">
                          <a:solidFill>
                            <a:schemeClr val="dk1"/>
                          </a:solidFill>
                        </a:rPr>
                        <a:t> / </a:t>
                      </a:r>
                      <a:r>
                        <a:rPr lang="en" sz="1100">
                          <a:solidFill>
                            <a:srgbClr val="188038"/>
                          </a:solidFill>
                          <a:latin typeface="Roboto Mono"/>
                          <a:ea typeface="Roboto Mono"/>
                          <a:cs typeface="Roboto Mono"/>
                          <a:sym typeface="Roboto Mono"/>
                        </a:rPr>
                        <a:t>torch.stack</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torch.tensor</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torch.manual_seed</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0" y="0"/>
            <a:ext cx="9144000" cy="51511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144725" y="566325"/>
            <a:ext cx="8658225" cy="377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nvSpPr>
        <p:spPr>
          <a:xfrm>
            <a:off x="0" y="0"/>
            <a:ext cx="8575500" cy="207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4. Building Neural Networks</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Using nn.Module</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Layers and Activations</a:t>
            </a:r>
            <a:r>
              <a:rPr lang="en" sz="1100">
                <a:solidFill>
                  <a:schemeClr val="dk1"/>
                </a:solidFill>
              </a:rPr>
              <a:t>: Fully connected layers using </a:t>
            </a:r>
            <a:r>
              <a:rPr lang="en" sz="1100">
                <a:solidFill>
                  <a:srgbClr val="188038"/>
                </a:solidFill>
                <a:latin typeface="Roboto Mono"/>
                <a:ea typeface="Roboto Mono"/>
                <a:cs typeface="Roboto Mono"/>
                <a:sym typeface="Roboto Mono"/>
              </a:rPr>
              <a:t>nn.Linear</a:t>
            </a:r>
            <a:r>
              <a:rPr lang="en" sz="1100">
                <a:solidFill>
                  <a:schemeClr val="dk1"/>
                </a:solidFill>
              </a:rPr>
              <a:t>, nonlinear transformations (e.g., ReLU).</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Architecture</a:t>
            </a:r>
            <a:r>
              <a:rPr lang="en" sz="1100">
                <a:solidFill>
                  <a:schemeClr val="dk1"/>
                </a:solidFill>
              </a:rPr>
              <a:t>: Sequential layer design facilitates structured and complex model building.</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Forward Pass and Activation Functions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Activation Functions</a:t>
            </a:r>
            <a:r>
              <a:rPr lang="en" sz="1100">
                <a:solidFill>
                  <a:schemeClr val="dk1"/>
                </a:solidFill>
              </a:rPr>
              <a:t>: Nonlinear layers like ReLU, Sigmoid add complexity to model capacity.</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Forward Pass</a:t>
            </a:r>
            <a:r>
              <a:rPr lang="en" sz="1100">
                <a:solidFill>
                  <a:schemeClr val="dk1"/>
                </a:solidFill>
              </a:rPr>
              <a:t>: Defines data flow through each layer, with transformations applied sequentially.</a:t>
            </a:r>
            <a:endParaRPr sz="1100">
              <a:solidFill>
                <a:schemeClr val="dk1"/>
              </a:solidFill>
            </a:endParaRPr>
          </a:p>
        </p:txBody>
      </p:sp>
      <p:graphicFrame>
        <p:nvGraphicFramePr>
          <p:cNvPr id="129" name="Google Shape;129;p26"/>
          <p:cNvGraphicFramePr/>
          <p:nvPr/>
        </p:nvGraphicFramePr>
        <p:xfrm>
          <a:off x="952500" y="2381250"/>
          <a:ext cx="3000000" cy="3000000"/>
        </p:xfrm>
        <a:graphic>
          <a:graphicData uri="http://schemas.openxmlformats.org/drawingml/2006/table">
            <a:tbl>
              <a:tblPr>
                <a:noFill/>
                <a:tableStyleId>{A84957BA-1F02-418D-855C-3F8FB915940F}</a:tableStyleId>
              </a:tblPr>
              <a:tblGrid>
                <a:gridCol w="3423100"/>
                <a:gridCol w="3423100"/>
              </a:tblGrid>
              <a:tr h="2378100">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Using </a:t>
                      </a:r>
                      <a:r>
                        <a:rPr b="1" lang="en" sz="1100">
                          <a:solidFill>
                            <a:srgbClr val="188038"/>
                          </a:solidFill>
                          <a:latin typeface="Roboto Mono"/>
                          <a:ea typeface="Roboto Mono"/>
                          <a:cs typeface="Roboto Mono"/>
                          <a:sym typeface="Roboto Mono"/>
                        </a:rPr>
                        <a:t>nn.Module</a:t>
                      </a:r>
                      <a:endParaRPr b="1"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Layers and Activations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torch.nn.Module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torch.nn.Linear</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torch.nn.ReLU</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torch.nn.Sigmoid</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torch.nn.Tanh</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torch.nn.Softmax</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Architecture</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torch.nn.Sequential</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Forward Pass and Activation Functions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forward</a:t>
                      </a:r>
                      <a:r>
                        <a:rPr lang="en" sz="1100">
                          <a:solidFill>
                            <a:schemeClr val="dk1"/>
                          </a:solidFill>
                        </a:rPr>
                        <a:t> (method for defining forward pass)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Activation Functions: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torch.nn.functional.relu</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torch.nn.functional.sigmoid</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torch.nn.functional.tanh</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torch.nn.functional.softmax</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7"/>
          <p:cNvPicPr preferRelativeResize="0"/>
          <p:nvPr/>
        </p:nvPicPr>
        <p:blipFill>
          <a:blip r:embed="rId3">
            <a:alphaModFix/>
          </a:blip>
          <a:stretch>
            <a:fillRect/>
          </a:stretch>
        </p:blipFill>
        <p:spPr>
          <a:xfrm>
            <a:off x="1210225" y="1033925"/>
            <a:ext cx="6096000" cy="280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nvSpPr>
        <p:spPr>
          <a:xfrm>
            <a:off x="0" y="0"/>
            <a:ext cx="5746800" cy="480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Main Activation Functions Overview</a:t>
            </a:r>
            <a:endParaRPr b="1" sz="1300">
              <a:solidFill>
                <a:schemeClr val="dk1"/>
              </a:solidFill>
            </a:endParaRPr>
          </a:p>
          <a:p>
            <a:pPr indent="-298450" lvl="0" marL="457200" rtl="0" algn="l">
              <a:lnSpc>
                <a:spcPct val="150000"/>
              </a:lnSpc>
              <a:spcBef>
                <a:spcPts val="1200"/>
              </a:spcBef>
              <a:spcAft>
                <a:spcPts val="0"/>
              </a:spcAft>
              <a:buClr>
                <a:schemeClr val="dk1"/>
              </a:buClr>
              <a:buSzPts val="1100"/>
              <a:buAutoNum type="arabicPeriod"/>
            </a:pPr>
            <a:r>
              <a:rPr b="1" lang="en" sz="1100">
                <a:solidFill>
                  <a:schemeClr val="dk1"/>
                </a:solidFill>
              </a:rPr>
              <a:t>Sigmoid (Logistic)</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Advantages</a:t>
            </a:r>
            <a:r>
              <a:rPr lang="en" sz="1100">
                <a:solidFill>
                  <a:schemeClr val="dk1"/>
                </a:solidFill>
              </a:rPr>
              <a:t>: Smooth gradient, output between 0 and 1 (useful for binary classification).</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Drawbacks</a:t>
            </a:r>
            <a:r>
              <a:rPr lang="en" sz="1100">
                <a:solidFill>
                  <a:schemeClr val="dk1"/>
                </a:solidFill>
              </a:rPr>
              <a:t>: Vanishing gradient, not zero-centered.</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Timeline</a:t>
            </a:r>
            <a:r>
              <a:rPr lang="en" sz="1100">
                <a:solidFill>
                  <a:schemeClr val="dk1"/>
                </a:solidFill>
              </a:rPr>
              <a:t>: 1980s</a:t>
            </a:r>
            <a:endParaRPr sz="1100">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b="1" lang="en" sz="1100">
                <a:solidFill>
                  <a:schemeClr val="dk1"/>
                </a:solidFill>
              </a:rPr>
              <a:t>ReLU (Rectified Linear Unit)</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Advantages</a:t>
            </a:r>
            <a:r>
              <a:rPr lang="en" sz="1100">
                <a:solidFill>
                  <a:schemeClr val="dk1"/>
                </a:solidFill>
              </a:rPr>
              <a:t>: Simple, fast convergence, helps with vanishing gradient.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Drawbacks</a:t>
            </a:r>
            <a:r>
              <a:rPr lang="en" sz="1100">
                <a:solidFill>
                  <a:schemeClr val="dk1"/>
                </a:solidFill>
              </a:rPr>
              <a:t>: Dead neurons, unbounded.</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Timeline</a:t>
            </a:r>
            <a:r>
              <a:rPr lang="en" sz="1100">
                <a:solidFill>
                  <a:schemeClr val="dk1"/>
                </a:solidFill>
              </a:rPr>
              <a:t>: 2000s</a:t>
            </a:r>
            <a:endParaRPr sz="1100">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b="1" lang="en" sz="1100">
                <a:solidFill>
                  <a:schemeClr val="dk1"/>
                </a:solidFill>
              </a:rPr>
              <a:t>Tanh (Hyperbolic Tangent)</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Advantages</a:t>
            </a:r>
            <a:r>
              <a:rPr lang="en" sz="1100">
                <a:solidFill>
                  <a:schemeClr val="dk1"/>
                </a:solidFill>
              </a:rPr>
              <a:t>: Zero-centered, smoother gradient than sigmoid.</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Drawbacks</a:t>
            </a:r>
            <a:r>
              <a:rPr lang="en" sz="1100">
                <a:solidFill>
                  <a:schemeClr val="dk1"/>
                </a:solidFill>
              </a:rPr>
              <a:t>: Vanishing gradient for large/small inputs.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Timeline</a:t>
            </a:r>
            <a:r>
              <a:rPr lang="en" sz="1100">
                <a:solidFill>
                  <a:schemeClr val="dk1"/>
                </a:solidFill>
              </a:rPr>
              <a:t>: 1980s</a:t>
            </a:r>
            <a:endParaRPr sz="1100">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b="1" lang="en" sz="1100">
                <a:solidFill>
                  <a:schemeClr val="dk1"/>
                </a:solidFill>
              </a:rPr>
              <a:t>Leaky ReLU</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Advantages</a:t>
            </a:r>
            <a:r>
              <a:rPr lang="en" sz="1100">
                <a:solidFill>
                  <a:schemeClr val="dk1"/>
                </a:solidFill>
              </a:rPr>
              <a:t>: Prevents dead neurons, retains ReLU benefits.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Drawbacks</a:t>
            </a:r>
            <a:r>
              <a:rPr lang="en" sz="1100">
                <a:solidFill>
                  <a:schemeClr val="dk1"/>
                </a:solidFill>
              </a:rPr>
              <a:t>: Still unbounded, requires tuning of α\alphaα.</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Timeline</a:t>
            </a:r>
            <a:r>
              <a:rPr lang="en" sz="1100">
                <a:solidFill>
                  <a:schemeClr val="dk1"/>
                </a:solidFill>
              </a:rPr>
              <a:t>: 2010s</a:t>
            </a:r>
            <a:endParaRPr sz="1100">
              <a:solidFill>
                <a:schemeClr val="dk1"/>
              </a:solidFill>
            </a:endParaRPr>
          </a:p>
        </p:txBody>
      </p:sp>
      <p:pic>
        <p:nvPicPr>
          <p:cNvPr id="140" name="Google Shape;140;p28"/>
          <p:cNvPicPr preferRelativeResize="0"/>
          <p:nvPr/>
        </p:nvPicPr>
        <p:blipFill>
          <a:blip r:embed="rId3">
            <a:alphaModFix/>
          </a:blip>
          <a:stretch>
            <a:fillRect/>
          </a:stretch>
        </p:blipFill>
        <p:spPr>
          <a:xfrm>
            <a:off x="7272075" y="3804350"/>
            <a:ext cx="1224774" cy="1251897"/>
          </a:xfrm>
          <a:prstGeom prst="rect">
            <a:avLst/>
          </a:prstGeom>
          <a:noFill/>
          <a:ln>
            <a:noFill/>
          </a:ln>
        </p:spPr>
      </p:pic>
      <p:pic>
        <p:nvPicPr>
          <p:cNvPr id="141" name="Google Shape;141;p28"/>
          <p:cNvPicPr preferRelativeResize="0"/>
          <p:nvPr/>
        </p:nvPicPr>
        <p:blipFill>
          <a:blip r:embed="rId4">
            <a:alphaModFix/>
          </a:blip>
          <a:stretch>
            <a:fillRect/>
          </a:stretch>
        </p:blipFill>
        <p:spPr>
          <a:xfrm>
            <a:off x="7272075" y="1456000"/>
            <a:ext cx="1224775" cy="1240883"/>
          </a:xfrm>
          <a:prstGeom prst="rect">
            <a:avLst/>
          </a:prstGeom>
          <a:noFill/>
          <a:ln>
            <a:noFill/>
          </a:ln>
        </p:spPr>
      </p:pic>
      <p:pic>
        <p:nvPicPr>
          <p:cNvPr id="142" name="Google Shape;142;p28"/>
          <p:cNvPicPr preferRelativeResize="0"/>
          <p:nvPr/>
        </p:nvPicPr>
        <p:blipFill>
          <a:blip r:embed="rId5">
            <a:alphaModFix/>
          </a:blip>
          <a:stretch>
            <a:fillRect/>
          </a:stretch>
        </p:blipFill>
        <p:spPr>
          <a:xfrm>
            <a:off x="5764200" y="2571750"/>
            <a:ext cx="1257450" cy="1232600"/>
          </a:xfrm>
          <a:prstGeom prst="rect">
            <a:avLst/>
          </a:prstGeom>
          <a:noFill/>
          <a:ln>
            <a:noFill/>
          </a:ln>
        </p:spPr>
      </p:pic>
      <p:pic>
        <p:nvPicPr>
          <p:cNvPr id="143" name="Google Shape;143;p28"/>
          <p:cNvPicPr preferRelativeResize="0"/>
          <p:nvPr/>
        </p:nvPicPr>
        <p:blipFill>
          <a:blip r:embed="rId6">
            <a:alphaModFix/>
          </a:blip>
          <a:stretch>
            <a:fillRect/>
          </a:stretch>
        </p:blipFill>
        <p:spPr>
          <a:xfrm>
            <a:off x="5780525" y="323725"/>
            <a:ext cx="1224776" cy="123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nvSpPr>
        <p:spPr>
          <a:xfrm>
            <a:off x="0" y="0"/>
            <a:ext cx="8801400" cy="207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5. Training and Evaluation</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Model Training</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Loss Functions</a:t>
            </a:r>
            <a:r>
              <a:rPr lang="en" sz="1100">
                <a:solidFill>
                  <a:schemeClr val="dk1"/>
                </a:solidFill>
              </a:rPr>
              <a:t>: Quantify prediction accuracy (e.g., Cross-Entropy for classification).</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Optimizers</a:t>
            </a:r>
            <a:r>
              <a:rPr lang="en" sz="1100">
                <a:solidFill>
                  <a:schemeClr val="dk1"/>
                </a:solidFill>
              </a:rPr>
              <a:t>: (e.g., Adam, SGD) modify weights to minimize loss by adjusting in optimal directions.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Training Loop</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Epochs and Batches</a:t>
            </a:r>
            <a:r>
              <a:rPr lang="en" sz="1100">
                <a:solidFill>
                  <a:schemeClr val="dk1"/>
                </a:solidFill>
              </a:rPr>
              <a:t>: Model weight updates over multiple epochs and batched data.</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Example code: forward pass, loss computation, backpropagation, and parameter optimization.</a:t>
            </a:r>
            <a:endParaRPr sz="1100">
              <a:solidFill>
                <a:schemeClr val="dk1"/>
              </a:solidFill>
            </a:endParaRPr>
          </a:p>
        </p:txBody>
      </p:sp>
      <p:graphicFrame>
        <p:nvGraphicFramePr>
          <p:cNvPr id="149" name="Google Shape;149;p29"/>
          <p:cNvGraphicFramePr/>
          <p:nvPr/>
        </p:nvGraphicFramePr>
        <p:xfrm>
          <a:off x="258750" y="2169750"/>
          <a:ext cx="3000000" cy="3000000"/>
        </p:xfrm>
        <a:graphic>
          <a:graphicData uri="http://schemas.openxmlformats.org/drawingml/2006/table">
            <a:tbl>
              <a:tblPr>
                <a:noFill/>
                <a:tableStyleId>{A84957BA-1F02-418D-855C-3F8FB915940F}</a:tableStyleId>
              </a:tblPr>
              <a:tblGrid>
                <a:gridCol w="4672675"/>
                <a:gridCol w="3953825"/>
              </a:tblGrid>
              <a:tr h="381000">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Model Training</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Loss Functions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torch.nn.CrossEntropyLoss</a:t>
                      </a:r>
                      <a:r>
                        <a:rPr lang="en" sz="1100">
                          <a:solidFill>
                            <a:schemeClr val="dk1"/>
                          </a:solidFill>
                        </a:rPr>
                        <a:t> (for classification)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torch.nn.MSELoss</a:t>
                      </a:r>
                      <a:r>
                        <a:rPr lang="en" sz="1100">
                          <a:solidFill>
                            <a:schemeClr val="dk1"/>
                          </a:solidFill>
                        </a:rPr>
                        <a:t> (for regression)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torch.nn.BCELoss</a:t>
                      </a:r>
                      <a:r>
                        <a:rPr lang="en" sz="1100">
                          <a:solidFill>
                            <a:schemeClr val="dk1"/>
                          </a:solidFill>
                        </a:rPr>
                        <a:t> (for binary classification)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torch.nn.NLLLoss</a:t>
                      </a:r>
                      <a:r>
                        <a:rPr lang="en" sz="1100">
                          <a:solidFill>
                            <a:schemeClr val="dk1"/>
                          </a:solidFill>
                        </a:rPr>
                        <a:t> (for negative log likelihood in classification)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Optimizers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torch.optim.SGD</a:t>
                      </a:r>
                      <a:r>
                        <a:rPr lang="en" sz="1100">
                          <a:solidFill>
                            <a:schemeClr val="dk1"/>
                          </a:solidFill>
                        </a:rPr>
                        <a:t> (Stochastic Gradient Descent)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torch.optim.Adam</a:t>
                      </a:r>
                      <a:r>
                        <a:rPr lang="en" sz="1100">
                          <a:solidFill>
                            <a:schemeClr val="dk1"/>
                          </a:solidFill>
                        </a:rPr>
                        <a:t> (Adaptive Moment Estimation)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torch.optim.RMSprop</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Training Loop</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Epochs and Batches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for epoch in range(num_epochs):</a:t>
                      </a:r>
                      <a:r>
                        <a:rPr lang="en" sz="1100">
                          <a:solidFill>
                            <a:schemeClr val="dk1"/>
                          </a:solidFill>
                        </a:rPr>
                        <a:t> (loop over epochs)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for batch in data_loader:</a:t>
                      </a:r>
                      <a:r>
                        <a:rPr lang="en" sz="1100">
                          <a:solidFill>
                            <a:schemeClr val="dk1"/>
                          </a:solidFill>
                        </a:rPr>
                        <a:t> (loop over batches)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Forward Pass, Loss, and Backpropagation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model(inputs)</a:t>
                      </a:r>
                      <a:r>
                        <a:rPr lang="en" sz="1100">
                          <a:solidFill>
                            <a:schemeClr val="dk1"/>
                          </a:solidFill>
                        </a:rPr>
                        <a:t> (forward pass)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loss.backward()</a:t>
                      </a:r>
                      <a:r>
                        <a:rPr lang="en" sz="1100">
                          <a:solidFill>
                            <a:schemeClr val="dk1"/>
                          </a:solidFill>
                        </a:rPr>
                        <a:t> (compute gradients)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optimizer.step()</a:t>
                      </a:r>
                      <a:r>
                        <a:rPr lang="en" sz="1100">
                          <a:solidFill>
                            <a:schemeClr val="dk1"/>
                          </a:solidFill>
                        </a:rPr>
                        <a:t> (update weights)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optimizer.zero_grad()</a:t>
                      </a:r>
                      <a:r>
                        <a:rPr lang="en" sz="1100">
                          <a:solidFill>
                            <a:schemeClr val="dk1"/>
                          </a:solidFill>
                        </a:rPr>
                        <a:t> (reset gradients)</a:t>
                      </a:r>
                      <a:endParaRPr sz="1100">
                        <a:solidFill>
                          <a:schemeClr val="dk1"/>
                        </a:solidFill>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5586275" y="1158776"/>
            <a:ext cx="3412000" cy="2641550"/>
          </a:xfrm>
          <a:prstGeom prst="rect">
            <a:avLst/>
          </a:prstGeom>
          <a:noFill/>
          <a:ln>
            <a:noFill/>
          </a:ln>
        </p:spPr>
      </p:pic>
      <p:sp>
        <p:nvSpPr>
          <p:cNvPr id="155" name="Google Shape;155;p30"/>
          <p:cNvSpPr txBox="1"/>
          <p:nvPr/>
        </p:nvSpPr>
        <p:spPr>
          <a:xfrm>
            <a:off x="0" y="157200"/>
            <a:ext cx="5318700" cy="498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Optimizers: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SGD (Stochastic Gradient Descent)</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Red</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Slow convergence; oscillates heavily near minima.</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Momentum</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Green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Faster convergence than SGD; dampens oscillations by accumulating past gradients.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NAG (Nesterov Accelerated Gradient)</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Purple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Anticipates gradient direction; improves convergence over momentum by looking ahead.</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Adagrad</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Blue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Adapts learning rate based on gradient history; suitable for sparse data but may decay learning rate too quickly.</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Adadelta</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Yellow</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Variant of Adagrad with decaying learning rate; helps retain performance over long training periods.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RMSprop</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Black</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Similar to Adadelta; designed to handle non-stationary objectives by controlling gradient accumulation.</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nvSpPr>
        <p:spPr>
          <a:xfrm>
            <a:off x="0" y="509850"/>
            <a:ext cx="8801400" cy="131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6</a:t>
            </a:r>
            <a:r>
              <a:rPr b="1" lang="en" sz="1300">
                <a:solidFill>
                  <a:schemeClr val="dk1"/>
                </a:solidFill>
              </a:rPr>
              <a:t>. Model Evaluation</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Evaluation Metrics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Accuracy</a:t>
            </a:r>
            <a:r>
              <a:rPr lang="en" sz="1100">
                <a:solidFill>
                  <a:schemeClr val="dk1"/>
                </a:solidFill>
              </a:rPr>
              <a:t>: Measures overall prediction correctness.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Precision, Recall, F1 Score</a:t>
            </a:r>
            <a:r>
              <a:rPr lang="en" sz="1100">
                <a:solidFill>
                  <a:schemeClr val="dk1"/>
                </a:solidFill>
              </a:rPr>
              <a:t>: Essential for imbalanced datasets; assess specific types of prediction errors.</a:t>
            </a:r>
            <a:endParaRPr sz="1100">
              <a:solidFill>
                <a:schemeClr val="dk1"/>
              </a:solidFill>
            </a:endParaRPr>
          </a:p>
        </p:txBody>
      </p:sp>
      <p:sp>
        <p:nvSpPr>
          <p:cNvPr id="161" name="Google Shape;161;p31"/>
          <p:cNvSpPr txBox="1"/>
          <p:nvPr/>
        </p:nvSpPr>
        <p:spPr>
          <a:xfrm>
            <a:off x="234025" y="1989275"/>
            <a:ext cx="4438200" cy="284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Evaluation Metrics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Accuracy</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torch.argmax(predictions, dim=1)</a:t>
            </a:r>
            <a:r>
              <a:rPr lang="en" sz="1100">
                <a:solidFill>
                  <a:schemeClr val="dk1"/>
                </a:solidFill>
              </a:rPr>
              <a:t> (to get predicted class)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Precision, Recall, F1 Score</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sklearn.metrics.precision_score</a:t>
            </a:r>
            <a:r>
              <a:rPr lang="en" sz="1100">
                <a:solidFill>
                  <a:schemeClr val="dk1"/>
                </a:solidFill>
              </a:rPr>
              <a:t> (requires </a:t>
            </a:r>
            <a:r>
              <a:rPr lang="en" sz="1100">
                <a:solidFill>
                  <a:srgbClr val="188038"/>
                </a:solidFill>
                <a:latin typeface="Roboto Mono"/>
                <a:ea typeface="Roboto Mono"/>
                <a:cs typeface="Roboto Mono"/>
                <a:sym typeface="Roboto Mono"/>
              </a:rPr>
              <a:t>scikit-learn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sklearn.metrics.recall_score</a:t>
            </a:r>
            <a:r>
              <a:rPr lang="en" sz="1100">
                <a:solidFill>
                  <a:schemeClr val="dk1"/>
                </a:solidFill>
              </a:rPr>
              <a:t> (requires </a:t>
            </a:r>
            <a:r>
              <a:rPr lang="en" sz="1100">
                <a:solidFill>
                  <a:srgbClr val="188038"/>
                </a:solidFill>
                <a:latin typeface="Roboto Mono"/>
                <a:ea typeface="Roboto Mono"/>
                <a:cs typeface="Roboto Mono"/>
                <a:sym typeface="Roboto Mono"/>
              </a:rPr>
              <a:t>scikit-learn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sklearn.metrics.f1_score</a:t>
            </a:r>
            <a:r>
              <a:rPr lang="en" sz="1100">
                <a:solidFill>
                  <a:schemeClr val="dk1"/>
                </a:solidFill>
              </a:rPr>
              <a:t> (requires </a:t>
            </a:r>
            <a:r>
              <a:rPr lang="en" sz="1100">
                <a:solidFill>
                  <a:srgbClr val="188038"/>
                </a:solidFill>
                <a:latin typeface="Roboto Mono"/>
                <a:ea typeface="Roboto Mono"/>
                <a:cs typeface="Roboto Mono"/>
                <a:sym typeface="Roboto Mono"/>
              </a:rPr>
              <a:t>scikit-learn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sklearn.metrics.accuracy_score</a:t>
            </a:r>
            <a:r>
              <a:rPr lang="en" sz="1100">
                <a:solidFill>
                  <a:schemeClr val="dk1"/>
                </a:solidFill>
              </a:rPr>
              <a:t> (for accuracy calculation)</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3764" r="2812" t="0"/>
          <a:stretch/>
        </p:blipFill>
        <p:spPr>
          <a:xfrm>
            <a:off x="250750" y="2002425"/>
            <a:ext cx="8258024" cy="3141075"/>
          </a:xfrm>
          <a:prstGeom prst="rect">
            <a:avLst/>
          </a:prstGeom>
          <a:noFill/>
          <a:ln>
            <a:noFill/>
          </a:ln>
        </p:spPr>
      </p:pic>
      <p:sp>
        <p:nvSpPr>
          <p:cNvPr id="61" name="Google Shape;61;p14"/>
          <p:cNvSpPr txBox="1"/>
          <p:nvPr/>
        </p:nvSpPr>
        <p:spPr>
          <a:xfrm>
            <a:off x="200625" y="424525"/>
            <a:ext cx="8091000" cy="163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Question for Audience:</a:t>
            </a:r>
            <a:r>
              <a:rPr lang="en" sz="1100">
                <a:solidFill>
                  <a:schemeClr val="dk1"/>
                </a:solidFill>
              </a:rPr>
              <a:t> "Based on the data points in each image, which predicted line best explains the underlying distribution? Consider factors like overall trend, spread, and alignment with data points."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Follow-up Points for Discussion: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How well does each line align with the general trend of the data points?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Does the line capture the spread of the data points effectively?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How would each line impact predictions for future data points?</a:t>
            </a:r>
            <a:endParaRPr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2"/>
          <p:cNvPicPr preferRelativeResize="0"/>
          <p:nvPr/>
        </p:nvPicPr>
        <p:blipFill>
          <a:blip r:embed="rId3">
            <a:alphaModFix/>
          </a:blip>
          <a:stretch>
            <a:fillRect/>
          </a:stretch>
        </p:blipFill>
        <p:spPr>
          <a:xfrm>
            <a:off x="270938" y="205900"/>
            <a:ext cx="8602132"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348550" y="633175"/>
            <a:ext cx="8229600" cy="3429000"/>
          </a:xfrm>
          <a:prstGeom prst="rect">
            <a:avLst/>
          </a:prstGeom>
          <a:noFill/>
          <a:ln>
            <a:noFill/>
          </a:ln>
        </p:spPr>
      </p:pic>
      <p:sp>
        <p:nvSpPr>
          <p:cNvPr id="67" name="Google Shape;67;p15"/>
          <p:cNvSpPr txBox="1"/>
          <p:nvPr/>
        </p:nvSpPr>
        <p:spPr>
          <a:xfrm>
            <a:off x="514250" y="4062175"/>
            <a:ext cx="760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images show the linear regression line adjusting to fit data by minimizing loss on a convex curve. Initially, high error (loss) decreases as gradient descent iteratively optimizes the line's parameters, moving the tangent down the convex curve until the line best fits the data points with minimal loss.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9250" y="167150"/>
            <a:ext cx="9085500" cy="28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Why PyTorch? Tackling Complex Equations in Large-Scale Models</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Handling Large Models</a:t>
            </a:r>
            <a:r>
              <a:rPr lang="en" sz="1100">
                <a:solidFill>
                  <a:schemeClr val="dk1"/>
                </a:solidFill>
              </a:rPr>
              <a:t>: Modern models, like Large Language Models (LLMs), involve billions of parameters and require immense computational power to process complex equations and vast datasets efficiently.</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Automatic Differentiation</a:t>
            </a:r>
            <a:r>
              <a:rPr lang="en" sz="1100">
                <a:solidFill>
                  <a:schemeClr val="dk1"/>
                </a:solidFill>
              </a:rPr>
              <a:t>: PyTorch’s built-in autograd functionality enables efficient computation of gradients, essential for optimizing complex models with multiple layers and non-linear equations.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Hardware Acceleration</a:t>
            </a:r>
            <a:r>
              <a:rPr lang="en" sz="1100">
                <a:solidFill>
                  <a:schemeClr val="dk1"/>
                </a:solidFill>
              </a:rPr>
              <a:t>: PyTorch leverages GPUs and TPUs, making it possible to process and train massive models at scale.</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Dynamic Computational Graphs</a:t>
            </a:r>
            <a:r>
              <a:rPr lang="en" sz="1100">
                <a:solidFill>
                  <a:schemeClr val="dk1"/>
                </a:solidFill>
              </a:rPr>
              <a:t>: PyTorch’s dynamic graphing enables flexibility, allowing researchers to modify architectures and debug in real-time—crucial for the iterative process of training large-scale models.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Community and Ecosystem</a:t>
            </a:r>
            <a:r>
              <a:rPr lang="en" sz="1100">
                <a:solidFill>
                  <a:schemeClr val="dk1"/>
                </a:solidFill>
              </a:rPr>
              <a:t>: Supported by a robust ecosystem, PyTorch offers a wide array of libraries and tools for simplifying model development and deployment, accelerating the innovation process.</a:t>
            </a:r>
            <a:endParaRPr sz="1100">
              <a:solidFill>
                <a:schemeClr val="dk1"/>
              </a:solidFill>
            </a:endParaRPr>
          </a:p>
        </p:txBody>
      </p:sp>
      <p:pic>
        <p:nvPicPr>
          <p:cNvPr id="73" name="Google Shape;73;p16"/>
          <p:cNvPicPr preferRelativeResize="0"/>
          <p:nvPr/>
        </p:nvPicPr>
        <p:blipFill>
          <a:blip r:embed="rId3">
            <a:alphaModFix/>
          </a:blip>
          <a:stretch>
            <a:fillRect/>
          </a:stretch>
        </p:blipFill>
        <p:spPr>
          <a:xfrm>
            <a:off x="1529575" y="3180325"/>
            <a:ext cx="5634474" cy="1963175"/>
          </a:xfrm>
          <a:prstGeom prst="rect">
            <a:avLst/>
          </a:prstGeom>
          <a:noFill/>
          <a:ln cap="flat" cmpd="sng" w="19050">
            <a:solidFill>
              <a:srgbClr val="EE4D2D"/>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0" y="341100"/>
            <a:ext cx="5466300" cy="480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1.Introduction to PyTorch</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Overview</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Open-source deep learning framework by Facebook AI, widely used in AI applications like computer vision, NLP, and reinforcement learning.</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Popular for its intuitive, Pythonic interface, flexibility, and support in prototyping new models.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Comparison with TensorFlow &amp; Keras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TensorFlow</a:t>
            </a:r>
            <a:r>
              <a:rPr lang="en" sz="1100">
                <a:solidFill>
                  <a:schemeClr val="dk1"/>
                </a:solidFill>
              </a:rPr>
              <a:t>: Strong for high-performance, scalable deployment but with a steeper learning curve.</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Keras</a:t>
            </a:r>
            <a:r>
              <a:rPr lang="en" sz="1100">
                <a:solidFill>
                  <a:schemeClr val="dk1"/>
                </a:solidFill>
              </a:rPr>
              <a:t>: Easy-to-use for quick prototyping, ideal for beginners; integrated with TensorFlow.</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Core Features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Dynamic Computation Graphs</a:t>
            </a:r>
            <a:r>
              <a:rPr lang="en" sz="1100">
                <a:solidFill>
                  <a:schemeClr val="dk1"/>
                </a:solidFill>
              </a:rPr>
              <a:t>: Builds computation graphs on-the-fly, simplifying debugging and handling complex architectures.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Autograd</a:t>
            </a:r>
            <a:r>
              <a:rPr lang="en" sz="1100">
                <a:solidFill>
                  <a:schemeClr val="dk1"/>
                </a:solidFill>
              </a:rPr>
              <a:t>: Automatic differentiation tool for backpropagation, useful in model optimization.</a:t>
            </a:r>
            <a:endParaRPr sz="1100">
              <a:solidFill>
                <a:schemeClr val="dk1"/>
              </a:solidFill>
            </a:endParaRPr>
          </a:p>
          <a:p>
            <a:pPr indent="0" lvl="0" marL="0" rtl="0" algn="l">
              <a:spcBef>
                <a:spcPts val="1200"/>
              </a:spcBef>
              <a:spcAft>
                <a:spcPts val="0"/>
              </a:spcAft>
              <a:buNone/>
            </a:pPr>
            <a:r>
              <a:t/>
            </a:r>
            <a:endParaRPr b="1" sz="1300">
              <a:solidFill>
                <a:schemeClr val="dk1"/>
              </a:solidFill>
            </a:endParaRPr>
          </a:p>
        </p:txBody>
      </p:sp>
      <p:pic>
        <p:nvPicPr>
          <p:cNvPr id="79" name="Google Shape;79;p17"/>
          <p:cNvPicPr preferRelativeResize="0"/>
          <p:nvPr/>
        </p:nvPicPr>
        <p:blipFill>
          <a:blip r:embed="rId3">
            <a:alphaModFix/>
          </a:blip>
          <a:stretch>
            <a:fillRect/>
          </a:stretch>
        </p:blipFill>
        <p:spPr>
          <a:xfrm>
            <a:off x="5583325" y="1698925"/>
            <a:ext cx="3503150" cy="2931575"/>
          </a:xfrm>
          <a:prstGeom prst="rect">
            <a:avLst/>
          </a:prstGeom>
          <a:noFill/>
          <a:ln cap="flat" cmpd="sng" w="19050">
            <a:solidFill>
              <a:srgbClr val="1155CC"/>
            </a:solidFill>
            <a:prstDash val="solid"/>
            <a:round/>
            <a:headEnd len="sm" w="sm" type="none"/>
            <a:tailEnd len="sm" w="sm" type="none"/>
          </a:ln>
        </p:spPr>
      </p:pic>
      <p:sp>
        <p:nvSpPr>
          <p:cNvPr id="80" name="Google Shape;80;p17"/>
          <p:cNvSpPr/>
          <p:nvPr/>
        </p:nvSpPr>
        <p:spPr>
          <a:xfrm>
            <a:off x="5558450" y="846325"/>
            <a:ext cx="3552900" cy="852600"/>
          </a:xfrm>
          <a:prstGeom prst="roundRect">
            <a:avLst>
              <a:gd fmla="val 16667" name="adj"/>
            </a:avLst>
          </a:prstGeom>
          <a:solidFill>
            <a:srgbClr val="4472C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lt1"/>
                </a:solidFill>
              </a:rPr>
              <a:t>a = x1 * x2 </a:t>
            </a:r>
            <a:endParaRPr b="1" sz="1000">
              <a:solidFill>
                <a:schemeClr val="lt1"/>
              </a:solidFill>
            </a:endParaRPr>
          </a:p>
          <a:p>
            <a:pPr indent="0" lvl="0" marL="0" rtl="0" algn="l">
              <a:spcBef>
                <a:spcPts val="0"/>
              </a:spcBef>
              <a:spcAft>
                <a:spcPts val="0"/>
              </a:spcAft>
              <a:buNone/>
            </a:pPr>
            <a:r>
              <a:rPr b="1" lang="en" sz="1000">
                <a:solidFill>
                  <a:schemeClr val="lt1"/>
                </a:solidFill>
              </a:rPr>
              <a:t>y1 = torch.log(a) </a:t>
            </a:r>
            <a:endParaRPr b="1" sz="1000">
              <a:solidFill>
                <a:schemeClr val="lt1"/>
              </a:solidFill>
            </a:endParaRPr>
          </a:p>
          <a:p>
            <a:pPr indent="0" lvl="0" marL="0" rtl="0" algn="l">
              <a:spcBef>
                <a:spcPts val="0"/>
              </a:spcBef>
              <a:spcAft>
                <a:spcPts val="0"/>
              </a:spcAft>
              <a:buNone/>
            </a:pPr>
            <a:r>
              <a:rPr b="1" lang="en" sz="1000">
                <a:solidFill>
                  <a:schemeClr val="lt1"/>
                </a:solidFill>
              </a:rPr>
              <a:t>y2 = torch.sin(a) </a:t>
            </a:r>
            <a:endParaRPr b="1" sz="1000">
              <a:solidFill>
                <a:schemeClr val="lt1"/>
              </a:solidFill>
            </a:endParaRPr>
          </a:p>
          <a:p>
            <a:pPr indent="0" lvl="0" marL="0" rtl="0" algn="l">
              <a:spcBef>
                <a:spcPts val="0"/>
              </a:spcBef>
              <a:spcAft>
                <a:spcPts val="0"/>
              </a:spcAft>
              <a:buNone/>
            </a:pPr>
            <a:r>
              <a:rPr b="1" lang="en" sz="1000">
                <a:solidFill>
                  <a:schemeClr val="lt1"/>
                </a:solidFill>
              </a:rPr>
              <a:t>z = w * y1 + y2 </a:t>
            </a:r>
            <a:endParaRPr b="1" sz="1000">
              <a:solidFill>
                <a:schemeClr val="lt1"/>
              </a:solidFill>
            </a:endParaRPr>
          </a:p>
        </p:txBody>
      </p:sp>
      <p:sp>
        <p:nvSpPr>
          <p:cNvPr id="81" name="Google Shape;81;p17"/>
          <p:cNvSpPr txBox="1"/>
          <p:nvPr/>
        </p:nvSpPr>
        <p:spPr>
          <a:xfrm>
            <a:off x="6330050" y="4630500"/>
            <a:ext cx="20097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2"/>
                </a:solidFill>
              </a:rPr>
              <a:t> Dynamic Computation Graph</a:t>
            </a:r>
            <a:endParaRPr b="1" i="1" sz="1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750175" y="152400"/>
            <a:ext cx="5643643"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0" y="931938"/>
            <a:ext cx="9143999" cy="32796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20850" y="275825"/>
            <a:ext cx="9185700" cy="23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2. Tensor Basics and Matrix Operations</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Understanding Tensors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Tensors in PyTorch are multi-dimensional arrays, similar to NumPy arrays but with GPU support for accelerated computation.</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Core structure for PyTorch data, allowing seamless GPU or CPU execution.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Tensor Operations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Creation and Initialization</a:t>
            </a:r>
            <a:r>
              <a:rPr lang="en" sz="1100">
                <a:solidFill>
                  <a:schemeClr val="dk1"/>
                </a:solidFill>
              </a:rPr>
              <a:t>: Various options (zeros, ones, random values, lists).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Reshaping and Slicing</a:t>
            </a:r>
            <a:r>
              <a:rPr lang="en" sz="1100">
                <a:solidFill>
                  <a:schemeClr val="dk1"/>
                </a:solidFill>
              </a:rPr>
              <a:t>: Adapt tensors for model requirements.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Mathematical Operations</a:t>
            </a:r>
            <a:r>
              <a:rPr lang="en" sz="1100">
                <a:solidFill>
                  <a:schemeClr val="dk1"/>
                </a:solidFill>
              </a:rPr>
              <a:t>: Addition, multiplication, and matrix operations.</a:t>
            </a:r>
            <a:endParaRPr sz="1100">
              <a:solidFill>
                <a:schemeClr val="dk1"/>
              </a:solidFill>
            </a:endParaRPr>
          </a:p>
        </p:txBody>
      </p:sp>
      <p:graphicFrame>
        <p:nvGraphicFramePr>
          <p:cNvPr id="97" name="Google Shape;97;p20"/>
          <p:cNvGraphicFramePr/>
          <p:nvPr/>
        </p:nvGraphicFramePr>
        <p:xfrm>
          <a:off x="0" y="2740675"/>
          <a:ext cx="3000000" cy="3000000"/>
        </p:xfrm>
        <a:graphic>
          <a:graphicData uri="http://schemas.openxmlformats.org/drawingml/2006/table">
            <a:tbl>
              <a:tblPr>
                <a:noFill/>
                <a:tableStyleId>{A84957BA-1F02-418D-855C-3F8FB915940F}</a:tableStyleId>
              </a:tblPr>
              <a:tblGrid>
                <a:gridCol w="4572000"/>
                <a:gridCol w="4572000"/>
              </a:tblGrid>
              <a:tr h="381000">
                <a:tc>
                  <a:txBody>
                    <a:bodyPr/>
                    <a:lstStyle/>
                    <a:p>
                      <a:pPr indent="0" lvl="0" marL="0" rtl="0" algn="l">
                        <a:lnSpc>
                          <a:spcPct val="115000"/>
                        </a:lnSpc>
                        <a:spcBef>
                          <a:spcPts val="1400"/>
                        </a:spcBef>
                        <a:spcAft>
                          <a:spcPts val="0"/>
                        </a:spcAft>
                        <a:buNone/>
                      </a:pPr>
                      <a:r>
                        <a:rPr b="1" lang="en" sz="1300">
                          <a:solidFill>
                            <a:schemeClr val="dk1"/>
                          </a:solidFill>
                        </a:rPr>
                        <a:t>Tensor Creation and Initialization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torch.tensor(data)</a:t>
                      </a:r>
                      <a:r>
                        <a:rPr lang="en" sz="1100">
                          <a:solidFill>
                            <a:schemeClr val="dk1"/>
                          </a:solidFill>
                        </a:rPr>
                        <a:t>: Create a tensor from data (e.g., list or NumPy array).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torch.zeros(size)</a:t>
                      </a:r>
                      <a:r>
                        <a:rPr lang="en" sz="1100">
                          <a:solidFill>
                            <a:schemeClr val="dk1"/>
                          </a:solidFill>
                        </a:rPr>
                        <a:t>: Create a tensor filled with zeros.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torch.ones(size)</a:t>
                      </a:r>
                      <a:r>
                        <a:rPr lang="en" sz="1100">
                          <a:solidFill>
                            <a:schemeClr val="dk1"/>
                          </a:solidFill>
                        </a:rPr>
                        <a:t>: Create a tensor filled with ones.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torch.rand(size)</a:t>
                      </a:r>
                      <a:r>
                        <a:rPr lang="en" sz="1100">
                          <a:solidFill>
                            <a:schemeClr val="dk1"/>
                          </a:solidFill>
                        </a:rPr>
                        <a:t>: Create a tensor with random values between 0 and 1.</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torch.randint(low, high, size)</a:t>
                      </a:r>
                      <a:r>
                        <a:rPr lang="en" sz="1100">
                          <a:solidFill>
                            <a:schemeClr val="dk1"/>
                          </a:solidFill>
                        </a:rPr>
                        <a:t>: Create a tensor with random integer values in a range.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torch.eye(size)</a:t>
                      </a:r>
                      <a:r>
                        <a:rPr lang="en" sz="1100">
                          <a:solidFill>
                            <a:schemeClr val="dk1"/>
                          </a:solidFill>
                        </a:rPr>
                        <a:t>: Create an identity matrix.</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100">
                          <a:solidFill>
                            <a:schemeClr val="dk1"/>
                          </a:solidFill>
                        </a:rPr>
                        <a:t>Matrix Operations</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torch.matmul(tensor1, tensor2)</a:t>
                      </a:r>
                      <a:r>
                        <a:rPr lang="en" sz="1100">
                          <a:solidFill>
                            <a:schemeClr val="dk1"/>
                          </a:solidFill>
                        </a:rPr>
                        <a:t>: Matrix multiplication.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tensor.mm(other)</a:t>
                      </a:r>
                      <a:r>
                        <a:rPr lang="en" sz="1100">
                          <a:solidFill>
                            <a:schemeClr val="dk1"/>
                          </a:solidFill>
                        </a:rPr>
                        <a:t>: Matrix multiplication (alternative).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Matrix multiplication (Python syntax).</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torch.tensordot(tensor1, tensor2, dims)</a:t>
                      </a:r>
                      <a:r>
                        <a:rPr lang="en" sz="1100">
                          <a:solidFill>
                            <a:schemeClr val="dk1"/>
                          </a:solidFill>
                        </a:rPr>
                        <a:t>: Generalized dot product.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torch.outer(tensor1, tensor2)</a:t>
                      </a:r>
                      <a:r>
                        <a:rPr lang="en" sz="1100">
                          <a:solidFill>
                            <a:schemeClr val="dk1"/>
                          </a:solidFill>
                        </a:rPr>
                        <a:t>: Outer product of two vectors.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torch.dot(tensor1, tensor2)</a:t>
                      </a:r>
                      <a:r>
                        <a:rPr lang="en" sz="1100">
                          <a:solidFill>
                            <a:schemeClr val="dk1"/>
                          </a:solidFill>
                        </a:rPr>
                        <a:t>: Dot product (for 1D tensors).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461134" y="45550"/>
            <a:ext cx="7743115" cy="5052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