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70" r:id="rId3"/>
    <p:sldId id="319" r:id="rId4"/>
    <p:sldId id="271" r:id="rId5"/>
    <p:sldId id="286" r:id="rId6"/>
    <p:sldId id="289" r:id="rId7"/>
    <p:sldId id="317" r:id="rId8"/>
    <p:sldId id="318" r:id="rId9"/>
    <p:sldId id="290" r:id="rId10"/>
    <p:sldId id="325" r:id="rId11"/>
    <p:sldId id="285" r:id="rId12"/>
    <p:sldId id="262" r:id="rId13"/>
    <p:sldId id="263" r:id="rId14"/>
    <p:sldId id="264" r:id="rId15"/>
    <p:sldId id="287" r:id="rId16"/>
    <p:sldId id="288" r:id="rId17"/>
    <p:sldId id="278" r:id="rId18"/>
    <p:sldId id="279" r:id="rId19"/>
    <p:sldId id="265" r:id="rId20"/>
    <p:sldId id="257" r:id="rId21"/>
    <p:sldId id="272" r:id="rId22"/>
    <p:sldId id="266" r:id="rId23"/>
    <p:sldId id="258" r:id="rId24"/>
    <p:sldId id="274" r:id="rId25"/>
    <p:sldId id="267" r:id="rId26"/>
    <p:sldId id="259" r:id="rId27"/>
    <p:sldId id="275" r:id="rId28"/>
    <p:sldId id="268" r:id="rId29"/>
    <p:sldId id="260" r:id="rId30"/>
    <p:sldId id="276" r:id="rId31"/>
    <p:sldId id="269" r:id="rId32"/>
    <p:sldId id="261" r:id="rId33"/>
    <p:sldId id="277" r:id="rId34"/>
    <p:sldId id="292" r:id="rId35"/>
    <p:sldId id="291" r:id="rId36"/>
    <p:sldId id="293" r:id="rId37"/>
    <p:sldId id="294" r:id="rId38"/>
    <p:sldId id="311" r:id="rId39"/>
    <p:sldId id="310" r:id="rId40"/>
    <p:sldId id="307" r:id="rId41"/>
    <p:sldId id="306" r:id="rId42"/>
    <p:sldId id="308" r:id="rId43"/>
    <p:sldId id="309" r:id="rId44"/>
    <p:sldId id="305" r:id="rId45"/>
    <p:sldId id="304" r:id="rId46"/>
    <p:sldId id="295" r:id="rId47"/>
    <p:sldId id="296" r:id="rId48"/>
    <p:sldId id="297" r:id="rId49"/>
    <p:sldId id="320" r:id="rId50"/>
    <p:sldId id="321" r:id="rId51"/>
    <p:sldId id="322" r:id="rId52"/>
    <p:sldId id="323" r:id="rId53"/>
    <p:sldId id="298" r:id="rId54"/>
    <p:sldId id="324" r:id="rId55"/>
    <p:sldId id="301" r:id="rId56"/>
    <p:sldId id="299" r:id="rId57"/>
    <p:sldId id="300" r:id="rId58"/>
    <p:sldId id="303" r:id="rId59"/>
    <p:sldId id="302" r:id="rId60"/>
    <p:sldId id="312" r:id="rId61"/>
    <p:sldId id="313" r:id="rId62"/>
    <p:sldId id="314" r:id="rId63"/>
    <p:sldId id="315" r:id="rId64"/>
    <p:sldId id="316" r:id="rId65"/>
    <p:sldId id="280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9638C1-8CF6-477F-9E22-3F20A5A62A97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7F57BE1-EA76-416D-BC99-2694B477C336}">
      <dgm:prSet/>
      <dgm:spPr/>
      <dgm:t>
        <a:bodyPr/>
        <a:lstStyle/>
        <a:p>
          <a:r>
            <a:rPr lang="en-IN"/>
            <a:t>🧑 </a:t>
          </a:r>
          <a:r>
            <a:rPr lang="en-IN" b="1"/>
            <a:t>Prompt</a:t>
          </a:r>
          <a:r>
            <a:rPr lang="en-IN"/>
            <a:t>: Show me critical alarms in Tower A</a:t>
          </a:r>
          <a:endParaRPr lang="en-US"/>
        </a:p>
      </dgm:t>
    </dgm:pt>
    <dgm:pt modelId="{F1476211-8C07-4860-80D2-81DBE0D65857}" type="parTrans" cxnId="{4C294CE3-5DD2-4CCE-8DA2-84AE995E2B53}">
      <dgm:prSet/>
      <dgm:spPr/>
      <dgm:t>
        <a:bodyPr/>
        <a:lstStyle/>
        <a:p>
          <a:endParaRPr lang="en-US"/>
        </a:p>
      </dgm:t>
    </dgm:pt>
    <dgm:pt modelId="{39F0685A-5CE1-46E6-9C89-F19E433C214C}" type="sibTrans" cxnId="{4C294CE3-5DD2-4CCE-8DA2-84AE995E2B53}">
      <dgm:prSet/>
      <dgm:spPr/>
      <dgm:t>
        <a:bodyPr/>
        <a:lstStyle/>
        <a:p>
          <a:endParaRPr lang="en-US"/>
        </a:p>
      </dgm:t>
    </dgm:pt>
    <dgm:pt modelId="{0449E246-D142-4AE5-895E-C1662E1358D1}">
      <dgm:prSet/>
      <dgm:spPr/>
      <dgm:t>
        <a:bodyPr/>
        <a:lstStyle/>
        <a:p>
          <a:r>
            <a:rPr lang="en-IN"/>
            <a:t>🤖 </a:t>
          </a:r>
          <a:r>
            <a:rPr lang="en-IN" b="1"/>
            <a:t>Response</a:t>
          </a:r>
          <a:r>
            <a:rPr lang="en-IN"/>
            <a:t>: 🔴 3 critical alarms found: Smoke, Fire, and CO2 detectors triggered in Tower A.</a:t>
          </a:r>
          <a:endParaRPr lang="en-US"/>
        </a:p>
      </dgm:t>
    </dgm:pt>
    <dgm:pt modelId="{C56CDBEA-FCD1-49D8-B291-5479D188A857}" type="parTrans" cxnId="{2872A04E-D585-4E8C-8157-2F23D0D8A8CD}">
      <dgm:prSet/>
      <dgm:spPr/>
      <dgm:t>
        <a:bodyPr/>
        <a:lstStyle/>
        <a:p>
          <a:endParaRPr lang="en-US"/>
        </a:p>
      </dgm:t>
    </dgm:pt>
    <dgm:pt modelId="{325D095B-F0DB-4641-B862-BBABB16C06FD}" type="sibTrans" cxnId="{2872A04E-D585-4E8C-8157-2F23D0D8A8CD}">
      <dgm:prSet/>
      <dgm:spPr/>
      <dgm:t>
        <a:bodyPr/>
        <a:lstStyle/>
        <a:p>
          <a:endParaRPr lang="en-US"/>
        </a:p>
      </dgm:t>
    </dgm:pt>
    <dgm:pt modelId="{2F9A23EB-3180-4A1D-B4AB-0D25644CBDF2}" type="pres">
      <dgm:prSet presAssocID="{699638C1-8CF6-477F-9E22-3F20A5A62A97}" presName="linear" presStyleCnt="0">
        <dgm:presLayoutVars>
          <dgm:animLvl val="lvl"/>
          <dgm:resizeHandles val="exact"/>
        </dgm:presLayoutVars>
      </dgm:prSet>
      <dgm:spPr/>
    </dgm:pt>
    <dgm:pt modelId="{7C129228-8864-457D-8437-6AE6E8633EE9}" type="pres">
      <dgm:prSet presAssocID="{B7F57BE1-EA76-416D-BC99-2694B477C33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716ECFE-D7BF-4843-92CA-BEEF67480A7A}" type="pres">
      <dgm:prSet presAssocID="{39F0685A-5CE1-46E6-9C89-F19E433C214C}" presName="spacer" presStyleCnt="0"/>
      <dgm:spPr/>
    </dgm:pt>
    <dgm:pt modelId="{744BF1BB-C8EF-4B02-AB34-338F88B79FE5}" type="pres">
      <dgm:prSet presAssocID="{0449E246-D142-4AE5-895E-C1662E1358D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872A04E-D585-4E8C-8157-2F23D0D8A8CD}" srcId="{699638C1-8CF6-477F-9E22-3F20A5A62A97}" destId="{0449E246-D142-4AE5-895E-C1662E1358D1}" srcOrd="1" destOrd="0" parTransId="{C56CDBEA-FCD1-49D8-B291-5479D188A857}" sibTransId="{325D095B-F0DB-4641-B862-BBABB16C06FD}"/>
    <dgm:cxn modelId="{D1E40979-56FB-4714-8130-07D1203128C0}" type="presOf" srcId="{699638C1-8CF6-477F-9E22-3F20A5A62A97}" destId="{2F9A23EB-3180-4A1D-B4AB-0D25644CBDF2}" srcOrd="0" destOrd="0" presId="urn:microsoft.com/office/officeart/2005/8/layout/vList2"/>
    <dgm:cxn modelId="{3D0C7BB4-12C2-4CB9-BF30-053F4D3FE810}" type="presOf" srcId="{B7F57BE1-EA76-416D-BC99-2694B477C336}" destId="{7C129228-8864-457D-8437-6AE6E8633EE9}" srcOrd="0" destOrd="0" presId="urn:microsoft.com/office/officeart/2005/8/layout/vList2"/>
    <dgm:cxn modelId="{4C294CE3-5DD2-4CCE-8DA2-84AE995E2B53}" srcId="{699638C1-8CF6-477F-9E22-3F20A5A62A97}" destId="{B7F57BE1-EA76-416D-BC99-2694B477C336}" srcOrd="0" destOrd="0" parTransId="{F1476211-8C07-4860-80D2-81DBE0D65857}" sibTransId="{39F0685A-5CE1-46E6-9C89-F19E433C214C}"/>
    <dgm:cxn modelId="{5284A7FE-4629-4333-8490-86FC79D16739}" type="presOf" srcId="{0449E246-D142-4AE5-895E-C1662E1358D1}" destId="{744BF1BB-C8EF-4B02-AB34-338F88B79FE5}" srcOrd="0" destOrd="0" presId="urn:microsoft.com/office/officeart/2005/8/layout/vList2"/>
    <dgm:cxn modelId="{490087BB-DD44-4012-8448-40F28DFB2ECF}" type="presParOf" srcId="{2F9A23EB-3180-4A1D-B4AB-0D25644CBDF2}" destId="{7C129228-8864-457D-8437-6AE6E8633EE9}" srcOrd="0" destOrd="0" presId="urn:microsoft.com/office/officeart/2005/8/layout/vList2"/>
    <dgm:cxn modelId="{8286E838-DD95-42F9-BC90-6D83A7E32409}" type="presParOf" srcId="{2F9A23EB-3180-4A1D-B4AB-0D25644CBDF2}" destId="{4716ECFE-D7BF-4843-92CA-BEEF67480A7A}" srcOrd="1" destOrd="0" presId="urn:microsoft.com/office/officeart/2005/8/layout/vList2"/>
    <dgm:cxn modelId="{9438D8C8-7EDB-4729-B004-7C2A5DF4AF86}" type="presParOf" srcId="{2F9A23EB-3180-4A1D-B4AB-0D25644CBDF2}" destId="{744BF1BB-C8EF-4B02-AB34-338F88B79FE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B0532F-B2F0-4E81-B792-1D4D42AA12D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0542767-4501-43A8-AD76-F2DF4DE9B50D}">
      <dgm:prSet/>
      <dgm:spPr/>
      <dgm:t>
        <a:bodyPr/>
        <a:lstStyle/>
        <a:p>
          <a:r>
            <a:rPr lang="en-IN"/>
            <a:t>🧑 </a:t>
          </a:r>
          <a:r>
            <a:rPr lang="en-IN" b="1"/>
            <a:t>Prompt</a:t>
          </a:r>
          <a:r>
            <a:rPr lang="en-IN"/>
            <a:t>: Acknowledge the smoke alarm in Block B</a:t>
          </a:r>
          <a:endParaRPr lang="en-US"/>
        </a:p>
      </dgm:t>
    </dgm:pt>
    <dgm:pt modelId="{E7E03580-29C2-426C-A115-0FBCDAD5A37F}" type="parTrans" cxnId="{038484D3-F6CA-4407-9D5D-779F686A9B50}">
      <dgm:prSet/>
      <dgm:spPr/>
      <dgm:t>
        <a:bodyPr/>
        <a:lstStyle/>
        <a:p>
          <a:endParaRPr lang="en-US"/>
        </a:p>
      </dgm:t>
    </dgm:pt>
    <dgm:pt modelId="{2C03A1FE-7898-4967-9442-ADA8DD3B0DDD}" type="sibTrans" cxnId="{038484D3-F6CA-4407-9D5D-779F686A9B50}">
      <dgm:prSet/>
      <dgm:spPr/>
      <dgm:t>
        <a:bodyPr/>
        <a:lstStyle/>
        <a:p>
          <a:endParaRPr lang="en-US"/>
        </a:p>
      </dgm:t>
    </dgm:pt>
    <dgm:pt modelId="{06A0DC32-01C0-48D6-ABA7-E7B6C8C2B774}">
      <dgm:prSet/>
      <dgm:spPr/>
      <dgm:t>
        <a:bodyPr/>
        <a:lstStyle/>
        <a:p>
          <a:r>
            <a:rPr lang="en-IN"/>
            <a:t>🤖 </a:t>
          </a:r>
          <a:r>
            <a:rPr lang="en-IN" b="1"/>
            <a:t>Response</a:t>
          </a:r>
          <a:r>
            <a:rPr lang="en-IN"/>
            <a:t>: ✅ The smoke alarm in Block B has been acknowledged successfully by the system.</a:t>
          </a:r>
          <a:endParaRPr lang="en-US"/>
        </a:p>
      </dgm:t>
    </dgm:pt>
    <dgm:pt modelId="{AC1A7E09-CAFB-415D-B218-254E8D149AF6}" type="parTrans" cxnId="{07C91908-25A5-4A09-8BC1-2170D2F87747}">
      <dgm:prSet/>
      <dgm:spPr/>
      <dgm:t>
        <a:bodyPr/>
        <a:lstStyle/>
        <a:p>
          <a:endParaRPr lang="en-US"/>
        </a:p>
      </dgm:t>
    </dgm:pt>
    <dgm:pt modelId="{C0EF13EB-9F4A-4A7A-92A1-67F8BE3E75DC}" type="sibTrans" cxnId="{07C91908-25A5-4A09-8BC1-2170D2F87747}">
      <dgm:prSet/>
      <dgm:spPr/>
      <dgm:t>
        <a:bodyPr/>
        <a:lstStyle/>
        <a:p>
          <a:endParaRPr lang="en-US"/>
        </a:p>
      </dgm:t>
    </dgm:pt>
    <dgm:pt modelId="{69C40009-2276-4497-B77E-EDC1B59983AE}" type="pres">
      <dgm:prSet presAssocID="{6DB0532F-B2F0-4E81-B792-1D4D42AA12D1}" presName="linear" presStyleCnt="0">
        <dgm:presLayoutVars>
          <dgm:animLvl val="lvl"/>
          <dgm:resizeHandles val="exact"/>
        </dgm:presLayoutVars>
      </dgm:prSet>
      <dgm:spPr/>
    </dgm:pt>
    <dgm:pt modelId="{2647BDE4-230C-4EF7-A284-327518A64F03}" type="pres">
      <dgm:prSet presAssocID="{20542767-4501-43A8-AD76-F2DF4DE9B50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CE719F0-32E3-4C66-9EC1-0B3767F6EB19}" type="pres">
      <dgm:prSet presAssocID="{2C03A1FE-7898-4967-9442-ADA8DD3B0DDD}" presName="spacer" presStyleCnt="0"/>
      <dgm:spPr/>
    </dgm:pt>
    <dgm:pt modelId="{51188C93-954E-4F39-8D62-C2B4757CC6C9}" type="pres">
      <dgm:prSet presAssocID="{06A0DC32-01C0-48D6-ABA7-E7B6C8C2B77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4EF2904-205D-4517-A3D1-CA82FF017B06}" type="presOf" srcId="{06A0DC32-01C0-48D6-ABA7-E7B6C8C2B774}" destId="{51188C93-954E-4F39-8D62-C2B4757CC6C9}" srcOrd="0" destOrd="0" presId="urn:microsoft.com/office/officeart/2005/8/layout/vList2"/>
    <dgm:cxn modelId="{07C91908-25A5-4A09-8BC1-2170D2F87747}" srcId="{6DB0532F-B2F0-4E81-B792-1D4D42AA12D1}" destId="{06A0DC32-01C0-48D6-ABA7-E7B6C8C2B774}" srcOrd="1" destOrd="0" parTransId="{AC1A7E09-CAFB-415D-B218-254E8D149AF6}" sibTransId="{C0EF13EB-9F4A-4A7A-92A1-67F8BE3E75DC}"/>
    <dgm:cxn modelId="{F10C6742-76D3-4930-AA64-8A3D9BDCB4F5}" type="presOf" srcId="{6DB0532F-B2F0-4E81-B792-1D4D42AA12D1}" destId="{69C40009-2276-4497-B77E-EDC1B59983AE}" srcOrd="0" destOrd="0" presId="urn:microsoft.com/office/officeart/2005/8/layout/vList2"/>
    <dgm:cxn modelId="{038484D3-F6CA-4407-9D5D-779F686A9B50}" srcId="{6DB0532F-B2F0-4E81-B792-1D4D42AA12D1}" destId="{20542767-4501-43A8-AD76-F2DF4DE9B50D}" srcOrd="0" destOrd="0" parTransId="{E7E03580-29C2-426C-A115-0FBCDAD5A37F}" sibTransId="{2C03A1FE-7898-4967-9442-ADA8DD3B0DDD}"/>
    <dgm:cxn modelId="{8E0B59DC-D317-4B1B-ABE8-14A1402169DA}" type="presOf" srcId="{20542767-4501-43A8-AD76-F2DF4DE9B50D}" destId="{2647BDE4-230C-4EF7-A284-327518A64F03}" srcOrd="0" destOrd="0" presId="urn:microsoft.com/office/officeart/2005/8/layout/vList2"/>
    <dgm:cxn modelId="{4D5E9AF5-1159-4C14-9865-42525F989F77}" type="presParOf" srcId="{69C40009-2276-4497-B77E-EDC1B59983AE}" destId="{2647BDE4-230C-4EF7-A284-327518A64F03}" srcOrd="0" destOrd="0" presId="urn:microsoft.com/office/officeart/2005/8/layout/vList2"/>
    <dgm:cxn modelId="{8B6C0A43-3C18-4C23-8DCE-614F01D25601}" type="presParOf" srcId="{69C40009-2276-4497-B77E-EDC1B59983AE}" destId="{BCE719F0-32E3-4C66-9EC1-0B3767F6EB19}" srcOrd="1" destOrd="0" presId="urn:microsoft.com/office/officeart/2005/8/layout/vList2"/>
    <dgm:cxn modelId="{9809DC0E-108B-4BA1-8B1F-3D3EBD399FEB}" type="presParOf" srcId="{69C40009-2276-4497-B77E-EDC1B59983AE}" destId="{51188C93-954E-4F39-8D62-C2B4757CC6C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3FB001-E4ED-43F6-9005-F7D24C2431A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01A2A40-EAA5-48C5-A43B-147BF9B2C420}">
      <dgm:prSet/>
      <dgm:spPr/>
      <dgm:t>
        <a:bodyPr/>
        <a:lstStyle/>
        <a:p>
          <a:r>
            <a:rPr lang="en-IN"/>
            <a:t>🧑 </a:t>
          </a:r>
          <a:r>
            <a:rPr lang="en-IN" b="1"/>
            <a:t>Prompt</a:t>
          </a:r>
          <a:r>
            <a:rPr lang="en-IN"/>
            <a:t>: Will HVAC-01 overheat in Delhi?</a:t>
          </a:r>
          <a:endParaRPr lang="en-US"/>
        </a:p>
      </dgm:t>
    </dgm:pt>
    <dgm:pt modelId="{65018B22-DAEA-41AD-A603-39CB9369B2BD}" type="parTrans" cxnId="{05F14CDC-DBB0-4AEC-A748-355EB1494B07}">
      <dgm:prSet/>
      <dgm:spPr/>
      <dgm:t>
        <a:bodyPr/>
        <a:lstStyle/>
        <a:p>
          <a:endParaRPr lang="en-US"/>
        </a:p>
      </dgm:t>
    </dgm:pt>
    <dgm:pt modelId="{6863717C-82D8-44E0-8957-D20BD0A3EF54}" type="sibTrans" cxnId="{05F14CDC-DBB0-4AEC-A748-355EB1494B07}">
      <dgm:prSet/>
      <dgm:spPr/>
      <dgm:t>
        <a:bodyPr/>
        <a:lstStyle/>
        <a:p>
          <a:endParaRPr lang="en-US"/>
        </a:p>
      </dgm:t>
    </dgm:pt>
    <dgm:pt modelId="{9111DC01-48AD-44D8-AA4B-3AAAD41F7086}">
      <dgm:prSet/>
      <dgm:spPr/>
      <dgm:t>
        <a:bodyPr/>
        <a:lstStyle/>
        <a:p>
          <a:r>
            <a:rPr lang="en-IN"/>
            <a:t>🤖 </a:t>
          </a:r>
          <a:r>
            <a:rPr lang="en-IN" b="1"/>
            <a:t>Response</a:t>
          </a:r>
          <a:r>
            <a:rPr lang="en-IN"/>
            <a:t>: 🌡️ Delhi forecast shows 43°C. Risk of HVAC-01 overheating detected. Schedule maintenance.</a:t>
          </a:r>
          <a:endParaRPr lang="en-US"/>
        </a:p>
      </dgm:t>
    </dgm:pt>
    <dgm:pt modelId="{2ED5DE95-D806-4FE5-8FB0-E3ED2F199545}" type="parTrans" cxnId="{0EFB0567-E769-4C6D-A18D-B8758EC88F9B}">
      <dgm:prSet/>
      <dgm:spPr/>
      <dgm:t>
        <a:bodyPr/>
        <a:lstStyle/>
        <a:p>
          <a:endParaRPr lang="en-US"/>
        </a:p>
      </dgm:t>
    </dgm:pt>
    <dgm:pt modelId="{43BA01A7-D96B-49C4-91F6-B8F7642EC3C8}" type="sibTrans" cxnId="{0EFB0567-E769-4C6D-A18D-B8758EC88F9B}">
      <dgm:prSet/>
      <dgm:spPr/>
      <dgm:t>
        <a:bodyPr/>
        <a:lstStyle/>
        <a:p>
          <a:endParaRPr lang="en-US"/>
        </a:p>
      </dgm:t>
    </dgm:pt>
    <dgm:pt modelId="{6568C7BE-68E5-4644-BB6B-847CB2566E74}" type="pres">
      <dgm:prSet presAssocID="{5E3FB001-E4ED-43F6-9005-F7D24C2431A8}" presName="linear" presStyleCnt="0">
        <dgm:presLayoutVars>
          <dgm:animLvl val="lvl"/>
          <dgm:resizeHandles val="exact"/>
        </dgm:presLayoutVars>
      </dgm:prSet>
      <dgm:spPr/>
    </dgm:pt>
    <dgm:pt modelId="{20A21E7A-4733-4A7B-9C49-6EE809BD6F81}" type="pres">
      <dgm:prSet presAssocID="{601A2A40-EAA5-48C5-A43B-147BF9B2C42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3E4FB2F-3A05-4595-B99B-AEC5BA8AD098}" type="pres">
      <dgm:prSet presAssocID="{6863717C-82D8-44E0-8957-D20BD0A3EF54}" presName="spacer" presStyleCnt="0"/>
      <dgm:spPr/>
    </dgm:pt>
    <dgm:pt modelId="{568B345E-5C7B-47D9-A53D-D6392D933DFA}" type="pres">
      <dgm:prSet presAssocID="{9111DC01-48AD-44D8-AA4B-3AAAD41F708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AAE5F0A-179E-4D0F-990E-D4F89810A456}" type="presOf" srcId="{9111DC01-48AD-44D8-AA4B-3AAAD41F7086}" destId="{568B345E-5C7B-47D9-A53D-D6392D933DFA}" srcOrd="0" destOrd="0" presId="urn:microsoft.com/office/officeart/2005/8/layout/vList2"/>
    <dgm:cxn modelId="{10760722-DE1B-40B5-8F98-7D10919301E3}" type="presOf" srcId="{601A2A40-EAA5-48C5-A43B-147BF9B2C420}" destId="{20A21E7A-4733-4A7B-9C49-6EE809BD6F81}" srcOrd="0" destOrd="0" presId="urn:microsoft.com/office/officeart/2005/8/layout/vList2"/>
    <dgm:cxn modelId="{0EFB0567-E769-4C6D-A18D-B8758EC88F9B}" srcId="{5E3FB001-E4ED-43F6-9005-F7D24C2431A8}" destId="{9111DC01-48AD-44D8-AA4B-3AAAD41F7086}" srcOrd="1" destOrd="0" parTransId="{2ED5DE95-D806-4FE5-8FB0-E3ED2F199545}" sibTransId="{43BA01A7-D96B-49C4-91F6-B8F7642EC3C8}"/>
    <dgm:cxn modelId="{E3EBB56B-A768-4FFD-BB55-05E2FAAAA082}" type="presOf" srcId="{5E3FB001-E4ED-43F6-9005-F7D24C2431A8}" destId="{6568C7BE-68E5-4644-BB6B-847CB2566E74}" srcOrd="0" destOrd="0" presId="urn:microsoft.com/office/officeart/2005/8/layout/vList2"/>
    <dgm:cxn modelId="{05F14CDC-DBB0-4AEC-A748-355EB1494B07}" srcId="{5E3FB001-E4ED-43F6-9005-F7D24C2431A8}" destId="{601A2A40-EAA5-48C5-A43B-147BF9B2C420}" srcOrd="0" destOrd="0" parTransId="{65018B22-DAEA-41AD-A603-39CB9369B2BD}" sibTransId="{6863717C-82D8-44E0-8957-D20BD0A3EF54}"/>
    <dgm:cxn modelId="{36CDD03E-DEEC-4D46-A66B-5EB120D79017}" type="presParOf" srcId="{6568C7BE-68E5-4644-BB6B-847CB2566E74}" destId="{20A21E7A-4733-4A7B-9C49-6EE809BD6F81}" srcOrd="0" destOrd="0" presId="urn:microsoft.com/office/officeart/2005/8/layout/vList2"/>
    <dgm:cxn modelId="{10104BE2-1D0A-4928-A6BF-0CD36C14B628}" type="presParOf" srcId="{6568C7BE-68E5-4644-BB6B-847CB2566E74}" destId="{63E4FB2F-3A05-4595-B99B-AEC5BA8AD098}" srcOrd="1" destOrd="0" presId="urn:microsoft.com/office/officeart/2005/8/layout/vList2"/>
    <dgm:cxn modelId="{737294A8-790A-4352-BEBC-EBE3D479BD05}" type="presParOf" srcId="{6568C7BE-68E5-4644-BB6B-847CB2566E74}" destId="{568B345E-5C7B-47D9-A53D-D6392D933DF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D9E941-FE8E-4BE7-B2E0-CD15B910275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6A85BED-BB49-4EA7-BED0-50AE0193E321}">
      <dgm:prSet/>
      <dgm:spPr/>
      <dgm:t>
        <a:bodyPr/>
        <a:lstStyle/>
        <a:p>
          <a:r>
            <a:rPr lang="en-IN"/>
            <a:t>🧑 </a:t>
          </a:r>
          <a:r>
            <a:rPr lang="en-IN" b="1"/>
            <a:t>Prompt</a:t>
          </a:r>
          <a:r>
            <a:rPr lang="en-IN"/>
            <a:t>: Show latest temperature from Sensor 003</a:t>
          </a:r>
          <a:endParaRPr lang="en-US"/>
        </a:p>
      </dgm:t>
    </dgm:pt>
    <dgm:pt modelId="{0ED78D5B-D5D4-42E4-A8E0-AABB54E5C0D8}" type="parTrans" cxnId="{0D8F5EFC-20A1-4C68-8A3A-57A2B1E3C70C}">
      <dgm:prSet/>
      <dgm:spPr/>
      <dgm:t>
        <a:bodyPr/>
        <a:lstStyle/>
        <a:p>
          <a:endParaRPr lang="en-US"/>
        </a:p>
      </dgm:t>
    </dgm:pt>
    <dgm:pt modelId="{DA1A0771-2342-4AB2-B5C8-F0047AD0ABE7}" type="sibTrans" cxnId="{0D8F5EFC-20A1-4C68-8A3A-57A2B1E3C70C}">
      <dgm:prSet/>
      <dgm:spPr/>
      <dgm:t>
        <a:bodyPr/>
        <a:lstStyle/>
        <a:p>
          <a:endParaRPr lang="en-US"/>
        </a:p>
      </dgm:t>
    </dgm:pt>
    <dgm:pt modelId="{7D4F022B-0175-46B6-BDBA-CE17C40DEC85}">
      <dgm:prSet/>
      <dgm:spPr/>
      <dgm:t>
        <a:bodyPr/>
        <a:lstStyle/>
        <a:p>
          <a:r>
            <a:rPr lang="en-IN"/>
            <a:t>🤖 </a:t>
          </a:r>
          <a:r>
            <a:rPr lang="en-IN" b="1"/>
            <a:t>Response</a:t>
          </a:r>
          <a:r>
            <a:rPr lang="en-IN"/>
            <a:t>: 📈 Sensor 003 reading: 28.7°C at 10:02 AM.</a:t>
          </a:r>
          <a:endParaRPr lang="en-US"/>
        </a:p>
      </dgm:t>
    </dgm:pt>
    <dgm:pt modelId="{58F16ED7-CFC0-4445-8203-E47535958433}" type="parTrans" cxnId="{D3F14EB3-BC0D-491A-A360-3C8CAD8698EE}">
      <dgm:prSet/>
      <dgm:spPr/>
      <dgm:t>
        <a:bodyPr/>
        <a:lstStyle/>
        <a:p>
          <a:endParaRPr lang="en-US"/>
        </a:p>
      </dgm:t>
    </dgm:pt>
    <dgm:pt modelId="{B4DB1848-52B3-463F-8452-E09BBA8E2EFA}" type="sibTrans" cxnId="{D3F14EB3-BC0D-491A-A360-3C8CAD8698EE}">
      <dgm:prSet/>
      <dgm:spPr/>
      <dgm:t>
        <a:bodyPr/>
        <a:lstStyle/>
        <a:p>
          <a:endParaRPr lang="en-US"/>
        </a:p>
      </dgm:t>
    </dgm:pt>
    <dgm:pt modelId="{7E151FA2-0116-4705-98B8-0089F3E606B0}" type="pres">
      <dgm:prSet presAssocID="{87D9E941-FE8E-4BE7-B2E0-CD15B9102759}" presName="linear" presStyleCnt="0">
        <dgm:presLayoutVars>
          <dgm:animLvl val="lvl"/>
          <dgm:resizeHandles val="exact"/>
        </dgm:presLayoutVars>
      </dgm:prSet>
      <dgm:spPr/>
    </dgm:pt>
    <dgm:pt modelId="{7C843CB9-A7AE-40CC-A86C-F6F53181F705}" type="pres">
      <dgm:prSet presAssocID="{F6A85BED-BB49-4EA7-BED0-50AE0193E32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9C456AC-288B-4439-9105-790DEE085CB3}" type="pres">
      <dgm:prSet presAssocID="{DA1A0771-2342-4AB2-B5C8-F0047AD0ABE7}" presName="spacer" presStyleCnt="0"/>
      <dgm:spPr/>
    </dgm:pt>
    <dgm:pt modelId="{018AF013-DB4A-45AB-8AA1-252FF2045049}" type="pres">
      <dgm:prSet presAssocID="{7D4F022B-0175-46B6-BDBA-CE17C40DEC8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C9EF143-8660-4CD4-943B-3E5F22352EC3}" type="presOf" srcId="{F6A85BED-BB49-4EA7-BED0-50AE0193E321}" destId="{7C843CB9-A7AE-40CC-A86C-F6F53181F705}" srcOrd="0" destOrd="0" presId="urn:microsoft.com/office/officeart/2005/8/layout/vList2"/>
    <dgm:cxn modelId="{A4A8A2B1-A23D-4125-B7C6-176C9821C011}" type="presOf" srcId="{87D9E941-FE8E-4BE7-B2E0-CD15B9102759}" destId="{7E151FA2-0116-4705-98B8-0089F3E606B0}" srcOrd="0" destOrd="0" presId="urn:microsoft.com/office/officeart/2005/8/layout/vList2"/>
    <dgm:cxn modelId="{D3F14EB3-BC0D-491A-A360-3C8CAD8698EE}" srcId="{87D9E941-FE8E-4BE7-B2E0-CD15B9102759}" destId="{7D4F022B-0175-46B6-BDBA-CE17C40DEC85}" srcOrd="1" destOrd="0" parTransId="{58F16ED7-CFC0-4445-8203-E47535958433}" sibTransId="{B4DB1848-52B3-463F-8452-E09BBA8E2EFA}"/>
    <dgm:cxn modelId="{B0190BF2-9D68-4B8D-9D38-57E038534D7B}" type="presOf" srcId="{7D4F022B-0175-46B6-BDBA-CE17C40DEC85}" destId="{018AF013-DB4A-45AB-8AA1-252FF2045049}" srcOrd="0" destOrd="0" presId="urn:microsoft.com/office/officeart/2005/8/layout/vList2"/>
    <dgm:cxn modelId="{0D8F5EFC-20A1-4C68-8A3A-57A2B1E3C70C}" srcId="{87D9E941-FE8E-4BE7-B2E0-CD15B9102759}" destId="{F6A85BED-BB49-4EA7-BED0-50AE0193E321}" srcOrd="0" destOrd="0" parTransId="{0ED78D5B-D5D4-42E4-A8E0-AABB54E5C0D8}" sibTransId="{DA1A0771-2342-4AB2-B5C8-F0047AD0ABE7}"/>
    <dgm:cxn modelId="{81ADC56C-7CD4-484B-A0C8-A4D8FB76176E}" type="presParOf" srcId="{7E151FA2-0116-4705-98B8-0089F3E606B0}" destId="{7C843CB9-A7AE-40CC-A86C-F6F53181F705}" srcOrd="0" destOrd="0" presId="urn:microsoft.com/office/officeart/2005/8/layout/vList2"/>
    <dgm:cxn modelId="{E7389CAC-8A84-45F2-94BD-64860773E9FB}" type="presParOf" srcId="{7E151FA2-0116-4705-98B8-0089F3E606B0}" destId="{99C456AC-288B-4439-9105-790DEE085CB3}" srcOrd="1" destOrd="0" presId="urn:microsoft.com/office/officeart/2005/8/layout/vList2"/>
    <dgm:cxn modelId="{70C0447E-9729-46C9-A5CC-9BF57B1C6647}" type="presParOf" srcId="{7E151FA2-0116-4705-98B8-0089F3E606B0}" destId="{018AF013-DB4A-45AB-8AA1-252FF204504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F1CCE7-32DF-4B78-BB28-A915EB9AE70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D313A4C-0964-435B-BFF4-D9677BDE5D2D}">
      <dgm:prSet/>
      <dgm:spPr/>
      <dgm:t>
        <a:bodyPr/>
        <a:lstStyle/>
        <a:p>
          <a:r>
            <a:rPr lang="en-IN"/>
            <a:t>🧑 </a:t>
          </a:r>
          <a:r>
            <a:rPr lang="en-IN" b="1"/>
            <a:t>Prompt</a:t>
          </a:r>
          <a:r>
            <a:rPr lang="en-IN"/>
            <a:t>: Who am I?</a:t>
          </a:r>
          <a:endParaRPr lang="en-US"/>
        </a:p>
      </dgm:t>
    </dgm:pt>
    <dgm:pt modelId="{40867F1B-7DC3-4C1F-ABDD-EB049E7B1EB3}" type="parTrans" cxnId="{C3FABB96-B252-4875-A958-1D7DE057244B}">
      <dgm:prSet/>
      <dgm:spPr/>
      <dgm:t>
        <a:bodyPr/>
        <a:lstStyle/>
        <a:p>
          <a:endParaRPr lang="en-US"/>
        </a:p>
      </dgm:t>
    </dgm:pt>
    <dgm:pt modelId="{FFF371A0-FA58-42BD-8238-02ED183534CA}" type="sibTrans" cxnId="{C3FABB96-B252-4875-A958-1D7DE057244B}">
      <dgm:prSet/>
      <dgm:spPr/>
      <dgm:t>
        <a:bodyPr/>
        <a:lstStyle/>
        <a:p>
          <a:endParaRPr lang="en-US"/>
        </a:p>
      </dgm:t>
    </dgm:pt>
    <dgm:pt modelId="{BD1BC076-3911-4CD6-811F-34DC88B05F85}">
      <dgm:prSet/>
      <dgm:spPr/>
      <dgm:t>
        <a:bodyPr/>
        <a:lstStyle/>
        <a:p>
          <a:r>
            <a:rPr lang="en-IN"/>
            <a:t>🤖 </a:t>
          </a:r>
          <a:r>
            <a:rPr lang="en-IN" b="1"/>
            <a:t>Response</a:t>
          </a:r>
          <a:r>
            <a:rPr lang="en-IN"/>
            <a:t>: You are logged in as tech@inferrix.com with role Technician.</a:t>
          </a:r>
          <a:endParaRPr lang="en-US"/>
        </a:p>
      </dgm:t>
    </dgm:pt>
    <dgm:pt modelId="{7EC67F8C-05B3-456F-9836-D50CFE706010}" type="parTrans" cxnId="{683CFB27-4B74-40B4-B762-3EC88D8A39B2}">
      <dgm:prSet/>
      <dgm:spPr/>
      <dgm:t>
        <a:bodyPr/>
        <a:lstStyle/>
        <a:p>
          <a:endParaRPr lang="en-US"/>
        </a:p>
      </dgm:t>
    </dgm:pt>
    <dgm:pt modelId="{A358361E-09AF-4024-917E-FAB947E3F804}" type="sibTrans" cxnId="{683CFB27-4B74-40B4-B762-3EC88D8A39B2}">
      <dgm:prSet/>
      <dgm:spPr/>
      <dgm:t>
        <a:bodyPr/>
        <a:lstStyle/>
        <a:p>
          <a:endParaRPr lang="en-US"/>
        </a:p>
      </dgm:t>
    </dgm:pt>
    <dgm:pt modelId="{B78AEFF9-8BAB-4213-8349-FEA97F4FE7A1}" type="pres">
      <dgm:prSet presAssocID="{82F1CCE7-32DF-4B78-BB28-A915EB9AE70A}" presName="linear" presStyleCnt="0">
        <dgm:presLayoutVars>
          <dgm:animLvl val="lvl"/>
          <dgm:resizeHandles val="exact"/>
        </dgm:presLayoutVars>
      </dgm:prSet>
      <dgm:spPr/>
    </dgm:pt>
    <dgm:pt modelId="{50D5050D-450C-4EDE-A0C8-08B15985C140}" type="pres">
      <dgm:prSet presAssocID="{0D313A4C-0964-435B-BFF4-D9677BDE5D2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1A437E5-93AF-445B-9F65-E07A631409A7}" type="pres">
      <dgm:prSet presAssocID="{FFF371A0-FA58-42BD-8238-02ED183534CA}" presName="spacer" presStyleCnt="0"/>
      <dgm:spPr/>
    </dgm:pt>
    <dgm:pt modelId="{25C6F3E2-D38F-4F01-A6BD-86CF983079A1}" type="pres">
      <dgm:prSet presAssocID="{BD1BC076-3911-4CD6-811F-34DC88B05F8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83CFB27-4B74-40B4-B762-3EC88D8A39B2}" srcId="{82F1CCE7-32DF-4B78-BB28-A915EB9AE70A}" destId="{BD1BC076-3911-4CD6-811F-34DC88B05F85}" srcOrd="1" destOrd="0" parTransId="{7EC67F8C-05B3-456F-9836-D50CFE706010}" sibTransId="{A358361E-09AF-4024-917E-FAB947E3F804}"/>
    <dgm:cxn modelId="{192EA283-E899-4B2F-8F88-F1B5309C5928}" type="presOf" srcId="{82F1CCE7-32DF-4B78-BB28-A915EB9AE70A}" destId="{B78AEFF9-8BAB-4213-8349-FEA97F4FE7A1}" srcOrd="0" destOrd="0" presId="urn:microsoft.com/office/officeart/2005/8/layout/vList2"/>
    <dgm:cxn modelId="{C39F3D8E-8197-41CC-AAB5-AEBDFC711B00}" type="presOf" srcId="{BD1BC076-3911-4CD6-811F-34DC88B05F85}" destId="{25C6F3E2-D38F-4F01-A6BD-86CF983079A1}" srcOrd="0" destOrd="0" presId="urn:microsoft.com/office/officeart/2005/8/layout/vList2"/>
    <dgm:cxn modelId="{C3FABB96-B252-4875-A958-1D7DE057244B}" srcId="{82F1CCE7-32DF-4B78-BB28-A915EB9AE70A}" destId="{0D313A4C-0964-435B-BFF4-D9677BDE5D2D}" srcOrd="0" destOrd="0" parTransId="{40867F1B-7DC3-4C1F-ABDD-EB049E7B1EB3}" sibTransId="{FFF371A0-FA58-42BD-8238-02ED183534CA}"/>
    <dgm:cxn modelId="{DE5A45AD-E591-46BD-84BF-DBF683A47B35}" type="presOf" srcId="{0D313A4C-0964-435B-BFF4-D9677BDE5D2D}" destId="{50D5050D-450C-4EDE-A0C8-08B15985C140}" srcOrd="0" destOrd="0" presId="urn:microsoft.com/office/officeart/2005/8/layout/vList2"/>
    <dgm:cxn modelId="{D859FE44-457F-4949-9B5F-41054F310EAA}" type="presParOf" srcId="{B78AEFF9-8BAB-4213-8349-FEA97F4FE7A1}" destId="{50D5050D-450C-4EDE-A0C8-08B15985C140}" srcOrd="0" destOrd="0" presId="urn:microsoft.com/office/officeart/2005/8/layout/vList2"/>
    <dgm:cxn modelId="{BA9AB052-08CB-4FE5-A0DB-0DDB33684B00}" type="presParOf" srcId="{B78AEFF9-8BAB-4213-8349-FEA97F4FE7A1}" destId="{B1A437E5-93AF-445B-9F65-E07A631409A7}" srcOrd="1" destOrd="0" presId="urn:microsoft.com/office/officeart/2005/8/layout/vList2"/>
    <dgm:cxn modelId="{80B70ECA-E29B-4BB1-8E2B-2942B2EE7ADC}" type="presParOf" srcId="{B78AEFF9-8BAB-4213-8349-FEA97F4FE7A1}" destId="{25C6F3E2-D38F-4F01-A6BD-86CF983079A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2B2779-8F4E-400F-8338-E3EA567504DF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EDA7D3D-89DE-4C8E-8843-220801B44777}">
      <dgm:prSet/>
      <dgm:spPr/>
      <dgm:t>
        <a:bodyPr/>
        <a:lstStyle/>
        <a:p>
          <a:r>
            <a:rPr lang="en-IN"/>
            <a:t>THANK YOU </a:t>
          </a:r>
          <a:endParaRPr lang="en-US"/>
        </a:p>
      </dgm:t>
    </dgm:pt>
    <dgm:pt modelId="{2C44D9E6-2C91-4EA1-ABE7-31029821DE9B}" type="parTrans" cxnId="{2221F756-7DC8-41AA-AB5D-643C08E0BAC6}">
      <dgm:prSet/>
      <dgm:spPr/>
      <dgm:t>
        <a:bodyPr/>
        <a:lstStyle/>
        <a:p>
          <a:endParaRPr lang="en-US"/>
        </a:p>
      </dgm:t>
    </dgm:pt>
    <dgm:pt modelId="{92D493C1-D90B-47CD-A0CB-61D317CBEBB9}" type="sibTrans" cxnId="{2221F756-7DC8-41AA-AB5D-643C08E0BAC6}">
      <dgm:prSet/>
      <dgm:spPr/>
      <dgm:t>
        <a:bodyPr/>
        <a:lstStyle/>
        <a:p>
          <a:endParaRPr lang="en-US"/>
        </a:p>
      </dgm:t>
    </dgm:pt>
    <dgm:pt modelId="{D56F1E78-A5F5-4EB2-AC3A-C78D2DF4A293}">
      <dgm:prSet/>
      <dgm:spPr/>
      <dgm:t>
        <a:bodyPr/>
        <a:lstStyle/>
        <a:p>
          <a:r>
            <a:rPr lang="en-IN"/>
            <a:t>WE CAN FURTHER ENHANCE THIS WITH MORE</a:t>
          </a:r>
          <a:endParaRPr lang="en-US"/>
        </a:p>
      </dgm:t>
    </dgm:pt>
    <dgm:pt modelId="{2032AA6D-732C-474A-9065-926BAF370EE6}" type="parTrans" cxnId="{1FF802A9-6A90-4E24-997F-DE1CA0FC242F}">
      <dgm:prSet/>
      <dgm:spPr/>
      <dgm:t>
        <a:bodyPr/>
        <a:lstStyle/>
        <a:p>
          <a:endParaRPr lang="en-US"/>
        </a:p>
      </dgm:t>
    </dgm:pt>
    <dgm:pt modelId="{9E5E588D-E8A6-4DA3-BF46-891E1F1FA372}" type="sibTrans" cxnId="{1FF802A9-6A90-4E24-997F-DE1CA0FC242F}">
      <dgm:prSet/>
      <dgm:spPr/>
      <dgm:t>
        <a:bodyPr/>
        <a:lstStyle/>
        <a:p>
          <a:endParaRPr lang="en-US"/>
        </a:p>
      </dgm:t>
    </dgm:pt>
    <dgm:pt modelId="{C080B30F-036D-4CFC-AED8-5C7704D5C906}">
      <dgm:prSet/>
      <dgm:spPr/>
      <dgm:t>
        <a:bodyPr/>
        <a:lstStyle/>
        <a:p>
          <a:r>
            <a:rPr lang="en-IN"/>
            <a:t>ADVANCED/CUSTOMIZED FEATURES AND COVER </a:t>
          </a:r>
          <a:endParaRPr lang="en-US"/>
        </a:p>
      </dgm:t>
    </dgm:pt>
    <dgm:pt modelId="{1F3E0B58-66D3-4DCA-B3E0-31C2AF1283F7}" type="parTrans" cxnId="{E0F90530-6144-4100-91A9-5BF0CE606522}">
      <dgm:prSet/>
      <dgm:spPr/>
      <dgm:t>
        <a:bodyPr/>
        <a:lstStyle/>
        <a:p>
          <a:endParaRPr lang="en-US"/>
        </a:p>
      </dgm:t>
    </dgm:pt>
    <dgm:pt modelId="{45022DC9-090F-48A8-BF3F-47FA870EADE6}" type="sibTrans" cxnId="{E0F90530-6144-4100-91A9-5BF0CE606522}">
      <dgm:prSet/>
      <dgm:spPr/>
      <dgm:t>
        <a:bodyPr/>
        <a:lstStyle/>
        <a:p>
          <a:endParaRPr lang="en-US"/>
        </a:p>
      </dgm:t>
    </dgm:pt>
    <dgm:pt modelId="{CAEF1C72-C9C5-41D4-AC4D-41470099250D}">
      <dgm:prSet/>
      <dgm:spPr/>
      <dgm:t>
        <a:bodyPr/>
        <a:lstStyle/>
        <a:p>
          <a:r>
            <a:rPr lang="en-IN"/>
            <a:t>MOST OF 600+ APIS OF INFINNIX AS PER DEMAND</a:t>
          </a:r>
          <a:endParaRPr lang="en-US"/>
        </a:p>
      </dgm:t>
    </dgm:pt>
    <dgm:pt modelId="{EADD26F1-9E99-4961-9757-CA2F8F2DCC70}" type="parTrans" cxnId="{42C1ABA8-96AE-4594-963F-8B01E19199DE}">
      <dgm:prSet/>
      <dgm:spPr/>
      <dgm:t>
        <a:bodyPr/>
        <a:lstStyle/>
        <a:p>
          <a:endParaRPr lang="en-US"/>
        </a:p>
      </dgm:t>
    </dgm:pt>
    <dgm:pt modelId="{617D934D-4D53-463C-8DF7-EFAF19FDC569}" type="sibTrans" cxnId="{42C1ABA8-96AE-4594-963F-8B01E19199DE}">
      <dgm:prSet/>
      <dgm:spPr/>
      <dgm:t>
        <a:bodyPr/>
        <a:lstStyle/>
        <a:p>
          <a:endParaRPr lang="en-US"/>
        </a:p>
      </dgm:t>
    </dgm:pt>
    <dgm:pt modelId="{5FBDD3C5-182E-4B64-B449-7EF4C15810D4}" type="pres">
      <dgm:prSet presAssocID="{002B2779-8F4E-400F-8338-E3EA567504DF}" presName="Name0" presStyleCnt="0">
        <dgm:presLayoutVars>
          <dgm:dir/>
          <dgm:animLvl val="lvl"/>
          <dgm:resizeHandles val="exact"/>
        </dgm:presLayoutVars>
      </dgm:prSet>
      <dgm:spPr/>
    </dgm:pt>
    <dgm:pt modelId="{449549B5-A7CB-4261-90B5-82136589446A}" type="pres">
      <dgm:prSet presAssocID="{CAEF1C72-C9C5-41D4-AC4D-41470099250D}" presName="boxAndChildren" presStyleCnt="0"/>
      <dgm:spPr/>
    </dgm:pt>
    <dgm:pt modelId="{A8CE6B22-98B6-4716-BCD1-8FA0E7A61E77}" type="pres">
      <dgm:prSet presAssocID="{CAEF1C72-C9C5-41D4-AC4D-41470099250D}" presName="parentTextBox" presStyleLbl="node1" presStyleIdx="0" presStyleCnt="3"/>
      <dgm:spPr/>
    </dgm:pt>
    <dgm:pt modelId="{F2E37F20-7820-42A6-A229-FA0A64ADCC90}" type="pres">
      <dgm:prSet presAssocID="{45022DC9-090F-48A8-BF3F-47FA870EADE6}" presName="sp" presStyleCnt="0"/>
      <dgm:spPr/>
    </dgm:pt>
    <dgm:pt modelId="{A97FBCE3-23D4-40EA-A1AD-CE42F9494425}" type="pres">
      <dgm:prSet presAssocID="{C080B30F-036D-4CFC-AED8-5C7704D5C906}" presName="arrowAndChildren" presStyleCnt="0"/>
      <dgm:spPr/>
    </dgm:pt>
    <dgm:pt modelId="{AA59940C-B404-4FFF-BE2B-055149E81617}" type="pres">
      <dgm:prSet presAssocID="{C080B30F-036D-4CFC-AED8-5C7704D5C906}" presName="parentTextArrow" presStyleLbl="node1" presStyleIdx="1" presStyleCnt="3"/>
      <dgm:spPr/>
    </dgm:pt>
    <dgm:pt modelId="{9EC01F3B-CBEC-483C-8133-51F3FEC7A019}" type="pres">
      <dgm:prSet presAssocID="{92D493C1-D90B-47CD-A0CB-61D317CBEBB9}" presName="sp" presStyleCnt="0"/>
      <dgm:spPr/>
    </dgm:pt>
    <dgm:pt modelId="{568CDDA6-D157-492E-A9BF-342C60F35151}" type="pres">
      <dgm:prSet presAssocID="{1EDA7D3D-89DE-4C8E-8843-220801B44777}" presName="arrowAndChildren" presStyleCnt="0"/>
      <dgm:spPr/>
    </dgm:pt>
    <dgm:pt modelId="{8B2FAE62-4560-4B61-91C4-03268295366F}" type="pres">
      <dgm:prSet presAssocID="{1EDA7D3D-89DE-4C8E-8843-220801B44777}" presName="parentTextArrow" presStyleLbl="node1" presStyleIdx="1" presStyleCnt="3"/>
      <dgm:spPr/>
    </dgm:pt>
    <dgm:pt modelId="{D09E1B0C-92E5-4E4E-8E41-38A652C94807}" type="pres">
      <dgm:prSet presAssocID="{1EDA7D3D-89DE-4C8E-8843-220801B44777}" presName="arrow" presStyleLbl="node1" presStyleIdx="2" presStyleCnt="3"/>
      <dgm:spPr/>
    </dgm:pt>
    <dgm:pt modelId="{0ADDDFD9-42DB-480A-8CF1-641FB60B778B}" type="pres">
      <dgm:prSet presAssocID="{1EDA7D3D-89DE-4C8E-8843-220801B44777}" presName="descendantArrow" presStyleCnt="0"/>
      <dgm:spPr/>
    </dgm:pt>
    <dgm:pt modelId="{F62D90B6-49C0-4FE8-8E37-FE289904D69F}" type="pres">
      <dgm:prSet presAssocID="{D56F1E78-A5F5-4EB2-AC3A-C78D2DF4A293}" presName="childTextArrow" presStyleLbl="fgAccFollowNode1" presStyleIdx="0" presStyleCnt="1">
        <dgm:presLayoutVars>
          <dgm:bulletEnabled val="1"/>
        </dgm:presLayoutVars>
      </dgm:prSet>
      <dgm:spPr/>
    </dgm:pt>
  </dgm:ptLst>
  <dgm:cxnLst>
    <dgm:cxn modelId="{76C80C05-48F4-4B94-9DE0-3798644674C2}" type="presOf" srcId="{1EDA7D3D-89DE-4C8E-8843-220801B44777}" destId="{D09E1B0C-92E5-4E4E-8E41-38A652C94807}" srcOrd="1" destOrd="0" presId="urn:microsoft.com/office/officeart/2005/8/layout/process4"/>
    <dgm:cxn modelId="{E0F90530-6144-4100-91A9-5BF0CE606522}" srcId="{002B2779-8F4E-400F-8338-E3EA567504DF}" destId="{C080B30F-036D-4CFC-AED8-5C7704D5C906}" srcOrd="1" destOrd="0" parTransId="{1F3E0B58-66D3-4DCA-B3E0-31C2AF1283F7}" sibTransId="{45022DC9-090F-48A8-BF3F-47FA870EADE6}"/>
    <dgm:cxn modelId="{2221F756-7DC8-41AA-AB5D-643C08E0BAC6}" srcId="{002B2779-8F4E-400F-8338-E3EA567504DF}" destId="{1EDA7D3D-89DE-4C8E-8843-220801B44777}" srcOrd="0" destOrd="0" parTransId="{2C44D9E6-2C91-4EA1-ABE7-31029821DE9B}" sibTransId="{92D493C1-D90B-47CD-A0CB-61D317CBEBB9}"/>
    <dgm:cxn modelId="{607BC296-B7C9-48F1-B9B4-4D81699CA5D2}" type="presOf" srcId="{1EDA7D3D-89DE-4C8E-8843-220801B44777}" destId="{8B2FAE62-4560-4B61-91C4-03268295366F}" srcOrd="0" destOrd="0" presId="urn:microsoft.com/office/officeart/2005/8/layout/process4"/>
    <dgm:cxn modelId="{0B03AB9D-2670-4431-A7CC-9D4C81875097}" type="presOf" srcId="{D56F1E78-A5F5-4EB2-AC3A-C78D2DF4A293}" destId="{F62D90B6-49C0-4FE8-8E37-FE289904D69F}" srcOrd="0" destOrd="0" presId="urn:microsoft.com/office/officeart/2005/8/layout/process4"/>
    <dgm:cxn modelId="{42C1ABA8-96AE-4594-963F-8B01E19199DE}" srcId="{002B2779-8F4E-400F-8338-E3EA567504DF}" destId="{CAEF1C72-C9C5-41D4-AC4D-41470099250D}" srcOrd="2" destOrd="0" parTransId="{EADD26F1-9E99-4961-9757-CA2F8F2DCC70}" sibTransId="{617D934D-4D53-463C-8DF7-EFAF19FDC569}"/>
    <dgm:cxn modelId="{1FF802A9-6A90-4E24-997F-DE1CA0FC242F}" srcId="{1EDA7D3D-89DE-4C8E-8843-220801B44777}" destId="{D56F1E78-A5F5-4EB2-AC3A-C78D2DF4A293}" srcOrd="0" destOrd="0" parTransId="{2032AA6D-732C-474A-9065-926BAF370EE6}" sibTransId="{9E5E588D-E8A6-4DA3-BF46-891E1F1FA372}"/>
    <dgm:cxn modelId="{7F0F5CB8-25D1-4EC4-804A-4D87A907C33B}" type="presOf" srcId="{CAEF1C72-C9C5-41D4-AC4D-41470099250D}" destId="{A8CE6B22-98B6-4716-BCD1-8FA0E7A61E77}" srcOrd="0" destOrd="0" presId="urn:microsoft.com/office/officeart/2005/8/layout/process4"/>
    <dgm:cxn modelId="{C3DCCAC3-2147-4C30-890D-531D52AF2B56}" type="presOf" srcId="{C080B30F-036D-4CFC-AED8-5C7704D5C906}" destId="{AA59940C-B404-4FFF-BE2B-055149E81617}" srcOrd="0" destOrd="0" presId="urn:microsoft.com/office/officeart/2005/8/layout/process4"/>
    <dgm:cxn modelId="{214E35C7-ABA5-4E85-A60D-5E0881BA256B}" type="presOf" srcId="{002B2779-8F4E-400F-8338-E3EA567504DF}" destId="{5FBDD3C5-182E-4B64-B449-7EF4C15810D4}" srcOrd="0" destOrd="0" presId="urn:microsoft.com/office/officeart/2005/8/layout/process4"/>
    <dgm:cxn modelId="{D87A332A-02B7-48A1-ABB9-4980BCA58771}" type="presParOf" srcId="{5FBDD3C5-182E-4B64-B449-7EF4C15810D4}" destId="{449549B5-A7CB-4261-90B5-82136589446A}" srcOrd="0" destOrd="0" presId="urn:microsoft.com/office/officeart/2005/8/layout/process4"/>
    <dgm:cxn modelId="{FFDD117C-93C6-4B1A-BC57-2496C52B77AA}" type="presParOf" srcId="{449549B5-A7CB-4261-90B5-82136589446A}" destId="{A8CE6B22-98B6-4716-BCD1-8FA0E7A61E77}" srcOrd="0" destOrd="0" presId="urn:microsoft.com/office/officeart/2005/8/layout/process4"/>
    <dgm:cxn modelId="{F773E7F4-2E96-492D-892A-183A5847E84E}" type="presParOf" srcId="{5FBDD3C5-182E-4B64-B449-7EF4C15810D4}" destId="{F2E37F20-7820-42A6-A229-FA0A64ADCC90}" srcOrd="1" destOrd="0" presId="urn:microsoft.com/office/officeart/2005/8/layout/process4"/>
    <dgm:cxn modelId="{C40F92B2-5C9F-473C-AAEC-EAE8E41E4C37}" type="presParOf" srcId="{5FBDD3C5-182E-4B64-B449-7EF4C15810D4}" destId="{A97FBCE3-23D4-40EA-A1AD-CE42F9494425}" srcOrd="2" destOrd="0" presId="urn:microsoft.com/office/officeart/2005/8/layout/process4"/>
    <dgm:cxn modelId="{2FF0597D-35DF-4869-ABC4-EF699089CF83}" type="presParOf" srcId="{A97FBCE3-23D4-40EA-A1AD-CE42F9494425}" destId="{AA59940C-B404-4FFF-BE2B-055149E81617}" srcOrd="0" destOrd="0" presId="urn:microsoft.com/office/officeart/2005/8/layout/process4"/>
    <dgm:cxn modelId="{A9F50E63-B736-4B1E-AA5D-F03ED54B3C41}" type="presParOf" srcId="{5FBDD3C5-182E-4B64-B449-7EF4C15810D4}" destId="{9EC01F3B-CBEC-483C-8133-51F3FEC7A019}" srcOrd="3" destOrd="0" presId="urn:microsoft.com/office/officeart/2005/8/layout/process4"/>
    <dgm:cxn modelId="{92D66C5B-75DC-4BBE-A968-0674D083C325}" type="presParOf" srcId="{5FBDD3C5-182E-4B64-B449-7EF4C15810D4}" destId="{568CDDA6-D157-492E-A9BF-342C60F35151}" srcOrd="4" destOrd="0" presId="urn:microsoft.com/office/officeart/2005/8/layout/process4"/>
    <dgm:cxn modelId="{C72AE128-8670-4DBF-A3DC-1C038D5BB906}" type="presParOf" srcId="{568CDDA6-D157-492E-A9BF-342C60F35151}" destId="{8B2FAE62-4560-4B61-91C4-03268295366F}" srcOrd="0" destOrd="0" presId="urn:microsoft.com/office/officeart/2005/8/layout/process4"/>
    <dgm:cxn modelId="{3345239F-2DF0-40A7-98C0-AA23B34811AF}" type="presParOf" srcId="{568CDDA6-D157-492E-A9BF-342C60F35151}" destId="{D09E1B0C-92E5-4E4E-8E41-38A652C94807}" srcOrd="1" destOrd="0" presId="urn:microsoft.com/office/officeart/2005/8/layout/process4"/>
    <dgm:cxn modelId="{37F73E94-8E8E-4813-BBFB-C4F6B3F476CC}" type="presParOf" srcId="{568CDDA6-D157-492E-A9BF-342C60F35151}" destId="{0ADDDFD9-42DB-480A-8CF1-641FB60B778B}" srcOrd="2" destOrd="0" presId="urn:microsoft.com/office/officeart/2005/8/layout/process4"/>
    <dgm:cxn modelId="{768E215B-CCFB-444C-9B43-D7FFF8D8A254}" type="presParOf" srcId="{0ADDDFD9-42DB-480A-8CF1-641FB60B778B}" destId="{F62D90B6-49C0-4FE8-8E37-FE289904D69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29228-8864-457D-8437-6AE6E8633EE9}">
      <dsp:nvSpPr>
        <dsp:cNvPr id="0" name=""/>
        <dsp:cNvSpPr/>
      </dsp:nvSpPr>
      <dsp:spPr>
        <a:xfrm>
          <a:off x="0" y="68945"/>
          <a:ext cx="6666833" cy="260617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🧑 </a:t>
          </a:r>
          <a:r>
            <a:rPr lang="en-IN" sz="3600" b="1" kern="1200"/>
            <a:t>Prompt</a:t>
          </a:r>
          <a:r>
            <a:rPr lang="en-IN" sz="3600" kern="1200"/>
            <a:t>: Show me critical alarms in Tower A</a:t>
          </a:r>
          <a:endParaRPr lang="en-US" sz="3600" kern="1200"/>
        </a:p>
      </dsp:txBody>
      <dsp:txXfrm>
        <a:off x="127223" y="196168"/>
        <a:ext cx="6412387" cy="2351728"/>
      </dsp:txXfrm>
    </dsp:sp>
    <dsp:sp modelId="{744BF1BB-C8EF-4B02-AB34-338F88B79FE5}">
      <dsp:nvSpPr>
        <dsp:cNvPr id="0" name=""/>
        <dsp:cNvSpPr/>
      </dsp:nvSpPr>
      <dsp:spPr>
        <a:xfrm>
          <a:off x="0" y="2778799"/>
          <a:ext cx="6666833" cy="2606174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🤖 </a:t>
          </a:r>
          <a:r>
            <a:rPr lang="en-IN" sz="3600" b="1" kern="1200"/>
            <a:t>Response</a:t>
          </a:r>
          <a:r>
            <a:rPr lang="en-IN" sz="3600" kern="1200"/>
            <a:t>: 🔴 3 critical alarms found: Smoke, Fire, and CO2 detectors triggered in Tower A.</a:t>
          </a:r>
          <a:endParaRPr lang="en-US" sz="3600" kern="1200"/>
        </a:p>
      </dsp:txBody>
      <dsp:txXfrm>
        <a:off x="127223" y="2906022"/>
        <a:ext cx="6412387" cy="2351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7BDE4-230C-4EF7-A284-327518A64F03}">
      <dsp:nvSpPr>
        <dsp:cNvPr id="0" name=""/>
        <dsp:cNvSpPr/>
      </dsp:nvSpPr>
      <dsp:spPr>
        <a:xfrm>
          <a:off x="0" y="68945"/>
          <a:ext cx="6666833" cy="260617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🧑 </a:t>
          </a:r>
          <a:r>
            <a:rPr lang="en-IN" sz="3600" b="1" kern="1200"/>
            <a:t>Prompt</a:t>
          </a:r>
          <a:r>
            <a:rPr lang="en-IN" sz="3600" kern="1200"/>
            <a:t>: Acknowledge the smoke alarm in Block B</a:t>
          </a:r>
          <a:endParaRPr lang="en-US" sz="3600" kern="1200"/>
        </a:p>
      </dsp:txBody>
      <dsp:txXfrm>
        <a:off x="127223" y="196168"/>
        <a:ext cx="6412387" cy="2351728"/>
      </dsp:txXfrm>
    </dsp:sp>
    <dsp:sp modelId="{51188C93-954E-4F39-8D62-C2B4757CC6C9}">
      <dsp:nvSpPr>
        <dsp:cNvPr id="0" name=""/>
        <dsp:cNvSpPr/>
      </dsp:nvSpPr>
      <dsp:spPr>
        <a:xfrm>
          <a:off x="0" y="2778799"/>
          <a:ext cx="6666833" cy="2606174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🤖 </a:t>
          </a:r>
          <a:r>
            <a:rPr lang="en-IN" sz="3600" b="1" kern="1200"/>
            <a:t>Response</a:t>
          </a:r>
          <a:r>
            <a:rPr lang="en-IN" sz="3600" kern="1200"/>
            <a:t>: ✅ The smoke alarm in Block B has been acknowledged successfully by the system.</a:t>
          </a:r>
          <a:endParaRPr lang="en-US" sz="3600" kern="1200"/>
        </a:p>
      </dsp:txBody>
      <dsp:txXfrm>
        <a:off x="127223" y="2906022"/>
        <a:ext cx="6412387" cy="23517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21E7A-4733-4A7B-9C49-6EE809BD6F81}">
      <dsp:nvSpPr>
        <dsp:cNvPr id="0" name=""/>
        <dsp:cNvSpPr/>
      </dsp:nvSpPr>
      <dsp:spPr>
        <a:xfrm>
          <a:off x="0" y="142778"/>
          <a:ext cx="6666833" cy="253378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🧑 </a:t>
          </a:r>
          <a:r>
            <a:rPr lang="en-IN" sz="3500" b="1" kern="1200"/>
            <a:t>Prompt</a:t>
          </a:r>
          <a:r>
            <a:rPr lang="en-IN" sz="3500" kern="1200"/>
            <a:t>: Will HVAC-01 overheat in Delhi?</a:t>
          </a:r>
          <a:endParaRPr lang="en-US" sz="3500" kern="1200"/>
        </a:p>
      </dsp:txBody>
      <dsp:txXfrm>
        <a:off x="123689" y="266467"/>
        <a:ext cx="6419455" cy="2286403"/>
      </dsp:txXfrm>
    </dsp:sp>
    <dsp:sp modelId="{568B345E-5C7B-47D9-A53D-D6392D933DFA}">
      <dsp:nvSpPr>
        <dsp:cNvPr id="0" name=""/>
        <dsp:cNvSpPr/>
      </dsp:nvSpPr>
      <dsp:spPr>
        <a:xfrm>
          <a:off x="0" y="2777360"/>
          <a:ext cx="6666833" cy="2533781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🤖 </a:t>
          </a:r>
          <a:r>
            <a:rPr lang="en-IN" sz="3500" b="1" kern="1200"/>
            <a:t>Response</a:t>
          </a:r>
          <a:r>
            <a:rPr lang="en-IN" sz="3500" kern="1200"/>
            <a:t>: 🌡️ Delhi forecast shows 43°C. Risk of HVAC-01 overheating detected. Schedule maintenance.</a:t>
          </a:r>
          <a:endParaRPr lang="en-US" sz="3500" kern="1200"/>
        </a:p>
      </dsp:txBody>
      <dsp:txXfrm>
        <a:off x="123689" y="2901049"/>
        <a:ext cx="6419455" cy="22864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43CB9-A7AE-40CC-A86C-F6F53181F705}">
      <dsp:nvSpPr>
        <dsp:cNvPr id="0" name=""/>
        <dsp:cNvSpPr/>
      </dsp:nvSpPr>
      <dsp:spPr>
        <a:xfrm>
          <a:off x="0" y="23539"/>
          <a:ext cx="6666833" cy="26371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/>
            <a:t>🧑 </a:t>
          </a:r>
          <a:r>
            <a:rPr lang="en-IN" sz="4600" b="1" kern="1200"/>
            <a:t>Prompt</a:t>
          </a:r>
          <a:r>
            <a:rPr lang="en-IN" sz="4600" kern="1200"/>
            <a:t>: Show latest temperature from Sensor 003</a:t>
          </a:r>
          <a:endParaRPr lang="en-US" sz="4600" kern="1200"/>
        </a:p>
      </dsp:txBody>
      <dsp:txXfrm>
        <a:off x="128737" y="152276"/>
        <a:ext cx="6409359" cy="2379706"/>
      </dsp:txXfrm>
    </dsp:sp>
    <dsp:sp modelId="{018AF013-DB4A-45AB-8AA1-252FF2045049}">
      <dsp:nvSpPr>
        <dsp:cNvPr id="0" name=""/>
        <dsp:cNvSpPr/>
      </dsp:nvSpPr>
      <dsp:spPr>
        <a:xfrm>
          <a:off x="0" y="2793200"/>
          <a:ext cx="6666833" cy="263718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/>
            <a:t>🤖 </a:t>
          </a:r>
          <a:r>
            <a:rPr lang="en-IN" sz="4600" b="1" kern="1200"/>
            <a:t>Response</a:t>
          </a:r>
          <a:r>
            <a:rPr lang="en-IN" sz="4600" kern="1200"/>
            <a:t>: 📈 Sensor 003 reading: 28.7°C at 10:02 AM.</a:t>
          </a:r>
          <a:endParaRPr lang="en-US" sz="4600" kern="1200"/>
        </a:p>
      </dsp:txBody>
      <dsp:txXfrm>
        <a:off x="128737" y="2921937"/>
        <a:ext cx="6409359" cy="23797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D5050D-450C-4EDE-A0C8-08B15985C140}">
      <dsp:nvSpPr>
        <dsp:cNvPr id="0" name=""/>
        <dsp:cNvSpPr/>
      </dsp:nvSpPr>
      <dsp:spPr>
        <a:xfrm>
          <a:off x="0" y="530825"/>
          <a:ext cx="6666833" cy="214285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/>
            <a:t>🧑 </a:t>
          </a:r>
          <a:r>
            <a:rPr lang="en-IN" sz="3700" b="1" kern="1200"/>
            <a:t>Prompt</a:t>
          </a:r>
          <a:r>
            <a:rPr lang="en-IN" sz="3700" kern="1200"/>
            <a:t>: Who am I?</a:t>
          </a:r>
          <a:endParaRPr lang="en-US" sz="3700" kern="1200"/>
        </a:p>
      </dsp:txBody>
      <dsp:txXfrm>
        <a:off x="104606" y="635431"/>
        <a:ext cx="6457621" cy="1933643"/>
      </dsp:txXfrm>
    </dsp:sp>
    <dsp:sp modelId="{25C6F3E2-D38F-4F01-A6BD-86CF983079A1}">
      <dsp:nvSpPr>
        <dsp:cNvPr id="0" name=""/>
        <dsp:cNvSpPr/>
      </dsp:nvSpPr>
      <dsp:spPr>
        <a:xfrm>
          <a:off x="0" y="2780240"/>
          <a:ext cx="6666833" cy="2142855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/>
            <a:t>🤖 </a:t>
          </a:r>
          <a:r>
            <a:rPr lang="en-IN" sz="3700" b="1" kern="1200"/>
            <a:t>Response</a:t>
          </a:r>
          <a:r>
            <a:rPr lang="en-IN" sz="3700" kern="1200"/>
            <a:t>: You are logged in as tech@inferrix.com with role Technician.</a:t>
          </a:r>
          <a:endParaRPr lang="en-US" sz="3700" kern="1200"/>
        </a:p>
      </dsp:txBody>
      <dsp:txXfrm>
        <a:off x="104606" y="2884846"/>
        <a:ext cx="6457621" cy="19336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E6B22-98B6-4716-BCD1-8FA0E7A61E77}">
      <dsp:nvSpPr>
        <dsp:cNvPr id="0" name=""/>
        <dsp:cNvSpPr/>
      </dsp:nvSpPr>
      <dsp:spPr>
        <a:xfrm>
          <a:off x="0" y="4105454"/>
          <a:ext cx="6666833" cy="13475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MOST OF 600+ APIS OF INFINNIX AS PER DEMAND</a:t>
          </a:r>
          <a:endParaRPr lang="en-US" sz="2500" kern="1200"/>
        </a:p>
      </dsp:txBody>
      <dsp:txXfrm>
        <a:off x="0" y="4105454"/>
        <a:ext cx="6666833" cy="1347501"/>
      </dsp:txXfrm>
    </dsp:sp>
    <dsp:sp modelId="{AA59940C-B404-4FFF-BE2B-055149E81617}">
      <dsp:nvSpPr>
        <dsp:cNvPr id="0" name=""/>
        <dsp:cNvSpPr/>
      </dsp:nvSpPr>
      <dsp:spPr>
        <a:xfrm rot="10800000">
          <a:off x="0" y="2053209"/>
          <a:ext cx="6666833" cy="2072457"/>
        </a:xfrm>
        <a:prstGeom prst="upArrowCallou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ADVANCED/CUSTOMIZED FEATURES AND COVER </a:t>
          </a:r>
          <a:endParaRPr lang="en-US" sz="2500" kern="1200"/>
        </a:p>
      </dsp:txBody>
      <dsp:txXfrm rot="10800000">
        <a:off x="0" y="2053209"/>
        <a:ext cx="6666833" cy="1346620"/>
      </dsp:txXfrm>
    </dsp:sp>
    <dsp:sp modelId="{D09E1B0C-92E5-4E4E-8E41-38A652C94807}">
      <dsp:nvSpPr>
        <dsp:cNvPr id="0" name=""/>
        <dsp:cNvSpPr/>
      </dsp:nvSpPr>
      <dsp:spPr>
        <a:xfrm rot="10800000">
          <a:off x="0" y="964"/>
          <a:ext cx="6666833" cy="2072457"/>
        </a:xfrm>
        <a:prstGeom prst="upArrowCallou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THANK YOU </a:t>
          </a:r>
          <a:endParaRPr lang="en-US" sz="2500" kern="1200"/>
        </a:p>
      </dsp:txBody>
      <dsp:txXfrm rot="-10800000">
        <a:off x="0" y="964"/>
        <a:ext cx="6666833" cy="727432"/>
      </dsp:txXfrm>
    </dsp:sp>
    <dsp:sp modelId="{F62D90B6-49C0-4FE8-8E37-FE289904D69F}">
      <dsp:nvSpPr>
        <dsp:cNvPr id="0" name=""/>
        <dsp:cNvSpPr/>
      </dsp:nvSpPr>
      <dsp:spPr>
        <a:xfrm>
          <a:off x="0" y="728396"/>
          <a:ext cx="6666833" cy="6196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WE CAN FURTHER ENHANCE THIS WITH MORE</a:t>
          </a:r>
          <a:endParaRPr lang="en-US" sz="2400" kern="1200"/>
        </a:p>
      </dsp:txBody>
      <dsp:txXfrm>
        <a:off x="0" y="728396"/>
        <a:ext cx="6666833" cy="619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3F14A-99DE-4123-85B6-657080E4309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356A2-B2A7-41CB-980C-646E5E697B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257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356A2-B2A7-41CB-980C-646E5E697B7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96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741F-4918-EDF6-12CD-F02856BAA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4F21E-19C0-E7A6-B1BA-8E40093EA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8C6E6-1E80-F4B5-C447-F1C8E302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FE17-42A2-43FA-ABA3-F2741C06B5B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8CF97-CC07-8693-9EBE-F9F96EE6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64A54-2CFC-051D-77C1-463E40D3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CD70-B58B-45A8-9AB8-EE4558FA9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73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D42F-651A-34B0-87FA-E3BA3D37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5DC26-096A-6E4D-5EA3-D72356459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035CA-4B71-07DE-7AB0-C4A0A1977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FE17-42A2-43FA-ABA3-F2741C06B5B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6E79-ECF5-2BAB-E5CF-ACBB6416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DEE24-C7F6-1809-5ED3-5388F528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CD70-B58B-45A8-9AB8-EE4558FA9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75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252EE-615B-2222-EBB1-927257F09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D1EBF-174B-3D72-170D-3118398EB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C0F8-7EEA-4369-31D9-4794AC95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FE17-42A2-43FA-ABA3-F2741C06B5B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9C9A-8054-39FB-D13A-152B4FF9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ACCF9-13E7-AB30-036D-49AE4095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CD70-B58B-45A8-9AB8-EE4558FA9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23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5FCA-C3EC-8B43-B8C6-5A08271E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99120-A40C-4217-58A3-EC145EB0D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953C7-FC88-9698-B183-7E2908B0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FE17-42A2-43FA-ABA3-F2741C06B5B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3B018-0DA2-54DF-AE93-D991607B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392A0-4367-9B3A-9016-BF8638DF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CD70-B58B-45A8-9AB8-EE4558FA9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28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5C29-7E6C-4FD8-48B2-C4039E9D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2B1A7-21FD-202C-5BCF-FAC3EC275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98BAB-02E0-92E4-EDA1-BE2F6A0A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FE17-42A2-43FA-ABA3-F2741C06B5B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59398-AA4E-2BD5-CF7C-D39F96D4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FF8F9-A8EA-10C1-EEA6-A798703F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CD70-B58B-45A8-9AB8-EE4558FA9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80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4099-E162-309A-7CDA-ABE9730E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3F3A6-F9DE-DCF8-2B11-68AC5E5DD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91F26-577D-2CBD-C1CF-F0E5D3418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1FA39-200A-AEA8-8033-DA6E0ADC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FE17-42A2-43FA-ABA3-F2741C06B5B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12CD6-32D8-6AB6-B3C3-3FE7499F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6D984-C0A7-1F08-4446-A280F10E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CD70-B58B-45A8-9AB8-EE4558FA9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2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DC70-5754-83E9-EE4F-972B3FC2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6109F-DF37-2A90-6878-40986D2CD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0C2C3-782B-630D-004D-6BBE76A2B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3DAC5-E213-52E8-43CE-5F2409818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B4B50-19A5-E64B-B770-DDE918B9E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4FE422-E728-2B9C-A255-86B5FEF2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FE17-42A2-43FA-ABA3-F2741C06B5B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57667-FE4C-22BD-2DCE-9DE8381E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AAC22-28AD-7BE6-35A7-A03A39C3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CD70-B58B-45A8-9AB8-EE4558FA9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96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C073-5CFF-292B-36DA-6C393E2C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E84490-87AC-4355-B980-88C7A830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FE17-42A2-43FA-ABA3-F2741C06B5B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BA1EF-7186-3C4A-4968-4E0DB11A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7F558-D3D3-B94E-147B-0B522380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CD70-B58B-45A8-9AB8-EE4558FA9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48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9C13A-4429-27EB-683B-25521F75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FE17-42A2-43FA-ABA3-F2741C06B5B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9FBB0-CF65-4FFD-40BE-6F8D3095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37D1C-354C-A930-34F2-0530AE45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CD70-B58B-45A8-9AB8-EE4558FA9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6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2F0E-E3B3-A4C4-B31D-3BDFE3188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A445E-CE83-0B71-8650-B6CDE897C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521B0-0AA2-681A-51A0-83F76503E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6A7B7-8C19-9662-87D2-9A31EB1C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FE17-42A2-43FA-ABA3-F2741C06B5B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23952-38FD-1169-B8D3-A1347F41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A4C39-5953-4C73-E7D3-D383CCD0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CD70-B58B-45A8-9AB8-EE4558FA9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03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0ECC-DAA1-8321-D90C-C8F4C047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0EC28-B6CC-A9EC-A9A8-2A1D3DE4C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661B6-7661-5E28-BF3E-961E15ADD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F8826-BBD3-3733-F35C-100730F3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FE17-42A2-43FA-ABA3-F2741C06B5B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DCDD8-664B-8D68-EAF5-369ED077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FF3ED-70E5-BCFC-1F20-CBAAEE0B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3CD70-B58B-45A8-9AB8-EE4558FA9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19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26DE0-AEB6-5F70-71CA-671956C0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B5D82-26AA-119C-7E33-7BA1554AC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B78DB-4AAA-DADA-DFFD-80338294B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64FE17-42A2-43FA-ABA3-F2741C06B5B2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9B71D-53CB-A329-6594-2B956CD93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CC6F-F793-F2CB-5760-E29B070D3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D3CD70-B58B-45A8-9AB8-EE4558FA9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01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1/api/inferrix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AA62-4A14-43CF-A77C-6F7C7CC5D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25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Inferrix</a:t>
            </a:r>
            <a:r>
              <a:rPr lang="en-IN" dirty="0"/>
              <a:t> AI Agent – Smart Alarm &amp; Sensor Management Demo</a:t>
            </a:r>
          </a:p>
        </p:txBody>
      </p:sp>
      <p:pic>
        <p:nvPicPr>
          <p:cNvPr id="4" name="Picture 3" descr="A blue and black logo&#10;&#10;AI-generated content may be incorrect.">
            <a:extLst>
              <a:ext uri="{FF2B5EF4-FFF2-40B4-BE49-F238E27FC236}">
                <a16:creationId xmlns:a16="http://schemas.microsoft.com/office/drawing/2014/main" id="{B25849C4-3C96-5D92-B0B4-66E569870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910" y="5410200"/>
            <a:ext cx="3343744" cy="1001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FCFD81-4280-2673-3476-3DA730F9D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88" y="248432"/>
            <a:ext cx="3595884" cy="14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43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D015-2EB7-8E2E-BCCA-E08663F9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FD01-CC25-B875-6910-6F190171B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- `GET /</a:t>
            </a:r>
            <a:r>
              <a:rPr lang="en-IN" dirty="0" err="1"/>
              <a:t>inferrix</a:t>
            </a:r>
            <a:r>
              <a:rPr lang="en-IN" dirty="0"/>
              <a:t>/alarms` - Get active alarms</a:t>
            </a:r>
          </a:p>
          <a:p>
            <a:r>
              <a:rPr lang="en-IN" dirty="0"/>
              <a:t>- `GET /</a:t>
            </a:r>
            <a:r>
              <a:rPr lang="en-IN" dirty="0" err="1"/>
              <a:t>inferrix</a:t>
            </a:r>
            <a:r>
              <a:rPr lang="en-IN" dirty="0"/>
              <a:t>/devices` - Get all devices</a:t>
            </a:r>
          </a:p>
          <a:p>
            <a:r>
              <a:rPr lang="en-IN" dirty="0"/>
              <a:t>- `GET /health` - Check </a:t>
            </a:r>
            <a:r>
              <a:rPr lang="en-IN" dirty="0" err="1"/>
              <a:t>Inferrix</a:t>
            </a:r>
            <a:r>
              <a:rPr lang="en-IN" dirty="0"/>
              <a:t> API connectivity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8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23A9-0E96-93F7-93F8-3C00A249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PROVEN SCALABLE/SECURED/PERFORMANT AI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3FE430-55CA-FB28-750A-236E35BC6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200473"/>
            <a:ext cx="10406743" cy="5657527"/>
          </a:xfrm>
        </p:spPr>
      </p:pic>
    </p:spTree>
    <p:extLst>
      <p:ext uri="{BB962C8B-B14F-4D97-AF65-F5344CB8AC3E}">
        <p14:creationId xmlns:p14="http://schemas.microsoft.com/office/powerpoint/2010/main" val="361645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62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2B20F6-1836-A224-8824-133888E4B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198" y="643467"/>
            <a:ext cx="1081760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94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C4E320-02B6-BED7-EA80-55F59855D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64881"/>
            <a:ext cx="8686401" cy="55120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D6031-FD32-520E-712C-6598DD8AF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790" y="1785257"/>
            <a:ext cx="4802441" cy="439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06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712D-315E-185E-9D46-309C024B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Sequence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BECED4-121D-80C0-3C7E-959A1C899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68" y="1690688"/>
            <a:ext cx="11653998" cy="4677455"/>
          </a:xfrm>
        </p:spPr>
      </p:pic>
    </p:spTree>
    <p:extLst>
      <p:ext uri="{BB962C8B-B14F-4D97-AF65-F5344CB8AC3E}">
        <p14:creationId xmlns:p14="http://schemas.microsoft.com/office/powerpoint/2010/main" val="202675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CA4E-3A6C-54EA-80D8-D0C895CA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Cases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FF7B5C-1AC4-388B-1339-3B8BFB5EDA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69807"/>
            <a:ext cx="1119088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“Show me critical alarms in Tower A”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“Acknowledge the smoke alarm in Block B”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“Temperature and occupancy in Zone 4”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“Who am I?”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“Is HVAC-01 overheating?”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“Device HVAC-02 not sending telemetry”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1200" dirty="0"/>
              <a:t>Show me alarms for today for device HVAC-23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🟢 App UI →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http://localhost:5173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🔐 Login →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tech@inferrix.com / admin@123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N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 Default user: tech@inferrix.com / admin@123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 sz="4000" dirty="0">
                <a:latin typeface="Arial" panose="020B0604020202020204" pitchFamily="34" charset="0"/>
              </a:rPr>
              <a:t>in ‘users’ table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465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580F-008F-C490-8CCA-8A56335C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 Prompt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7922-D124-08A5-497D-5C5185EEE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+mj-lt"/>
              <a:buAutoNum type="arabicPeriod"/>
            </a:pPr>
            <a:r>
              <a:rPr lang="en-IN" dirty="0"/>
              <a:t>"Show me all active alarms for Tower A"</a:t>
            </a:r>
          </a:p>
          <a:p>
            <a:pPr>
              <a:buFont typeface="+mj-lt"/>
              <a:buAutoNum type="arabicPeriod"/>
            </a:pPr>
            <a:r>
              <a:rPr lang="en-IN" dirty="0"/>
              <a:t>"Acknowledge the smoke alarm in Block B"</a:t>
            </a:r>
          </a:p>
          <a:p>
            <a:pPr>
              <a:buFont typeface="+mj-lt"/>
              <a:buAutoNum type="arabicPeriod"/>
            </a:pPr>
            <a:r>
              <a:rPr lang="en-IN" dirty="0"/>
              <a:t>"Is HVAC-01 at risk of overheating due to heat?"</a:t>
            </a:r>
          </a:p>
          <a:p>
            <a:pPr>
              <a:buFont typeface="+mj-lt"/>
              <a:buAutoNum type="arabicPeriod"/>
            </a:pPr>
            <a:r>
              <a:rPr lang="en-IN" dirty="0"/>
              <a:t>"Get occupancy and temperature in Zone 3"</a:t>
            </a:r>
          </a:p>
          <a:p>
            <a:pPr>
              <a:buFont typeface="+mj-lt"/>
              <a:buAutoNum type="arabicPeriod"/>
            </a:pPr>
            <a:r>
              <a:rPr lang="en-IN" dirty="0"/>
              <a:t>"List device telemetry for Device-XYZ"</a:t>
            </a:r>
          </a:p>
          <a:p>
            <a:pPr>
              <a:buFont typeface="+mj-lt"/>
              <a:buAutoNum type="arabicPeriod"/>
            </a:pPr>
            <a:r>
              <a:rPr lang="en-IN" dirty="0"/>
              <a:t>"What’s the highest severity alarm now?"</a:t>
            </a:r>
          </a:p>
          <a:p>
            <a:pPr>
              <a:buFont typeface="+mj-lt"/>
              <a:buAutoNum type="arabicPeriod"/>
            </a:pPr>
            <a:r>
              <a:rPr lang="en-IN" dirty="0"/>
              <a:t>"Summarize alarms in last 24 hours"</a:t>
            </a:r>
          </a:p>
          <a:p>
            <a:pPr>
              <a:buFont typeface="+mj-lt"/>
              <a:buAutoNum type="arabicPeriod"/>
            </a:pPr>
            <a:r>
              <a:rPr lang="en-IN" dirty="0"/>
              <a:t>"Predict fault in chiller system"</a:t>
            </a:r>
          </a:p>
          <a:p>
            <a:pPr>
              <a:buFont typeface="+mj-lt"/>
              <a:buAutoNum type="arabicPeriod"/>
            </a:pPr>
            <a:r>
              <a:rPr lang="en-IN" dirty="0"/>
              <a:t>"Is motion detected in Building C?"</a:t>
            </a:r>
          </a:p>
          <a:p>
            <a:pPr>
              <a:buFont typeface="+mj-lt"/>
              <a:buAutoNum type="arabicPeriod"/>
            </a:pPr>
            <a:r>
              <a:rPr lang="en-IN" dirty="0"/>
              <a:t>"What temperature was recorded in room 402 yesterday?"</a:t>
            </a:r>
          </a:p>
          <a:p>
            <a:pPr>
              <a:buFont typeface="+mj-lt"/>
              <a:buAutoNum type="arabicPeriod"/>
            </a:pPr>
            <a:r>
              <a:rPr lang="en-IN" dirty="0"/>
              <a:t>"Any device not sending telemetry?"</a:t>
            </a:r>
          </a:p>
          <a:p>
            <a:pPr>
              <a:buFont typeface="+mj-lt"/>
              <a:buAutoNum type="arabicPeriod"/>
            </a:pPr>
            <a:r>
              <a:rPr lang="en-IN" dirty="0"/>
              <a:t>"What are the top 3 alarm types?"</a:t>
            </a:r>
          </a:p>
          <a:p>
            <a:pPr>
              <a:buFont typeface="+mj-lt"/>
              <a:buAutoNum type="arabicPeriod"/>
            </a:pPr>
            <a:r>
              <a:rPr lang="en-IN" dirty="0"/>
              <a:t>"Show telemetry for humidity sensor"</a:t>
            </a:r>
          </a:p>
          <a:p>
            <a:pPr>
              <a:buFont typeface="+mj-lt"/>
              <a:buAutoNum type="arabicPeriod"/>
            </a:pPr>
            <a:r>
              <a:rPr lang="en-IN" dirty="0"/>
              <a:t>"List all devices with low battery"</a:t>
            </a:r>
          </a:p>
          <a:p>
            <a:pPr>
              <a:buFont typeface="+mj-lt"/>
              <a:buAutoNum type="arabicPeriod"/>
            </a:pPr>
            <a:r>
              <a:rPr lang="en-IN" dirty="0"/>
              <a:t>"Is device X online?"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6BBCE-99A4-F956-2DB4-2AFACDE2C278}"/>
              </a:ext>
            </a:extLst>
          </p:cNvPr>
          <p:cNvSpPr txBox="1"/>
          <p:nvPr/>
        </p:nvSpPr>
        <p:spPr>
          <a:xfrm>
            <a:off x="6096000" y="2794572"/>
            <a:ext cx="6096000" cy="1682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egoe WPC"/>
              </a:rPr>
              <a:t>"Show me major alarms for Sensor 123 yesterday"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egoe WPC"/>
              </a:rPr>
              <a:t>"What is the temperature in Tower B?"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egoe WPC"/>
              </a:rPr>
              <a:t>"Check health of HVAC-001"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egoe WPC"/>
              </a:rPr>
              <a:t>"Predict overheat risk for Tower A"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egoe WPC"/>
              </a:rPr>
              <a:t>"List all alarms for today"</a:t>
            </a:r>
          </a:p>
        </p:txBody>
      </p:sp>
    </p:spTree>
    <p:extLst>
      <p:ext uri="{BB962C8B-B14F-4D97-AF65-F5344CB8AC3E}">
        <p14:creationId xmlns:p14="http://schemas.microsoft.com/office/powerpoint/2010/main" val="1261927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25EC-34FC-DD47-252F-D98A9D65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Login Screen </a:t>
            </a:r>
            <a:r>
              <a:rPr lang="en-IN" sz="4000" b="1" dirty="0"/>
              <a:t>(</a:t>
            </a:r>
            <a:r>
              <a:rPr lang="en-IN" sz="4000" dirty="0" err="1"/>
              <a:t>Inferrix</a:t>
            </a:r>
            <a:r>
              <a:rPr lang="en-IN" sz="4000" dirty="0"/>
              <a:t> API Used: /</a:t>
            </a:r>
            <a:r>
              <a:rPr lang="en-IN" sz="4000" dirty="0" err="1"/>
              <a:t>getJWTToken</a:t>
            </a:r>
            <a:r>
              <a:rPr lang="en-IN" sz="4000" b="1" dirty="0"/>
              <a:t>)</a:t>
            </a:r>
          </a:p>
        </p:txBody>
      </p:sp>
      <p:pic>
        <p:nvPicPr>
          <p:cNvPr id="5" name="Content Placeholder 4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EE9752DC-4513-A074-73C2-FA9AEF5D8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5436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055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F70D7-642C-C0D4-380E-7E8DC77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Assume a Technician role will Login (post successful JWT Authentication)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5CBB1A-EED2-4243-64C1-EF203C831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52334" y="1034143"/>
            <a:ext cx="8464847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44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66AC2-F729-2F8E-22B5-3F4483E5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 1: Show Critical Alarms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5D6509-651B-A227-2A81-A4DCB1B564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098644"/>
            <a:ext cx="105156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“The technician types: ‘Show me all active critical sensor alarms.’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agent instantly queries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Inferrix's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BMS APIs and summarizes 2 ongoing critical alerts: one from a distance sensor, and another from an HVAC unit.”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🧠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 used: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getAlarms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getHighestAlarmSeverity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2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F3A5-848A-FE1C-0D24-37471CAF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DE8D-68EF-2B64-4ABE-5C1553BA9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1657" cy="4771118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   This AI agent integrates </a:t>
            </a:r>
            <a:r>
              <a:rPr lang="en-IN" dirty="0" err="1"/>
              <a:t>LangGraph</a:t>
            </a:r>
            <a:r>
              <a:rPr lang="en-IN" dirty="0"/>
              <a:t>, Gemini, and OpenAPI to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   enable dynamic, secure, and intelligent interaction with </a:t>
            </a:r>
            <a:r>
              <a:rPr lang="en-IN" dirty="0" err="1"/>
              <a:t>Inferrix’s</a:t>
            </a: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   smart building ecosystem — all in natural language.”</a:t>
            </a:r>
          </a:p>
        </p:txBody>
      </p:sp>
    </p:spTree>
    <p:extLst>
      <p:ext uri="{BB962C8B-B14F-4D97-AF65-F5344CB8AC3E}">
        <p14:creationId xmlns:p14="http://schemas.microsoft.com/office/powerpoint/2010/main" val="1525396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8F369D-B0AA-FC7F-0700-BD03250CA5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53300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1314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AEF4AD-3D31-3EA2-E2BE-A2A55F9A1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16" y="361893"/>
            <a:ext cx="10905269" cy="6134214"/>
          </a:xfrm>
        </p:spPr>
      </p:pic>
    </p:spTree>
    <p:extLst>
      <p:ext uri="{BB962C8B-B14F-4D97-AF65-F5344CB8AC3E}">
        <p14:creationId xmlns:p14="http://schemas.microsoft.com/office/powerpoint/2010/main" val="2733461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2B27-46A0-18F9-71B6-810BE4C9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 2: Acknowledge Alarm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F33DB3-05C2-F24C-C670-6FE49EA8E5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1114" y="1828485"/>
            <a:ext cx="1060268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“Next, the technician asks: ‘Acknowledge the smoke alarm in Block B.’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AI agent confirms the acknowledgment, updating the system automatically.”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🧠 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used: </a:t>
            </a:r>
            <a:r>
              <a:rPr kumimoji="0" lang="en-US" altLang="en-US" sz="3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ackAlarm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92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C54569-ACE6-9CD6-D03A-D3549A67E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84803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850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1E41EC-1827-36DC-FE15-0EFB36B03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99" y="521437"/>
            <a:ext cx="10338002" cy="5815126"/>
          </a:xfrm>
        </p:spPr>
      </p:pic>
    </p:spTree>
    <p:extLst>
      <p:ext uri="{BB962C8B-B14F-4D97-AF65-F5344CB8AC3E}">
        <p14:creationId xmlns:p14="http://schemas.microsoft.com/office/powerpoint/2010/main" val="1043494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2170-4D53-CA3B-8520-82221A04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 3: Predict Overheating via LLM Reasoning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7654F7-7954-FE4A-B99C-99466007FC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84234"/>
            <a:ext cx="106680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“Now the user checks: ‘Will the HVAC-01 device be affected by extreme weather?’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weather data and sensor trends, the agent predicts overheating risk and recommends proactive maintenance.”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🧠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 used: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getTimeseries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weather integration logic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472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005057-B68F-AFB5-DA22-865C45DA3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47940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375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test&#10;&#10;AI-generated content may be incorrect.">
            <a:extLst>
              <a:ext uri="{FF2B5EF4-FFF2-40B4-BE49-F238E27FC236}">
                <a16:creationId xmlns:a16="http://schemas.microsoft.com/office/drawing/2014/main" id="{55E55AFB-43DD-228F-DCD7-D268E86F4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1" y="429872"/>
            <a:ext cx="10217051" cy="5747091"/>
          </a:xfrm>
        </p:spPr>
      </p:pic>
    </p:spTree>
    <p:extLst>
      <p:ext uri="{BB962C8B-B14F-4D97-AF65-F5344CB8AC3E}">
        <p14:creationId xmlns:p14="http://schemas.microsoft.com/office/powerpoint/2010/main" val="2867289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E9B0-9EEB-5D61-BDAC-C34611AD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 4: Latest Sensor Reading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9785ED-115F-74B8-9F5B-6243B561C0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952823"/>
            <a:ext cx="10635343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“The user then requests: ‘Show latest temperature from Sensor 003.’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agent fetches the live telemetry and reports: ‘28.7°C at 10:02 AM.’”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🧠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 used: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getLatestTimeseries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getAttributeKeys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63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7C688D-E196-47D7-A2D5-D531D96754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92653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609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42E1-DE21-724C-1DBB-C34FDA27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2B18-27B5-0ADF-34DD-D5FABF2B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**production-ready, enterprise-grade AI Agent** that integrates with the </a:t>
            </a:r>
            <a:r>
              <a:rPr lang="en-IN" dirty="0" err="1"/>
              <a:t>Inferrix</a:t>
            </a:r>
            <a:r>
              <a:rPr lang="en-IN" dirty="0"/>
              <a:t> IoT platform to provide intelligent monitoring, alarm management, and device health insights through natural language conversations.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175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502C39-18BD-D4DF-F1F8-569151E78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08" y="256382"/>
            <a:ext cx="10525478" cy="6264161"/>
          </a:xfrm>
        </p:spPr>
      </p:pic>
    </p:spTree>
    <p:extLst>
      <p:ext uri="{BB962C8B-B14F-4D97-AF65-F5344CB8AC3E}">
        <p14:creationId xmlns:p14="http://schemas.microsoft.com/office/powerpoint/2010/main" val="2462454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265A1-4FFE-5DBE-A537-644DD187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 5: Identify User Role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B745FE-DF14-0138-7A99-5DF24FC6E6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40093"/>
            <a:ext cx="1259477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“Finally, the technician asks: ‘Who am I?’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confirms: ‘You are logged in as tech@inferrix.com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role: Technician.’”</a:t>
            </a:r>
          </a:p>
        </p:txBody>
      </p:sp>
    </p:spTree>
    <p:extLst>
      <p:ext uri="{BB962C8B-B14F-4D97-AF65-F5344CB8AC3E}">
        <p14:creationId xmlns:p14="http://schemas.microsoft.com/office/powerpoint/2010/main" val="4262418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59391A-B0E2-51E4-7928-5CAD45809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19090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9823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2318BB7-5ABB-2C12-3C59-FD59B93F00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701" y="450964"/>
            <a:ext cx="10179555" cy="5726000"/>
          </a:xfrm>
        </p:spPr>
      </p:pic>
    </p:spTree>
    <p:extLst>
      <p:ext uri="{BB962C8B-B14F-4D97-AF65-F5344CB8AC3E}">
        <p14:creationId xmlns:p14="http://schemas.microsoft.com/office/powerpoint/2010/main" val="2106590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EE2F-6343-A723-8C16-8905DFDA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647"/>
            <a:ext cx="10515600" cy="1325563"/>
          </a:xfrm>
        </p:spPr>
        <p:txBody>
          <a:bodyPr/>
          <a:lstStyle/>
          <a:p>
            <a:r>
              <a:rPr lang="en-IN" dirty="0"/>
              <a:t>Final Demo Prompt List (15 Real-Time Prompts to Show)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7F6414-8F9C-5A76-F0EB-F9D1C2C108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920890"/>
              </p:ext>
            </p:extLst>
          </p:nvPr>
        </p:nvGraphicFramePr>
        <p:xfrm>
          <a:off x="2521687" y="2137002"/>
          <a:ext cx="7148626" cy="4351340"/>
        </p:xfrm>
        <a:graphic>
          <a:graphicData uri="http://schemas.openxmlformats.org/drawingml/2006/table">
            <a:tbl>
              <a:tblPr/>
              <a:tblGrid>
                <a:gridCol w="3574313">
                  <a:extLst>
                    <a:ext uri="{9D8B030D-6E8A-4147-A177-3AD203B41FA5}">
                      <a16:colId xmlns:a16="http://schemas.microsoft.com/office/drawing/2014/main" val="697180200"/>
                    </a:ext>
                  </a:extLst>
                </a:gridCol>
                <a:gridCol w="3574313">
                  <a:extLst>
                    <a:ext uri="{9D8B030D-6E8A-4147-A177-3AD203B41FA5}">
                      <a16:colId xmlns:a16="http://schemas.microsoft.com/office/drawing/2014/main" val="3419132022"/>
                    </a:ext>
                  </a:extLst>
                </a:gridCol>
              </a:tblGrid>
              <a:tr h="248648">
                <a:tc>
                  <a:txBody>
                    <a:bodyPr/>
                    <a:lstStyle/>
                    <a:p>
                      <a:r>
                        <a:rPr lang="en-IN" sz="1200" dirty="0"/>
                        <a:t>Prompt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Feature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598724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en-IN" sz="1200" dirty="0"/>
                        <a:t>🔥 </a:t>
                      </a:r>
                      <a:r>
                        <a:rPr lang="en-IN" sz="1200" b="1" dirty="0"/>
                        <a:t>Show me critical alarms in Tower A</a:t>
                      </a:r>
                      <a:endParaRPr lang="en-IN" sz="1200" dirty="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Real-time alarm summary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486954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en-IN" sz="1200" dirty="0"/>
                        <a:t>🚨 </a:t>
                      </a:r>
                      <a:r>
                        <a:rPr lang="en-IN" sz="1200" b="1" dirty="0"/>
                        <a:t>Acknowledge the smoke alarm in Block B</a:t>
                      </a:r>
                      <a:endParaRPr lang="en-IN" sz="1200" dirty="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Alarm acknowledgement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429989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en-IN" sz="1200"/>
                        <a:t>🌡️ </a:t>
                      </a:r>
                      <a:r>
                        <a:rPr lang="en-IN" sz="1200" b="1"/>
                        <a:t>What is the current temperature in HVAC-01?</a:t>
                      </a:r>
                      <a:endParaRPr lang="en-IN" sz="12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Real-time telemetry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122739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en-IN" sz="1200"/>
                        <a:t>❓ </a:t>
                      </a:r>
                      <a:r>
                        <a:rPr lang="en-IN" sz="1200" b="1"/>
                        <a:t>Is HVAC-01 sending telemetry?</a:t>
                      </a:r>
                      <a:endParaRPr lang="en-IN" sz="12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Device health check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502211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en-IN" sz="1200"/>
                        <a:t>👤 </a:t>
                      </a:r>
                      <a:r>
                        <a:rPr lang="en-IN" sz="1200" b="1"/>
                        <a:t>Who am I?</a:t>
                      </a:r>
                      <a:endParaRPr lang="en-IN" sz="12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Identity via JWT (bypassed in demo)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074386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en-IN" sz="1200" dirty="0"/>
                        <a:t>🌡️ </a:t>
                      </a:r>
                      <a:r>
                        <a:rPr lang="en-IN" sz="1200" b="1" dirty="0"/>
                        <a:t>Predict overheat risk due to heatwave</a:t>
                      </a:r>
                      <a:endParaRPr lang="en-IN" sz="1200" dirty="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Gemini + sensor data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705034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en-IN" sz="1200"/>
                        <a:t>📆 </a:t>
                      </a:r>
                      <a:r>
                        <a:rPr lang="en-IN" sz="1200" b="1"/>
                        <a:t>Show me alarms for today for device HVAC-23</a:t>
                      </a:r>
                      <a:endParaRPr lang="en-IN" sz="12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Alarm filter by date/device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046008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en-IN" sz="1200" dirty="0"/>
                        <a:t>📋 </a:t>
                      </a:r>
                      <a:r>
                        <a:rPr lang="en-IN" sz="1200" b="1" dirty="0"/>
                        <a:t>List all current active alarms</a:t>
                      </a:r>
                      <a:endParaRPr lang="en-IN" sz="1200" dirty="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Alarm MCP API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690714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en-IN" sz="1200"/>
                        <a:t>📍 </a:t>
                      </a:r>
                      <a:r>
                        <a:rPr lang="en-IN" sz="1200" b="1"/>
                        <a:t>Show temperature in Zone 4</a:t>
                      </a:r>
                      <a:endParaRPr lang="en-IN" sz="12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Real-time sensor API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838496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en-IN" sz="1200"/>
                        <a:t>❗ </a:t>
                      </a:r>
                      <a:r>
                        <a:rPr lang="en-IN" sz="1200" b="1"/>
                        <a:t>What is the highest alarm severity?</a:t>
                      </a:r>
                      <a:endParaRPr lang="en-IN" sz="12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Alarm severity parsing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76276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en-IN" sz="1200"/>
                        <a:t>📈 </a:t>
                      </a:r>
                      <a:r>
                        <a:rPr lang="en-IN" sz="1200" b="1"/>
                        <a:t>Give me IAQ summary for Basement</a:t>
                      </a:r>
                      <a:endParaRPr lang="en-IN" sz="12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Tool + GPT merge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529267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en-IN" sz="1200"/>
                        <a:t>✔️ </a:t>
                      </a:r>
                      <a:r>
                        <a:rPr lang="en-IN" sz="1200" b="1"/>
                        <a:t>Acknowledge all critical alarms</a:t>
                      </a:r>
                      <a:endParaRPr lang="en-IN" sz="12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Bulk API action (mock for demo)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33392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en-IN" sz="1200"/>
                        <a:t>⚙️ </a:t>
                      </a:r>
                      <a:r>
                        <a:rPr lang="en-IN" sz="1200" b="1"/>
                        <a:t>How many HVAC units are offline?</a:t>
                      </a:r>
                      <a:endParaRPr lang="en-IN" sz="12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Health check API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613687"/>
                  </a:ext>
                </a:extLst>
              </a:tr>
              <a:tr h="248648">
                <a:tc>
                  <a:txBody>
                    <a:bodyPr/>
                    <a:lstStyle/>
                    <a:p>
                      <a:r>
                        <a:rPr lang="en-IN" sz="1200"/>
                        <a:t>🧠 </a:t>
                      </a:r>
                      <a:r>
                        <a:rPr lang="en-IN" sz="1200" b="1"/>
                        <a:t>Suggest fixes for repeated IAQ alarms</a:t>
                      </a:r>
                      <a:endParaRPr lang="en-IN" sz="12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GPT + alarm correlation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759338"/>
                  </a:ext>
                </a:extLst>
              </a:tr>
              <a:tr h="435134">
                <a:tc>
                  <a:txBody>
                    <a:bodyPr/>
                    <a:lstStyle/>
                    <a:p>
                      <a:r>
                        <a:rPr lang="en-IN" sz="1200"/>
                        <a:t>🔍 </a:t>
                      </a:r>
                      <a:r>
                        <a:rPr lang="en-IN" sz="1200" b="1"/>
                        <a:t>Show all devices with unacknowledged alarms</a:t>
                      </a:r>
                      <a:endParaRPr lang="en-IN" sz="12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Alarm + device join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66220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91E7C2A-8F50-5467-6ABE-C3743A17A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7980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Here’s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curated live demo 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hits real APIs and looks intelligent: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00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73BD-F9A5-5451-4276-43E97D3E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⚙️ Optional Add-ons (if APIs are integrated later)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226786-D9E2-715C-5D05-DA11440A17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269774"/>
          <a:ext cx="10515600" cy="14630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55736728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685980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Prompt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Needed API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407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🔄 Reset alarm in device XYZ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POST /alarm/reset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944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🛑 Mute alarm sound in Floor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PATCH /alarm/mute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678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📊 Weekly alarm trend for IAQ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Time-series + summarize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010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604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5AAB-D891-FCF2-662F-6BDC225A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67F9B-E689-CDDE-9114-1C39197E8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Backend API:  http://localhost:8000</a:t>
            </a:r>
          </a:p>
          <a:p>
            <a:r>
              <a:rPr lang="sv-SE" dirty="0"/>
              <a:t>MCP Server:   http://localhost:8001</a:t>
            </a:r>
          </a:p>
          <a:p>
            <a:r>
              <a:rPr lang="sv-SE" dirty="0"/>
              <a:t>API Docs:     http://localhost:8000/docs</a:t>
            </a:r>
          </a:p>
          <a:p>
            <a:r>
              <a:rPr lang="sv-SE" dirty="0"/>
              <a:t>Frontend:     http://localhost:5173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8068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5C28-4F3E-FF8F-21DC-7290E441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A997-7210-6504-241C-4B62480C1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200"/>
              </a:lnSpc>
              <a:buNone/>
            </a:pPr>
            <a:r>
              <a:rPr lang="en-IN" b="0" dirty="0">
                <a:solidFill>
                  <a:srgbClr val="E394DC"/>
                </a:solidFill>
                <a:effectLst/>
                <a:latin typeface="Consolas" panose="020B0609020204030204" pitchFamily="49" charset="0"/>
              </a:rPr>
              <a:t>Backend</a:t>
            </a:r>
            <a:r>
              <a:rPr lang="en-IN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IN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) - http://localhost:8000</a:t>
            </a:r>
          </a:p>
          <a:p>
            <a:pPr>
              <a:lnSpc>
                <a:spcPts val="1200"/>
              </a:lnSpc>
              <a:buNone/>
            </a:pPr>
            <a:r>
              <a:rPr lang="en-IN" b="0" dirty="0">
                <a:solidFill>
                  <a:srgbClr val="EFB080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IN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394DC"/>
                </a:solidFill>
                <a:effectLst/>
                <a:latin typeface="Consolas" panose="020B0609020204030204" pitchFamily="49" charset="0"/>
              </a:rPr>
              <a:t>MCP</a:t>
            </a:r>
            <a:r>
              <a:rPr lang="en-IN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394DC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IN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394D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394DC"/>
                </a:solidFill>
                <a:effectLst/>
                <a:latin typeface="Consolas" panose="020B0609020204030204" pitchFamily="49" charset="0"/>
              </a:rPr>
              <a:t>http://localhost:8001</a:t>
            </a:r>
            <a:endParaRPr lang="en-IN" b="0" dirty="0">
              <a:solidFill>
                <a:srgbClr val="D8DEE9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en-IN" b="0" dirty="0">
                <a:solidFill>
                  <a:srgbClr val="EFB080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IN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394DC"/>
                </a:solidFill>
                <a:effectLst/>
                <a:latin typeface="Consolas" panose="020B0609020204030204" pitchFamily="49" charset="0"/>
              </a:rPr>
              <a:t>Frontend</a:t>
            </a:r>
            <a:r>
              <a:rPr lang="en-IN" b="0" dirty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 (React) - http://localhost:5173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713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5D3C-E840-B220-9F58-0DF274BE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1C889-D326-A587-F064-5561F541C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**Alarm Management**</a:t>
            </a:r>
          </a:p>
          <a:p>
            <a:endParaRPr lang="en-IN" dirty="0"/>
          </a:p>
          <a:p>
            <a:r>
              <a:rPr lang="en-IN" dirty="0"/>
              <a:t>"Show all critical alarms"</a:t>
            </a:r>
          </a:p>
          <a:p>
            <a:r>
              <a:rPr lang="en-IN" dirty="0"/>
              <a:t>"Show me alarms for Tower A"</a:t>
            </a:r>
          </a:p>
          <a:p>
            <a:r>
              <a:rPr lang="en-IN" dirty="0"/>
              <a:t>"List devices with low battery"</a:t>
            </a:r>
          </a:p>
          <a:p>
            <a:r>
              <a:rPr lang="en-IN" dirty="0"/>
              <a:t>"Show top 3 alarm types"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0018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DC8E-3880-881E-3CDB-B06E504C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22C6A-82CE-E907-0755-0F9F1F445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842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2FE0FA2-B10C-4B9F-B9CC-E5D9AD400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89086-382F-E5DD-7AAC-F6276130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442551"/>
            <a:ext cx="9859618" cy="713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 Approach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B3608B-B850-7D5C-30F0-C63828FE3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925" y="2745537"/>
            <a:ext cx="10621869" cy="246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77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8967-AE16-540A-315D-80722B72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**Device Monitoring**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054DF-9FA6-AD13-B6B6-324D86262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"Check if device HVAC-01 is online"</a:t>
            </a:r>
          </a:p>
          <a:p>
            <a:r>
              <a:rPr lang="en-IN" dirty="0"/>
              <a:t>"Show temperature for IAQ Sensor V2"</a:t>
            </a:r>
          </a:p>
          <a:p>
            <a:r>
              <a:rPr lang="en-IN" dirty="0"/>
              <a:t>"Get humidity readings for RH/T Sensor"</a:t>
            </a:r>
          </a:p>
          <a:p>
            <a:r>
              <a:rPr lang="en-IN" dirty="0"/>
              <a:t>"Check device health status"</a:t>
            </a:r>
          </a:p>
          <a:p>
            <a:r>
              <a:rPr lang="en-IN" dirty="0"/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23870203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5DEB-38D6-3282-7A9D-E55C8FCA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**Advanced Queries**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DB5B-1BCB-648B-604D-24880AAC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"Summarize alarms from the last 24 hours"</a:t>
            </a:r>
          </a:p>
          <a:p>
            <a:r>
              <a:rPr lang="en-IN" dirty="0"/>
              <a:t>"Acknowledge alarm 12345"</a:t>
            </a:r>
          </a:p>
          <a:p>
            <a:r>
              <a:rPr lang="en-IN" dirty="0"/>
              <a:t>"What's the highest severity alarm?"</a:t>
            </a:r>
          </a:p>
          <a:p>
            <a:r>
              <a:rPr lang="en-IN" dirty="0"/>
              <a:t>"Show telemetry health for all devices"</a:t>
            </a:r>
          </a:p>
        </p:txBody>
      </p:sp>
    </p:spTree>
    <p:extLst>
      <p:ext uri="{BB962C8B-B14F-4D97-AF65-F5344CB8AC3E}">
        <p14:creationId xmlns:p14="http://schemas.microsoft.com/office/powerpoint/2010/main" val="298286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B77A-A9E2-F5C0-F5DE-AFB5EDC1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**Error Handling Demo**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497D1-6617-43D3-180C-32EE2375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- Try invalid device names</a:t>
            </a:r>
          </a:p>
          <a:p>
            <a:r>
              <a:rPr lang="en-IN" dirty="0"/>
              <a:t>- Test with expired JWT tokens</a:t>
            </a:r>
          </a:p>
          <a:p>
            <a:r>
              <a:rPr lang="en-IN" dirty="0"/>
              <a:t>- Observe graceful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1777459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BB94-A732-CC45-4F55-D4164673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UI/UX Features to Highlight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C2532-8F4F-3360-5FC7-27E9B9DA9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- **Dynamic Device Dropdown**: Shows real devices from </a:t>
            </a:r>
            <a:r>
              <a:rPr lang="en-IN" dirty="0" err="1"/>
              <a:t>Inferrix</a:t>
            </a:r>
            <a:r>
              <a:rPr lang="en-IN" dirty="0"/>
              <a:t> API</a:t>
            </a:r>
          </a:p>
          <a:p>
            <a:r>
              <a:rPr lang="en-IN" dirty="0"/>
              <a:t>- **Prompt Suggestions**: Clickable quick-start queries</a:t>
            </a:r>
          </a:p>
          <a:p>
            <a:r>
              <a:rPr lang="en-IN" dirty="0"/>
              <a:t>- **Loading States**: Professional spinners and progress indicators</a:t>
            </a:r>
          </a:p>
          <a:p>
            <a:r>
              <a:rPr lang="en-IN" dirty="0"/>
              <a:t>- **Error Banners**: Clear, actionable error messages</a:t>
            </a:r>
          </a:p>
          <a:p>
            <a:r>
              <a:rPr lang="en-IN" dirty="0"/>
              <a:t>- **Responsive Design**: Test on different screen sizes</a:t>
            </a:r>
          </a:p>
        </p:txBody>
      </p:sp>
    </p:spTree>
    <p:extLst>
      <p:ext uri="{BB962C8B-B14F-4D97-AF65-F5344CB8AC3E}">
        <p14:creationId xmlns:p14="http://schemas.microsoft.com/office/powerpoint/2010/main" val="3434945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7261-F975-CCFA-6892-FC9C9CBB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E9ED-3369-3027-C9F7-3D5C69C28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### Authentication</a:t>
            </a:r>
          </a:p>
          <a:p>
            <a:r>
              <a:rPr lang="en-IN" dirty="0"/>
              <a:t>- `POST /login` - Authenticate user and get JWT token</a:t>
            </a:r>
          </a:p>
          <a:p>
            <a:endParaRPr lang="en-IN" dirty="0"/>
          </a:p>
          <a:p>
            <a:r>
              <a:rPr lang="en-IN" dirty="0"/>
              <a:t>### Chat &amp; AI</a:t>
            </a:r>
          </a:p>
          <a:p>
            <a:r>
              <a:rPr lang="en-IN" dirty="0"/>
              <a:t>- `POST /chat` - Process natural language queries through AI agent</a:t>
            </a:r>
          </a:p>
          <a:p>
            <a:r>
              <a:rPr lang="en-IN" dirty="0"/>
              <a:t>- `GET /</a:t>
            </a:r>
            <a:r>
              <a:rPr lang="en-IN" dirty="0" err="1"/>
              <a:t>api</a:t>
            </a:r>
            <a:r>
              <a:rPr lang="en-IN" dirty="0"/>
              <a:t>/info` - Get API capabilities and endpoints</a:t>
            </a:r>
          </a:p>
          <a:p>
            <a:endParaRPr lang="en-IN" dirty="0"/>
          </a:p>
          <a:p>
            <a:r>
              <a:rPr lang="en-IN" dirty="0"/>
              <a:t>### </a:t>
            </a:r>
            <a:r>
              <a:rPr lang="en-IN" dirty="0" err="1"/>
              <a:t>Inferrix</a:t>
            </a:r>
            <a:r>
              <a:rPr lang="en-IN" dirty="0"/>
              <a:t> Integration</a:t>
            </a:r>
          </a:p>
          <a:p>
            <a:r>
              <a:rPr lang="en-IN" dirty="0"/>
              <a:t>- `GET /</a:t>
            </a:r>
            <a:r>
              <a:rPr lang="en-IN" dirty="0" err="1"/>
              <a:t>inferrix</a:t>
            </a:r>
            <a:r>
              <a:rPr lang="en-IN" dirty="0"/>
              <a:t>/alarms` - Get active alarms</a:t>
            </a:r>
          </a:p>
          <a:p>
            <a:r>
              <a:rPr lang="en-IN" dirty="0"/>
              <a:t>- `GET /</a:t>
            </a:r>
            <a:r>
              <a:rPr lang="en-IN" dirty="0" err="1"/>
              <a:t>inferrix</a:t>
            </a:r>
            <a:r>
              <a:rPr lang="en-IN" dirty="0"/>
              <a:t>/devices` - Get all devices</a:t>
            </a:r>
          </a:p>
          <a:p>
            <a:r>
              <a:rPr lang="en-IN" dirty="0"/>
              <a:t>- `GET /health` - Check </a:t>
            </a:r>
            <a:r>
              <a:rPr lang="en-IN" dirty="0" err="1"/>
              <a:t>Inferrix</a:t>
            </a:r>
            <a:r>
              <a:rPr lang="en-IN" dirty="0"/>
              <a:t> API connectivity</a:t>
            </a:r>
          </a:p>
        </p:txBody>
      </p:sp>
    </p:spTree>
    <p:extLst>
      <p:ext uri="{BB962C8B-B14F-4D97-AF65-F5344CB8AC3E}">
        <p14:creationId xmlns:p14="http://schemas.microsoft.com/office/powerpoint/2010/main" val="2745414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8651-C92E-B4FF-37A7-A50593D2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AI Agent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19B10-FC91-89E6-C062-7D7E1BF80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The agent has 15+ specialized tools:</a:t>
            </a:r>
          </a:p>
          <a:p>
            <a:endParaRPr lang="en-IN" dirty="0"/>
          </a:p>
          <a:p>
            <a:r>
              <a:rPr lang="en-IN" dirty="0"/>
              <a:t>1. **Alarm Tools**</a:t>
            </a:r>
          </a:p>
          <a:p>
            <a:r>
              <a:rPr lang="en-IN" dirty="0"/>
              <a:t>   - `alarms` - Fetch active alarms</a:t>
            </a:r>
          </a:p>
          <a:p>
            <a:r>
              <a:rPr lang="en-IN" dirty="0"/>
              <a:t>   - `</a:t>
            </a:r>
            <a:r>
              <a:rPr lang="en-IN" dirty="0" err="1"/>
              <a:t>alarms_by_device</a:t>
            </a:r>
            <a:r>
              <a:rPr lang="en-IN" dirty="0"/>
              <a:t>` - Device-specific alarms</a:t>
            </a:r>
          </a:p>
          <a:p>
            <a:r>
              <a:rPr lang="en-IN" dirty="0"/>
              <a:t>   - `acknowledge` - Acknowledge alarms</a:t>
            </a:r>
          </a:p>
          <a:p>
            <a:r>
              <a:rPr lang="en-IN" dirty="0"/>
              <a:t>   - `</a:t>
            </a:r>
            <a:r>
              <a:rPr lang="en-IN" dirty="0" err="1"/>
              <a:t>alarm_types</a:t>
            </a:r>
            <a:r>
              <a:rPr lang="en-IN" dirty="0"/>
              <a:t>` - Top alarm categories</a:t>
            </a:r>
          </a:p>
          <a:p>
            <a:endParaRPr lang="en-IN" dirty="0"/>
          </a:p>
          <a:p>
            <a:r>
              <a:rPr lang="en-IN" dirty="0"/>
              <a:t>2. **Device Tools**</a:t>
            </a:r>
          </a:p>
          <a:p>
            <a:r>
              <a:rPr lang="en-IN" dirty="0"/>
              <a:t>   - `devices` - List all devices</a:t>
            </a:r>
          </a:p>
          <a:p>
            <a:r>
              <a:rPr lang="en-IN" dirty="0"/>
              <a:t>   - `health` - Device health checks</a:t>
            </a:r>
          </a:p>
          <a:p>
            <a:r>
              <a:rPr lang="en-IN" dirty="0"/>
              <a:t>   - `online` - Online status</a:t>
            </a:r>
          </a:p>
          <a:p>
            <a:r>
              <a:rPr lang="en-IN" dirty="0"/>
              <a:t>   - `</a:t>
            </a:r>
            <a:r>
              <a:rPr lang="en-IN" dirty="0" err="1"/>
              <a:t>telemetry_health</a:t>
            </a:r>
            <a:r>
              <a:rPr lang="en-IN" dirty="0"/>
              <a:t>` - Data transmission status</a:t>
            </a:r>
          </a:p>
          <a:p>
            <a:endParaRPr lang="en-IN" dirty="0"/>
          </a:p>
          <a:p>
            <a:r>
              <a:rPr lang="en-IN" dirty="0"/>
              <a:t>3. **Telemetry Tools**</a:t>
            </a:r>
          </a:p>
          <a:p>
            <a:r>
              <a:rPr lang="en-IN" dirty="0"/>
              <a:t>   - `temperature` - Temperature readings</a:t>
            </a:r>
          </a:p>
          <a:p>
            <a:r>
              <a:rPr lang="en-IN" dirty="0"/>
              <a:t>   - `telemetry` - Sensor data (humidity, battery, etc.)</a:t>
            </a:r>
          </a:p>
          <a:p>
            <a:endParaRPr lang="en-IN" dirty="0"/>
          </a:p>
          <a:p>
            <a:r>
              <a:rPr lang="en-IN" dirty="0"/>
              <a:t>4. **Analytics Tools**</a:t>
            </a:r>
          </a:p>
          <a:p>
            <a:r>
              <a:rPr lang="en-IN" dirty="0"/>
              <a:t>   - `severity` - Highest alarm severity</a:t>
            </a:r>
          </a:p>
          <a:p>
            <a:r>
              <a:rPr lang="en-IN" dirty="0"/>
              <a:t>   - `</a:t>
            </a:r>
            <a:r>
              <a:rPr lang="en-IN" dirty="0" err="1"/>
              <a:t>summarize_alarms</a:t>
            </a:r>
            <a:r>
              <a:rPr lang="en-IN" dirty="0"/>
              <a:t>` - 24h alarm summary</a:t>
            </a:r>
          </a:p>
          <a:p>
            <a:r>
              <a:rPr lang="en-IN" dirty="0"/>
              <a:t>   - `</a:t>
            </a:r>
            <a:r>
              <a:rPr lang="en-IN" dirty="0" err="1"/>
              <a:t>low_battery</a:t>
            </a:r>
            <a:r>
              <a:rPr lang="en-IN" dirty="0"/>
              <a:t>` - Battery status</a:t>
            </a:r>
          </a:p>
          <a:p>
            <a:r>
              <a:rPr lang="en-IN" dirty="0"/>
              <a:t>   - `predict` - Overheat risk prediction</a:t>
            </a:r>
          </a:p>
        </p:txBody>
      </p:sp>
    </p:spTree>
    <p:extLst>
      <p:ext uri="{BB962C8B-B14F-4D97-AF65-F5344CB8AC3E}">
        <p14:creationId xmlns:p14="http://schemas.microsoft.com/office/powerpoint/2010/main" val="33553907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C9EB-C23E-BAB1-F615-5D8026F0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59C2-05DA-2B7F-2F3B-6345491A5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750"/>
              </a:spcAft>
              <a:buNone/>
            </a:pPr>
            <a:r>
              <a:rPr lang="en-IN" b="1" dirty="0">
                <a:effectLst/>
              </a:rPr>
              <a:t>🎯 Demo Flow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r>
              <a:rPr lang="en-IN" b="1" dirty="0">
                <a:effectLst/>
              </a:rPr>
              <a:t>Login</a:t>
            </a:r>
            <a:r>
              <a:rPr lang="en-IN" dirty="0">
                <a:effectLst/>
              </a:rPr>
              <a:t> - Show JWT authentication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 startAt="2"/>
            </a:pPr>
            <a:r>
              <a:rPr lang="en-IN" b="1" dirty="0">
                <a:effectLst/>
              </a:rPr>
              <a:t>UI Tour</a:t>
            </a:r>
            <a:r>
              <a:rPr lang="en-IN" dirty="0">
                <a:effectLst/>
              </a:rPr>
              <a:t> - Highlight dynamic device dropdown, prompt suggestions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 startAt="3"/>
            </a:pPr>
            <a:r>
              <a:rPr lang="en-IN" b="1" dirty="0">
                <a:effectLst/>
              </a:rPr>
              <a:t>Core Queries</a:t>
            </a:r>
            <a:r>
              <a:rPr lang="en-IN" dirty="0">
                <a:effectLst/>
              </a:rPr>
              <a:t> - Demonstrate alarm management, device monitoring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 startAt="4"/>
            </a:pPr>
            <a:r>
              <a:rPr lang="en-IN" b="1" dirty="0">
                <a:effectLst/>
              </a:rPr>
              <a:t>Error Handling</a:t>
            </a:r>
            <a:r>
              <a:rPr lang="en-IN" dirty="0">
                <a:effectLst/>
              </a:rPr>
              <a:t> - Show graceful error messages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 startAt="5"/>
            </a:pPr>
            <a:r>
              <a:rPr lang="en-IN" b="1" dirty="0">
                <a:effectLst/>
              </a:rPr>
              <a:t>Technical Excellence</a:t>
            </a:r>
            <a:r>
              <a:rPr lang="en-IN" dirty="0">
                <a:effectLst/>
              </a:rPr>
              <a:t> - Emphasize no hardcoding, live API integration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 startAt="6"/>
            </a:pPr>
            <a:r>
              <a:rPr lang="en-IN" b="1" dirty="0">
                <a:effectLst/>
              </a:rPr>
              <a:t>Enterprise Features</a:t>
            </a:r>
            <a:r>
              <a:rPr lang="en-IN" dirty="0">
                <a:effectLst/>
              </a:rPr>
              <a:t> - Security, rate limiting, scalability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6948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8BE8-865A-BA2D-8790-DC6836F2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581C-06AD-28CF-4842-7435096F4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spcBef>
                <a:spcPts val="1500"/>
              </a:spcBef>
              <a:spcAft>
                <a:spcPts val="750"/>
              </a:spcAft>
              <a:buNone/>
            </a:pPr>
            <a:r>
              <a:rPr lang="en-IN" b="1" dirty="0">
                <a:effectLst/>
              </a:rPr>
              <a:t>Key Features for Demo Success</a:t>
            </a:r>
          </a:p>
          <a:p>
            <a:pPr>
              <a:spcBef>
                <a:spcPts val="1350"/>
              </a:spcBef>
              <a:spcAft>
                <a:spcPts val="600"/>
              </a:spcAft>
              <a:buNone/>
            </a:pPr>
            <a:r>
              <a:rPr lang="en-IN" b="1" dirty="0">
                <a:effectLst/>
              </a:rPr>
              <a:t>No Hardcoding Anywhere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Device dropdown populated from live </a:t>
            </a:r>
            <a:r>
              <a:rPr lang="en-IN" dirty="0" err="1">
                <a:effectLst/>
              </a:rPr>
              <a:t>Inferrix</a:t>
            </a:r>
            <a:r>
              <a:rPr lang="en-IN" dirty="0">
                <a:effectLst/>
              </a:rPr>
              <a:t> API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All responses come from real data, not LLM hallucinations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Dynamic device discovery and mapping</a:t>
            </a:r>
          </a:p>
          <a:p>
            <a:pPr>
              <a:spcBef>
                <a:spcPts val="1350"/>
              </a:spcBef>
              <a:spcAft>
                <a:spcPts val="600"/>
              </a:spcAft>
              <a:buNone/>
            </a:pPr>
            <a:r>
              <a:rPr lang="en-IN" b="1" dirty="0">
                <a:effectLst/>
              </a:rPr>
              <a:t>Enterprise-Grade Security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JWT authentication with auto-logout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Rate limiting (30 </a:t>
            </a:r>
            <a:r>
              <a:rPr lang="en-IN" dirty="0" err="1">
                <a:effectLst/>
              </a:rPr>
              <a:t>req</a:t>
            </a:r>
            <a:r>
              <a:rPr lang="en-IN" dirty="0">
                <a:effectLst/>
              </a:rPr>
              <a:t>/min)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Comprehensive error handling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Input validation and sanitization</a:t>
            </a:r>
          </a:p>
          <a:p>
            <a:pPr>
              <a:spcBef>
                <a:spcPts val="1350"/>
              </a:spcBef>
              <a:spcAft>
                <a:spcPts val="600"/>
              </a:spcAft>
              <a:buNone/>
            </a:pPr>
            <a:r>
              <a:rPr lang="en-IN" b="1" dirty="0">
                <a:effectLst/>
              </a:rPr>
              <a:t>Professional UI/UX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Modern, clean design following enterprise standards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Responsive layout for all devices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Interactive prompt suggestions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Professional loading states and error banners</a:t>
            </a:r>
          </a:p>
          <a:p>
            <a:pPr>
              <a:spcBef>
                <a:spcPts val="1350"/>
              </a:spcBef>
              <a:spcAft>
                <a:spcPts val="600"/>
              </a:spcAft>
              <a:buNone/>
            </a:pPr>
            <a:r>
              <a:rPr lang="en-IN" b="1" dirty="0">
                <a:effectLst/>
              </a:rPr>
              <a:t>Robust AI Agent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15+ specialized tools for different operations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Intelligent routing based on natural language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Graceful fallbacks with helpful suggestions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Real-time data integration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5047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9E84-698A-0046-A60C-EEC8D81A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495A6E-E42A-7BE0-B731-269695512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494" y="2110317"/>
            <a:ext cx="8145012" cy="3781953"/>
          </a:xfrm>
        </p:spPr>
      </p:pic>
    </p:spTree>
    <p:extLst>
      <p:ext uri="{BB962C8B-B14F-4D97-AF65-F5344CB8AC3E}">
        <p14:creationId xmlns:p14="http://schemas.microsoft.com/office/powerpoint/2010/main" val="387077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0BBB-EC78-4913-6D73-C38C1DEA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5F989-A9BE-1CDD-4D16-A0E347650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1350"/>
              </a:spcBef>
              <a:spcAft>
                <a:spcPts val="600"/>
              </a:spcAft>
              <a:buNone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�️ Best Practices of NFR (Non-Functional Requirements)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Scalability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: MCP server can handle multiple clients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Reliability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: Graceful error handling and fallbacks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Maintainability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: Clear code structure and documentation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Usability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: Intuitive UI/UX with proper feedback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Testability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: Modular functions with clear inputs/outputs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798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E4CD-7A28-66EE-73F9-2C40044A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C1C6-6C51-A18A-C2E6-0BC5312AB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React + Tailwind CSS -&gt;UI → “User Prompt”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LangGraph</a:t>
            </a:r>
            <a:r>
              <a:rPr lang="en-IN" dirty="0"/>
              <a:t> → “Classifies &amp; Routes Intent” :Routing Agent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(Python)</a:t>
            </a:r>
            <a:r>
              <a:rPr lang="en-IN" dirty="0" err="1"/>
              <a:t>FastAPI</a:t>
            </a:r>
            <a:r>
              <a:rPr lang="en-IN" dirty="0"/>
              <a:t> – backend async API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Gemini → “Understands &amp; Generates Reasoning”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MCP → “Secure API Proxy” : connect to </a:t>
            </a:r>
            <a:r>
              <a:rPr lang="en-IN" dirty="0" err="1"/>
              <a:t>Inferrix</a:t>
            </a:r>
            <a:r>
              <a:rPr lang="en-IN" dirty="0"/>
              <a:t> APIs (</a:t>
            </a:r>
            <a:r>
              <a:rPr lang="en-IN" dirty="0">
                <a:hlinkClick r:id="rId2"/>
              </a:rPr>
              <a:t>http://localhost:8001/</a:t>
            </a:r>
            <a:r>
              <a:rPr lang="en-IN" dirty="0" err="1">
                <a:hlinkClick r:id="rId2"/>
              </a:rPr>
              <a:t>api</a:t>
            </a:r>
            <a:r>
              <a:rPr lang="en-IN" dirty="0">
                <a:hlinkClick r:id="rId2"/>
              </a:rPr>
              <a:t>/</a:t>
            </a:r>
            <a:r>
              <a:rPr lang="en-IN" dirty="0" err="1">
                <a:hlinkClick r:id="rId2"/>
              </a:rPr>
              <a:t>inferrix</a:t>
            </a:r>
            <a:r>
              <a:rPr lang="en-IN" dirty="0">
                <a:hlinkClick r:id="rId2"/>
              </a:rPr>
              <a:t>/</a:t>
            </a:r>
            <a:r>
              <a:rPr lang="en-IN" dirty="0"/>
              <a:t>...) real-time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REST → “BMS Data Access Layer”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hashing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bcrypt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JWT token creation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SQLAlchemy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connect to PostgreSQL DB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3227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F158-10A4-C1EE-F682-CD1E67015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27AC0-E123-50CF-3B37-3127DB8DF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1350"/>
              </a:spcBef>
              <a:spcAft>
                <a:spcPts val="600"/>
              </a:spcAft>
              <a:buNone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Real-Time AI Chatbot Logic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Intelligent routing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 based on user intent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Context memory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 for follow-up conversations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Dynamic response generation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 from live data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Natural language processing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 with LLM integration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Real-time data fetching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 from </a:t>
            </a:r>
            <a:r>
              <a:rPr lang="en-IN" b="0" i="0" dirty="0" err="1">
                <a:solidFill>
                  <a:srgbClr val="D8DEE9"/>
                </a:solidFill>
                <a:effectLst/>
                <a:latin typeface="Segoe WPC"/>
              </a:rPr>
              <a:t>Inferrix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 APIs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9631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4359-034E-7508-F933-6C3FBFB0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D57A-15EC-8919-088B-170237A3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1350"/>
              </a:spcBef>
              <a:spcAft>
                <a:spcPts val="600"/>
              </a:spcAft>
              <a:buNone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Robust Architecture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MCP Client-Server Pattern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: LLM → Backend → MCP → </a:t>
            </a:r>
            <a:r>
              <a:rPr lang="en-IN" b="0" i="0" dirty="0" err="1">
                <a:solidFill>
                  <a:srgbClr val="D8DEE9"/>
                </a:solidFill>
                <a:effectLst/>
                <a:latin typeface="Segoe WPC"/>
              </a:rPr>
              <a:t>Inferrix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 API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No hardcoding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: All responses come from live API calls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Comprehensive error handling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: Network, API, and application errors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State management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: Proper context preservation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API abstraction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: Clean separation between layers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3983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E857-F704-7355-7DDE-6D2C7E2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193B6-0854-87A2-6776-1DB2A0209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1350"/>
              </a:spcBef>
              <a:spcAft>
                <a:spcPts val="600"/>
              </a:spcAft>
              <a:buNone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Clean Coding Guidelines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Consistent naming conventions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 (</a:t>
            </a:r>
            <a:r>
              <a:rPr lang="en-IN" b="0" i="0" dirty="0" err="1">
                <a:solidFill>
                  <a:srgbClr val="D8DEE9"/>
                </a:solidFill>
                <a:effectLst/>
                <a:latin typeface="Segoe WPC"/>
              </a:rPr>
              <a:t>snake_case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 for Python, camelCase for JS)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Proper error handling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 with try/catch blocks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Modular architecture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 with separation of concerns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Comprehensive logging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 for debugging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Type hints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 and documentation strings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No code duplication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 - DRY principles followed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0108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00134-70B0-4EA7-079E-9D05DED9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NFRs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7F00F-C600-8FC8-B608-475438297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Security Features</a:t>
            </a:r>
          </a:p>
          <a:p>
            <a:endParaRPr lang="en-IN" dirty="0"/>
          </a:p>
          <a:p>
            <a:r>
              <a:rPr lang="en-IN" dirty="0"/>
              <a:t>- **JWT Authentication**: Secure token-based sessions</a:t>
            </a:r>
          </a:p>
          <a:p>
            <a:r>
              <a:rPr lang="en-IN" dirty="0"/>
              <a:t>- **Rate Limiting**: 30 requests per minute per IP</a:t>
            </a:r>
          </a:p>
          <a:p>
            <a:r>
              <a:rPr lang="en-IN" dirty="0"/>
              <a:t>- **Input Validation**: All inputs validated and sanitized</a:t>
            </a:r>
          </a:p>
          <a:p>
            <a:r>
              <a:rPr lang="en-IN" dirty="0"/>
              <a:t>- **Error Handling**: No sensitive data in error messages</a:t>
            </a:r>
          </a:p>
          <a:p>
            <a:r>
              <a:rPr lang="en-IN" dirty="0"/>
              <a:t>- **CORS Protection**: Configurable cross-origin policies</a:t>
            </a:r>
          </a:p>
        </p:txBody>
      </p:sp>
    </p:spTree>
    <p:extLst>
      <p:ext uri="{BB962C8B-B14F-4D97-AF65-F5344CB8AC3E}">
        <p14:creationId xmlns:p14="http://schemas.microsoft.com/office/powerpoint/2010/main" val="3196907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F913-ABE4-8430-8E3A-58436E359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4D7D1-3834-13CE-4616-DC385AB75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1350"/>
              </a:spcBef>
              <a:spcAft>
                <a:spcPts val="600"/>
              </a:spcAft>
              <a:buNone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 Application Security Guidelines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JWT Authentication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 with proper token validation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Rate limiting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 (30 requests/minute per IP)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Input validation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 and sanitization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CORS configuration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 for secure cross-origin requests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Error handling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 without exposing sensitive information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No hardcoded credentials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 in source code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0298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CF17-3B19-18B9-40E6-20913711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31309-73B9-3E47-5810-2E6161870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- **Response Time**: &lt; 2 seconds for most queries</a:t>
            </a:r>
          </a:p>
          <a:p>
            <a:r>
              <a:rPr lang="en-IN" dirty="0"/>
              <a:t>- **Concurrent Users**: 100+ with rate limiting</a:t>
            </a:r>
          </a:p>
          <a:p>
            <a:r>
              <a:rPr lang="en-IN" dirty="0"/>
              <a:t>- **API Calls**: Optimized with caching and timeouts</a:t>
            </a:r>
          </a:p>
          <a:p>
            <a:r>
              <a:rPr lang="en-IN" dirty="0"/>
              <a:t>- **Memory Usage**: &lt; 512MB for typical usage</a:t>
            </a:r>
          </a:p>
          <a:p>
            <a:endParaRPr lang="en-IN" dirty="0"/>
          </a:p>
          <a:p>
            <a:pPr algn="l">
              <a:spcBef>
                <a:spcPts val="1350"/>
              </a:spcBef>
              <a:spcAft>
                <a:spcPts val="600"/>
              </a:spcAft>
              <a:buNone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 High Performance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Efficient API calls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 through MCP server architecture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Request caching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 and timeout handling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Async processing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 where appropriate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Optimized database queries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 (minimal, focused)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D8DEE9"/>
                </a:solidFill>
                <a:effectLst/>
                <a:latin typeface="Segoe WPC"/>
              </a:rPr>
              <a:t>Memory-efficient</a:t>
            </a:r>
            <a:r>
              <a:rPr lang="en-IN" b="0" i="0" dirty="0">
                <a:solidFill>
                  <a:srgbClr val="D8DEE9"/>
                </a:solidFill>
                <a:effectLst/>
                <a:latin typeface="Segoe WPC"/>
              </a:rPr>
              <a:t> state management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69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503D-CB57-2D48-B93E-CC73EB26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Browser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CDC3-FCC2-D80C-01E6-8809FD190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- ✅ Chrome 90+</a:t>
            </a:r>
          </a:p>
          <a:p>
            <a:r>
              <a:rPr lang="en-IN" dirty="0"/>
              <a:t>- ✅ Firefox 88+</a:t>
            </a:r>
          </a:p>
          <a:p>
            <a:r>
              <a:rPr lang="en-IN" dirty="0"/>
              <a:t>- ✅ Safari 14+</a:t>
            </a:r>
          </a:p>
          <a:p>
            <a:r>
              <a:rPr lang="en-IN" dirty="0"/>
              <a:t>- ✅ Edge 90+</a:t>
            </a:r>
          </a:p>
          <a:p>
            <a:r>
              <a:rPr lang="en-IN" dirty="0"/>
              <a:t>- ✅ Mobile browsers</a:t>
            </a:r>
          </a:p>
        </p:txBody>
      </p:sp>
    </p:spTree>
    <p:extLst>
      <p:ext uri="{BB962C8B-B14F-4D97-AF65-F5344CB8AC3E}">
        <p14:creationId xmlns:p14="http://schemas.microsoft.com/office/powerpoint/2010/main" val="9230770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5282-A334-8355-2797-71E3A6EB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Troubleshooting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B1C77-F71D-8496-B9C0-C28F020A5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dirty="0"/>
              <a:t>### Common Issues</a:t>
            </a:r>
          </a:p>
          <a:p>
            <a:endParaRPr lang="en-IN" dirty="0"/>
          </a:p>
          <a:p>
            <a:r>
              <a:rPr lang="en-IN" dirty="0"/>
              <a:t>1. **JWT Token Expired**</a:t>
            </a:r>
          </a:p>
          <a:p>
            <a:r>
              <a:rPr lang="en-IN" dirty="0"/>
              <a:t>   - Solution: Re-login or refresh token</a:t>
            </a:r>
          </a:p>
          <a:p>
            <a:r>
              <a:rPr lang="en-IN" dirty="0"/>
              <a:t>   - UI automatically handles this</a:t>
            </a:r>
          </a:p>
          <a:p>
            <a:endParaRPr lang="en-IN" dirty="0"/>
          </a:p>
          <a:p>
            <a:r>
              <a:rPr lang="en-IN" dirty="0"/>
              <a:t>2. **</a:t>
            </a:r>
            <a:r>
              <a:rPr lang="en-IN" dirty="0" err="1"/>
              <a:t>Inferrix</a:t>
            </a:r>
            <a:r>
              <a:rPr lang="en-IN" dirty="0"/>
              <a:t> API Unreachable**</a:t>
            </a:r>
          </a:p>
          <a:p>
            <a:r>
              <a:rPr lang="en-IN" dirty="0"/>
              <a:t>   - Check API token validity</a:t>
            </a:r>
          </a:p>
          <a:p>
            <a:r>
              <a:rPr lang="en-IN" dirty="0"/>
              <a:t>   - Verify network connectivity</a:t>
            </a:r>
          </a:p>
          <a:p>
            <a:r>
              <a:rPr lang="en-IN" dirty="0"/>
              <a:t>   - Check </a:t>
            </a:r>
            <a:r>
              <a:rPr lang="en-IN" dirty="0" err="1"/>
              <a:t>Inferrix</a:t>
            </a:r>
            <a:r>
              <a:rPr lang="en-IN" dirty="0"/>
              <a:t> service status</a:t>
            </a:r>
          </a:p>
          <a:p>
            <a:endParaRPr lang="en-IN" dirty="0"/>
          </a:p>
          <a:p>
            <a:r>
              <a:rPr lang="en-IN" dirty="0"/>
              <a:t>3. **Rate Limit Exceeded**</a:t>
            </a:r>
          </a:p>
          <a:p>
            <a:r>
              <a:rPr lang="en-IN" dirty="0"/>
              <a:t>   - Wait 1 minute before retrying</a:t>
            </a:r>
          </a:p>
          <a:p>
            <a:r>
              <a:rPr lang="en-IN" dirty="0"/>
              <a:t>   - Reduce request frequency</a:t>
            </a:r>
          </a:p>
          <a:p>
            <a:endParaRPr lang="en-IN" dirty="0"/>
          </a:p>
          <a:p>
            <a:r>
              <a:rPr lang="en-IN" dirty="0"/>
              <a:t>4. **Device Not Found**</a:t>
            </a:r>
          </a:p>
          <a:p>
            <a:r>
              <a:rPr lang="en-IN" dirty="0"/>
              <a:t>   - Verify device name spelling</a:t>
            </a:r>
          </a:p>
          <a:p>
            <a:r>
              <a:rPr lang="en-IN" dirty="0"/>
              <a:t>   - Check if device exists in </a:t>
            </a:r>
            <a:r>
              <a:rPr lang="en-IN" dirty="0" err="1"/>
              <a:t>Inferrix</a:t>
            </a:r>
            <a:endParaRPr lang="en-IN" dirty="0"/>
          </a:p>
          <a:p>
            <a:r>
              <a:rPr lang="en-IN" dirty="0"/>
              <a:t>   - Use device dropdown for exact names</a:t>
            </a:r>
          </a:p>
        </p:txBody>
      </p:sp>
    </p:spTree>
    <p:extLst>
      <p:ext uri="{BB962C8B-B14F-4D97-AF65-F5344CB8AC3E}">
        <p14:creationId xmlns:p14="http://schemas.microsoft.com/office/powerpoint/2010/main" val="7776958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2DDC-234F-9666-C64D-4E8675E6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Production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15B6B-2534-3C5D-0401-F1EF2C7A0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### </a:t>
            </a:r>
            <a:r>
              <a:rPr lang="fr-FR" dirty="0" err="1"/>
              <a:t>Environment</a:t>
            </a:r>
            <a:r>
              <a:rPr lang="fr-FR" dirty="0"/>
              <a:t> Variables</a:t>
            </a:r>
          </a:p>
          <a:p>
            <a:r>
              <a:rPr lang="fr-FR" dirty="0"/>
              <a:t>```</a:t>
            </a:r>
            <a:r>
              <a:rPr lang="fr-FR" dirty="0" err="1"/>
              <a:t>env</a:t>
            </a:r>
            <a:endParaRPr lang="fr-FR" dirty="0"/>
          </a:p>
          <a:p>
            <a:r>
              <a:rPr lang="fr-FR" dirty="0"/>
              <a:t># </a:t>
            </a:r>
            <a:r>
              <a:rPr lang="fr-FR" dirty="0" err="1"/>
              <a:t>Required</a:t>
            </a:r>
            <a:endParaRPr lang="fr-FR" dirty="0"/>
          </a:p>
          <a:p>
            <a:r>
              <a:rPr lang="fr-FR" dirty="0"/>
              <a:t>INFERRIX_API_TOKEN=</a:t>
            </a:r>
            <a:r>
              <a:rPr lang="fr-FR" dirty="0" err="1"/>
              <a:t>your_token</a:t>
            </a:r>
            <a:endParaRPr lang="fr-FR" dirty="0"/>
          </a:p>
          <a:p>
            <a:r>
              <a:rPr lang="fr-FR" dirty="0"/>
              <a:t>OPENAI_API_KEY=</a:t>
            </a:r>
            <a:r>
              <a:rPr lang="fr-FR" dirty="0" err="1"/>
              <a:t>your_key</a:t>
            </a:r>
            <a:endParaRPr lang="fr-FR" dirty="0"/>
          </a:p>
          <a:p>
            <a:r>
              <a:rPr lang="fr-FR" dirty="0"/>
              <a:t>DATABASE_URL=postgresql://user:pass@host/db</a:t>
            </a:r>
          </a:p>
          <a:p>
            <a:r>
              <a:rPr lang="fr-FR" dirty="0"/>
              <a:t>JWT_SECRET_KEY=</a:t>
            </a:r>
            <a:r>
              <a:rPr lang="fr-FR" dirty="0" err="1"/>
              <a:t>your_secret</a:t>
            </a:r>
            <a:endParaRPr lang="fr-FR" dirty="0"/>
          </a:p>
          <a:p>
            <a:endParaRPr lang="fr-FR" dirty="0"/>
          </a:p>
          <a:p>
            <a:r>
              <a:rPr lang="fr-FR" dirty="0"/>
              <a:t># </a:t>
            </a:r>
            <a:r>
              <a:rPr lang="fr-FR" dirty="0" err="1"/>
              <a:t>Optional</a:t>
            </a:r>
            <a:endParaRPr lang="fr-FR" dirty="0"/>
          </a:p>
          <a:p>
            <a:r>
              <a:rPr lang="fr-FR" dirty="0"/>
              <a:t>GOOGLE_API_KEY=</a:t>
            </a:r>
            <a:r>
              <a:rPr lang="fr-FR" dirty="0" err="1"/>
              <a:t>your_key</a:t>
            </a:r>
            <a:endParaRPr lang="fr-FR" dirty="0"/>
          </a:p>
          <a:p>
            <a:r>
              <a:rPr lang="fr-FR" dirty="0"/>
              <a:t>CORS_ORIGINS=https://yourdomain.com</a:t>
            </a:r>
          </a:p>
          <a:p>
            <a:r>
              <a:rPr lang="fr-FR" dirty="0"/>
              <a:t>RATE_LIMIT_REQUESTS=30</a:t>
            </a:r>
          </a:p>
          <a:p>
            <a:r>
              <a:rPr lang="fr-FR" dirty="0"/>
              <a:t>RATE_LIMIT_WINDOW=60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6206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1736-0D9E-ACF7-E4B4-D05962A7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 Success Checklist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4D3EE-650F-CC50-9AA5-A28E05B4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IN" dirty="0"/>
          </a:p>
          <a:p>
            <a:r>
              <a:rPr lang="en-IN" dirty="0"/>
              <a:t>Before your demo, ensure:</a:t>
            </a:r>
          </a:p>
          <a:p>
            <a:endParaRPr lang="en-IN" dirty="0"/>
          </a:p>
          <a:p>
            <a:r>
              <a:rPr lang="en-IN" dirty="0"/>
              <a:t>- [ ] All services are running (backend, frontend, database)</a:t>
            </a:r>
          </a:p>
          <a:p>
            <a:r>
              <a:rPr lang="en-IN" dirty="0"/>
              <a:t>- [ ] </a:t>
            </a:r>
            <a:r>
              <a:rPr lang="en-IN" dirty="0" err="1"/>
              <a:t>Inferrix</a:t>
            </a:r>
            <a:r>
              <a:rPr lang="en-IN" dirty="0"/>
              <a:t> API is accessible</a:t>
            </a:r>
          </a:p>
          <a:p>
            <a:r>
              <a:rPr lang="en-IN" dirty="0"/>
              <a:t>- [ ] Test login with demo credentials</a:t>
            </a:r>
          </a:p>
          <a:p>
            <a:r>
              <a:rPr lang="en-IN" dirty="0"/>
              <a:t>- [ ] Try all major query types</a:t>
            </a:r>
          </a:p>
          <a:p>
            <a:r>
              <a:rPr lang="en-IN" dirty="0"/>
              <a:t>- [ ] Test error scenarios</a:t>
            </a:r>
          </a:p>
          <a:p>
            <a:r>
              <a:rPr lang="en-IN" dirty="0"/>
              <a:t>- [ ] Verify responsive design on different screens</a:t>
            </a:r>
          </a:p>
          <a:p>
            <a:r>
              <a:rPr lang="en-IN" dirty="0"/>
              <a:t>- [ ] Have backup demo data ready</a:t>
            </a:r>
          </a:p>
          <a:p>
            <a:r>
              <a:rPr lang="en-IN" dirty="0"/>
              <a:t>- [ ] Prepare demo script and key talking points</a:t>
            </a:r>
          </a:p>
        </p:txBody>
      </p:sp>
    </p:spTree>
    <p:extLst>
      <p:ext uri="{BB962C8B-B14F-4D97-AF65-F5344CB8AC3E}">
        <p14:creationId xmlns:p14="http://schemas.microsoft.com/office/powerpoint/2010/main" val="206762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1F61-D390-8FE1-6B18-2AF163B0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of Technologies Used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5638C7-B68C-698D-1DCE-C45E8B9102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89614"/>
          <a:ext cx="10515600" cy="40233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42942729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0927081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721837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Layer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Tool/Library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0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Frontend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React + Tailwind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Chat UI + Login screen + alarm dashboard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7072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LangGraph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LangGraph, Gemini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Agent routing + LLM reasoning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648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Backend API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FastAPI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REST endpoints, JWT auth, LLM-agent trigger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679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Auth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JWT + bcrypt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Secure login, hashed passwords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244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Database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PostgreSQL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User storage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508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MCP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FastAPI Proxy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Secure Inferrix API gateway (decouples REST API logic)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4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Monitoring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LangSmith (optional)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Tracing, monitoring agent </a:t>
                      </a:r>
                      <a:r>
                        <a:rPr lang="en-IN" dirty="0" err="1"/>
                        <a:t>behavior</a:t>
                      </a:r>
                      <a:r>
                        <a:rPr lang="en-IN" dirty="0"/>
                        <a:t> (if enabled)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346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2138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66D5-F4D2-278F-725C-544D9692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Quick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97791-08C6-7FB8-5130-099CE9A6F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### Prerequisites</a:t>
            </a:r>
          </a:p>
          <a:p>
            <a:r>
              <a:rPr lang="en-IN" dirty="0"/>
              <a:t>- Python 3.8+</a:t>
            </a:r>
          </a:p>
          <a:p>
            <a:r>
              <a:rPr lang="en-IN" dirty="0"/>
              <a:t>- Node.js 16+</a:t>
            </a:r>
          </a:p>
          <a:p>
            <a:r>
              <a:rPr lang="en-IN" dirty="0"/>
              <a:t>- PostgreSQL</a:t>
            </a:r>
          </a:p>
          <a:p>
            <a:r>
              <a:rPr lang="en-IN" dirty="0"/>
              <a:t>- </a:t>
            </a:r>
            <a:r>
              <a:rPr lang="en-IN" dirty="0" err="1"/>
              <a:t>Inferrix</a:t>
            </a:r>
            <a:r>
              <a:rPr lang="en-IN" dirty="0"/>
              <a:t> API access</a:t>
            </a:r>
          </a:p>
        </p:txBody>
      </p:sp>
    </p:spTree>
    <p:extLst>
      <p:ext uri="{BB962C8B-B14F-4D97-AF65-F5344CB8AC3E}">
        <p14:creationId xmlns:p14="http://schemas.microsoft.com/office/powerpoint/2010/main" val="19555298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9E52-FAFF-05CB-A79B-1C365514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91B6-A928-AA6F-DBA4-B40FB184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### 1. Clone and Setup</a:t>
            </a:r>
          </a:p>
          <a:p>
            <a:r>
              <a:rPr lang="en-IN" dirty="0"/>
              <a:t>```bash</a:t>
            </a:r>
          </a:p>
          <a:p>
            <a:r>
              <a:rPr lang="en-IN" dirty="0"/>
              <a:t>git clone &lt;repository-</a:t>
            </a:r>
            <a:r>
              <a:rPr lang="en-IN" dirty="0" err="1"/>
              <a:t>url</a:t>
            </a:r>
            <a:r>
              <a:rPr lang="en-IN" dirty="0"/>
              <a:t>&gt;</a:t>
            </a:r>
          </a:p>
          <a:p>
            <a:r>
              <a:rPr lang="en-IN" dirty="0"/>
              <a:t>cd </a:t>
            </a:r>
            <a:r>
              <a:rPr lang="en-IN" dirty="0" err="1"/>
              <a:t>Inferrix_AI_Agent_Demo_Complete_Final</a:t>
            </a:r>
            <a:endParaRPr lang="en-IN" dirty="0"/>
          </a:p>
          <a:p>
            <a:r>
              <a:rPr lang="en-IN" dirty="0"/>
              <a:t>```</a:t>
            </a:r>
          </a:p>
          <a:p>
            <a:r>
              <a:rPr lang="en-IN" dirty="0"/>
              <a:t>### 2. Backend Setup</a:t>
            </a:r>
          </a:p>
          <a:p>
            <a:r>
              <a:rPr lang="en-IN" dirty="0"/>
              <a:t>```bash</a:t>
            </a:r>
          </a:p>
          <a:p>
            <a:r>
              <a:rPr lang="en-IN" dirty="0"/>
              <a:t>cd backend</a:t>
            </a:r>
          </a:p>
          <a:p>
            <a:r>
              <a:rPr lang="en-IN" dirty="0"/>
              <a:t>python -m </a:t>
            </a:r>
            <a:r>
              <a:rPr lang="en-IN" dirty="0" err="1"/>
              <a:t>venv</a:t>
            </a:r>
            <a:r>
              <a:rPr lang="en-IN" dirty="0"/>
              <a:t> </a:t>
            </a:r>
            <a:r>
              <a:rPr lang="en-IN" dirty="0" err="1"/>
              <a:t>venv</a:t>
            </a:r>
            <a:endParaRPr lang="en-IN" dirty="0"/>
          </a:p>
          <a:p>
            <a:r>
              <a:rPr lang="en-IN" dirty="0"/>
              <a:t>source </a:t>
            </a:r>
            <a:r>
              <a:rPr lang="en-IN" dirty="0" err="1"/>
              <a:t>venv</a:t>
            </a:r>
            <a:r>
              <a:rPr lang="en-IN" dirty="0"/>
              <a:t>/bin/activate  # On Windows: </a:t>
            </a:r>
            <a:r>
              <a:rPr lang="en-IN" dirty="0" err="1"/>
              <a:t>venv</a:t>
            </a:r>
            <a:r>
              <a:rPr lang="en-IN" dirty="0"/>
              <a:t>\Scripts\activate</a:t>
            </a:r>
          </a:p>
          <a:p>
            <a:r>
              <a:rPr lang="en-IN" dirty="0"/>
              <a:t>pip install -r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26801624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D571-4D69-C78C-14CA-5C88D776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85B30-AE92-03AE-8C0C-67D5C922B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dirty="0"/>
              <a:t>### 3. Environment Configuration</a:t>
            </a:r>
          </a:p>
          <a:p>
            <a:r>
              <a:rPr lang="en-IN" dirty="0"/>
              <a:t>Create `.env` file in the backend directory:</a:t>
            </a:r>
          </a:p>
          <a:p>
            <a:r>
              <a:rPr lang="en-IN" dirty="0"/>
              <a:t>```env</a:t>
            </a:r>
          </a:p>
          <a:p>
            <a:r>
              <a:rPr lang="en-IN" dirty="0"/>
              <a:t>INFERRIX_API_TOKEN=</a:t>
            </a:r>
            <a:r>
              <a:rPr lang="en-IN" dirty="0" err="1"/>
              <a:t>your_inferrix_api_token_here</a:t>
            </a:r>
            <a:endParaRPr lang="en-IN" dirty="0"/>
          </a:p>
          <a:p>
            <a:r>
              <a:rPr lang="en-IN" dirty="0"/>
              <a:t>OPENAI_API_KEY=</a:t>
            </a:r>
            <a:r>
              <a:rPr lang="en-IN" dirty="0" err="1"/>
              <a:t>your_openai_api_key_here</a:t>
            </a:r>
            <a:endParaRPr lang="en-IN" dirty="0"/>
          </a:p>
          <a:p>
            <a:r>
              <a:rPr lang="en-IN" dirty="0"/>
              <a:t>GOOGLE_API_KEY=</a:t>
            </a:r>
            <a:r>
              <a:rPr lang="en-IN" dirty="0" err="1"/>
              <a:t>your_google_api_key_here</a:t>
            </a:r>
            <a:r>
              <a:rPr lang="en-IN" dirty="0"/>
              <a:t>  # Optional</a:t>
            </a:r>
          </a:p>
          <a:p>
            <a:r>
              <a:rPr lang="en-IN" dirty="0"/>
              <a:t>DATABASE_URL=postgresql://user:password@localhost/inferrix_agent</a:t>
            </a:r>
          </a:p>
          <a:p>
            <a:r>
              <a:rPr lang="en-IN" dirty="0"/>
              <a:t>JWT_SECRET_KEY=</a:t>
            </a:r>
            <a:r>
              <a:rPr lang="en-IN" dirty="0" err="1"/>
              <a:t>your_jwt_secret_key_here</a:t>
            </a:r>
            <a:endParaRPr lang="en-IN" dirty="0"/>
          </a:p>
          <a:p>
            <a:r>
              <a:rPr lang="en-IN" dirty="0"/>
              <a:t>```</a:t>
            </a:r>
          </a:p>
          <a:p>
            <a:endParaRPr lang="en-IN" dirty="0"/>
          </a:p>
          <a:p>
            <a:r>
              <a:rPr lang="en-IN" dirty="0"/>
              <a:t>### 4. Database Setup</a:t>
            </a:r>
          </a:p>
          <a:p>
            <a:r>
              <a:rPr lang="en-IN" dirty="0"/>
              <a:t>```bash</a:t>
            </a:r>
          </a:p>
          <a:p>
            <a:r>
              <a:rPr lang="en-IN" dirty="0"/>
              <a:t># Start PostgreSQL and create database</a:t>
            </a:r>
          </a:p>
          <a:p>
            <a:r>
              <a:rPr lang="en-IN" dirty="0" err="1"/>
              <a:t>createdb</a:t>
            </a:r>
            <a:r>
              <a:rPr lang="en-IN" dirty="0"/>
              <a:t> </a:t>
            </a:r>
            <a:r>
              <a:rPr lang="en-IN" dirty="0" err="1"/>
              <a:t>inferrix_agent</a:t>
            </a:r>
            <a:endParaRPr lang="en-IN" dirty="0"/>
          </a:p>
          <a:p>
            <a:endParaRPr lang="en-IN" dirty="0"/>
          </a:p>
          <a:p>
            <a:r>
              <a:rPr lang="en-IN" dirty="0"/>
              <a:t># Initialize database (if needed)</a:t>
            </a:r>
          </a:p>
          <a:p>
            <a:r>
              <a:rPr lang="en-IN" dirty="0"/>
              <a:t>python init_db.py</a:t>
            </a:r>
          </a:p>
        </p:txBody>
      </p:sp>
    </p:spTree>
    <p:extLst>
      <p:ext uri="{BB962C8B-B14F-4D97-AF65-F5344CB8AC3E}">
        <p14:creationId xmlns:p14="http://schemas.microsoft.com/office/powerpoint/2010/main" val="7641483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E929-AA88-7010-A8E3-D3731E4B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4B882-A833-D03A-3E29-B7141C55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### 5. Frontend Setup</a:t>
            </a:r>
          </a:p>
          <a:p>
            <a:r>
              <a:rPr lang="en-IN" dirty="0"/>
              <a:t>```bash</a:t>
            </a:r>
          </a:p>
          <a:p>
            <a:r>
              <a:rPr lang="en-IN" dirty="0"/>
              <a:t>cd frontend</a:t>
            </a:r>
          </a:p>
          <a:p>
            <a:r>
              <a:rPr lang="en-IN" dirty="0" err="1"/>
              <a:t>npm</a:t>
            </a:r>
            <a:r>
              <a:rPr lang="en-IN" dirty="0"/>
              <a:t> install</a:t>
            </a:r>
          </a:p>
          <a:p>
            <a:r>
              <a:rPr lang="en-IN" dirty="0"/>
              <a:t>```</a:t>
            </a:r>
          </a:p>
          <a:p>
            <a:endParaRPr lang="en-IN" dirty="0"/>
          </a:p>
          <a:p>
            <a:r>
              <a:rPr lang="en-IN" dirty="0"/>
              <a:t>### 6. Start the Application</a:t>
            </a:r>
          </a:p>
          <a:p>
            <a:r>
              <a:rPr lang="en-IN" dirty="0"/>
              <a:t>```bash</a:t>
            </a:r>
          </a:p>
          <a:p>
            <a:r>
              <a:rPr lang="en-IN" dirty="0"/>
              <a:t># Terminal 1: Start backend</a:t>
            </a:r>
          </a:p>
          <a:p>
            <a:r>
              <a:rPr lang="en-IN" dirty="0"/>
              <a:t>cd backend</a:t>
            </a:r>
          </a:p>
          <a:p>
            <a:r>
              <a:rPr lang="en-IN" dirty="0" err="1"/>
              <a:t>uvicorn</a:t>
            </a:r>
            <a:r>
              <a:rPr lang="en-IN" dirty="0"/>
              <a:t> </a:t>
            </a:r>
            <a:r>
              <a:rPr lang="en-IN" dirty="0" err="1"/>
              <a:t>main:app</a:t>
            </a:r>
            <a:r>
              <a:rPr lang="en-IN" dirty="0"/>
              <a:t> --reload --host 0.0.0.0 --port 8000</a:t>
            </a:r>
          </a:p>
          <a:p>
            <a:endParaRPr lang="en-IN" dirty="0"/>
          </a:p>
          <a:p>
            <a:r>
              <a:rPr lang="en-IN" dirty="0"/>
              <a:t># Terminal 2: Start frontend</a:t>
            </a:r>
          </a:p>
          <a:p>
            <a:r>
              <a:rPr lang="en-IN" dirty="0"/>
              <a:t>cd frontend</a:t>
            </a:r>
          </a:p>
          <a:p>
            <a:r>
              <a:rPr lang="en-IN" dirty="0" err="1"/>
              <a:t>npm</a:t>
            </a:r>
            <a:r>
              <a:rPr lang="en-IN" dirty="0"/>
              <a:t> run dev</a:t>
            </a:r>
          </a:p>
        </p:txBody>
      </p:sp>
    </p:spTree>
    <p:extLst>
      <p:ext uri="{BB962C8B-B14F-4D97-AF65-F5344CB8AC3E}">
        <p14:creationId xmlns:p14="http://schemas.microsoft.com/office/powerpoint/2010/main" val="29366783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41DD-E726-5675-9825-B35205BA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C8E8-D201-8FC3-ACAB-E35514D50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### 7. Access the Application</a:t>
            </a:r>
          </a:p>
          <a:p>
            <a:r>
              <a:rPr lang="en-IN" dirty="0"/>
              <a:t>- **Frontend**: http://localhost:5173</a:t>
            </a:r>
          </a:p>
          <a:p>
            <a:r>
              <a:rPr lang="en-IN" dirty="0"/>
              <a:t>- **Backend API**: http://localhost:8000</a:t>
            </a:r>
          </a:p>
          <a:p>
            <a:r>
              <a:rPr lang="en-IN" dirty="0"/>
              <a:t>- **API Documentation**: http://localhost:8000/docs</a:t>
            </a:r>
          </a:p>
        </p:txBody>
      </p:sp>
    </p:spTree>
    <p:extLst>
      <p:ext uri="{BB962C8B-B14F-4D97-AF65-F5344CB8AC3E}">
        <p14:creationId xmlns:p14="http://schemas.microsoft.com/office/powerpoint/2010/main" val="779763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9EC404-49F0-507E-82C2-AE73F8E7D0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24587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2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3ECC-A17C-BDC4-1FD6-F440C199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1ABF5-CC07-5BD8-7789-44EDFB9A5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dirty="0"/>
              <a:t>### Backend</a:t>
            </a:r>
          </a:p>
          <a:p>
            <a:r>
              <a:rPr lang="en-IN" dirty="0"/>
              <a:t>- **</a:t>
            </a:r>
            <a:r>
              <a:rPr lang="en-IN" dirty="0" err="1"/>
              <a:t>FastAPI</a:t>
            </a:r>
            <a:r>
              <a:rPr lang="en-IN" dirty="0"/>
              <a:t>**: High-performance Python web framework</a:t>
            </a:r>
          </a:p>
          <a:p>
            <a:r>
              <a:rPr lang="en-IN" dirty="0"/>
              <a:t>- **</a:t>
            </a:r>
            <a:r>
              <a:rPr lang="en-IN" dirty="0" err="1"/>
              <a:t>LangChain</a:t>
            </a:r>
            <a:r>
              <a:rPr lang="en-IN" dirty="0"/>
              <a:t>**: AI/LLM orchestration framework</a:t>
            </a:r>
          </a:p>
          <a:p>
            <a:r>
              <a:rPr lang="en-IN" dirty="0"/>
              <a:t>- **</a:t>
            </a:r>
            <a:r>
              <a:rPr lang="en-IN" dirty="0" err="1"/>
              <a:t>LangGraph</a:t>
            </a:r>
            <a:r>
              <a:rPr lang="en-IN" dirty="0"/>
              <a:t>**: Stateful AI agent workflows</a:t>
            </a:r>
          </a:p>
          <a:p>
            <a:r>
              <a:rPr lang="en-IN" dirty="0"/>
              <a:t>- **PostgreSQL**: Reliable database for user management</a:t>
            </a:r>
          </a:p>
          <a:p>
            <a:r>
              <a:rPr lang="en-IN" dirty="0"/>
              <a:t>- **JWT**: Secure authentication tokens</a:t>
            </a:r>
          </a:p>
          <a:p>
            <a:endParaRPr lang="en-IN" dirty="0"/>
          </a:p>
          <a:p>
            <a:r>
              <a:rPr lang="en-IN" dirty="0"/>
              <a:t>### Frontend</a:t>
            </a:r>
          </a:p>
          <a:p>
            <a:r>
              <a:rPr lang="en-IN" dirty="0"/>
              <a:t>- **React 18**: Modern JavaScript framework</a:t>
            </a:r>
          </a:p>
          <a:p>
            <a:r>
              <a:rPr lang="en-IN" dirty="0"/>
              <a:t>- **Tailwind CSS**: Utility-first CSS framework</a:t>
            </a:r>
          </a:p>
          <a:p>
            <a:r>
              <a:rPr lang="en-IN" dirty="0"/>
              <a:t>- **Axios**: HTTP client for API communication</a:t>
            </a:r>
          </a:p>
          <a:p>
            <a:r>
              <a:rPr lang="en-IN" dirty="0"/>
              <a:t>- **Vite**: Fast build tool and dev server</a:t>
            </a:r>
          </a:p>
          <a:p>
            <a:endParaRPr lang="en-IN" dirty="0"/>
          </a:p>
          <a:p>
            <a:r>
              <a:rPr lang="en-IN" dirty="0"/>
              <a:t>### AI/LLM</a:t>
            </a:r>
          </a:p>
          <a:p>
            <a:r>
              <a:rPr lang="en-IN" dirty="0"/>
              <a:t>- **OpenAI GPT-4o**: Primary LLM for natural language understanding</a:t>
            </a:r>
          </a:p>
          <a:p>
            <a:r>
              <a:rPr lang="en-IN" dirty="0"/>
              <a:t>- **Google Gemini Pro**: Fallback LLM option</a:t>
            </a:r>
          </a:p>
          <a:p>
            <a:r>
              <a:rPr lang="en-IN" dirty="0"/>
              <a:t>- **Custom Tool Integration**: 15+ specialized tools for </a:t>
            </a:r>
            <a:r>
              <a:rPr lang="en-IN" dirty="0" err="1"/>
              <a:t>Inferrix</a:t>
            </a:r>
            <a:r>
              <a:rPr lang="en-IN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49275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46D1-5B97-8D4A-6FB8-9931C597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 of </a:t>
            </a:r>
            <a:r>
              <a:rPr lang="en-IN" dirty="0" err="1"/>
              <a:t>AIonOS</a:t>
            </a:r>
            <a:r>
              <a:rPr lang="en-IN" dirty="0"/>
              <a:t> Agentic AI Solution for </a:t>
            </a:r>
            <a:r>
              <a:rPr lang="en-IN" dirty="0" err="1"/>
              <a:t>Inferrix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65218-F316-8096-5549-CD54FE1A9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### 🤖 **Intelligent AI Agent**</a:t>
            </a:r>
          </a:p>
          <a:p>
            <a:r>
              <a:rPr lang="en-IN" dirty="0"/>
              <a:t>- **Natural Language Processing**: Chat with the AI using plain English</a:t>
            </a:r>
          </a:p>
          <a:p>
            <a:r>
              <a:rPr lang="en-IN" dirty="0"/>
              <a:t>- **Multi-Tool Routing**: Automatically selects the right tool based on your query</a:t>
            </a:r>
          </a:p>
          <a:p>
            <a:r>
              <a:rPr lang="en-IN" dirty="0"/>
              <a:t>- **Context-Aware Responses**: Understands device names, severity levels, and time ranges</a:t>
            </a:r>
          </a:p>
          <a:p>
            <a:r>
              <a:rPr lang="en-IN" dirty="0"/>
              <a:t>- **Graceful Fallbacks**: Helpful suggestions when queries aren't understood</a:t>
            </a:r>
          </a:p>
          <a:p>
            <a:r>
              <a:rPr lang="en-IN" dirty="0"/>
              <a:t>- **15+ specialized tools for </a:t>
            </a:r>
            <a:r>
              <a:rPr lang="en-IN" dirty="0" err="1"/>
              <a:t>Inferrix</a:t>
            </a:r>
            <a:r>
              <a:rPr lang="en-IN" dirty="0"/>
              <a:t> operations**:</a:t>
            </a:r>
          </a:p>
          <a:p>
            <a:endParaRPr lang="en-IN" dirty="0"/>
          </a:p>
          <a:p>
            <a:r>
              <a:rPr lang="en-IN" dirty="0"/>
              <a:t>### 🔐 **Enterprise Security**</a:t>
            </a:r>
          </a:p>
          <a:p>
            <a:r>
              <a:rPr lang="en-IN" dirty="0"/>
              <a:t>- **JWT Authentication**: Secure token-based authentication</a:t>
            </a:r>
          </a:p>
          <a:p>
            <a:r>
              <a:rPr lang="en-IN" dirty="0"/>
              <a:t>- **Rate Limiting**: Protection against API abuse (30 requests/minute)</a:t>
            </a:r>
          </a:p>
          <a:p>
            <a:r>
              <a:rPr lang="en-IN" dirty="0"/>
              <a:t>- **CORS Protection**: Configurable cross-origin resource sharing</a:t>
            </a:r>
          </a:p>
          <a:p>
            <a:r>
              <a:rPr lang="en-IN" dirty="0"/>
              <a:t>- **Error Handling**: Comprehensive error handling with user-friendly messages</a:t>
            </a:r>
          </a:p>
          <a:p>
            <a:r>
              <a:rPr lang="en-IN" dirty="0"/>
              <a:t>- **No hardcoded data - all from live </a:t>
            </a:r>
            <a:r>
              <a:rPr lang="en-IN" dirty="0" err="1"/>
              <a:t>Inferrix</a:t>
            </a:r>
            <a:r>
              <a:rPr lang="en-IN" dirty="0"/>
              <a:t> API**:</a:t>
            </a:r>
          </a:p>
          <a:p>
            <a:endParaRPr lang="en-IN" dirty="0"/>
          </a:p>
          <a:p>
            <a:r>
              <a:rPr lang="en-IN" dirty="0"/>
              <a:t>### 📊 **Real-Time Data Integration**</a:t>
            </a:r>
          </a:p>
          <a:p>
            <a:r>
              <a:rPr lang="en-IN" dirty="0"/>
              <a:t>- **Live </a:t>
            </a:r>
            <a:r>
              <a:rPr lang="en-IN" dirty="0" err="1"/>
              <a:t>Inferrix</a:t>
            </a:r>
            <a:r>
              <a:rPr lang="en-IN" dirty="0"/>
              <a:t> API**: All data comes directly from </a:t>
            </a:r>
            <a:r>
              <a:rPr lang="en-IN" dirty="0" err="1"/>
              <a:t>Inferrix</a:t>
            </a:r>
            <a:r>
              <a:rPr lang="en-IN" dirty="0"/>
              <a:t>, no hardcoded values</a:t>
            </a:r>
          </a:p>
          <a:p>
            <a:r>
              <a:rPr lang="en-IN" dirty="0"/>
              <a:t>- **Dynamic Device Discovery**: Device dropdown populated from live API</a:t>
            </a:r>
          </a:p>
          <a:p>
            <a:r>
              <a:rPr lang="en-IN" dirty="0"/>
              <a:t>- **Real-Time Alarms**: Active alarm monitoring and management</a:t>
            </a:r>
          </a:p>
          <a:p>
            <a:r>
              <a:rPr lang="en-IN" dirty="0"/>
              <a:t>- **Telemetry Data**: Temperature, humidity, battery, occupancy, and motion sensors</a:t>
            </a:r>
          </a:p>
          <a:p>
            <a:endParaRPr lang="en-IN" dirty="0"/>
          </a:p>
          <a:p>
            <a:r>
              <a:rPr lang="en-IN" dirty="0"/>
              <a:t>### 🎨 **Modern UI/UX**</a:t>
            </a:r>
          </a:p>
          <a:p>
            <a:r>
              <a:rPr lang="en-IN" dirty="0"/>
              <a:t>- **Professional Design**: Clean, modern interface following enterprise standards</a:t>
            </a:r>
          </a:p>
          <a:p>
            <a:r>
              <a:rPr lang="en-IN" dirty="0"/>
              <a:t>- **Responsive Layout**: Works on desktop, tablet, and mobile</a:t>
            </a:r>
          </a:p>
          <a:p>
            <a:r>
              <a:rPr lang="en-IN" dirty="0"/>
              <a:t>- **Interactive Elements**: Clickable prompt suggestions, loading states, error banners</a:t>
            </a:r>
          </a:p>
          <a:p>
            <a:r>
              <a:rPr lang="en-IN" dirty="0"/>
              <a:t>- **Accessibility**: ARIA labels, keyboard navigation, screen reader support</a:t>
            </a:r>
          </a:p>
        </p:txBody>
      </p:sp>
    </p:spTree>
    <p:extLst>
      <p:ext uri="{BB962C8B-B14F-4D97-AF65-F5344CB8AC3E}">
        <p14:creationId xmlns:p14="http://schemas.microsoft.com/office/powerpoint/2010/main" val="350149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1E8E-A391-5181-1C2D-AC87AF7E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BA807-EDF4-1598-5314-B1C642F74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Port	Server	Purpose</a:t>
            </a:r>
          </a:p>
          <a:p>
            <a:r>
              <a:rPr lang="en-IN" dirty="0"/>
              <a:t>8000	</a:t>
            </a:r>
            <a:r>
              <a:rPr lang="en-IN" dirty="0" err="1"/>
              <a:t>FastAPI</a:t>
            </a:r>
            <a:r>
              <a:rPr lang="en-IN" dirty="0"/>
              <a:t> Main	Auth + </a:t>
            </a:r>
            <a:r>
              <a:rPr lang="en-IN" dirty="0" err="1"/>
              <a:t>LangGraph</a:t>
            </a:r>
            <a:r>
              <a:rPr lang="en-IN" dirty="0"/>
              <a:t> Agent + Chat</a:t>
            </a:r>
          </a:p>
          <a:p>
            <a:r>
              <a:rPr lang="en-IN" dirty="0"/>
              <a:t>8001	MCP Server	Middleware to call </a:t>
            </a:r>
            <a:r>
              <a:rPr lang="en-IN" dirty="0" err="1"/>
              <a:t>Inferrix</a:t>
            </a:r>
            <a:r>
              <a:rPr lang="en-IN" dirty="0"/>
              <a:t> REST APIs</a:t>
            </a:r>
          </a:p>
          <a:p>
            <a:r>
              <a:rPr lang="en-IN" dirty="0"/>
              <a:t>5173	React UI	Frontend interface with login + chat</a:t>
            </a:r>
          </a:p>
        </p:txBody>
      </p:sp>
    </p:spTree>
    <p:extLst>
      <p:ext uri="{BB962C8B-B14F-4D97-AF65-F5344CB8AC3E}">
        <p14:creationId xmlns:p14="http://schemas.microsoft.com/office/powerpoint/2010/main" val="397533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4344</TotalTime>
  <Words>3224</Words>
  <Application>Microsoft Office PowerPoint</Application>
  <PresentationFormat>Widescreen</PresentationFormat>
  <Paragraphs>471</Paragraphs>
  <Slides>65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Aptos</vt:lpstr>
      <vt:lpstr>Aptos Display</vt:lpstr>
      <vt:lpstr>Arial</vt:lpstr>
      <vt:lpstr>Arial Unicode MS</vt:lpstr>
      <vt:lpstr>Consolas</vt:lpstr>
      <vt:lpstr>Segoe WPC</vt:lpstr>
      <vt:lpstr>Office Theme</vt:lpstr>
      <vt:lpstr>Inferrix AI Agent – Smart Alarm &amp; Sensor Management Demo</vt:lpstr>
      <vt:lpstr>Objective</vt:lpstr>
      <vt:lpstr>PowerPoint Presentation</vt:lpstr>
      <vt:lpstr>Tech Approach</vt:lpstr>
      <vt:lpstr>Technologies Used </vt:lpstr>
      <vt:lpstr>Summary of Technologies Used</vt:lpstr>
      <vt:lpstr> Technology Stack</vt:lpstr>
      <vt:lpstr>Key Features of AIonOS Agentic AI Solution for Inferrix</vt:lpstr>
      <vt:lpstr>PowerPoint Presentation</vt:lpstr>
      <vt:lpstr>PowerPoint Presentation</vt:lpstr>
      <vt:lpstr>PROVEN SCALABLE/SECURED/PERFORMANT AI ARCHITECTURE</vt:lpstr>
      <vt:lpstr>PowerPoint Presentation</vt:lpstr>
      <vt:lpstr>PowerPoint Presentation</vt:lpstr>
      <vt:lpstr>Sequence Diagram</vt:lpstr>
      <vt:lpstr>Test Cases</vt:lpstr>
      <vt:lpstr>Demo Prompt Examples</vt:lpstr>
      <vt:lpstr>Login Screen (Inferrix API Used: /getJWTToken)</vt:lpstr>
      <vt:lpstr>Assume a Technician role will Login (post successful JWT Authentication) </vt:lpstr>
      <vt:lpstr>Use Case 1: Show Critical Alarms </vt:lpstr>
      <vt:lpstr>PowerPoint Presentation</vt:lpstr>
      <vt:lpstr>PowerPoint Presentation</vt:lpstr>
      <vt:lpstr>Use Case 2: Acknowledge Alarm </vt:lpstr>
      <vt:lpstr>PowerPoint Presentation</vt:lpstr>
      <vt:lpstr>PowerPoint Presentation</vt:lpstr>
      <vt:lpstr>Use Case 3: Predict Overheating via LLM Reasoning </vt:lpstr>
      <vt:lpstr>PowerPoint Presentation</vt:lpstr>
      <vt:lpstr>PowerPoint Presentation</vt:lpstr>
      <vt:lpstr>Use Case 4: Latest Sensor Reading </vt:lpstr>
      <vt:lpstr>PowerPoint Presentation</vt:lpstr>
      <vt:lpstr>PowerPoint Presentation</vt:lpstr>
      <vt:lpstr>Use Case 5: Identify User Role </vt:lpstr>
      <vt:lpstr>PowerPoint Presentation</vt:lpstr>
      <vt:lpstr>PowerPoint Presentation</vt:lpstr>
      <vt:lpstr>Final Demo Prompt List (15 Real-Time Prompts to Show)</vt:lpstr>
      <vt:lpstr>⚙️ Optional Add-ons (if APIs are integrated later) </vt:lpstr>
      <vt:lpstr>PowerPoint Presentation</vt:lpstr>
      <vt:lpstr>PowerPoint Presentation</vt:lpstr>
      <vt:lpstr>Core Capabilities</vt:lpstr>
      <vt:lpstr>PowerPoint Presentation</vt:lpstr>
      <vt:lpstr>**Device Monitoring**</vt:lpstr>
      <vt:lpstr>**Advanced Queries**</vt:lpstr>
      <vt:lpstr>**Error Handling Demo** </vt:lpstr>
      <vt:lpstr> UI/UX Features to Highlight</vt:lpstr>
      <vt:lpstr>API Endpoints</vt:lpstr>
      <vt:lpstr> AI Agent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NFRs</vt:lpstr>
      <vt:lpstr>PowerPoint Presentation</vt:lpstr>
      <vt:lpstr> Performance</vt:lpstr>
      <vt:lpstr> Browser Compatibility</vt:lpstr>
      <vt:lpstr>Troubleshooting </vt:lpstr>
      <vt:lpstr>Production Deployment</vt:lpstr>
      <vt:lpstr>Demo Success Checklist </vt:lpstr>
      <vt:lpstr>Quick Start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Satyarth Gaur</dc:creator>
  <cp:lastModifiedBy>Satyarth Gaur</cp:lastModifiedBy>
  <cp:revision>56</cp:revision>
  <dcterms:created xsi:type="dcterms:W3CDTF">2025-06-20T11:13:50Z</dcterms:created>
  <dcterms:modified xsi:type="dcterms:W3CDTF">2025-06-25T18:13:27Z</dcterms:modified>
</cp:coreProperties>
</file>