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61" r:id="rId5"/>
    <p:sldId id="276" r:id="rId6"/>
    <p:sldId id="277" r:id="rId7"/>
    <p:sldId id="278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9" r:id="rId16"/>
    <p:sldId id="272" r:id="rId17"/>
    <p:sldId id="271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74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2488-B4F3-4243-B14A-7F94613A5404}" type="datetimeFigureOut">
              <a:rPr lang="en-US" smtClean="0"/>
              <a:pPr/>
              <a:t>12/22/2009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9CDD-DA21-498F-8879-DF32D0721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2488-B4F3-4243-B14A-7F94613A5404}" type="datetimeFigureOut">
              <a:rPr lang="en-US" smtClean="0"/>
              <a:pPr/>
              <a:t>12/22/2009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9CDD-DA21-498F-8879-DF32D0721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2488-B4F3-4243-B14A-7F94613A5404}" type="datetimeFigureOut">
              <a:rPr lang="en-US" smtClean="0"/>
              <a:pPr/>
              <a:t>12/22/2009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9CDD-DA21-498F-8879-DF32D0721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2488-B4F3-4243-B14A-7F94613A5404}" type="datetimeFigureOut">
              <a:rPr lang="en-US" smtClean="0"/>
              <a:pPr/>
              <a:t>12/22/2009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9CDD-DA21-498F-8879-DF32D0721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2488-B4F3-4243-B14A-7F94613A5404}" type="datetimeFigureOut">
              <a:rPr lang="en-US" smtClean="0"/>
              <a:pPr/>
              <a:t>12/22/2009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9CDD-DA21-498F-8879-DF32D0721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2488-B4F3-4243-B14A-7F94613A5404}" type="datetimeFigureOut">
              <a:rPr lang="en-US" smtClean="0"/>
              <a:pPr/>
              <a:t>12/22/2009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9CDD-DA21-498F-8879-DF32D0721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2488-B4F3-4243-B14A-7F94613A5404}" type="datetimeFigureOut">
              <a:rPr lang="en-US" smtClean="0"/>
              <a:pPr/>
              <a:t>12/22/2009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9CDD-DA21-498F-8879-DF32D0721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2488-B4F3-4243-B14A-7F94613A5404}" type="datetimeFigureOut">
              <a:rPr lang="en-US" smtClean="0"/>
              <a:pPr/>
              <a:t>12/22/2009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9CDD-DA21-498F-8879-DF32D0721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2488-B4F3-4243-B14A-7F94613A5404}" type="datetimeFigureOut">
              <a:rPr lang="en-US" smtClean="0"/>
              <a:pPr/>
              <a:t>12/22/2009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9CDD-DA21-498F-8879-DF32D0721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2488-B4F3-4243-B14A-7F94613A5404}" type="datetimeFigureOut">
              <a:rPr lang="en-US" smtClean="0"/>
              <a:pPr/>
              <a:t>12/22/2009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9CDD-DA21-498F-8879-DF32D0721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2488-B4F3-4243-B14A-7F94613A5404}" type="datetimeFigureOut">
              <a:rPr lang="en-US" smtClean="0"/>
              <a:pPr/>
              <a:t>12/22/2009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B4E9CDD-DA21-498F-8879-DF32D07212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C412488-B4F3-4243-B14A-7F94613A5404}" type="datetimeFigureOut">
              <a:rPr lang="en-US" smtClean="0"/>
              <a:pPr/>
              <a:t>12/22/2009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B4E9CDD-DA21-498F-8879-DF32D072122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14400"/>
            <a:ext cx="7851648" cy="1828800"/>
          </a:xfrm>
        </p:spPr>
        <p:txBody>
          <a:bodyPr/>
          <a:lstStyle/>
          <a:p>
            <a:pPr algn="ctr"/>
            <a:r>
              <a:rPr lang="en-US" dirty="0" smtClean="0"/>
              <a:t>RFID-STUDENT TRACKING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971800"/>
            <a:ext cx="7854696" cy="3505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Project Advisor:</a:t>
            </a:r>
          </a:p>
          <a:p>
            <a:pPr algn="l"/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			Dr.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Usman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Bhatti</a:t>
            </a:r>
            <a:endParaRPr lang="en-US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Group Members:</a:t>
            </a:r>
          </a:p>
          <a:p>
            <a:pPr algn="l"/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		       Abdul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Rehman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Durrani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	06-0104</a:t>
            </a:r>
          </a:p>
          <a:p>
            <a:pPr algn="l"/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		      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Usman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Zafar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			06-0088</a:t>
            </a:r>
          </a:p>
          <a:p>
            <a:pPr algn="l"/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		       M.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Ahsan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Iqbal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			06-0102</a:t>
            </a:r>
          </a:p>
          <a:p>
            <a:pPr algn="l"/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		      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Fahad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 Tariq			06-0132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pPr algn="ctr"/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1" y="1676400"/>
            <a:ext cx="7086600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Hardware Requirements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RFID Chips (10 cm or more distance)</a:t>
            </a:r>
          </a:p>
          <a:p>
            <a:r>
              <a:rPr lang="en-US" dirty="0" smtClean="0"/>
              <a:t>A computer system having minimum requirements: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512 MB RAM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2 GHz Processor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1 GB Hard disk</a:t>
            </a:r>
          </a:p>
          <a:p>
            <a:pPr lvl="0"/>
            <a:r>
              <a:rPr lang="en-US" dirty="0" smtClean="0"/>
              <a:t>LAN(Wired or Wireless)</a:t>
            </a:r>
          </a:p>
          <a:p>
            <a:pPr lvl="0"/>
            <a:r>
              <a:rPr lang="en-US" dirty="0" smtClean="0"/>
              <a:t>RS-232 (9-pin) serial port cable &amp; connectors  to enable RFID transceiver with LAN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Font typeface="Courier New" pitchFamily="49" charset="0"/>
              <a:buChar char="o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Windows based OS (Windows XP and later versions)</a:t>
            </a:r>
          </a:p>
          <a:p>
            <a:r>
              <a:rPr lang="en-US" dirty="0" err="1" smtClean="0"/>
              <a:t>.Net</a:t>
            </a:r>
            <a:r>
              <a:rPr lang="en-US" dirty="0" smtClean="0"/>
              <a:t> framework (2.0)</a:t>
            </a:r>
          </a:p>
          <a:p>
            <a:r>
              <a:rPr lang="en-US" dirty="0" smtClean="0"/>
              <a:t>SQL server 2000</a:t>
            </a:r>
          </a:p>
          <a:p>
            <a:r>
              <a:rPr lang="en-US" dirty="0" smtClean="0"/>
              <a:t>Visual Studio 2005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7772400" cy="816864"/>
          </a:xfrm>
        </p:spPr>
        <p:txBody>
          <a:bodyPr/>
          <a:lstStyle/>
          <a:p>
            <a:pPr algn="ctr"/>
            <a:r>
              <a:rPr smtClean="0"/>
              <a:t>Design Considerations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600200"/>
            <a:ext cx="7772400" cy="5105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Performance &amp; compatibility issues related to inter </a:t>
            </a:r>
          </a:p>
          <a:p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   process communications must be considered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Understandable, maintainable and reusable design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KISS principle (“Keep It Simple Stupid!”) must be </a:t>
            </a:r>
          </a:p>
          <a:p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   followed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Software must have easy to use features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User friendly interface should be provided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Built-in API’s of VB.net and ASP.net will be used for both user interface design and software &amp; hardware interface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Speedy response from the system should be ensured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7772400" cy="816864"/>
          </a:xfrm>
        </p:spPr>
        <p:txBody>
          <a:bodyPr/>
          <a:lstStyle/>
          <a:p>
            <a:pPr algn="ctr"/>
            <a:r>
              <a:rPr smtClean="0"/>
              <a:t>Development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905000"/>
            <a:ext cx="7772400" cy="4495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The method we have used in the development of our system is “Water Fall method”</a:t>
            </a:r>
            <a:endParaRPr lang="en-US" sz="26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Picture 3" descr="800px-Waterfall_model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971800"/>
            <a:ext cx="8229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740664"/>
          </a:xfrm>
        </p:spPr>
        <p:txBody>
          <a:bodyPr/>
          <a:lstStyle/>
          <a:p>
            <a:r>
              <a:rPr sz="4400" smtClean="0"/>
              <a:t>Water Fall Development Lifecycle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590800"/>
            <a:ext cx="7772400" cy="3352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The </a:t>
            </a:r>
            <a:r>
              <a:rPr lang="en-US" sz="2800" b="1" dirty="0" smtClean="0">
                <a:solidFill>
                  <a:schemeClr val="tx2">
                    <a:lumMod val="10000"/>
                  </a:schemeClr>
                </a:solidFill>
              </a:rPr>
              <a:t>waterfall model</a:t>
            </a: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 is a sequential software development process, in which progress is seen as flowing steadily downwards (like a waterfall) through the phases of Conception, Initiation, Analysis, Design (validation), Construction, Testing and maintenance</a:t>
            </a:r>
            <a:endParaRPr lang="en-US" sz="2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pPr algn="ctr"/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4" name="Content Placeholder 3" descr="Drawing2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752600"/>
            <a:ext cx="685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System Architecture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3434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u="sng" dirty="0" smtClean="0">
                <a:solidFill>
                  <a:schemeClr val="bg2">
                    <a:lumMod val="25000"/>
                  </a:schemeClr>
                </a:solidFill>
              </a:rPr>
              <a:t>Components &amp; subcomponents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RFID Tag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Transceiver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Identification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Application layer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Library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Academic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Hostels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Main entrance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DBMS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Reports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Rights</a:t>
            </a:r>
            <a:endParaRPr lang="en-US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Admin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Student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Faculty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Staff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Interface</a:t>
            </a:r>
          </a:p>
          <a:p>
            <a:pPr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5160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79" name="Group 1"/>
          <p:cNvGrpSpPr>
            <a:grpSpLocks noChangeAspect="1"/>
          </p:cNvGrpSpPr>
          <p:nvPr/>
        </p:nvGrpSpPr>
        <p:grpSpPr bwMode="auto">
          <a:xfrm>
            <a:off x="1676400" y="1447800"/>
            <a:ext cx="9144000" cy="5410200"/>
            <a:chOff x="1150" y="1440"/>
            <a:chExt cx="11779" cy="8640"/>
          </a:xfrm>
        </p:grpSpPr>
        <p:sp>
          <p:nvSpPr>
            <p:cNvPr id="80" name="AutoShape 39"/>
            <p:cNvSpPr>
              <a:spLocks noChangeAspect="1" noChangeArrowheads="1" noTextEdit="1"/>
            </p:cNvSpPr>
            <p:nvPr/>
          </p:nvSpPr>
          <p:spPr bwMode="auto">
            <a:xfrm>
              <a:off x="1150" y="1440"/>
              <a:ext cx="11779" cy="86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AutoShape 38"/>
            <p:cNvSpPr>
              <a:spLocks noChangeArrowheads="1"/>
            </p:cNvSpPr>
            <p:nvPr/>
          </p:nvSpPr>
          <p:spPr bwMode="auto">
            <a:xfrm>
              <a:off x="2468" y="1702"/>
              <a:ext cx="1620" cy="1080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RFID Tag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(Embedded on Id Cards of students)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AutoShape 37"/>
            <p:cNvSpPr>
              <a:spLocks noChangeArrowheads="1"/>
            </p:cNvSpPr>
            <p:nvPr/>
          </p:nvSpPr>
          <p:spPr bwMode="auto">
            <a:xfrm>
              <a:off x="5720" y="1980"/>
              <a:ext cx="1440" cy="360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Transceiver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AutoShape 36"/>
            <p:cNvSpPr>
              <a:spLocks noChangeArrowheads="1"/>
            </p:cNvSpPr>
            <p:nvPr/>
          </p:nvSpPr>
          <p:spPr bwMode="auto">
            <a:xfrm>
              <a:off x="8787" y="4823"/>
              <a:ext cx="1522" cy="735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Reports/Output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AutoShape 35"/>
            <p:cNvSpPr>
              <a:spLocks noChangeArrowheads="1"/>
            </p:cNvSpPr>
            <p:nvPr/>
          </p:nvSpPr>
          <p:spPr bwMode="auto">
            <a:xfrm>
              <a:off x="5156" y="4823"/>
              <a:ext cx="1087" cy="456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Library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AutoShape 34"/>
            <p:cNvSpPr>
              <a:spLocks noChangeArrowheads="1"/>
            </p:cNvSpPr>
            <p:nvPr/>
          </p:nvSpPr>
          <p:spPr bwMode="auto">
            <a:xfrm rot="10800000">
              <a:off x="3728" y="5018"/>
              <a:ext cx="697" cy="261"/>
            </a:xfrm>
            <a:prstGeom prst="leftRightArrow">
              <a:avLst>
                <a:gd name="adj1" fmla="val 50000"/>
                <a:gd name="adj2" fmla="val 5341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AutoShape 33"/>
            <p:cNvSpPr>
              <a:spLocks noChangeArrowheads="1"/>
            </p:cNvSpPr>
            <p:nvPr/>
          </p:nvSpPr>
          <p:spPr bwMode="auto">
            <a:xfrm rot="5400000">
              <a:off x="6290" y="2497"/>
              <a:ext cx="518" cy="360"/>
            </a:xfrm>
            <a:prstGeom prst="rightArrow">
              <a:avLst>
                <a:gd name="adj1" fmla="val 34444"/>
                <a:gd name="adj2" fmla="val 3477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AutoShape 32"/>
            <p:cNvSpPr>
              <a:spLocks noChangeArrowheads="1"/>
            </p:cNvSpPr>
            <p:nvPr/>
          </p:nvSpPr>
          <p:spPr bwMode="auto">
            <a:xfrm>
              <a:off x="4232" y="1980"/>
              <a:ext cx="1415" cy="360"/>
            </a:xfrm>
            <a:prstGeom prst="rightArrow">
              <a:avLst>
                <a:gd name="adj1" fmla="val 37778"/>
                <a:gd name="adj2" fmla="val 10410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AutoShape 31"/>
            <p:cNvSpPr>
              <a:spLocks noChangeArrowheads="1"/>
            </p:cNvSpPr>
            <p:nvPr/>
          </p:nvSpPr>
          <p:spPr bwMode="auto">
            <a:xfrm>
              <a:off x="2329" y="4534"/>
              <a:ext cx="1285" cy="1080"/>
            </a:xfrm>
            <a:prstGeom prst="flowChartMagneticDisk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DBMS</a:t>
              </a:r>
              <a:b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</a:b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/>
              </a:r>
              <a:b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</a:b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AutoShape 30"/>
            <p:cNvSpPr>
              <a:spLocks noChangeArrowheads="1"/>
            </p:cNvSpPr>
            <p:nvPr/>
          </p:nvSpPr>
          <p:spPr bwMode="auto">
            <a:xfrm>
              <a:off x="5720" y="9175"/>
              <a:ext cx="1440" cy="360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Interface/GUI</a:t>
              </a: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AutoShape 29"/>
            <p:cNvSpPr>
              <a:spLocks noChangeArrowheads="1"/>
            </p:cNvSpPr>
            <p:nvPr/>
          </p:nvSpPr>
          <p:spPr bwMode="auto">
            <a:xfrm>
              <a:off x="5720" y="3048"/>
              <a:ext cx="1740" cy="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Identification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AutoShape 28"/>
            <p:cNvSpPr>
              <a:spLocks noChangeArrowheads="1"/>
            </p:cNvSpPr>
            <p:nvPr/>
          </p:nvSpPr>
          <p:spPr bwMode="auto">
            <a:xfrm>
              <a:off x="4971" y="6924"/>
              <a:ext cx="1105" cy="4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Rights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AutoShape 27"/>
            <p:cNvSpPr>
              <a:spLocks noChangeArrowheads="1"/>
            </p:cNvSpPr>
            <p:nvPr/>
          </p:nvSpPr>
          <p:spPr bwMode="auto">
            <a:xfrm>
              <a:off x="6369" y="4823"/>
              <a:ext cx="1244" cy="45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Academic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AutoShape 26"/>
            <p:cNvSpPr>
              <a:spLocks noChangeArrowheads="1"/>
            </p:cNvSpPr>
            <p:nvPr/>
          </p:nvSpPr>
          <p:spPr bwMode="auto">
            <a:xfrm>
              <a:off x="6369" y="5362"/>
              <a:ext cx="1091" cy="75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Main Entrance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AutoShape 25"/>
            <p:cNvSpPr>
              <a:spLocks noChangeArrowheads="1"/>
            </p:cNvSpPr>
            <p:nvPr/>
          </p:nvSpPr>
          <p:spPr bwMode="auto">
            <a:xfrm>
              <a:off x="5155" y="5362"/>
              <a:ext cx="1087" cy="51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Hostels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AutoShape 24"/>
            <p:cNvSpPr>
              <a:spLocks noChangeShapeType="1"/>
            </p:cNvSpPr>
            <p:nvPr/>
          </p:nvSpPr>
          <p:spPr bwMode="auto">
            <a:xfrm>
              <a:off x="4887" y="4180"/>
              <a:ext cx="308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AutoShape 23"/>
            <p:cNvSpPr>
              <a:spLocks noChangeShapeType="1"/>
            </p:cNvSpPr>
            <p:nvPr/>
          </p:nvSpPr>
          <p:spPr bwMode="auto">
            <a:xfrm>
              <a:off x="7977" y="4181"/>
              <a:ext cx="1" cy="20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AutoShape 22"/>
            <p:cNvSpPr>
              <a:spLocks noChangeShapeType="1"/>
            </p:cNvSpPr>
            <p:nvPr/>
          </p:nvSpPr>
          <p:spPr bwMode="auto">
            <a:xfrm>
              <a:off x="4887" y="6182"/>
              <a:ext cx="308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AutoShape 21"/>
            <p:cNvSpPr>
              <a:spLocks noChangeShapeType="1"/>
            </p:cNvSpPr>
            <p:nvPr/>
          </p:nvSpPr>
          <p:spPr bwMode="auto">
            <a:xfrm flipV="1">
              <a:off x="4888" y="4180"/>
              <a:ext cx="1" cy="20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AutoShape 20"/>
            <p:cNvSpPr>
              <a:spLocks noChangeArrowheads="1"/>
            </p:cNvSpPr>
            <p:nvPr/>
          </p:nvSpPr>
          <p:spPr bwMode="auto">
            <a:xfrm rot="5400000">
              <a:off x="6290" y="3630"/>
              <a:ext cx="518" cy="360"/>
            </a:xfrm>
            <a:prstGeom prst="rightArrow">
              <a:avLst>
                <a:gd name="adj1" fmla="val 34444"/>
                <a:gd name="adj2" fmla="val 3477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AutoShape 19"/>
            <p:cNvSpPr>
              <a:spLocks noChangeArrowheads="1"/>
            </p:cNvSpPr>
            <p:nvPr/>
          </p:nvSpPr>
          <p:spPr bwMode="auto">
            <a:xfrm>
              <a:off x="5156" y="4282"/>
              <a:ext cx="2163" cy="45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Application Layer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AutoShape 18"/>
            <p:cNvSpPr>
              <a:spLocks noChangeArrowheads="1"/>
            </p:cNvSpPr>
            <p:nvPr/>
          </p:nvSpPr>
          <p:spPr bwMode="auto">
            <a:xfrm>
              <a:off x="4890" y="3737"/>
              <a:ext cx="1353" cy="41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Tracking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AutoShape 17"/>
            <p:cNvSpPr>
              <a:spLocks noChangeArrowheads="1"/>
            </p:cNvSpPr>
            <p:nvPr/>
          </p:nvSpPr>
          <p:spPr bwMode="auto">
            <a:xfrm>
              <a:off x="5128" y="7385"/>
              <a:ext cx="1241" cy="40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Admin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AutoShape 16"/>
            <p:cNvSpPr>
              <a:spLocks noChangeArrowheads="1"/>
            </p:cNvSpPr>
            <p:nvPr/>
          </p:nvSpPr>
          <p:spPr bwMode="auto">
            <a:xfrm>
              <a:off x="6565" y="7385"/>
              <a:ext cx="1244" cy="40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Student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AutoShape 15"/>
            <p:cNvSpPr>
              <a:spLocks noChangeArrowheads="1"/>
            </p:cNvSpPr>
            <p:nvPr/>
          </p:nvSpPr>
          <p:spPr bwMode="auto">
            <a:xfrm>
              <a:off x="5128" y="7875"/>
              <a:ext cx="1241" cy="41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Faculty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AutoShape 14"/>
            <p:cNvSpPr>
              <a:spLocks noChangeArrowheads="1"/>
            </p:cNvSpPr>
            <p:nvPr/>
          </p:nvSpPr>
          <p:spPr bwMode="auto">
            <a:xfrm>
              <a:off x="6565" y="7875"/>
              <a:ext cx="1244" cy="41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Staff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AutoShape 13"/>
            <p:cNvSpPr>
              <a:spLocks noChangeShapeType="1"/>
            </p:cNvSpPr>
            <p:nvPr/>
          </p:nvSpPr>
          <p:spPr bwMode="auto">
            <a:xfrm>
              <a:off x="4890" y="6909"/>
              <a:ext cx="317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AutoShape 12"/>
            <p:cNvSpPr>
              <a:spLocks noChangeShapeType="1"/>
            </p:cNvSpPr>
            <p:nvPr/>
          </p:nvSpPr>
          <p:spPr bwMode="auto">
            <a:xfrm>
              <a:off x="4887" y="6924"/>
              <a:ext cx="1" cy="148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AutoShape 11"/>
            <p:cNvSpPr>
              <a:spLocks noChangeShapeType="1"/>
            </p:cNvSpPr>
            <p:nvPr/>
          </p:nvSpPr>
          <p:spPr bwMode="auto">
            <a:xfrm>
              <a:off x="4887" y="8406"/>
              <a:ext cx="317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AutoShape 10"/>
            <p:cNvSpPr>
              <a:spLocks noChangeShapeType="1"/>
            </p:cNvSpPr>
            <p:nvPr/>
          </p:nvSpPr>
          <p:spPr bwMode="auto">
            <a:xfrm>
              <a:off x="8060" y="6909"/>
              <a:ext cx="1" cy="149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9"/>
            <p:cNvSpPr>
              <a:spLocks noChangeShapeType="1"/>
            </p:cNvSpPr>
            <p:nvPr/>
          </p:nvSpPr>
          <p:spPr bwMode="auto">
            <a:xfrm flipH="1">
              <a:off x="6369" y="8407"/>
              <a:ext cx="1" cy="7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AutoShape 8"/>
            <p:cNvSpPr>
              <a:spLocks noChangeArrowheads="1"/>
            </p:cNvSpPr>
            <p:nvPr/>
          </p:nvSpPr>
          <p:spPr bwMode="auto">
            <a:xfrm>
              <a:off x="4537" y="6459"/>
              <a:ext cx="2124" cy="37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History maintenance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AutoShape 7"/>
            <p:cNvSpPr>
              <a:spLocks noChangeShapeType="1"/>
            </p:cNvSpPr>
            <p:nvPr/>
          </p:nvSpPr>
          <p:spPr bwMode="auto">
            <a:xfrm>
              <a:off x="6729" y="6183"/>
              <a:ext cx="0" cy="7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AutoShape 6"/>
            <p:cNvSpPr>
              <a:spLocks noChangeShapeType="1"/>
            </p:cNvSpPr>
            <p:nvPr/>
          </p:nvSpPr>
          <p:spPr bwMode="auto">
            <a:xfrm>
              <a:off x="4537" y="3817"/>
              <a:ext cx="1" cy="58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AutoShape 5"/>
            <p:cNvSpPr>
              <a:spLocks noChangeShapeType="1"/>
            </p:cNvSpPr>
            <p:nvPr/>
          </p:nvSpPr>
          <p:spPr bwMode="auto">
            <a:xfrm>
              <a:off x="4537" y="9689"/>
              <a:ext cx="378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AutoShape 4"/>
            <p:cNvSpPr>
              <a:spLocks noChangeShapeType="1"/>
            </p:cNvSpPr>
            <p:nvPr/>
          </p:nvSpPr>
          <p:spPr bwMode="auto">
            <a:xfrm flipV="1">
              <a:off x="8326" y="3817"/>
              <a:ext cx="1" cy="58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AutoShape 3"/>
            <p:cNvSpPr>
              <a:spLocks noChangeShapeType="1"/>
            </p:cNvSpPr>
            <p:nvPr/>
          </p:nvSpPr>
          <p:spPr bwMode="auto">
            <a:xfrm flipH="1">
              <a:off x="4538" y="3817"/>
              <a:ext cx="378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AutoShape 2"/>
            <p:cNvSpPr>
              <a:spLocks noChangeShapeType="1"/>
            </p:cNvSpPr>
            <p:nvPr/>
          </p:nvSpPr>
          <p:spPr bwMode="auto">
            <a:xfrm>
              <a:off x="8327" y="5191"/>
              <a:ext cx="46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7772400" cy="685800"/>
          </a:xfrm>
        </p:spPr>
        <p:txBody>
          <a:bodyPr/>
          <a:lstStyle/>
          <a:p>
            <a:pPr algn="ctr"/>
            <a:r>
              <a:rPr lang="en-US" dirty="0" smtClean="0"/>
              <a:t>P</a:t>
            </a:r>
            <a:r>
              <a:rPr smtClean="0"/>
              <a:t>olicies and Tactics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600200"/>
            <a:ext cx="7772400" cy="5105400"/>
          </a:xfrm>
        </p:spPr>
        <p:txBody>
          <a:bodyPr>
            <a:normAutofit fontScale="62500" lnSpcReduction="20000"/>
          </a:bodyPr>
          <a:lstStyle/>
          <a:p>
            <a:pPr lvl="0"/>
            <a:endParaRPr lang="en-US" sz="3400" dirty="0" smtClean="0">
              <a:solidFill>
                <a:schemeClr val="tx2">
                  <a:lumMod val="90000"/>
                </a:schemeClr>
              </a:solidFill>
            </a:endParaRPr>
          </a:p>
          <a:p>
            <a:pPr lvl="0">
              <a:buFont typeface="Wingdings" pitchFamily="2" charset="2"/>
              <a:buChar char="Ø"/>
            </a:pPr>
            <a:r>
              <a:rPr lang="en-US" sz="3800" dirty="0" smtClean="0">
                <a:solidFill>
                  <a:schemeClr val="tx2">
                    <a:lumMod val="10000"/>
                  </a:schemeClr>
                </a:solidFill>
              </a:rPr>
              <a:t>The whole project will be divided into layers. View, </a:t>
            </a:r>
          </a:p>
          <a:p>
            <a:pPr lvl="0"/>
            <a:r>
              <a:rPr lang="en-US" sz="3800" dirty="0" smtClean="0">
                <a:solidFill>
                  <a:schemeClr val="tx2">
                    <a:lumMod val="10000"/>
                  </a:schemeClr>
                </a:solidFill>
              </a:rPr>
              <a:t>   database and logic will be handled in separate files , they    </a:t>
            </a:r>
          </a:p>
          <a:p>
            <a:pPr lvl="0"/>
            <a:r>
              <a:rPr lang="en-US" sz="3800" dirty="0" smtClean="0">
                <a:solidFill>
                  <a:schemeClr val="tx2">
                    <a:lumMod val="10000"/>
                  </a:schemeClr>
                </a:solidFill>
              </a:rPr>
              <a:t>   will be independent of each other</a:t>
            </a:r>
          </a:p>
          <a:p>
            <a:pPr lvl="0">
              <a:buFont typeface="Wingdings" pitchFamily="2" charset="2"/>
              <a:buChar char="Ø"/>
            </a:pPr>
            <a:r>
              <a:rPr lang="en-US" sz="3800" dirty="0" smtClean="0">
                <a:solidFill>
                  <a:schemeClr val="tx2">
                    <a:lumMod val="10000"/>
                  </a:schemeClr>
                </a:solidFill>
              </a:rPr>
              <a:t>Rights will be implemented in the project to ensure </a:t>
            </a:r>
          </a:p>
          <a:p>
            <a:pPr lvl="0"/>
            <a:r>
              <a:rPr lang="en-US" sz="3800" dirty="0" smtClean="0">
                <a:solidFill>
                  <a:schemeClr val="tx2">
                    <a:lumMod val="10000"/>
                  </a:schemeClr>
                </a:solidFill>
              </a:rPr>
              <a:t>   user’s authority, privacy &amp; security</a:t>
            </a:r>
          </a:p>
          <a:p>
            <a:pPr>
              <a:buFont typeface="Wingdings" pitchFamily="2" charset="2"/>
              <a:buChar char="Ø"/>
            </a:pPr>
            <a:r>
              <a:rPr lang="en-US" sz="3800" dirty="0" smtClean="0">
                <a:solidFill>
                  <a:schemeClr val="tx2">
                    <a:lumMod val="10000"/>
                  </a:schemeClr>
                </a:solidFill>
              </a:rPr>
              <a:t>Coding guidelines such as camel case variable name , </a:t>
            </a:r>
          </a:p>
          <a:p>
            <a:r>
              <a:rPr lang="en-US" sz="3800" dirty="0" smtClean="0">
                <a:solidFill>
                  <a:schemeClr val="tx2">
                    <a:lumMod val="10000"/>
                  </a:schemeClr>
                </a:solidFill>
              </a:rPr>
              <a:t>   logical function name, indentation and  commenting </a:t>
            </a:r>
          </a:p>
          <a:p>
            <a:r>
              <a:rPr lang="en-US" sz="3800" dirty="0" smtClean="0">
                <a:solidFill>
                  <a:schemeClr val="tx2">
                    <a:lumMod val="10000"/>
                  </a:schemeClr>
                </a:solidFill>
              </a:rPr>
              <a:t>   each logical step will be used</a:t>
            </a:r>
          </a:p>
          <a:p>
            <a:pPr lvl="0">
              <a:buFont typeface="Wingdings" pitchFamily="2" charset="2"/>
              <a:buChar char="Ø"/>
            </a:pPr>
            <a:r>
              <a:rPr lang="en-US" sz="3800" dirty="0" smtClean="0">
                <a:solidFill>
                  <a:schemeClr val="tx2">
                    <a:lumMod val="10000"/>
                  </a:schemeClr>
                </a:solidFill>
              </a:rPr>
              <a:t>Unit testing will be done at each step moreover test cases </a:t>
            </a:r>
          </a:p>
          <a:p>
            <a:pPr lvl="0"/>
            <a:r>
              <a:rPr lang="en-US" sz="3800" dirty="0" smtClean="0">
                <a:solidFill>
                  <a:schemeClr val="tx2">
                    <a:lumMod val="10000"/>
                  </a:schemeClr>
                </a:solidFill>
              </a:rPr>
              <a:t>   will be made to do black box and white box testing</a:t>
            </a:r>
          </a:p>
          <a:p>
            <a:pPr>
              <a:buFont typeface="Wingdings" pitchFamily="2" charset="2"/>
              <a:buChar char="Ø"/>
            </a:pPr>
            <a:r>
              <a:rPr lang="en-US" sz="3800" dirty="0" smtClean="0">
                <a:solidFill>
                  <a:schemeClr val="tx2">
                    <a:lumMod val="10000"/>
                  </a:schemeClr>
                </a:solidFill>
              </a:rPr>
              <a:t>System deliverables will be made iteratively and testing </a:t>
            </a:r>
          </a:p>
          <a:p>
            <a:r>
              <a:rPr lang="en-US" sz="3800" dirty="0" smtClean="0">
                <a:solidFill>
                  <a:schemeClr val="tx2">
                    <a:lumMod val="10000"/>
                  </a:schemeClr>
                </a:solidFill>
              </a:rPr>
              <a:t>   will be done on them</a:t>
            </a:r>
          </a:p>
          <a:p>
            <a:pPr>
              <a:buFont typeface="Wingdings" pitchFamily="2" charset="2"/>
              <a:buChar char="Ø"/>
            </a:pPr>
            <a:endParaRPr lang="en-US" sz="2600" dirty="0" smtClean="0">
              <a:solidFill>
                <a:schemeClr val="tx2">
                  <a:lumMod val="90000"/>
                </a:schemeClr>
              </a:solidFill>
            </a:endParaRPr>
          </a:p>
          <a:p>
            <a:pPr lvl="0">
              <a:buFont typeface="Wingdings" pitchFamily="2" charset="2"/>
              <a:buChar char="Ø"/>
            </a:pPr>
            <a:endParaRPr lang="en-US" sz="2600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7772400" cy="893064"/>
          </a:xfrm>
        </p:spPr>
        <p:txBody>
          <a:bodyPr/>
          <a:lstStyle/>
          <a:p>
            <a:pPr algn="ctr"/>
            <a:r>
              <a:rPr smtClean="0"/>
              <a:t>Work Done so far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57400"/>
            <a:ext cx="7772400" cy="4267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Research work for the understandability of RFID </a:t>
            </a:r>
          </a:p>
          <a:p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   technology and its use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Requirement gathering by visiting some of the </a:t>
            </a:r>
          </a:p>
          <a:p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   intended users of our system 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Software Functional Specifications (SFS) &amp; Software </a:t>
            </a:r>
          </a:p>
          <a:p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   Requirement Specifications (SRS)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High and Low level design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Working Prototype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GUIs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7772400" cy="816864"/>
          </a:xfrm>
        </p:spPr>
        <p:txBody>
          <a:bodyPr/>
          <a:lstStyle/>
          <a:p>
            <a:pPr algn="ctr"/>
            <a:r>
              <a:rPr smtClean="0"/>
              <a:t>RFID Technology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209800"/>
            <a:ext cx="7772400" cy="3962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A brief introduction to RFID technology and how </a:t>
            </a:r>
          </a:p>
          <a:p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   does it work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Radio Frequency </a:t>
            </a:r>
            <a:r>
              <a:rPr lang="en-US" sz="2600" dirty="0" err="1" smtClean="0">
                <a:solidFill>
                  <a:schemeClr val="tx2">
                    <a:lumMod val="10000"/>
                  </a:schemeClr>
                </a:solidFill>
              </a:rPr>
              <a:t>IDentification</a:t>
            </a: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 (RFID) consists of a </a:t>
            </a:r>
          </a:p>
          <a:p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   transmitter chip/IC and a receiving </a:t>
            </a:r>
          </a:p>
          <a:p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   antenna/transceiver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Each transmitter chip has a unique identification </a:t>
            </a:r>
          </a:p>
          <a:p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   number commonly referred to as a RFID Tag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RFID tag-Embedded on student ID card</a:t>
            </a:r>
          </a:p>
          <a:p>
            <a:endParaRPr lang="en-US" sz="2600" dirty="0" smtClean="0">
              <a:solidFill>
                <a:schemeClr val="tx2">
                  <a:lumMod val="9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600" dirty="0" smtClean="0">
              <a:solidFill>
                <a:schemeClr val="tx2">
                  <a:lumMod val="9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143000"/>
            <a:ext cx="7772400" cy="893064"/>
          </a:xfrm>
        </p:spPr>
        <p:txBody>
          <a:bodyPr/>
          <a:lstStyle/>
          <a:p>
            <a:pPr algn="ctr"/>
            <a:r>
              <a:rPr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362200"/>
            <a:ext cx="7772400" cy="4267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Automated tracking of students at university using </a:t>
            </a:r>
          </a:p>
          <a:p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   RFID technology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Identification of students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Restricted entry in different areas of university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Record maintenance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Tracking and information handling in fast and </a:t>
            </a:r>
          </a:p>
          <a:p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   reliable manner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Reducing possibility of human error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RFID Technology</a:t>
            </a:r>
            <a:endParaRPr lang="en-US" dirty="0"/>
          </a:p>
        </p:txBody>
      </p:sp>
      <p:pic>
        <p:nvPicPr>
          <p:cNvPr id="3074" name="Picture 2" descr="C:\Documents and Settings\UAH\Desktop\_40091293_rfid_tag203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1933575" cy="2057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90600" y="3657600"/>
            <a:ext cx="11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RFID Tag</a:t>
            </a:r>
            <a:endParaRPr lang="en-US" dirty="0"/>
          </a:p>
        </p:txBody>
      </p:sp>
      <p:pic>
        <p:nvPicPr>
          <p:cNvPr id="3075" name="Picture 3" descr="C:\Documents and Settings\UAH\Desktop\images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191000"/>
            <a:ext cx="2133600" cy="16764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99641" y="6096000"/>
            <a:ext cx="1891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RFID Transceiver</a:t>
            </a:r>
            <a:endParaRPr lang="en-US" dirty="0"/>
          </a:p>
        </p:txBody>
      </p:sp>
      <p:pic>
        <p:nvPicPr>
          <p:cNvPr id="3077" name="Picture 5" descr="C:\Documents and Settings\UAH\Desktop\RFID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1752600"/>
            <a:ext cx="5638800" cy="41148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343400" y="6096000"/>
            <a:ext cx="289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RFID Application/Working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7772400" cy="816864"/>
          </a:xfrm>
        </p:spPr>
        <p:txBody>
          <a:bodyPr/>
          <a:lstStyle/>
          <a:p>
            <a:pPr algn="ctr"/>
            <a:r>
              <a:rPr smtClean="0"/>
              <a:t>Why RFID ???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524000"/>
            <a:ext cx="7772400" cy="53340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RFID is widely used because of its two distinct advantages i.e. Unique Identification &amp; Automation.</a:t>
            </a:r>
          </a:p>
          <a:p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Other benefits include: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RFID readers do not require a direct line of sight to </a:t>
            </a:r>
          </a:p>
          <a:p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   either active RFID tags or passive RFID tags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RFID tags can be read at much greater distances </a:t>
            </a:r>
          </a:p>
          <a:p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   (up to 300 feet)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RFID readers can read RFID tags much faster (forty </a:t>
            </a:r>
          </a:p>
          <a:p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   or more tags per second are possible)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RFID device does not need to be positioned </a:t>
            </a:r>
          </a:p>
          <a:p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   precisely relative to the scanner</a:t>
            </a:r>
            <a:endParaRPr lang="en-US" sz="26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772400" cy="838200"/>
          </a:xfrm>
        </p:spPr>
        <p:txBody>
          <a:bodyPr/>
          <a:lstStyle/>
          <a:p>
            <a:pPr algn="ctr"/>
            <a:r>
              <a:rPr sz="4800" smtClean="0"/>
              <a:t>Various Applications of RFID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47800"/>
            <a:ext cx="8534400" cy="5257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</a:rPr>
              <a:t>Many universities and other institutions use RFID technology </a:t>
            </a:r>
          </a:p>
          <a:p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</a:rPr>
              <a:t>   to fulfill their security needs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</a:rPr>
              <a:t>Automotives (use RFID for anti-theft immobilizers)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</a:rPr>
              <a:t>Animal tracking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</a:rPr>
              <a:t>Asset tracking (Library books, pharmaceutical products)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</a:rPr>
              <a:t>Payments through contact less credit-cards &amp; tokens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</a:rPr>
              <a:t>Supply chains (inventories and sales)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</a:rPr>
              <a:t>Attaching medical history to a patient(through RFID tag)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</a:rPr>
              <a:t>Automated toll-payment transponders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</a:rPr>
              <a:t>Fifty million house pets around the world have RFID tags</a:t>
            </a:r>
          </a:p>
          <a:p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</a:rPr>
              <a:t>   implanted in their bodies, to facilitate return to their </a:t>
            </a:r>
          </a:p>
          <a:p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</a:rPr>
              <a:t>   owners should they become lost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Applications of RFID Technology</a:t>
            </a:r>
            <a:endParaRPr lang="en-US" dirty="0"/>
          </a:p>
        </p:txBody>
      </p:sp>
      <p:pic>
        <p:nvPicPr>
          <p:cNvPr id="1026" name="Picture 2" descr="C:\Documents and Settings\UAH\Desktop\What-is-pi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4267200" cy="2514600"/>
          </a:xfrm>
          <a:prstGeom prst="rect">
            <a:avLst/>
          </a:prstGeom>
          <a:noFill/>
        </p:spPr>
      </p:pic>
      <p:pic>
        <p:nvPicPr>
          <p:cNvPr id="1027" name="Picture 3" descr="C:\Documents and Settings\UAH\Desktop\img_mar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810000"/>
            <a:ext cx="1752600" cy="2438400"/>
          </a:xfrm>
          <a:prstGeom prst="rect">
            <a:avLst/>
          </a:prstGeom>
          <a:noFill/>
        </p:spPr>
      </p:pic>
      <p:pic>
        <p:nvPicPr>
          <p:cNvPr id="1029" name="Picture 5" descr="C:\Documents and Settings\UAH\Desktop\080804_Photo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1295400"/>
            <a:ext cx="4572000" cy="2362200"/>
          </a:xfrm>
          <a:prstGeom prst="rect">
            <a:avLst/>
          </a:prstGeom>
          <a:noFill/>
        </p:spPr>
      </p:pic>
      <p:pic>
        <p:nvPicPr>
          <p:cNvPr id="1030" name="Picture 6" descr="C:\Documents and Settings\UAH\Desktop\10181431-rfid-wristban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57400" y="3810000"/>
            <a:ext cx="2286000" cy="24384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28600" y="64008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Tagged Animal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209800" y="6273225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RFID wrist band for patient management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181600" y="3657600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 Tagged BMP (A Russian Carrier)</a:t>
            </a:r>
            <a:endParaRPr lang="en-US" sz="1600" dirty="0"/>
          </a:p>
        </p:txBody>
      </p:sp>
      <p:pic>
        <p:nvPicPr>
          <p:cNvPr id="1031" name="Picture 7" descr="C:\Documents and Settings\UAH\Desktop\INTUS 3600+RFID-SCANNER 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19600" y="3962400"/>
            <a:ext cx="457200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7772400" cy="893064"/>
          </a:xfrm>
        </p:spPr>
        <p:txBody>
          <a:bodyPr/>
          <a:lstStyle/>
          <a:p>
            <a:pPr algn="ctr"/>
            <a:r>
              <a:rPr sz="4000" smtClean="0"/>
              <a:t>Intended Audience of Our System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62200"/>
            <a:ext cx="7772400" cy="39624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Student (Primary users of system)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Faculty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Staff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Librarian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Hostel warden/administration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Security staff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Lab instructors/administration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Staff administrator</a:t>
            </a:r>
          </a:p>
          <a:p>
            <a:endParaRPr lang="en-US" dirty="0" smtClean="0">
              <a:solidFill>
                <a:schemeClr val="tx2">
                  <a:lumMod val="90000"/>
                </a:schemeClr>
              </a:solidFill>
            </a:endParaRPr>
          </a:p>
          <a:p>
            <a:pPr lvl="1">
              <a:buClr>
                <a:schemeClr val="bg2">
                  <a:lumMod val="75000"/>
                </a:schemeClr>
              </a:buClr>
            </a:pPr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2600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7772400" cy="914400"/>
          </a:xfrm>
        </p:spPr>
        <p:txBody>
          <a:bodyPr/>
          <a:lstStyle/>
          <a:p>
            <a:pPr algn="ctr"/>
            <a:r>
              <a:rPr smtClean="0"/>
              <a:t>Functional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981200"/>
            <a:ext cx="7772400" cy="4419600"/>
          </a:xfrm>
        </p:spPr>
        <p:txBody>
          <a:bodyPr/>
          <a:lstStyle/>
          <a:p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</a:rPr>
              <a:t>    </a:t>
            </a: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Following are the key functionalities of our system. Our key use cases are based on these requirements.</a:t>
            </a:r>
          </a:p>
          <a:p>
            <a:endParaRPr lang="en-US" sz="2400" dirty="0" smtClean="0">
              <a:solidFill>
                <a:schemeClr val="tx2">
                  <a:lumMod val="1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Attendance of students in class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Restricted entrance of students in labs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Book issuance from library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Restricted entrance of students in examination halls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Student’s entrance in university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2">
                    <a:lumMod val="10000"/>
                  </a:schemeClr>
                </a:solidFill>
              </a:rPr>
              <a:t>Student’s entrance in hostels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solidFill>
                <a:schemeClr val="tx2">
                  <a:lumMod val="9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534</TotalTime>
  <Words>819</Words>
  <Application>Microsoft Office PowerPoint</Application>
  <PresentationFormat>On-screen Show (4:3)</PresentationFormat>
  <Paragraphs>170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RFID-STUDENT TRACKING SYSTEM</vt:lpstr>
      <vt:lpstr>RFID Technology</vt:lpstr>
      <vt:lpstr>Introduction</vt:lpstr>
      <vt:lpstr>RFID Technology</vt:lpstr>
      <vt:lpstr>Why RFID ???</vt:lpstr>
      <vt:lpstr>Various Applications of RFID</vt:lpstr>
      <vt:lpstr>Applications of RFID Technology</vt:lpstr>
      <vt:lpstr>Intended Audience of Our System</vt:lpstr>
      <vt:lpstr>Functional Requirements</vt:lpstr>
      <vt:lpstr>ER Diagram</vt:lpstr>
      <vt:lpstr>System Requirements</vt:lpstr>
      <vt:lpstr>Design Considerations</vt:lpstr>
      <vt:lpstr>Development Methods</vt:lpstr>
      <vt:lpstr>Water Fall Development Lifecycle</vt:lpstr>
      <vt:lpstr>UML Diagram</vt:lpstr>
      <vt:lpstr>System Architecture</vt:lpstr>
      <vt:lpstr>Policies and Tactics</vt:lpstr>
      <vt:lpstr>Work Done so far…</vt:lpstr>
    </vt:vector>
  </TitlesOfParts>
  <Company>LUMS-FAST-NUST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RFID-STUDENT TRACKING SYSTEM</dc:title>
  <dc:creator>UAH</dc:creator>
  <cp:lastModifiedBy>Abdul Rehman Durrani</cp:lastModifiedBy>
  <cp:revision>113</cp:revision>
  <dcterms:created xsi:type="dcterms:W3CDTF">2009-12-21T07:27:33Z</dcterms:created>
  <dcterms:modified xsi:type="dcterms:W3CDTF">2009-12-22T12:11:17Z</dcterms:modified>
</cp:coreProperties>
</file>