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1" r:id="rId5"/>
    <p:sldId id="262" r:id="rId6"/>
    <p:sldId id="264" r:id="rId7"/>
    <p:sldId id="263" r:id="rId8"/>
    <p:sldId id="265" r:id="rId9"/>
    <p:sldId id="266" r:id="rId10"/>
    <p:sldId id="267" r:id="rId11"/>
    <p:sldId id="268" r:id="rId12"/>
    <p:sldId id="259"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96" autoAdjust="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5A559-9B2F-4002-B83A-07900351F1EA}"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61F7D-D8D9-4FFD-BC6E-DE20FA329215}" type="slidenum">
              <a:rPr lang="en-US" smtClean="0"/>
              <a:t>‹#›</a:t>
            </a:fld>
            <a:endParaRPr lang="en-US"/>
          </a:p>
        </p:txBody>
      </p:sp>
    </p:spTree>
    <p:extLst>
      <p:ext uri="{BB962C8B-B14F-4D97-AF65-F5344CB8AC3E}">
        <p14:creationId xmlns:p14="http://schemas.microsoft.com/office/powerpoint/2010/main" val="286837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61F7D-D8D9-4FFD-BC6E-DE20FA329215}" type="slidenum">
              <a:rPr lang="en-US" smtClean="0"/>
              <a:t>9</a:t>
            </a:fld>
            <a:endParaRPr lang="en-US"/>
          </a:p>
        </p:txBody>
      </p:sp>
    </p:spTree>
    <p:extLst>
      <p:ext uri="{BB962C8B-B14F-4D97-AF65-F5344CB8AC3E}">
        <p14:creationId xmlns:p14="http://schemas.microsoft.com/office/powerpoint/2010/main" val="201787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2743-A22B-1A21-651A-65878E4174E6}"/>
              </a:ext>
            </a:extLst>
          </p:cNvPr>
          <p:cNvSpPr>
            <a:spLocks noGrp="1"/>
          </p:cNvSpPr>
          <p:nvPr>
            <p:ph type="ctrTitle"/>
          </p:nvPr>
        </p:nvSpPr>
        <p:spPr>
          <a:xfrm>
            <a:off x="2541087" y="1495927"/>
            <a:ext cx="7926387" cy="2262781"/>
          </a:xfrm>
        </p:spPr>
        <p:txBody>
          <a:bodyPr/>
          <a:lstStyle/>
          <a:p>
            <a:pPr algn="ctr"/>
            <a:r>
              <a:rPr lang="en-US" sz="3200" dirty="0">
                <a:latin typeface="Times New Roman" panose="02020603050405020304" pitchFamily="18" charset="0"/>
                <a:cs typeface="Times New Roman" panose="02020603050405020304" pitchFamily="18" charset="0"/>
              </a:rPr>
              <a:t>Hotel Booking and Cancellation Prediction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15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7D00-9AB5-F14E-9E3D-EBB5FBA53369}"/>
              </a:ext>
            </a:extLst>
          </p:cNvPr>
          <p:cNvSpPr>
            <a:spLocks noGrp="1"/>
          </p:cNvSpPr>
          <p:nvPr>
            <p:ph type="title"/>
          </p:nvPr>
        </p:nvSpPr>
        <p:spPr>
          <a:xfrm>
            <a:off x="7315200" y="1440180"/>
            <a:ext cx="4189412" cy="2887980"/>
          </a:xfrm>
        </p:spPr>
        <p:txBody>
          <a:bodyPr>
            <a:normAutofit/>
          </a:bodyPr>
          <a:lstStyle/>
          <a:p>
            <a:pPr marL="285750" indent="-285750">
              <a:buClr>
                <a:schemeClr val="accent1">
                  <a:lumMod val="40000"/>
                  <a:lumOff val="60000"/>
                </a:schemeClr>
              </a:buCl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Here its shows the results of the both Naive Bayes  classifier report and classification report SVM for Univariate selection and clearly shows that Naive </a:t>
            </a:r>
            <a:r>
              <a:rPr lang="en-US" sz="1800" dirty="0" err="1">
                <a:solidFill>
                  <a:schemeClr val="tx1"/>
                </a:solidFill>
                <a:latin typeface="Times New Roman" panose="02020603050405020304" pitchFamily="18" charset="0"/>
                <a:cs typeface="Times New Roman" panose="02020603050405020304" pitchFamily="18" charset="0"/>
              </a:rPr>
              <a:t>Bayers</a:t>
            </a:r>
            <a:r>
              <a:rPr lang="en-US" sz="1800" dirty="0">
                <a:solidFill>
                  <a:schemeClr val="tx1"/>
                </a:solidFill>
                <a:latin typeface="Times New Roman" panose="02020603050405020304" pitchFamily="18" charset="0"/>
                <a:cs typeface="Times New Roman" panose="02020603050405020304" pitchFamily="18" charset="0"/>
              </a:rPr>
              <a:t> performed well with an accuracy of 99 percent than that of SVM with an accuracy of 75 percent.</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26734C2C-E76E-4536-FC22-9C8F78995479}"/>
              </a:ext>
            </a:extLst>
          </p:cNvPr>
          <p:cNvPicPr>
            <a:picLocks noGrp="1" noChangeAspect="1"/>
          </p:cNvPicPr>
          <p:nvPr>
            <p:ph idx="1"/>
          </p:nvPr>
        </p:nvPicPr>
        <p:blipFill>
          <a:blip r:embed="rId2"/>
          <a:stretch>
            <a:fillRect/>
          </a:stretch>
        </p:blipFill>
        <p:spPr>
          <a:xfrm>
            <a:off x="2592924" y="1734574"/>
            <a:ext cx="4409855" cy="1833287"/>
          </a:xfrm>
        </p:spPr>
      </p:pic>
      <p:pic>
        <p:nvPicPr>
          <p:cNvPr id="7" name="Picture 6" descr="Table&#10;&#10;Description automatically generated">
            <a:extLst>
              <a:ext uri="{FF2B5EF4-FFF2-40B4-BE49-F238E27FC236}">
                <a16:creationId xmlns:a16="http://schemas.microsoft.com/office/drawing/2014/main" id="{82ACF898-5987-EB72-88B2-8F9837BF49D4}"/>
              </a:ext>
            </a:extLst>
          </p:cNvPr>
          <p:cNvPicPr>
            <a:picLocks noChangeAspect="1"/>
          </p:cNvPicPr>
          <p:nvPr/>
        </p:nvPicPr>
        <p:blipFill>
          <a:blip r:embed="rId3"/>
          <a:stretch>
            <a:fillRect/>
          </a:stretch>
        </p:blipFill>
        <p:spPr>
          <a:xfrm>
            <a:off x="2592925" y="4104111"/>
            <a:ext cx="4451579" cy="1536779"/>
          </a:xfrm>
          <a:prstGeom prst="rect">
            <a:avLst/>
          </a:prstGeom>
        </p:spPr>
      </p:pic>
      <p:sp>
        <p:nvSpPr>
          <p:cNvPr id="9" name="TextBox 8">
            <a:extLst>
              <a:ext uri="{FF2B5EF4-FFF2-40B4-BE49-F238E27FC236}">
                <a16:creationId xmlns:a16="http://schemas.microsoft.com/office/drawing/2014/main" id="{99BAB798-213E-E070-79B7-3FAB8CE52D4C}"/>
              </a:ext>
            </a:extLst>
          </p:cNvPr>
          <p:cNvSpPr txBox="1"/>
          <p:nvPr/>
        </p:nvSpPr>
        <p:spPr>
          <a:xfrm>
            <a:off x="2587942" y="1287458"/>
            <a:ext cx="452415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Naive Bayes classifier report Univariate selection</a:t>
            </a:r>
          </a:p>
        </p:txBody>
      </p:sp>
      <p:sp>
        <p:nvSpPr>
          <p:cNvPr id="10" name="TextBox 9">
            <a:extLst>
              <a:ext uri="{FF2B5EF4-FFF2-40B4-BE49-F238E27FC236}">
                <a16:creationId xmlns:a16="http://schemas.microsoft.com/office/drawing/2014/main" id="{FFA3DE59-4223-36DD-ADFE-240B3C1B8647}"/>
              </a:ext>
            </a:extLst>
          </p:cNvPr>
          <p:cNvSpPr txBox="1"/>
          <p:nvPr/>
        </p:nvSpPr>
        <p:spPr>
          <a:xfrm>
            <a:off x="2499141" y="3519336"/>
            <a:ext cx="44098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Classification report SVM after Univariate selection</a:t>
            </a:r>
          </a:p>
        </p:txBody>
      </p:sp>
      <p:sp>
        <p:nvSpPr>
          <p:cNvPr id="11" name="TextBox 10">
            <a:extLst>
              <a:ext uri="{FF2B5EF4-FFF2-40B4-BE49-F238E27FC236}">
                <a16:creationId xmlns:a16="http://schemas.microsoft.com/office/drawing/2014/main" id="{6D17E870-C74C-4D81-8637-87FC117EA7F1}"/>
              </a:ext>
            </a:extLst>
          </p:cNvPr>
          <p:cNvSpPr txBox="1"/>
          <p:nvPr/>
        </p:nvSpPr>
        <p:spPr>
          <a:xfrm>
            <a:off x="4379228" y="702683"/>
            <a:ext cx="5720862"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423265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23A20-BED0-6983-B0E3-2CAEF6D823F9}"/>
              </a:ext>
            </a:extLst>
          </p:cNvPr>
          <p:cNvSpPr>
            <a:spLocks noGrp="1"/>
          </p:cNvSpPr>
          <p:nvPr>
            <p:ph type="title"/>
          </p:nvPr>
        </p:nvSpPr>
        <p:spPr>
          <a:xfrm>
            <a:off x="1038035" y="965146"/>
            <a:ext cx="3261468" cy="1000084"/>
          </a:xfrm>
        </p:spPr>
        <p:txBody>
          <a:bodyPr>
            <a:normAutofit fontScale="90000"/>
          </a:bodyPr>
          <a:lstStyle/>
          <a:p>
            <a:r>
              <a:rPr lang="en-US" dirty="0">
                <a:latin typeface="Times New Roman" panose="02020603050405020304" pitchFamily="18" charset="0"/>
                <a:cs typeface="Times New Roman" panose="02020603050405020304" pitchFamily="18" charset="0"/>
              </a:rPr>
              <a:t>Confusion Matrix Results</a:t>
            </a:r>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26E326F4-2091-602B-C5AC-2C505D15A8A8}"/>
              </a:ext>
            </a:extLst>
          </p:cNvPr>
          <p:cNvSpPr>
            <a:spLocks noGrp="1"/>
          </p:cNvSpPr>
          <p:nvPr>
            <p:ph idx="1"/>
          </p:nvPr>
        </p:nvSpPr>
        <p:spPr>
          <a:xfrm>
            <a:off x="649225" y="2133600"/>
            <a:ext cx="3650278" cy="3759253"/>
          </a:xfrm>
        </p:spPr>
        <p:txBody>
          <a:bodyPr>
            <a:normAutofit/>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confusion matrix gives the combination of correct classifications and mis classification samples in the test cases. Confusion matrix is a symmetric matrix. The diagonal values give the True positives and True negatives.</a:t>
            </a:r>
          </a:p>
        </p:txBody>
      </p:sp>
      <p:pic>
        <p:nvPicPr>
          <p:cNvPr id="5" name="Content Placeholder 4" descr="Chart, treemap chart&#10;&#10;Description automatically generated">
            <a:extLst>
              <a:ext uri="{FF2B5EF4-FFF2-40B4-BE49-F238E27FC236}">
                <a16:creationId xmlns:a16="http://schemas.microsoft.com/office/drawing/2014/main" id="{699C933B-4DE2-0AC5-4FF0-ABEAD1F4DBA3}"/>
              </a:ext>
            </a:extLst>
          </p:cNvPr>
          <p:cNvPicPr>
            <a:picLocks noChangeAspect="1"/>
          </p:cNvPicPr>
          <p:nvPr/>
        </p:nvPicPr>
        <p:blipFill rotWithShape="1">
          <a:blip r:embed="rId2"/>
          <a:srcRect t="2842"/>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08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1711-3381-73D5-DB97-8EFC557A76E2}"/>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2FB3F1B-1AF8-678B-DF7B-3581B7F6C81A}"/>
              </a:ext>
            </a:extLst>
          </p:cNvPr>
          <p:cNvSpPr>
            <a:spLocks noGrp="1"/>
          </p:cNvSpPr>
          <p:nvPr>
            <p:ph idx="1"/>
          </p:nvPr>
        </p:nvSpPr>
        <p:spPr/>
        <p:txBody>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[1].M. V. Rakesh, S. P. Kumar, </a:t>
            </a:r>
            <a:r>
              <a:rPr lang="en-US" dirty="0" err="1">
                <a:solidFill>
                  <a:schemeClr val="tx1"/>
                </a:solidFill>
                <a:latin typeface="Times New Roman" panose="02020603050405020304" pitchFamily="18" charset="0"/>
                <a:cs typeface="Times New Roman" panose="02020603050405020304" pitchFamily="18" charset="0"/>
              </a:rPr>
              <a:t>Yogitha</a:t>
            </a:r>
            <a:r>
              <a:rPr lang="en-US" dirty="0">
                <a:solidFill>
                  <a:schemeClr val="tx1"/>
                </a:solidFill>
                <a:latin typeface="Times New Roman" panose="02020603050405020304" pitchFamily="18" charset="0"/>
                <a:cs typeface="Times New Roman" panose="02020603050405020304" pitchFamily="18" charset="0"/>
              </a:rPr>
              <a:t> and R. Aishwarya., "Hotel Booking Cancelation Prediction using ML algorithms," 2022 Second International Conference on Artificial Intelligence and Smart Energy (ICAIS), Coimbatore, India, 2022, pp. 466-471, </a:t>
            </a:r>
            <a:r>
              <a:rPr lang="en-US" dirty="0" err="1">
                <a:solidFill>
                  <a:schemeClr val="tx1"/>
                </a:solidFill>
                <a:latin typeface="Times New Roman" panose="02020603050405020304" pitchFamily="18" charset="0"/>
                <a:cs typeface="Times New Roman" panose="02020603050405020304" pitchFamily="18" charset="0"/>
              </a:rPr>
              <a:t>doi</a:t>
            </a:r>
            <a:r>
              <a:rPr lang="en-US" dirty="0">
                <a:solidFill>
                  <a:schemeClr val="tx1"/>
                </a:solidFill>
                <a:latin typeface="Times New Roman" panose="02020603050405020304" pitchFamily="18" charset="0"/>
                <a:cs typeface="Times New Roman" panose="02020603050405020304" pitchFamily="18" charset="0"/>
              </a:rPr>
              <a:t>: 10.1109/ICAIS53314.2022.9742843.</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[2] D. Asir Antony Gnana Singh, A. </a:t>
            </a:r>
            <a:r>
              <a:rPr lang="en-US" dirty="0" err="1">
                <a:solidFill>
                  <a:schemeClr val="tx1"/>
                </a:solidFill>
                <a:latin typeface="Times New Roman" panose="02020603050405020304" pitchFamily="18" charset="0"/>
                <a:cs typeface="Times New Roman" panose="02020603050405020304" pitchFamily="18" charset="0"/>
              </a:rPr>
              <a:t>Escalin</a:t>
            </a:r>
            <a:r>
              <a:rPr lang="en-US" dirty="0">
                <a:solidFill>
                  <a:schemeClr val="tx1"/>
                </a:solidFill>
                <a:latin typeface="Times New Roman" panose="02020603050405020304" pitchFamily="18" charset="0"/>
                <a:cs typeface="Times New Roman" panose="02020603050405020304" pitchFamily="18" charset="0"/>
              </a:rPr>
              <a:t> Fernando, and E. </a:t>
            </a:r>
            <a:r>
              <a:rPr lang="en-US" dirty="0" err="1">
                <a:solidFill>
                  <a:schemeClr val="tx1"/>
                </a:solidFill>
                <a:latin typeface="Times New Roman" panose="02020603050405020304" pitchFamily="18" charset="0"/>
                <a:cs typeface="Times New Roman" panose="02020603050405020304" pitchFamily="18" charset="0"/>
              </a:rPr>
              <a:t>Jebamalar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Leavline</a:t>
            </a:r>
            <a:r>
              <a:rPr lang="en-US" dirty="0">
                <a:solidFill>
                  <a:schemeClr val="tx1"/>
                </a:solidFill>
                <a:latin typeface="Times New Roman" panose="02020603050405020304" pitchFamily="18" charset="0"/>
                <a:cs typeface="Times New Roman" panose="02020603050405020304" pitchFamily="18" charset="0"/>
              </a:rPr>
              <a:t>. Experimental study on feature selection methods for software fault detection. In 2016 International Conference on Circuit, Power and Computing Technologies (ICCPCT), pages 1–6, 2016.</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[3]Sanjukta Mohanty, </a:t>
            </a:r>
            <a:r>
              <a:rPr lang="en-US" dirty="0" err="1">
                <a:solidFill>
                  <a:schemeClr val="tx1"/>
                </a:solidFill>
                <a:latin typeface="Times New Roman" panose="02020603050405020304" pitchFamily="18" charset="0"/>
                <a:cs typeface="Times New Roman" panose="02020603050405020304" pitchFamily="18" charset="0"/>
              </a:rPr>
              <a:t>Monalisha</a:t>
            </a:r>
            <a:r>
              <a:rPr lang="en-US" dirty="0">
                <a:solidFill>
                  <a:schemeClr val="tx1"/>
                </a:solidFill>
                <a:latin typeface="Times New Roman" panose="02020603050405020304" pitchFamily="18" charset="0"/>
                <a:cs typeface="Times New Roman" panose="02020603050405020304" pitchFamily="18" charset="0"/>
              </a:rPr>
              <a:t> Sahoo, and Arup </a:t>
            </a:r>
            <a:r>
              <a:rPr lang="en-US" dirty="0" err="1">
                <a:solidFill>
                  <a:schemeClr val="tx1"/>
                </a:solidFill>
                <a:latin typeface="Times New Roman" panose="02020603050405020304" pitchFamily="18" charset="0"/>
                <a:cs typeface="Times New Roman" panose="02020603050405020304" pitchFamily="18" charset="0"/>
              </a:rPr>
              <a:t>Abhinna</a:t>
            </a:r>
            <a:r>
              <a:rPr lang="en-US" dirty="0">
                <a:solidFill>
                  <a:schemeClr val="tx1"/>
                </a:solidFill>
                <a:latin typeface="Times New Roman" panose="02020603050405020304" pitchFamily="18" charset="0"/>
                <a:cs typeface="Times New Roman" panose="02020603050405020304" pitchFamily="18" charset="0"/>
              </a:rPr>
              <a:t> Acharya. Predicting phishing </a:t>
            </a:r>
            <a:r>
              <a:rPr lang="en-US" dirty="0" err="1">
                <a:solidFill>
                  <a:schemeClr val="tx1"/>
                </a:solidFill>
                <a:latin typeface="Times New Roman" panose="02020603050405020304" pitchFamily="18" charset="0"/>
                <a:cs typeface="Times New Roman" panose="02020603050405020304" pitchFamily="18" charset="0"/>
              </a:rPr>
              <a:t>url</a:t>
            </a:r>
            <a:r>
              <a:rPr lang="en-US" dirty="0">
                <a:solidFill>
                  <a:schemeClr val="tx1"/>
                </a:solidFill>
                <a:latin typeface="Times New Roman" panose="02020603050405020304" pitchFamily="18" charset="0"/>
                <a:cs typeface="Times New Roman" panose="02020603050405020304" pitchFamily="18" charset="0"/>
              </a:rPr>
              <a:t> using filter based univariate feature selection technique. In 2022 Second International Conference on Computer Science, Engineering and Applications (ICCSEA), pages 1–5, 2022.</a:t>
            </a: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595431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1B1937-61BC-7CFA-378E-BDDA794E235E}"/>
              </a:ext>
            </a:extLst>
          </p:cNvPr>
          <p:cNvSpPr txBox="1"/>
          <p:nvPr/>
        </p:nvSpPr>
        <p:spPr>
          <a:xfrm>
            <a:off x="4476020" y="3429000"/>
            <a:ext cx="3603356"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0423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1CB7-10AD-4289-91C5-72F84E0AB16F}"/>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Group Member Information</a:t>
            </a:r>
          </a:p>
        </p:txBody>
      </p:sp>
      <p:sp>
        <p:nvSpPr>
          <p:cNvPr id="3" name="Content Placeholder 2">
            <a:extLst>
              <a:ext uri="{FF2B5EF4-FFF2-40B4-BE49-F238E27FC236}">
                <a16:creationId xmlns:a16="http://schemas.microsoft.com/office/drawing/2014/main" id="{8EB42CAF-EB02-FA60-E2A1-443C12387807}"/>
              </a:ext>
            </a:extLst>
          </p:cNvPr>
          <p:cNvSpPr>
            <a:spLocks noGrp="1"/>
          </p:cNvSpPr>
          <p:nvPr>
            <p:ph idx="1"/>
          </p:nvPr>
        </p:nvSpPr>
        <p:spPr/>
        <p:txBody>
          <a:bodyPr>
            <a:normAutofit/>
          </a:bodyPr>
          <a:lstStyle/>
          <a:p>
            <a:pPr>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Lenkala</a:t>
            </a:r>
            <a:r>
              <a:rPr lang="en-US" b="1" dirty="0">
                <a:latin typeface="Times New Roman" panose="02020603050405020304" pitchFamily="18" charset="0"/>
                <a:cs typeface="Times New Roman" panose="02020603050405020304" pitchFamily="18" charset="0"/>
              </a:rPr>
              <a:t> Manisha Reddy –(</a:t>
            </a:r>
            <a:r>
              <a:rPr lang="en-US" b="1" dirty="0">
                <a:effectLst/>
                <a:latin typeface="Times New Roman" panose="02020603050405020304" pitchFamily="18" charset="0"/>
                <a:ea typeface="Cambria" panose="02040503050406030204" pitchFamily="18" charset="0"/>
              </a:rPr>
              <a:t>700742259</a:t>
            </a: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Bala </a:t>
            </a:r>
            <a:r>
              <a:rPr lang="en-US" b="1" dirty="0" err="1">
                <a:latin typeface="Times New Roman" panose="02020603050405020304" pitchFamily="18" charset="0"/>
                <a:cs typeface="Times New Roman" panose="02020603050405020304" pitchFamily="18" charset="0"/>
              </a:rPr>
              <a:t>Rishik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Marneni</a:t>
            </a:r>
            <a:r>
              <a:rPr lang="en-US" b="1"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Cambria" panose="02040503050406030204" pitchFamily="18" charset="0"/>
              </a:rPr>
              <a:t>700746746</a:t>
            </a:r>
            <a:r>
              <a:rPr lang="en-US"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Satya Sandeep Reddy Sangati –(</a:t>
            </a:r>
            <a:r>
              <a:rPr lang="en-US" b="1" dirty="0">
                <a:effectLst/>
                <a:latin typeface="Times New Roman" panose="02020603050405020304" pitchFamily="18" charset="0"/>
                <a:ea typeface="Cambria" panose="02040503050406030204" pitchFamily="18" charset="0"/>
              </a:rPr>
              <a:t>700745458</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887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A261-666B-DF63-C6F6-1F3DD657C7D2}"/>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Roles &amp; Responsibilities</a:t>
            </a:r>
          </a:p>
        </p:txBody>
      </p:sp>
      <p:graphicFrame>
        <p:nvGraphicFramePr>
          <p:cNvPr id="5" name="Table 5">
            <a:extLst>
              <a:ext uri="{FF2B5EF4-FFF2-40B4-BE49-F238E27FC236}">
                <a16:creationId xmlns:a16="http://schemas.microsoft.com/office/drawing/2014/main" id="{D45F9C47-A507-D890-2F74-3AE017F3F446}"/>
              </a:ext>
            </a:extLst>
          </p:cNvPr>
          <p:cNvGraphicFramePr>
            <a:graphicFrameLocks noGrp="1"/>
          </p:cNvGraphicFramePr>
          <p:nvPr>
            <p:extLst>
              <p:ext uri="{D42A27DB-BD31-4B8C-83A1-F6EECF244321}">
                <p14:modId xmlns:p14="http://schemas.microsoft.com/office/powerpoint/2010/main" val="2418766996"/>
              </p:ext>
            </p:extLst>
          </p:nvPr>
        </p:nvGraphicFramePr>
        <p:xfrm>
          <a:off x="2826084" y="1898542"/>
          <a:ext cx="8267032" cy="4023360"/>
        </p:xfrm>
        <a:graphic>
          <a:graphicData uri="http://schemas.openxmlformats.org/drawingml/2006/table">
            <a:tbl>
              <a:tblPr firstRow="1" bandRow="1">
                <a:tableStyleId>{5C22544A-7EE6-4342-B048-85BDC9FD1C3A}</a:tableStyleId>
              </a:tblPr>
              <a:tblGrid>
                <a:gridCol w="2210865">
                  <a:extLst>
                    <a:ext uri="{9D8B030D-6E8A-4147-A177-3AD203B41FA5}">
                      <a16:colId xmlns:a16="http://schemas.microsoft.com/office/drawing/2014/main" val="308467987"/>
                    </a:ext>
                  </a:extLst>
                </a:gridCol>
                <a:gridCol w="6056167">
                  <a:extLst>
                    <a:ext uri="{9D8B030D-6E8A-4147-A177-3AD203B41FA5}">
                      <a16:colId xmlns:a16="http://schemas.microsoft.com/office/drawing/2014/main" val="2068600010"/>
                    </a:ext>
                  </a:extLst>
                </a:gridCol>
              </a:tblGrid>
              <a:tr h="457200">
                <a:tc>
                  <a:txBody>
                    <a:bodyPr/>
                    <a:lstStyle/>
                    <a:p>
                      <a:pPr algn="ctr"/>
                      <a:r>
                        <a:rPr lang="en-US" dirty="0">
                          <a:latin typeface="Times New Roman" panose="02020603050405020304" pitchFamily="18" charset="0"/>
                          <a:cs typeface="Times New Roman" panose="02020603050405020304" pitchFamily="18" charset="0"/>
                        </a:rPr>
                        <a:t>Name</a:t>
                      </a:r>
                    </a:p>
                  </a:txBody>
                  <a:tcPr/>
                </a:tc>
                <a:tc>
                  <a:txBody>
                    <a:bodyPr/>
                    <a:lstStyle/>
                    <a:p>
                      <a:pPr algn="ctr"/>
                      <a:r>
                        <a:rPr lang="en-US" dirty="0">
                          <a:latin typeface="Times New Roman" panose="02020603050405020304" pitchFamily="18" charset="0"/>
                          <a:cs typeface="Times New Roman" panose="02020603050405020304" pitchFamily="18" charset="0"/>
                        </a:rPr>
                        <a:t>Responsibilities</a:t>
                      </a:r>
                    </a:p>
                  </a:txBody>
                  <a:tcPr/>
                </a:tc>
                <a:extLst>
                  <a:ext uri="{0D108BD9-81ED-4DB2-BD59-A6C34878D82A}">
                    <a16:rowId xmlns:a16="http://schemas.microsoft.com/office/drawing/2014/main" val="2156709713"/>
                  </a:ext>
                </a:extLst>
              </a:tr>
              <a:tr h="856247">
                <a:tc>
                  <a:txBody>
                    <a:bodyPr/>
                    <a:lstStyle/>
                    <a:p>
                      <a:pPr algn="ctr"/>
                      <a:r>
                        <a:rPr lang="en-US" dirty="0">
                          <a:latin typeface="Times New Roman" panose="02020603050405020304" pitchFamily="18" charset="0"/>
                          <a:cs typeface="Times New Roman" panose="02020603050405020304" pitchFamily="18" charset="0"/>
                        </a:rPr>
                        <a:t>Satya Sandeep Reddy </a:t>
                      </a:r>
                    </a:p>
                  </a:txBody>
                  <a:tcPr/>
                </a:tc>
                <a:tc>
                  <a:txBody>
                    <a:bodyPr/>
                    <a:lstStyle/>
                    <a:p>
                      <a:pPr algn="just"/>
                      <a:r>
                        <a:rPr lang="en-US" dirty="0">
                          <a:latin typeface="Times New Roman" panose="02020603050405020304" pitchFamily="18" charset="0"/>
                          <a:cs typeface="Times New Roman" panose="02020603050405020304" pitchFamily="18" charset="0"/>
                        </a:rPr>
                        <a:t>Implemented the best feature selection methods and worked on the SVM model and by evaluating the test data by constructing the test report and implemented the code as well for those methods with team.</a:t>
                      </a:r>
                      <a:endParaRPr lang="en-US" dirty="0"/>
                    </a:p>
                  </a:txBody>
                  <a:tcPr/>
                </a:tc>
                <a:extLst>
                  <a:ext uri="{0D108BD9-81ED-4DB2-BD59-A6C34878D82A}">
                    <a16:rowId xmlns:a16="http://schemas.microsoft.com/office/drawing/2014/main" val="273102758"/>
                  </a:ext>
                </a:extLst>
              </a:tr>
              <a:tr h="856247">
                <a:tc>
                  <a:txBody>
                    <a:bodyPr/>
                    <a:lstStyle/>
                    <a:p>
                      <a:pPr algn="ctr"/>
                      <a:r>
                        <a:rPr lang="en-US" dirty="0">
                          <a:latin typeface="Times New Roman" panose="02020603050405020304" pitchFamily="18" charset="0"/>
                          <a:cs typeface="Times New Roman" panose="02020603050405020304" pitchFamily="18" charset="0"/>
                        </a:rPr>
                        <a:t>Manisha Reddy</a:t>
                      </a:r>
                    </a:p>
                  </a:txBody>
                  <a:tcPr/>
                </a:tc>
                <a:tc>
                  <a:txBody>
                    <a:bodyPr/>
                    <a:lstStyle/>
                    <a:p>
                      <a:pPr algn="just"/>
                      <a:r>
                        <a:rPr lang="en-US" dirty="0">
                          <a:latin typeface="Times New Roman" panose="02020603050405020304" pitchFamily="18" charset="0"/>
                          <a:cs typeface="Times New Roman" panose="02020603050405020304" pitchFamily="18" charset="0"/>
                        </a:rPr>
                        <a:t>Worked on designing the flowchart and implemented the naïve bayes classifier method and evaluate those methods using test data and calculated the classification report from it and worked on the final document</a:t>
                      </a:r>
                      <a:r>
                        <a:rPr lang="en-US" dirty="0"/>
                        <a:t>.</a:t>
                      </a:r>
                    </a:p>
                  </a:txBody>
                  <a:tcPr/>
                </a:tc>
                <a:extLst>
                  <a:ext uri="{0D108BD9-81ED-4DB2-BD59-A6C34878D82A}">
                    <a16:rowId xmlns:a16="http://schemas.microsoft.com/office/drawing/2014/main" val="756627530"/>
                  </a:ext>
                </a:extLst>
              </a:tr>
              <a:tr h="856247">
                <a:tc>
                  <a:txBody>
                    <a:bodyPr/>
                    <a:lstStyle/>
                    <a:p>
                      <a:pPr algn="ctr"/>
                      <a:r>
                        <a:rPr lang="en-US" dirty="0">
                          <a:latin typeface="Times New Roman" panose="02020603050405020304" pitchFamily="18" charset="0"/>
                          <a:cs typeface="Times New Roman" panose="02020603050405020304" pitchFamily="18" charset="0"/>
                        </a:rPr>
                        <a:t>Bala </a:t>
                      </a:r>
                      <a:r>
                        <a:rPr lang="en-US" dirty="0" err="1">
                          <a:latin typeface="Times New Roman" panose="02020603050405020304" pitchFamily="18" charset="0"/>
                          <a:cs typeface="Times New Roman" panose="02020603050405020304" pitchFamily="18" charset="0"/>
                        </a:rPr>
                        <a:t>Rishik</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Performed some operations on cleaning the raw data and outlier detection removal and worked on the feature selection methods with team and documented the results from the models and reviewed the code as well.</a:t>
                      </a:r>
                    </a:p>
                  </a:txBody>
                  <a:tcPr/>
                </a:tc>
                <a:extLst>
                  <a:ext uri="{0D108BD9-81ED-4DB2-BD59-A6C34878D82A}">
                    <a16:rowId xmlns:a16="http://schemas.microsoft.com/office/drawing/2014/main" val="56332903"/>
                  </a:ext>
                </a:extLst>
              </a:tr>
            </a:tbl>
          </a:graphicData>
        </a:graphic>
      </p:graphicFrame>
    </p:spTree>
    <p:extLst>
      <p:ext uri="{BB962C8B-B14F-4D97-AF65-F5344CB8AC3E}">
        <p14:creationId xmlns:p14="http://schemas.microsoft.com/office/powerpoint/2010/main" val="200773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A29-26D6-C9F6-AEC4-4871B7317831}"/>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C24874DA-4CF5-52AF-BB69-E8F1FAF3F341}"/>
              </a:ext>
            </a:extLst>
          </p:cNvPr>
          <p:cNvSpPr>
            <a:spLocks noGrp="1"/>
          </p:cNvSpPr>
          <p:nvPr>
            <p:ph idx="1"/>
          </p:nvPr>
        </p:nvSpPr>
        <p:spPr>
          <a:xfrm>
            <a:off x="2592924" y="2022529"/>
            <a:ext cx="8911688" cy="3888693"/>
          </a:xfrm>
        </p:spPr>
        <p:txBody>
          <a:bodyPr/>
          <a:lstStyle/>
          <a:p>
            <a:pPr>
              <a:buFont typeface="Wingdings" panose="05000000000000000000" pitchFamily="2" charset="2"/>
              <a:buChar char="Ø"/>
            </a:pPr>
            <a:r>
              <a:rPr lang="en-IN" dirty="0">
                <a:solidFill>
                  <a:srgbClr val="231F20"/>
                </a:solidFill>
                <a:effectLst/>
                <a:latin typeface="Times New Roman"/>
                <a:ea typeface="Times New Roman" panose="02020603050405020304" pitchFamily="18" charset="0"/>
                <a:cs typeface="Times New Roman"/>
              </a:rPr>
              <a:t>In the hotel management system, booking cancellation act as a major part for decision making regarding associated demands. It affects the services and revenue of the hotel and estimates relevant outputs.</a:t>
            </a:r>
          </a:p>
          <a:p>
            <a:pPr>
              <a:buFont typeface="Wingdings" panose="05000000000000000000" pitchFamily="2" charset="2"/>
              <a:buChar char="Ø"/>
            </a:pPr>
            <a:r>
              <a:rPr lang="en-IN" dirty="0">
                <a:solidFill>
                  <a:srgbClr val="231F20"/>
                </a:solidFill>
                <a:effectLst/>
                <a:latin typeface="Times New Roman"/>
                <a:ea typeface="Times New Roman" panose="02020603050405020304" pitchFamily="18" charset="0"/>
                <a:cs typeface="Times New Roman"/>
              </a:rPr>
              <a:t>The authority of hotel management are concerned about customer’s requirement by analysing these process.</a:t>
            </a:r>
            <a:endParaRPr lang="en-IN" dirty="0">
              <a:solidFill>
                <a:srgbClr val="231F20"/>
              </a:solidFill>
              <a:latin typeface="Times New Roman"/>
              <a:ea typeface="+mn-lt"/>
              <a:cs typeface="Times New Roman"/>
            </a:endParaRPr>
          </a:p>
          <a:p>
            <a:pPr>
              <a:buFont typeface="Wingdings" panose="05000000000000000000" pitchFamily="2" charset="2"/>
              <a:buChar char="Ø"/>
            </a:pPr>
            <a:r>
              <a:rPr lang="en-IN" dirty="0">
                <a:latin typeface="Times New Roman"/>
                <a:ea typeface="+mn-lt"/>
                <a:cs typeface="+mn-lt"/>
              </a:rPr>
              <a:t>The online reservation system is one of the most attractive solutions in the hospitality industry. So, when a reservation has been cancelled, the hotel will be harmed, this is because the room that was previously usable can become unusable on the day the user ordered.</a:t>
            </a:r>
            <a:endParaRPr lang="en-IN" dirty="0">
              <a:solidFill>
                <a:srgbClr val="231F20"/>
              </a:solidFill>
              <a:latin typeface="Times New Roman"/>
              <a:cs typeface="Times New Roman"/>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Predicting the Customer behavior and the factors that effect the causes of  cancellation cannot be calculated manually. So, we will use machine learning algorithms to find the patterns in the given data and predict the classes.</a:t>
            </a:r>
          </a:p>
        </p:txBody>
      </p:sp>
    </p:spTree>
    <p:extLst>
      <p:ext uri="{BB962C8B-B14F-4D97-AF65-F5344CB8AC3E}">
        <p14:creationId xmlns:p14="http://schemas.microsoft.com/office/powerpoint/2010/main" val="72031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2301-71FD-16AE-432C-E3D1A6D6F2D6}"/>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3E3B9B1-29BD-1B36-1CDD-BB1B99E5B9CA}"/>
              </a:ext>
            </a:extLst>
          </p:cNvPr>
          <p:cNvSpPr>
            <a:spLocks noGrp="1"/>
          </p:cNvSpPr>
          <p:nvPr>
            <p:ph idx="1"/>
          </p:nvPr>
        </p:nvSpPr>
        <p:spPr/>
        <p:txBody>
          <a:bodyPr/>
          <a:lstStyle/>
          <a:p>
            <a:pPr>
              <a:buFont typeface="Wingdings" panose="05000000000000000000" pitchFamily="2" charset="2"/>
              <a:buChar char="Ø"/>
            </a:pPr>
            <a:r>
              <a:rPr lang="en-IN" sz="1800" dirty="0">
                <a:solidFill>
                  <a:srgbClr val="231F20"/>
                </a:solidFill>
                <a:effectLst/>
                <a:latin typeface="Times New Roman"/>
                <a:ea typeface="Times New Roman" panose="02020603050405020304" pitchFamily="18" charset="0"/>
                <a:cs typeface="Times New Roman"/>
              </a:rPr>
              <a:t>Hotel booking cancellation is provided a substantial effects on demand management decisions in the hospitality industry.</a:t>
            </a:r>
          </a:p>
          <a:p>
            <a:pPr>
              <a:buFont typeface="Wingdings" panose="05000000000000000000" pitchFamily="2" charset="2"/>
              <a:buChar char="Ø"/>
            </a:pPr>
            <a:r>
              <a:rPr lang="en-IN" sz="1800" dirty="0">
                <a:solidFill>
                  <a:srgbClr val="231F20"/>
                </a:solidFill>
                <a:effectLst/>
                <a:latin typeface="Times New Roman"/>
                <a:ea typeface="Times New Roman" panose="02020603050405020304" pitchFamily="18" charset="0"/>
                <a:cs typeface="Times New Roman"/>
              </a:rPr>
              <a:t>The goal of this work is to investigate the effects of different machine learning methods in hotel booking cancellation process.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Selecting best features from the various feature selection methods and Implementing the machine learning algorithms and Conducting comparative analysis as well.</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Implementing the 3 types of feature selection methods Univariate, Feature importance, Correlation matrix and Outlier detection with the help of algorithms such as the SVM and Naive Bayes.</a:t>
            </a:r>
          </a:p>
        </p:txBody>
      </p:sp>
    </p:spTree>
    <p:extLst>
      <p:ext uri="{BB962C8B-B14F-4D97-AF65-F5344CB8AC3E}">
        <p14:creationId xmlns:p14="http://schemas.microsoft.com/office/powerpoint/2010/main" val="247338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73A-31A0-37F6-638E-438F741F16B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69DF56D-0F6D-F791-98A7-971B7C1A767D}"/>
              </a:ext>
            </a:extLst>
          </p:cNvPr>
          <p:cNvSpPr>
            <a:spLocks noGrp="1"/>
          </p:cNvSpPr>
          <p:nvPr>
            <p:ph idx="1"/>
          </p:nvPr>
        </p:nvSpPr>
        <p:spPr>
          <a:xfrm>
            <a:off x="2592925" y="2032000"/>
            <a:ext cx="8915400" cy="3777622"/>
          </a:xfrm>
        </p:spPr>
        <p:txBody>
          <a:bodyPr>
            <a:normAutofit lnSpcReduction="10000"/>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For hotel management it is important to assess the behavior of the customers and make the decisions for business cases. In this study we have collected the dataset from Kaggle repository.</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Using the feature selection methods we have eliminated the insignificant features from the data and gathered the significant features to process.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 this study we analyze the behavior of the customer who frequently visits the hotels and divided the segments into three categories.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Based on the segmentation of the behavior of customer is done using the unsupervised machine learning algorithm.</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With the help of machine learning algorithms like </a:t>
            </a:r>
            <a:r>
              <a:rPr lang="en-US" b="1" dirty="0">
                <a:solidFill>
                  <a:schemeClr val="tx1"/>
                </a:solidFill>
                <a:latin typeface="Times New Roman" panose="02020603050405020304" pitchFamily="18" charset="0"/>
                <a:cs typeface="Times New Roman" panose="02020603050405020304" pitchFamily="18" charset="0"/>
              </a:rPr>
              <a:t>SVM </a:t>
            </a:r>
            <a:r>
              <a:rPr lang="en-US" dirty="0">
                <a:solidFill>
                  <a:schemeClr val="tx1"/>
                </a:solidFill>
                <a:latin typeface="Times New Roman" panose="02020603050405020304" pitchFamily="18" charset="0"/>
                <a:cs typeface="Times New Roman" panose="02020603050405020304" pitchFamily="18" charset="0"/>
              </a:rPr>
              <a:t>and </a:t>
            </a:r>
            <a:r>
              <a:rPr lang="en-US" b="1" dirty="0" err="1">
                <a:solidFill>
                  <a:schemeClr val="tx1"/>
                </a:solidFill>
                <a:latin typeface="Times New Roman" panose="02020603050405020304" pitchFamily="18" charset="0"/>
                <a:cs typeface="Times New Roman" panose="02020603050405020304" pitchFamily="18" charset="0"/>
              </a:rPr>
              <a:t>Naive’s</a:t>
            </a:r>
            <a:r>
              <a:rPr lang="en-US" b="1" dirty="0">
                <a:solidFill>
                  <a:schemeClr val="tx1"/>
                </a:solidFill>
                <a:latin typeface="Times New Roman" panose="02020603050405020304" pitchFamily="18" charset="0"/>
                <a:cs typeface="Times New Roman" panose="02020603050405020304" pitchFamily="18" charset="0"/>
              </a:rPr>
              <a:t> Bayes </a:t>
            </a:r>
            <a:r>
              <a:rPr lang="en-US" dirty="0">
                <a:solidFill>
                  <a:schemeClr val="tx1"/>
                </a:solidFill>
                <a:latin typeface="Times New Roman" panose="02020603050405020304" pitchFamily="18" charset="0"/>
                <a:cs typeface="Times New Roman" panose="02020603050405020304" pitchFamily="18" charset="0"/>
              </a:rPr>
              <a:t>algorithms we followed the manner like preprocessing the data, feature encoding and feature engineering the models give the high accuracy.</a:t>
            </a:r>
          </a:p>
        </p:txBody>
      </p:sp>
    </p:spTree>
    <p:extLst>
      <p:ext uri="{BB962C8B-B14F-4D97-AF65-F5344CB8AC3E}">
        <p14:creationId xmlns:p14="http://schemas.microsoft.com/office/powerpoint/2010/main" val="273184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49BC-A770-5E36-5BD0-6EA765A429E3}"/>
              </a:ext>
            </a:extLst>
          </p:cNvPr>
          <p:cNvSpPr>
            <a:spLocks noGrp="1"/>
          </p:cNvSpPr>
          <p:nvPr>
            <p:ph type="title"/>
          </p:nvPr>
        </p:nvSpPr>
        <p:spPr>
          <a:xfrm>
            <a:off x="2671079" y="1233710"/>
            <a:ext cx="8911687" cy="892270"/>
          </a:xfrm>
        </p:spPr>
        <p:txBody>
          <a:bodyPr/>
          <a:lstStyle/>
          <a:p>
            <a:pPr algn="ctr"/>
            <a:r>
              <a:rPr lang="en-US" sz="3600"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149E1389-F33E-0F53-DA72-AC70286FA6DA}"/>
              </a:ext>
            </a:extLst>
          </p:cNvPr>
          <p:cNvSpPr>
            <a:spLocks noGrp="1"/>
          </p:cNvSpPr>
          <p:nvPr>
            <p:ph idx="1"/>
          </p:nvPr>
        </p:nvSpPr>
        <p:spPr>
          <a:xfrm>
            <a:off x="2667366" y="2251417"/>
            <a:ext cx="8915400" cy="3777622"/>
          </a:xfrm>
        </p:spPr>
        <p:txBody>
          <a:bodyPr/>
          <a:lstStyle/>
          <a:p>
            <a:pPr algn="just">
              <a:buFont typeface="Wingdings" panose="05000000000000000000" pitchFamily="2" charset="2"/>
              <a:buChar char="Ø"/>
            </a:pPr>
            <a:r>
              <a:rPr lang="en-US" b="0" i="0" dirty="0">
                <a:solidFill>
                  <a:schemeClr val="tx1"/>
                </a:solidFill>
                <a:effectLst/>
                <a:latin typeface="Times New Roman"/>
                <a:cs typeface="Times New Roman"/>
              </a:rPr>
              <a:t>With the increasing day to day trend of hotel cancellation at border time, it affects the local as well as international tourists more and more. Customer/Tourists don't have any idea about the pre-cancellation scenario of particular hotel at the time of booking of that hotel.</a:t>
            </a:r>
          </a:p>
          <a:p>
            <a:pPr algn="just">
              <a:buFont typeface="Wingdings" panose="05000000000000000000" pitchFamily="2" charset="2"/>
              <a:buChar char="Ø"/>
            </a:pPr>
            <a:r>
              <a:rPr lang="en-US" dirty="0">
                <a:solidFill>
                  <a:schemeClr val="tx1"/>
                </a:solidFill>
                <a:latin typeface="Times New Roman"/>
                <a:cs typeface="Times New Roman"/>
              </a:rPr>
              <a:t>The cancellation of bookings likely plays a pivot role to their revenue and also  its leads to low rankings on travelling applications sites makes very difficult to gain customer satisfaction.</a:t>
            </a:r>
            <a:endParaRPr lang="en-US" dirty="0">
              <a:solidFill>
                <a:schemeClr val="tx1"/>
              </a:solidFill>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Ø"/>
            </a:pPr>
            <a:r>
              <a:rPr lang="en-US" dirty="0">
                <a:solidFill>
                  <a:schemeClr val="tx1"/>
                </a:solidFill>
                <a:latin typeface="Times New Roman"/>
                <a:ea typeface="+mn-lt"/>
                <a:cs typeface="+mn-lt"/>
              </a:rPr>
              <a:t>Cancellation of bookings or room reservations through the online system is currently one of the problems in the hotel management system. </a:t>
            </a:r>
            <a:endParaRPr lang="en-US" dirty="0">
              <a:solidFill>
                <a:schemeClr val="tx1"/>
              </a:solidFill>
              <a:latin typeface="Times New Roman"/>
              <a:cs typeface="Times New Roman" panose="02020603050405020304" pitchFamily="18" charset="0"/>
            </a:endParaRPr>
          </a:p>
        </p:txBody>
      </p:sp>
    </p:spTree>
    <p:extLst>
      <p:ext uri="{BB962C8B-B14F-4D97-AF65-F5344CB8AC3E}">
        <p14:creationId xmlns:p14="http://schemas.microsoft.com/office/powerpoint/2010/main" val="173598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2013-E408-3EB4-A5A7-DE086F17C99B}"/>
              </a:ext>
            </a:extLst>
          </p:cNvPr>
          <p:cNvSpPr>
            <a:spLocks noGrp="1"/>
          </p:cNvSpPr>
          <p:nvPr>
            <p:ph type="title"/>
          </p:nvPr>
        </p:nvSpPr>
        <p:spPr>
          <a:xfrm>
            <a:off x="2678895" y="1046141"/>
            <a:ext cx="8911687" cy="998950"/>
          </a:xfrm>
        </p:spPr>
        <p:txBody>
          <a:bodyPr>
            <a:normAutofit/>
          </a:bodyPr>
          <a:lstStyle/>
          <a:p>
            <a:pPr algn="ctr"/>
            <a:r>
              <a:rPr lang="en-US" sz="32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2F7A6B3D-7E59-419B-E52B-B24FE29A4530}"/>
              </a:ext>
            </a:extLst>
          </p:cNvPr>
          <p:cNvSpPr>
            <a:spLocks noGrp="1"/>
          </p:cNvSpPr>
          <p:nvPr>
            <p:ph idx="1"/>
          </p:nvPr>
        </p:nvSpPr>
        <p:spPr>
          <a:xfrm>
            <a:off x="2678895" y="2285414"/>
            <a:ext cx="8915400" cy="3777622"/>
          </a:xfrm>
        </p:spPr>
        <p:txBody>
          <a:bodyPr>
            <a:normAutofit/>
          </a:bodyPr>
          <a:lstStyle/>
          <a:p>
            <a:pPr marL="276225" marR="0" indent="-285750">
              <a:lnSpc>
                <a:spcPct val="96000"/>
              </a:lnSpc>
              <a:spcBef>
                <a:spcPts val="0"/>
              </a:spcBef>
              <a:spcAft>
                <a:spcPts val="2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main aim of a Hotel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ooking and Cancellation prediction is to develop a predictive model that can accurately forecast whether a hotel bookin</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 is likely to be cancelled or not.</a:t>
            </a:r>
          </a:p>
          <a:p>
            <a:pPr marL="276225" marR="0" indent="-285750">
              <a:lnSpc>
                <a:spcPct val="96000"/>
              </a:lnSpc>
              <a:spcBef>
                <a:spcPts val="0"/>
              </a:spcBef>
              <a:spcAft>
                <a:spcPts val="20"/>
              </a:spcAft>
              <a:buFont typeface="Wingdings" panose="05000000000000000000" pitchFamily="2" charset="2"/>
              <a:buChar char="Ø"/>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76225" marR="0" indent="-285750">
              <a:lnSpc>
                <a:spcPct val="96000"/>
              </a:lnSpc>
              <a:spcBef>
                <a:spcPts val="0"/>
              </a:spcBef>
              <a:spcAft>
                <a:spcPts val="20"/>
              </a:spcAft>
              <a:buFont typeface="Wingdings" panose="05000000000000000000" pitchFamily="2" charset="2"/>
              <a:buChar char="Ø"/>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 the help of these machine learning algorithms we can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analyze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this data, a predictive model can be developed that can accurately forecast the likelihood of a booking being cancelled.</a:t>
            </a:r>
          </a:p>
          <a:p>
            <a:pPr marL="276225" marR="0" indent="-285750">
              <a:lnSpc>
                <a:spcPct val="96000"/>
              </a:lnSpc>
              <a:spcBef>
                <a:spcPts val="0"/>
              </a:spcBef>
              <a:spcAft>
                <a:spcPts val="20"/>
              </a:spcAft>
              <a:buFont typeface="Wingdings" panose="05000000000000000000" pitchFamily="2" charset="2"/>
              <a:buChar char="Ø"/>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76225" marR="0" indent="-285750">
              <a:lnSpc>
                <a:spcPct val="96000"/>
              </a:lnSpc>
              <a:spcBef>
                <a:spcPts val="0"/>
              </a:spcBef>
              <a:spcAft>
                <a:spcPts val="20"/>
              </a:spcAft>
              <a:buFont typeface="Wingdings" panose="05000000000000000000" pitchFamily="2" charset="2"/>
              <a:buChar char="Ø"/>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model can be used to help hotels to identify high-risk bookings, prioritize them for further analysis and evaluate the models performance using appropriate metrics  such as the accuracy, precision, recall and F1score.</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448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6E26-BB43-4961-FBFF-1EF4F6EF1B39}"/>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B6921A06-D200-BAFC-D421-4D419A65BE74}"/>
              </a:ext>
            </a:extLst>
          </p:cNvPr>
          <p:cNvSpPr>
            <a:spLocks noGrp="1"/>
          </p:cNvSpPr>
          <p:nvPr>
            <p:ph idx="1"/>
          </p:nvPr>
        </p:nvSpPr>
        <p:spPr>
          <a:xfrm>
            <a:off x="2592925" y="1837173"/>
            <a:ext cx="8915400" cy="3777622"/>
          </a:xfrm>
        </p:spPr>
        <p:txBody>
          <a:bodyPr>
            <a:normAutofit fontScale="25000" lnSpcReduction="20000"/>
          </a:bodyPr>
          <a:lstStyle/>
          <a:p>
            <a:pPr algn="just"/>
            <a:r>
              <a:rPr lang="en-US" sz="7200" dirty="0">
                <a:solidFill>
                  <a:schemeClr val="tx1"/>
                </a:solidFill>
                <a:latin typeface="Times New Roman" panose="02020603050405020304" pitchFamily="18" charset="0"/>
                <a:cs typeface="Times New Roman" panose="02020603050405020304" pitchFamily="18" charset="0"/>
              </a:rPr>
              <a:t>We   implemented the  machine learning algorithms such as the  SVM and Naïve Bayes classifier to classify the booking status.</a:t>
            </a:r>
          </a:p>
          <a:p>
            <a:pPr algn="just"/>
            <a:r>
              <a:rPr lang="en-US" sz="7200" dirty="0">
                <a:solidFill>
                  <a:schemeClr val="tx1"/>
                </a:solidFill>
                <a:latin typeface="Times New Roman" panose="02020603050405020304" pitchFamily="18" charset="0"/>
                <a:cs typeface="Times New Roman" panose="02020603050405020304" pitchFamily="18" charset="0"/>
              </a:rPr>
              <a:t>To classifying the status of booking we classify the status of booking is 1 and the booking stats is 0 then it categorized as cancelled.</a:t>
            </a:r>
          </a:p>
          <a:p>
            <a:pPr algn="just"/>
            <a:r>
              <a:rPr lang="en-US" sz="7200" dirty="0">
                <a:solidFill>
                  <a:schemeClr val="tx1"/>
                </a:solidFill>
                <a:latin typeface="Times New Roman" panose="02020603050405020304" pitchFamily="18" charset="0"/>
                <a:cs typeface="Times New Roman" panose="02020603050405020304" pitchFamily="18" charset="0"/>
              </a:rPr>
              <a:t>Various performance metrics such as precision, recall, and F1 score were used to evaluate the models performance on the test set , and a confusion matrix was conducted.</a:t>
            </a:r>
          </a:p>
          <a:p>
            <a:pPr algn="just"/>
            <a:endParaRPr lang="en-US" sz="7200" dirty="0">
              <a:solidFill>
                <a:schemeClr val="tx1"/>
              </a:solidFill>
              <a:latin typeface="Times New Roman" panose="02020603050405020304" pitchFamily="18" charset="0"/>
              <a:cs typeface="Times New Roman" panose="02020603050405020304" pitchFamily="18" charset="0"/>
            </a:endParaRPr>
          </a:p>
          <a:p>
            <a:pPr marL="266065" marR="0" indent="-275590" algn="just">
              <a:lnSpc>
                <a:spcPct val="96000"/>
              </a:lnSpc>
              <a:spcBef>
                <a:spcPts val="0"/>
              </a:spcBef>
              <a:spcAft>
                <a:spcPts val="20"/>
              </a:spcAft>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Firstly, we have constructed the classification report and confusion matrix for Univariate feature selection and Feature importance methods. </a:t>
            </a:r>
          </a:p>
          <a:p>
            <a:pPr marL="0" marR="0" indent="0" algn="just">
              <a:lnSpc>
                <a:spcPct val="96000"/>
              </a:lnSpc>
              <a:spcBef>
                <a:spcPts val="0"/>
              </a:spcBef>
              <a:spcAft>
                <a:spcPts val="20"/>
              </a:spcAft>
              <a:buNone/>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3000"/>
              </a:lnSpc>
              <a:spcBef>
                <a:spcPts val="0"/>
              </a:spcBef>
              <a:spcAft>
                <a:spcPts val="13585"/>
              </a:spcAft>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conclude that In case Univariate selection method Naive Bayes Classifier performed well with the accuracy of 99 percent and in case of feature importance SVM classifier performed well with the accuracy of 75 percent.</a:t>
            </a:r>
          </a:p>
          <a:p>
            <a:pPr algn="just"/>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4042859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661</TotalTime>
  <Words>1106</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Hotel Booking and Cancellation Prediction</vt:lpstr>
      <vt:lpstr>Group Member Information</vt:lpstr>
      <vt:lpstr>Roles &amp; Responsibilities</vt:lpstr>
      <vt:lpstr>Motivation</vt:lpstr>
      <vt:lpstr>Objectives</vt:lpstr>
      <vt:lpstr>Related Work</vt:lpstr>
      <vt:lpstr>Problem Statement</vt:lpstr>
      <vt:lpstr>Proposed Solution</vt:lpstr>
      <vt:lpstr>Results</vt:lpstr>
      <vt:lpstr>Here its shows the results of the both Naive Bayes  classifier report and classification report SVM for Univariate selection and clearly shows that Naive Bayers performed well with an accuracy of 99 percent than that of SVM with an accuracy of 75 percent.</vt:lpstr>
      <vt:lpstr>Confusion Matrix 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and Cancellation Prediction</dc:title>
  <dc:creator>Satya Sandeep Reddy Sangati</dc:creator>
  <cp:lastModifiedBy>Satya Sandeep Reddy Sangati</cp:lastModifiedBy>
  <cp:revision>25</cp:revision>
  <dcterms:created xsi:type="dcterms:W3CDTF">2023-04-28T00:53:41Z</dcterms:created>
  <dcterms:modified xsi:type="dcterms:W3CDTF">2023-04-29T00:08:40Z</dcterms:modified>
</cp:coreProperties>
</file>