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notesMasterIdLst>
    <p:notesMasterId r:id="rId38"/>
  </p:notesMasterIdLst>
  <p:sldIdLst>
    <p:sldId id="256" r:id="rId2"/>
    <p:sldId id="296" r:id="rId3"/>
    <p:sldId id="257" r:id="rId4"/>
    <p:sldId id="259" r:id="rId5"/>
    <p:sldId id="260" r:id="rId6"/>
    <p:sldId id="275" r:id="rId7"/>
    <p:sldId id="261" r:id="rId8"/>
    <p:sldId id="276" r:id="rId9"/>
    <p:sldId id="262" r:id="rId10"/>
    <p:sldId id="263" r:id="rId11"/>
    <p:sldId id="264" r:id="rId12"/>
    <p:sldId id="265" r:id="rId13"/>
    <p:sldId id="277" r:id="rId14"/>
    <p:sldId id="278" r:id="rId15"/>
    <p:sldId id="279" r:id="rId16"/>
    <p:sldId id="284" r:id="rId17"/>
    <p:sldId id="299" r:id="rId18"/>
    <p:sldId id="286" r:id="rId19"/>
    <p:sldId id="287" r:id="rId20"/>
    <p:sldId id="289" r:id="rId21"/>
    <p:sldId id="290" r:id="rId22"/>
    <p:sldId id="291" r:id="rId23"/>
    <p:sldId id="292" r:id="rId24"/>
    <p:sldId id="293" r:id="rId25"/>
    <p:sldId id="301" r:id="rId26"/>
    <p:sldId id="302" r:id="rId27"/>
    <p:sldId id="303" r:id="rId28"/>
    <p:sldId id="304" r:id="rId29"/>
    <p:sldId id="305" r:id="rId30"/>
    <p:sldId id="295" r:id="rId31"/>
    <p:sldId id="307" r:id="rId32"/>
    <p:sldId id="300" r:id="rId33"/>
    <p:sldId id="274" r:id="rId34"/>
    <p:sldId id="297" r:id="rId35"/>
    <p:sldId id="309" r:id="rId36"/>
    <p:sldId id="29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0" d="100"/>
          <a:sy n="60" d="100"/>
        </p:scale>
        <p:origin x="1392"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E7CC-ABA8-4EC7-8F89-71DED748AEE3}" type="datetimeFigureOut">
              <a:rPr lang="en-US" smtClean="0"/>
              <a:t>7/14/2017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3AD49-0377-47FF-ABFD-B9CAA78933EF}" type="slidenum">
              <a:rPr lang="en-US" smtClean="0"/>
              <a:t>‹#›</a:t>
            </a:fld>
            <a:endParaRPr lang="en-US"/>
          </a:p>
        </p:txBody>
      </p:sp>
    </p:spTree>
    <p:extLst>
      <p:ext uri="{BB962C8B-B14F-4D97-AF65-F5344CB8AC3E}">
        <p14:creationId xmlns:p14="http://schemas.microsoft.com/office/powerpoint/2010/main" val="3609159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64A3AD49-0377-47FF-ABFD-B9CAA78933EF}" type="slidenum">
              <a:rPr lang="en-US" smtClean="0"/>
              <a:t>17</a:t>
            </a:fld>
            <a:endParaRPr lang="en-US"/>
          </a:p>
        </p:txBody>
      </p:sp>
    </p:spTree>
    <p:extLst>
      <p:ext uri="{BB962C8B-B14F-4D97-AF65-F5344CB8AC3E}">
        <p14:creationId xmlns:p14="http://schemas.microsoft.com/office/powerpoint/2010/main" val="102418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2116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028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8343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96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45255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35626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7739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9813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785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6595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7183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7846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0535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891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981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6251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7/14/2017</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0850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7/14/2017</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44682559"/>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hyperlink" Target="http://www.msdn.microsoft.com/" TargetMode="External"/><Relationship Id="rId1" Type="http://schemas.openxmlformats.org/officeDocument/2006/relationships/slideLayout" Target="../slideLayouts/slideLayout7.xml"/><Relationship Id="rId5" Type="http://schemas.openxmlformats.org/officeDocument/2006/relationships/hyperlink" Target="http://www.weblogs.asp.net/" TargetMode="External"/><Relationship Id="rId4" Type="http://schemas.openxmlformats.org/officeDocument/2006/relationships/hyperlink" Target="http://www.forums.asp.ne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524000"/>
            <a:ext cx="8458200" cy="5791200"/>
          </a:xfrm>
        </p:spPr>
        <p:txBody>
          <a:bodyPr>
            <a:normAutofit/>
          </a:bodyPr>
          <a:lstStyle/>
          <a:p>
            <a:pPr algn="l"/>
            <a:endParaRPr lang="en-US" sz="2000" b="1" dirty="0">
              <a:solidFill>
                <a:schemeClr val="tx1">
                  <a:lumMod val="95000"/>
                  <a:lumOff val="5000"/>
                </a:schemeClr>
              </a:solidFill>
            </a:endParaRPr>
          </a:p>
          <a:p>
            <a:pPr algn="l"/>
            <a:endParaRPr lang="en-US" sz="2000" b="1" dirty="0">
              <a:solidFill>
                <a:schemeClr val="tx1">
                  <a:lumMod val="95000"/>
                  <a:lumOff val="5000"/>
                </a:schemeClr>
              </a:solidFill>
            </a:endParaRPr>
          </a:p>
          <a:p>
            <a:pPr algn="l"/>
            <a:endParaRPr lang="en-US" dirty="0"/>
          </a:p>
          <a:p>
            <a:pPr algn="l"/>
            <a:endParaRPr lang="en-US" sz="2000" dirty="0"/>
          </a:p>
          <a:p>
            <a:pPr algn="l"/>
            <a:endParaRPr lang="en-US" dirty="0"/>
          </a:p>
          <a:p>
            <a:pPr algn="l"/>
            <a:endParaRPr lang="en-US" sz="2000" dirty="0"/>
          </a:p>
          <a:p>
            <a:pPr algn="l"/>
            <a:endParaRPr lang="en-US" dirty="0"/>
          </a:p>
          <a:p>
            <a:pPr algn="l"/>
            <a:endParaRPr lang="en-US" sz="2000" dirty="0"/>
          </a:p>
          <a:p>
            <a:r>
              <a:rPr lang="en-US" dirty="0"/>
              <a:t>															</a:t>
            </a:r>
            <a:r>
              <a:rPr lang="en-US" sz="2000" dirty="0"/>
              <a:t>														</a:t>
            </a:r>
            <a:r>
              <a:rPr lang="en-US" b="1" dirty="0">
                <a:ln w="17780" cmpd="sng">
                  <a:solidFill>
                    <a:srgbClr val="FFFFFF"/>
                  </a:solidFill>
                  <a:prstDash val="solid"/>
                  <a:miter lim="800000"/>
                </a:ln>
                <a:solidFill>
                  <a:schemeClr val="bg1"/>
                </a:solidFill>
                <a:effectLst>
                  <a:outerShdw blurRad="50800" algn="tl" rotWithShape="0">
                    <a:srgbClr val="000000"/>
                  </a:outerShdw>
                </a:effectLst>
              </a:rPr>
              <a:t> By </a:t>
            </a:r>
          </a:p>
          <a:p>
            <a:r>
              <a:rPr lang="en-US" b="1" dirty="0">
                <a:ln w="17780" cmpd="sng">
                  <a:solidFill>
                    <a:srgbClr val="FFFFFF"/>
                  </a:solidFill>
                  <a:prstDash val="solid"/>
                  <a:miter lim="800000"/>
                </a:ln>
                <a:solidFill>
                  <a:schemeClr val="bg1"/>
                </a:solidFill>
                <a:effectLst>
                  <a:outerShdw blurRad="50800" algn="tl" rotWithShape="0">
                    <a:srgbClr val="000000"/>
                  </a:outerShdw>
                </a:effectLst>
              </a:rPr>
              <a:t>									Satya Sandeep Kollipara</a:t>
            </a:r>
            <a:endParaRPr lang="en-US" sz="2000" dirty="0">
              <a:solidFill>
                <a:schemeClr val="bg1"/>
              </a:solidFill>
            </a:endParaRPr>
          </a:p>
        </p:txBody>
      </p:sp>
      <p:sp>
        <p:nvSpPr>
          <p:cNvPr id="5" name="Rectangle 4"/>
          <p:cNvSpPr/>
          <p:nvPr/>
        </p:nvSpPr>
        <p:spPr>
          <a:xfrm>
            <a:off x="1219200" y="3048000"/>
            <a:ext cx="7924800" cy="1754326"/>
          </a:xfrm>
          <a:prstGeom prst="rect">
            <a:avLst/>
          </a:prstGeom>
          <a:noFill/>
        </p:spPr>
        <p:txBody>
          <a:bodyPr wrap="squar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TO-LET FINDER</a:t>
            </a:r>
          </a:p>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57657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2239"/>
            <a:ext cx="6248400" cy="1447800"/>
          </a:xfrm>
        </p:spPr>
        <p:txBody>
          <a:bodyPr>
            <a:normAutofit fontScale="90000"/>
          </a:bodyPr>
          <a:lstStyle/>
          <a:p>
            <a:r>
              <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Modules Description</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br>
              <a:rPr lang="en-US" dirty="0"/>
            </a:b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dirty="0"/>
          </a:p>
        </p:txBody>
      </p:sp>
      <p:sp>
        <p:nvSpPr>
          <p:cNvPr id="3" name="Text Placeholder 2"/>
          <p:cNvSpPr>
            <a:spLocks noGrp="1"/>
          </p:cNvSpPr>
          <p:nvPr>
            <p:ph type="body" idx="1"/>
          </p:nvPr>
        </p:nvSpPr>
        <p:spPr>
          <a:xfrm>
            <a:off x="216090" y="1981200"/>
            <a:ext cx="8318310" cy="4953000"/>
          </a:xfrm>
        </p:spPr>
        <p:txBody>
          <a:bodyPr>
            <a:normAutofit fontScale="62500" lnSpcReduction="20000"/>
          </a:bodyPr>
          <a:lstStyle/>
          <a:p>
            <a:r>
              <a:rPr lang="en-US" sz="3200" dirty="0">
                <a:solidFill>
                  <a:schemeClr val="tx1"/>
                </a:solidFill>
              </a:rPr>
              <a:t>The administrator is the ultimate controller of the application with the highest authority. </a:t>
            </a:r>
          </a:p>
          <a:p>
            <a:r>
              <a:rPr lang="en-US" sz="3100" dirty="0">
                <a:solidFill>
                  <a:schemeClr val="tx1"/>
                </a:solidFill>
              </a:rPr>
              <a:t>Once logged in, admin has the following features:-</a:t>
            </a:r>
          </a:p>
          <a:p>
            <a:r>
              <a:rPr lang="en-US" sz="3100" dirty="0">
                <a:solidFill>
                  <a:schemeClr val="tx1"/>
                </a:solidFill>
              </a:rPr>
              <a:t>     </a:t>
            </a:r>
            <a:r>
              <a:rPr lang="en-US" sz="3100" b="1" dirty="0">
                <a:solidFill>
                  <a:schemeClr val="tx1"/>
                </a:solidFill>
              </a:rPr>
              <a:t>a) </a:t>
            </a:r>
            <a:r>
              <a:rPr lang="en-US" sz="3100" b="1" i="1" dirty="0">
                <a:solidFill>
                  <a:schemeClr val="tx1"/>
                </a:solidFill>
              </a:rPr>
              <a:t>Edit Profile </a:t>
            </a:r>
            <a:r>
              <a:rPr lang="en-US" sz="3100" dirty="0">
                <a:solidFill>
                  <a:schemeClr val="tx1"/>
                </a:solidFill>
              </a:rPr>
              <a:t>:</a:t>
            </a:r>
          </a:p>
          <a:p>
            <a:r>
              <a:rPr lang="en-US" sz="3100" dirty="0">
                <a:solidFill>
                  <a:schemeClr val="tx1"/>
                </a:solidFill>
              </a:rPr>
              <a:t>                It allows modifying the profile picture.</a:t>
            </a:r>
          </a:p>
          <a:p>
            <a:r>
              <a:rPr lang="en-US" sz="3100" dirty="0">
                <a:solidFill>
                  <a:schemeClr val="tx1"/>
                </a:solidFill>
              </a:rPr>
              <a:t>     </a:t>
            </a:r>
            <a:r>
              <a:rPr lang="en-US" sz="3100" b="1" dirty="0">
                <a:solidFill>
                  <a:schemeClr val="tx1"/>
                </a:solidFill>
              </a:rPr>
              <a:t>b) </a:t>
            </a:r>
            <a:r>
              <a:rPr lang="en-US" sz="3100" b="1" i="1" dirty="0">
                <a:solidFill>
                  <a:schemeClr val="tx1"/>
                </a:solidFill>
              </a:rPr>
              <a:t>Change Password :</a:t>
            </a:r>
            <a:endParaRPr lang="en-US" sz="3100" dirty="0">
              <a:solidFill>
                <a:schemeClr val="tx1"/>
              </a:solidFill>
            </a:endParaRPr>
          </a:p>
          <a:p>
            <a:r>
              <a:rPr lang="en-US" sz="3100" dirty="0">
                <a:solidFill>
                  <a:schemeClr val="tx1"/>
                </a:solidFill>
              </a:rPr>
              <a:t>               It enables admin to change his/her account’s      </a:t>
            </a:r>
          </a:p>
          <a:p>
            <a:r>
              <a:rPr lang="en-US" sz="3100" dirty="0">
                <a:solidFill>
                  <a:schemeClr val="tx1"/>
                </a:solidFill>
              </a:rPr>
              <a:t>               Password.</a:t>
            </a:r>
          </a:p>
          <a:p>
            <a:r>
              <a:rPr lang="en-US" sz="3100" dirty="0">
                <a:solidFill>
                  <a:schemeClr val="tx1"/>
                </a:solidFill>
              </a:rPr>
              <a:t>     </a:t>
            </a:r>
            <a:r>
              <a:rPr lang="en-US" sz="3100" b="1" dirty="0">
                <a:solidFill>
                  <a:schemeClr val="tx1"/>
                </a:solidFill>
              </a:rPr>
              <a:t>c) Users </a:t>
            </a:r>
            <a:r>
              <a:rPr lang="en-US" sz="3100" b="1" i="1" dirty="0">
                <a:solidFill>
                  <a:schemeClr val="tx1"/>
                </a:solidFill>
              </a:rPr>
              <a:t>Posts </a:t>
            </a:r>
            <a:r>
              <a:rPr lang="en-US" sz="3100" dirty="0">
                <a:solidFill>
                  <a:schemeClr val="tx1"/>
                </a:solidFill>
              </a:rPr>
              <a:t>:</a:t>
            </a:r>
          </a:p>
          <a:p>
            <a:r>
              <a:rPr lang="en-US" sz="3100" dirty="0">
                <a:solidFill>
                  <a:schemeClr val="tx1"/>
                </a:solidFill>
              </a:rPr>
              <a:t>		Admin can see posts made by users and can delete them.</a:t>
            </a:r>
          </a:p>
          <a:p>
            <a:r>
              <a:rPr lang="en-US" sz="3100" b="1" dirty="0">
                <a:solidFill>
                  <a:schemeClr val="tx1"/>
                </a:solidFill>
              </a:rPr>
              <a:t>     d) Edit </a:t>
            </a:r>
            <a:r>
              <a:rPr lang="en-US" sz="3100" b="1" i="1" dirty="0">
                <a:solidFill>
                  <a:schemeClr val="tx1"/>
                </a:solidFill>
              </a:rPr>
              <a:t>:</a:t>
            </a:r>
          </a:p>
          <a:p>
            <a:r>
              <a:rPr lang="en-US" sz="3100" dirty="0">
                <a:solidFill>
                  <a:schemeClr val="tx1"/>
                </a:solidFill>
              </a:rPr>
              <a:t>		It enables admin to add/update/delete the</a:t>
            </a:r>
          </a:p>
          <a:p>
            <a:r>
              <a:rPr lang="en-US" sz="3100" dirty="0">
                <a:solidFill>
                  <a:schemeClr val="tx1"/>
                </a:solidFill>
              </a:rPr>
              <a:t>            information available about cities, states, types of house.</a:t>
            </a:r>
            <a:endParaRPr lang="en-US" sz="2900" dirty="0">
              <a:solidFill>
                <a:schemeClr val="tx1"/>
              </a:solidFill>
            </a:endParaRPr>
          </a:p>
        </p:txBody>
      </p:sp>
      <p:sp>
        <p:nvSpPr>
          <p:cNvPr id="5" name="Title 1"/>
          <p:cNvSpPr txBox="1">
            <a:spLocks/>
          </p:cNvSpPr>
          <p:nvPr/>
        </p:nvSpPr>
        <p:spPr>
          <a:xfrm>
            <a:off x="228600" y="838200"/>
            <a:ext cx="6637468" cy="136207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1. ADMIN Login:</a:t>
            </a:r>
            <a:br>
              <a:rPr lang="en-US" dirty="0"/>
            </a:br>
            <a:endParaRPr lang="en-US" dirty="0"/>
          </a:p>
        </p:txBody>
      </p:sp>
    </p:spTree>
    <p:extLst>
      <p:ext uri="{BB962C8B-B14F-4D97-AF65-F5344CB8AC3E}">
        <p14:creationId xmlns:p14="http://schemas.microsoft.com/office/powerpoint/2010/main" val="105718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6637468" cy="1362075"/>
          </a:xfrm>
        </p:spPr>
        <p:txBody>
          <a:bodyPr/>
          <a:lstStyle/>
          <a:p>
            <a:r>
              <a:rPr lang="en-US" sz="2800" b="1" dirty="0"/>
              <a:t>2. Owner Login:</a:t>
            </a:r>
            <a:br>
              <a:rPr lang="en-US" dirty="0"/>
            </a:br>
            <a:endParaRPr lang="en-US" dirty="0"/>
          </a:p>
        </p:txBody>
      </p:sp>
      <p:sp>
        <p:nvSpPr>
          <p:cNvPr id="3" name="Text Placeholder 2"/>
          <p:cNvSpPr>
            <a:spLocks noGrp="1"/>
          </p:cNvSpPr>
          <p:nvPr>
            <p:ph type="body" idx="1"/>
          </p:nvPr>
        </p:nvSpPr>
        <p:spPr>
          <a:xfrm>
            <a:off x="609600" y="1524000"/>
            <a:ext cx="7619999" cy="4572000"/>
          </a:xfrm>
        </p:spPr>
        <p:txBody>
          <a:bodyPr>
            <a:normAutofit/>
          </a:bodyPr>
          <a:lstStyle/>
          <a:p>
            <a:r>
              <a:rPr lang="en-US" dirty="0">
                <a:solidFill>
                  <a:schemeClr val="tx1"/>
                </a:solidFill>
              </a:rPr>
              <a:t>It enables a person to login as a owner member or sign up if he/she has not Registered for the Website.</a:t>
            </a:r>
          </a:p>
          <a:p>
            <a:r>
              <a:rPr lang="en-US" dirty="0">
                <a:solidFill>
                  <a:schemeClr val="tx1"/>
                </a:solidFill>
              </a:rPr>
              <a:t>        Once logged in, a owner member has the following  features:-</a:t>
            </a:r>
          </a:p>
          <a:p>
            <a:r>
              <a:rPr lang="en-US" dirty="0">
                <a:solidFill>
                  <a:schemeClr val="tx1"/>
                </a:solidFill>
              </a:rPr>
              <a:t>          </a:t>
            </a:r>
          </a:p>
          <a:p>
            <a:r>
              <a:rPr lang="en-US" b="1" dirty="0">
                <a:solidFill>
                  <a:schemeClr val="tx1"/>
                </a:solidFill>
              </a:rPr>
              <a:t>         a) </a:t>
            </a:r>
            <a:r>
              <a:rPr lang="en-US" b="1" i="1" dirty="0">
                <a:solidFill>
                  <a:schemeClr val="tx1"/>
                </a:solidFill>
              </a:rPr>
              <a:t>Edit Profile:</a:t>
            </a:r>
          </a:p>
          <a:p>
            <a:r>
              <a:rPr lang="en-US" dirty="0">
                <a:solidFill>
                  <a:schemeClr val="tx1"/>
                </a:solidFill>
              </a:rPr>
              <a:t>		It allows modification of the profile picture of the owner.</a:t>
            </a:r>
          </a:p>
          <a:p>
            <a:r>
              <a:rPr lang="en-US" b="1" dirty="0">
                <a:solidFill>
                  <a:schemeClr val="tx1"/>
                </a:solidFill>
              </a:rPr>
              <a:t>          b) New Posts</a:t>
            </a:r>
            <a:r>
              <a:rPr lang="en-US" b="1" i="1" dirty="0">
                <a:solidFill>
                  <a:schemeClr val="tx1"/>
                </a:solidFill>
              </a:rPr>
              <a:t>:</a:t>
            </a:r>
          </a:p>
          <a:p>
            <a:r>
              <a:rPr lang="en-US" dirty="0">
                <a:solidFill>
                  <a:schemeClr val="tx1"/>
                </a:solidFill>
              </a:rPr>
              <a:t>		It allows the owner to post the details of the House</a:t>
            </a:r>
          </a:p>
          <a:p>
            <a:r>
              <a:rPr lang="en-US" dirty="0">
                <a:solidFill>
                  <a:schemeClr val="tx1"/>
                </a:solidFill>
              </a:rPr>
              <a:t>              available for rent.</a:t>
            </a:r>
          </a:p>
          <a:p>
            <a:r>
              <a:rPr lang="en-US" b="1" i="1" dirty="0">
                <a:solidFill>
                  <a:schemeClr val="tx1"/>
                </a:solidFill>
              </a:rPr>
              <a:t>          c) Delete Posts:</a:t>
            </a:r>
          </a:p>
          <a:p>
            <a:r>
              <a:rPr lang="en-US" dirty="0">
                <a:solidFill>
                  <a:schemeClr val="tx1"/>
                </a:solidFill>
              </a:rPr>
              <a:t>		It enables owner to delete his older posts.        </a:t>
            </a:r>
            <a:endParaRPr lang="en-US" dirty="0"/>
          </a:p>
        </p:txBody>
      </p:sp>
    </p:spTree>
    <p:extLst>
      <p:ext uri="{BB962C8B-B14F-4D97-AF65-F5344CB8AC3E}">
        <p14:creationId xmlns:p14="http://schemas.microsoft.com/office/powerpoint/2010/main" val="427297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561268" cy="1050162"/>
          </a:xfrm>
        </p:spPr>
        <p:txBody>
          <a:bodyPr/>
          <a:lstStyle/>
          <a:p>
            <a:r>
              <a:rPr lang="en-US" sz="2800" b="1" dirty="0"/>
              <a:t>3. User Search:</a:t>
            </a:r>
            <a:endParaRPr lang="en-US" dirty="0"/>
          </a:p>
        </p:txBody>
      </p:sp>
      <p:sp>
        <p:nvSpPr>
          <p:cNvPr id="3" name="Text Placeholder 2"/>
          <p:cNvSpPr>
            <a:spLocks noGrp="1"/>
          </p:cNvSpPr>
          <p:nvPr>
            <p:ph type="body" idx="1"/>
          </p:nvPr>
        </p:nvSpPr>
        <p:spPr>
          <a:xfrm>
            <a:off x="457200" y="1219200"/>
            <a:ext cx="7924800" cy="5334000"/>
          </a:xfrm>
        </p:spPr>
        <p:txBody>
          <a:bodyPr>
            <a:normAutofit/>
          </a:bodyPr>
          <a:lstStyle/>
          <a:p>
            <a:r>
              <a:rPr lang="en-US" sz="1900" dirty="0">
                <a:solidFill>
                  <a:schemeClr val="tx1"/>
                </a:solidFill>
              </a:rPr>
              <a:t>	</a:t>
            </a:r>
          </a:p>
          <a:p>
            <a:r>
              <a:rPr lang="en-US" sz="1900" dirty="0">
                <a:solidFill>
                  <a:schemeClr val="tx1"/>
                </a:solidFill>
              </a:rPr>
              <a:t>			User doesn’t need any authentication. Simply, he follow the following steps:</a:t>
            </a:r>
          </a:p>
          <a:p>
            <a:endParaRPr lang="en-US" sz="1900" dirty="0">
              <a:solidFill>
                <a:schemeClr val="tx1"/>
              </a:solidFill>
            </a:endParaRPr>
          </a:p>
          <a:p>
            <a:pPr marL="342900" indent="-342900">
              <a:buFont typeface="Wingdings" pitchFamily="2" charset="2"/>
              <a:buChar char="Ø"/>
            </a:pPr>
            <a:r>
              <a:rPr lang="en-US" sz="1900" dirty="0">
                <a:solidFill>
                  <a:schemeClr val="tx1"/>
                </a:solidFill>
              </a:rPr>
              <a:t>Enters the Website.</a:t>
            </a:r>
          </a:p>
          <a:p>
            <a:pPr marL="342900" indent="-342900">
              <a:buFont typeface="Wingdings" pitchFamily="2" charset="2"/>
              <a:buChar char="Ø"/>
            </a:pPr>
            <a:endParaRPr lang="en-US" sz="1900" dirty="0">
              <a:solidFill>
                <a:schemeClr val="tx1"/>
              </a:solidFill>
            </a:endParaRPr>
          </a:p>
          <a:p>
            <a:pPr marL="342900" indent="-342900">
              <a:buFont typeface="Wingdings" pitchFamily="2" charset="2"/>
              <a:buChar char="Ø"/>
            </a:pPr>
            <a:r>
              <a:rPr lang="en-US" sz="1900" dirty="0">
                <a:solidFill>
                  <a:schemeClr val="tx1"/>
                </a:solidFill>
              </a:rPr>
              <a:t>Selects state, city, type of house he wants and presses search button.</a:t>
            </a:r>
          </a:p>
          <a:p>
            <a:pPr marL="342900" indent="-342900">
              <a:buFont typeface="Wingdings" pitchFamily="2" charset="2"/>
              <a:buChar char="Ø"/>
            </a:pPr>
            <a:endParaRPr lang="en-US" sz="1900" dirty="0">
              <a:solidFill>
                <a:schemeClr val="tx1"/>
              </a:solidFill>
            </a:endParaRPr>
          </a:p>
          <a:p>
            <a:pPr marL="342900" indent="-342900">
              <a:buFont typeface="Wingdings" pitchFamily="2" charset="2"/>
              <a:buChar char="Ø"/>
            </a:pPr>
            <a:r>
              <a:rPr lang="en-US" sz="1900" dirty="0">
                <a:solidFill>
                  <a:schemeClr val="tx1"/>
                </a:solidFill>
              </a:rPr>
              <a:t>User then gets the  related results in which he finds a house of his requirements and calls the owner to fix the deal.</a:t>
            </a:r>
          </a:p>
        </p:txBody>
      </p:sp>
    </p:spTree>
    <p:extLst>
      <p:ext uri="{BB962C8B-B14F-4D97-AF65-F5344CB8AC3E}">
        <p14:creationId xmlns:p14="http://schemas.microsoft.com/office/powerpoint/2010/main" val="98436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5577"/>
            <a:ext cx="7024744" cy="990600"/>
          </a:xfrm>
        </p:spPr>
        <p:txBody>
          <a:bodyPr>
            <a:normAutofit fontScale="90000"/>
          </a:bodyPr>
          <a:lstStyle/>
          <a:p>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UML DIAGRAMS</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dirty="0"/>
          </a:p>
        </p:txBody>
      </p:sp>
      <p:sp>
        <p:nvSpPr>
          <p:cNvPr id="5" name="Rectangle 4"/>
          <p:cNvSpPr/>
          <p:nvPr/>
        </p:nvSpPr>
        <p:spPr>
          <a:xfrm>
            <a:off x="685800" y="1064567"/>
            <a:ext cx="2895344" cy="523220"/>
          </a:xfrm>
          <a:prstGeom prst="rect">
            <a:avLst/>
          </a:prstGeom>
        </p:spPr>
        <p:txBody>
          <a:bodyPr wrap="none">
            <a:spAutoFit/>
          </a:bodyPr>
          <a:lstStyle/>
          <a:p>
            <a:r>
              <a:rPr lang="en-US" sz="2800" b="1" dirty="0">
                <a:solidFill>
                  <a:schemeClr val="accent1"/>
                </a:solidFill>
              </a:rPr>
              <a:t>Class diagram</a:t>
            </a:r>
            <a:r>
              <a:rPr lang="en-US" sz="2800" dirty="0">
                <a:solidFill>
                  <a:schemeClr val="accent1"/>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87787"/>
            <a:ext cx="4945319" cy="488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6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4953000" cy="762000"/>
          </a:xfrm>
        </p:spPr>
        <p:txBody>
          <a:bodyPr>
            <a:noAutofit/>
          </a:bodyPr>
          <a:lstStyle/>
          <a:p>
            <a:r>
              <a:rPr lang="en-US" sz="2800" b="1" dirty="0"/>
              <a:t>Sequence  diagram</a:t>
            </a:r>
            <a:r>
              <a:rPr lang="en-US" sz="28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5334000" cy="623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504989"/>
            <a:ext cx="3166251" cy="523220"/>
          </a:xfrm>
          <a:prstGeom prst="rect">
            <a:avLst/>
          </a:prstGeom>
        </p:spPr>
        <p:txBody>
          <a:bodyPr wrap="none">
            <a:spAutoFit/>
          </a:bodyPr>
          <a:lstStyle/>
          <a:p>
            <a:r>
              <a:rPr lang="en-US" sz="2800" b="1" dirty="0">
                <a:solidFill>
                  <a:schemeClr val="accent1"/>
                </a:solidFill>
              </a:rPr>
              <a:t>Activity diagram</a:t>
            </a:r>
            <a:r>
              <a:rPr lang="en-US" sz="2800" dirty="0">
                <a:solidFill>
                  <a:schemeClr val="accent1"/>
                </a:solidFill>
              </a:rPr>
              <a:t>:</a:t>
            </a:r>
          </a:p>
        </p:txBody>
      </p:sp>
      <p:sp>
        <p:nvSpPr>
          <p:cNvPr id="2" name="Rectangle 2"/>
          <p:cNvSpPr>
            <a:spLocks noChangeArrowheads="1"/>
          </p:cNvSpPr>
          <p:nvPr/>
        </p:nvSpPr>
        <p:spPr bwMode="auto">
          <a:xfrm>
            <a:off x="1524000" y="1143000"/>
            <a:ext cx="784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Admin</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Owner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02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261861"/>
            <a:ext cx="6629400" cy="58298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5457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5168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5171609" cy="707886"/>
          </a:xfrm>
          <a:prstGeom prst="rect">
            <a:avLst/>
          </a:prstGeom>
        </p:spPr>
        <p:txBody>
          <a:bodyPr wrap="none">
            <a:spAutoFit/>
          </a:bodyPr>
          <a:lstStyle/>
          <a:p>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TABLES DESCRIPTION</a:t>
            </a:r>
            <a:endParaRPr lang="en-US" sz="4000" u="sng" dirty="0"/>
          </a:p>
        </p:txBody>
      </p:sp>
      <p:graphicFrame>
        <p:nvGraphicFramePr>
          <p:cNvPr id="5" name="Table 4"/>
          <p:cNvGraphicFramePr>
            <a:graphicFrameLocks noGrp="1"/>
          </p:cNvGraphicFramePr>
          <p:nvPr>
            <p:extLst>
              <p:ext uri="{D42A27DB-BD31-4B8C-83A1-F6EECF244321}">
                <p14:modId xmlns:p14="http://schemas.microsoft.com/office/powerpoint/2010/main" val="3727214615"/>
              </p:ext>
            </p:extLst>
          </p:nvPr>
        </p:nvGraphicFramePr>
        <p:xfrm>
          <a:off x="482600" y="1676400"/>
          <a:ext cx="8280400" cy="3291840"/>
        </p:xfrm>
        <a:graphic>
          <a:graphicData uri="http://schemas.openxmlformats.org/drawingml/2006/table">
            <a:tbl>
              <a:tblPr firstRow="1" firstCol="1" bandRow="1">
                <a:tableStyleId>{5C22544A-7EE6-4342-B048-85BDC9FD1C3A}</a:tableStyleId>
              </a:tblPr>
              <a:tblGrid>
                <a:gridCol w="2524532">
                  <a:extLst>
                    <a:ext uri="{9D8B030D-6E8A-4147-A177-3AD203B41FA5}">
                      <a16:colId xmlns:a16="http://schemas.microsoft.com/office/drawing/2014/main" val="20000"/>
                    </a:ext>
                  </a:extLst>
                </a:gridCol>
                <a:gridCol w="1034403">
                  <a:extLst>
                    <a:ext uri="{9D8B030D-6E8A-4147-A177-3AD203B41FA5}">
                      <a16:colId xmlns:a16="http://schemas.microsoft.com/office/drawing/2014/main" val="20001"/>
                    </a:ext>
                  </a:extLst>
                </a:gridCol>
                <a:gridCol w="1983326">
                  <a:extLst>
                    <a:ext uri="{9D8B030D-6E8A-4147-A177-3AD203B41FA5}">
                      <a16:colId xmlns:a16="http://schemas.microsoft.com/office/drawing/2014/main" val="20002"/>
                    </a:ext>
                  </a:extLst>
                </a:gridCol>
                <a:gridCol w="2738139">
                  <a:extLst>
                    <a:ext uri="{9D8B030D-6E8A-4147-A177-3AD203B41FA5}">
                      <a16:colId xmlns:a16="http://schemas.microsoft.com/office/drawing/2014/main" val="20003"/>
                    </a:ext>
                  </a:extLst>
                </a:gridCol>
              </a:tblGrid>
              <a:tr h="58367">
                <a:tc gridSpan="4">
                  <a:txBody>
                    <a:bodyPr/>
                    <a:lstStyle/>
                    <a:p>
                      <a:pPr marL="0" marR="0" algn="ctr">
                        <a:lnSpc>
                          <a:spcPct val="200000"/>
                        </a:lnSpc>
                        <a:spcBef>
                          <a:spcPts val="0"/>
                        </a:spcBef>
                        <a:spcAft>
                          <a:spcPts val="0"/>
                        </a:spcAft>
                      </a:pPr>
                      <a:r>
                        <a:rPr lang="en-US" sz="1200" dirty="0">
                          <a:effectLst/>
                        </a:rPr>
                        <a:t>Registration TABLE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4179">
                <a:tc>
                  <a:txBody>
                    <a:bodyPr/>
                    <a:lstStyle/>
                    <a:p>
                      <a:pPr marL="0" marR="0" algn="ctr">
                        <a:lnSpc>
                          <a:spcPct val="200000"/>
                        </a:lnSpc>
                        <a:spcBef>
                          <a:spcPts val="0"/>
                        </a:spcBef>
                        <a:spcAft>
                          <a:spcPts val="0"/>
                        </a:spcAft>
                      </a:pPr>
                      <a:r>
                        <a:rPr lang="en-US" sz="1200" dirty="0">
                          <a:effectLst/>
                        </a:rPr>
                        <a:t>FIELD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DATA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1"/>
                  </a:ext>
                </a:extLst>
              </a:tr>
              <a:tr h="364179">
                <a:tc>
                  <a:txBody>
                    <a:bodyPr/>
                    <a:lstStyle/>
                    <a:p>
                      <a:pPr marL="0" marR="0" algn="ctr">
                        <a:lnSpc>
                          <a:spcPct val="200000"/>
                        </a:lnSpc>
                        <a:spcBef>
                          <a:spcPts val="0"/>
                        </a:spcBef>
                        <a:spcAft>
                          <a:spcPts val="0"/>
                        </a:spcAft>
                      </a:pPr>
                      <a:r>
                        <a:rPr lang="en-US" sz="1200" dirty="0">
                          <a:effectLst/>
                        </a:rPr>
                        <a:t>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Varchar(50)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First name of the student.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2"/>
                  </a:ext>
                </a:extLst>
              </a:tr>
              <a:tr h="364179">
                <a:tc>
                  <a:txBody>
                    <a:bodyPr/>
                    <a:lstStyle/>
                    <a:p>
                      <a:pPr marL="0" marR="0" algn="ctr">
                        <a:lnSpc>
                          <a:spcPct val="200000"/>
                        </a:lnSpc>
                        <a:spcBef>
                          <a:spcPts val="0"/>
                        </a:spcBef>
                        <a:spcAft>
                          <a:spcPts val="0"/>
                        </a:spcAft>
                      </a:pPr>
                      <a:r>
                        <a:rPr lang="en-US" sz="1200" dirty="0">
                          <a:effectLst/>
                        </a:rPr>
                        <a:t>Phone number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Number of the owner.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3"/>
                  </a:ext>
                </a:extLst>
              </a:tr>
              <a:tr h="364179">
                <a:tc>
                  <a:txBody>
                    <a:bodyPr/>
                    <a:lstStyle/>
                    <a:p>
                      <a:pPr marL="0" marR="0" algn="ctr">
                        <a:lnSpc>
                          <a:spcPct val="200000"/>
                        </a:lnSpc>
                        <a:spcBef>
                          <a:spcPts val="0"/>
                        </a:spcBef>
                        <a:spcAft>
                          <a:spcPts val="0"/>
                        </a:spcAft>
                      </a:pPr>
                      <a:r>
                        <a:rPr lang="en-US" sz="1200" dirty="0">
                          <a:effectLst/>
                        </a:rPr>
                        <a:t>Password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Varchar(50)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Password of the owner.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4"/>
                  </a:ext>
                </a:extLst>
              </a:tr>
              <a:tr h="364179">
                <a:tc>
                  <a:txBody>
                    <a:bodyPr/>
                    <a:lstStyle/>
                    <a:p>
                      <a:pPr marL="0" marR="0" algn="ctr">
                        <a:lnSpc>
                          <a:spcPct val="200000"/>
                        </a:lnSpc>
                        <a:spcBef>
                          <a:spcPts val="0"/>
                        </a:spcBef>
                        <a:spcAft>
                          <a:spcPts val="0"/>
                        </a:spcAft>
                      </a:pPr>
                      <a:r>
                        <a:rPr lang="en-US" sz="1200" dirty="0">
                          <a:effectLst/>
                        </a:rPr>
                        <a:t>Email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Varchar(50)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a:effectLst/>
                        </a:rPr>
                        <a:t>ID of the owner which is unique.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5"/>
                  </a:ext>
                </a:extLst>
              </a:tr>
              <a:tr h="364179">
                <a:tc>
                  <a:txBody>
                    <a:bodyPr/>
                    <a:lstStyle/>
                    <a:p>
                      <a:pPr marL="0" marR="0" algn="ctr">
                        <a:lnSpc>
                          <a:spcPct val="200000"/>
                        </a:lnSpc>
                        <a:spcBef>
                          <a:spcPts val="0"/>
                        </a:spcBef>
                        <a:spcAft>
                          <a:spcPts val="0"/>
                        </a:spcAft>
                      </a:pPr>
                      <a:r>
                        <a:rPr lang="en-US" sz="1200" dirty="0">
                          <a:effectLst/>
                        </a:rPr>
                        <a:t>Profile Picture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Varchar(50)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Profile picture of the owner.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6"/>
                  </a:ext>
                </a:extLst>
              </a:tr>
              <a:tr h="364179">
                <a:tc>
                  <a:txBody>
                    <a:bodyPr/>
                    <a:lstStyle/>
                    <a:p>
                      <a:pPr marL="0" marR="0" algn="ctr">
                        <a:lnSpc>
                          <a:spcPct val="200000"/>
                        </a:lnSpc>
                        <a:spcBef>
                          <a:spcPts val="0"/>
                        </a:spcBef>
                        <a:spcAft>
                          <a:spcPts val="0"/>
                        </a:spcAft>
                      </a:pPr>
                      <a:r>
                        <a:rPr lang="en-US" sz="1200" dirty="0">
                          <a:effectLst/>
                        </a:rPr>
                        <a:t>Security Question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Varchar(50)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Security Question of the Owner.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7"/>
                  </a:ext>
                </a:extLst>
              </a:tr>
              <a:tr h="364179">
                <a:tc>
                  <a:txBody>
                    <a:bodyPr/>
                    <a:lstStyle/>
                    <a:p>
                      <a:pPr marL="0" marR="0" algn="ctr">
                        <a:lnSpc>
                          <a:spcPct val="200000"/>
                        </a:lnSpc>
                        <a:spcBef>
                          <a:spcPts val="0"/>
                        </a:spcBef>
                        <a:spcAft>
                          <a:spcPts val="0"/>
                        </a:spcAft>
                      </a:pPr>
                      <a:r>
                        <a:rPr lang="en-US" sz="1200" dirty="0">
                          <a:effectLst/>
                        </a:rPr>
                        <a:t>Answer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tc>
                  <a:txBody>
                    <a:bodyPr/>
                    <a:lstStyle/>
                    <a:p>
                      <a:pPr marL="0" marR="0" algn="ctr">
                        <a:lnSpc>
                          <a:spcPct val="200000"/>
                        </a:lnSpc>
                        <a:spcBef>
                          <a:spcPts val="0"/>
                        </a:spcBef>
                        <a:spcAft>
                          <a:spcPts val="0"/>
                        </a:spcAft>
                      </a:pPr>
                      <a:r>
                        <a:rPr lang="en-US" sz="1200" dirty="0">
                          <a:effectLst/>
                        </a:rPr>
                        <a:t>Answer of the Security Question.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84" marR="51984"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0262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20019413"/>
              </p:ext>
            </p:extLst>
          </p:nvPr>
        </p:nvGraphicFramePr>
        <p:xfrm>
          <a:off x="76200" y="76200"/>
          <a:ext cx="8915400" cy="8000508"/>
        </p:xfrm>
        <a:graphic>
          <a:graphicData uri="http://schemas.openxmlformats.org/drawingml/2006/table">
            <a:tbl>
              <a:tblPr firstRow="1" firstCol="1" bandRow="1">
                <a:tableStyleId>{5C22544A-7EE6-4342-B048-85BDC9FD1C3A}</a:tableStyleId>
              </a:tblPr>
              <a:tblGrid>
                <a:gridCol w="2316723">
                  <a:extLst>
                    <a:ext uri="{9D8B030D-6E8A-4147-A177-3AD203B41FA5}">
                      <a16:colId xmlns:a16="http://schemas.microsoft.com/office/drawing/2014/main" val="20000"/>
                    </a:ext>
                  </a:extLst>
                </a:gridCol>
                <a:gridCol w="2319722">
                  <a:extLst>
                    <a:ext uri="{9D8B030D-6E8A-4147-A177-3AD203B41FA5}">
                      <a16:colId xmlns:a16="http://schemas.microsoft.com/office/drawing/2014/main" val="20001"/>
                    </a:ext>
                  </a:extLst>
                </a:gridCol>
                <a:gridCol w="1852383">
                  <a:extLst>
                    <a:ext uri="{9D8B030D-6E8A-4147-A177-3AD203B41FA5}">
                      <a16:colId xmlns:a16="http://schemas.microsoft.com/office/drawing/2014/main" val="20002"/>
                    </a:ext>
                  </a:extLst>
                </a:gridCol>
                <a:gridCol w="2426572">
                  <a:extLst>
                    <a:ext uri="{9D8B030D-6E8A-4147-A177-3AD203B41FA5}">
                      <a16:colId xmlns:a16="http://schemas.microsoft.com/office/drawing/2014/main" val="20003"/>
                    </a:ext>
                  </a:extLst>
                </a:gridCol>
              </a:tblGrid>
              <a:tr h="336034">
                <a:tc gridSpan="4">
                  <a:txBody>
                    <a:bodyPr/>
                    <a:lstStyle/>
                    <a:p>
                      <a:pPr marL="0" marR="0" algn="ctr">
                        <a:lnSpc>
                          <a:spcPct val="200000"/>
                        </a:lnSpc>
                        <a:spcBef>
                          <a:spcPts val="0"/>
                        </a:spcBef>
                        <a:spcAft>
                          <a:spcPts val="0"/>
                        </a:spcAft>
                      </a:pPr>
                      <a:r>
                        <a:rPr lang="en-US" sz="1200" dirty="0">
                          <a:effectLst/>
                        </a:rPr>
                        <a:t>Post TABLE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6034">
                <a:tc>
                  <a:txBody>
                    <a:bodyPr/>
                    <a:lstStyle/>
                    <a:p>
                      <a:pPr marL="0" marR="0" algn="ctr">
                        <a:lnSpc>
                          <a:spcPct val="200000"/>
                        </a:lnSpc>
                        <a:spcBef>
                          <a:spcPts val="0"/>
                        </a:spcBef>
                        <a:spcAft>
                          <a:spcPts val="0"/>
                        </a:spcAft>
                      </a:pPr>
                      <a:r>
                        <a:rPr lang="en-US" sz="1200" dirty="0">
                          <a:effectLst/>
                        </a:rPr>
                        <a:t>FIELD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DATATYPE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1"/>
                  </a:ext>
                </a:extLst>
              </a:tr>
              <a:tr h="672067">
                <a:tc>
                  <a:txBody>
                    <a:bodyPr/>
                    <a:lstStyle/>
                    <a:p>
                      <a:pPr marL="0" marR="0" algn="ctr">
                        <a:lnSpc>
                          <a:spcPct val="200000"/>
                        </a:lnSpc>
                        <a:spcBef>
                          <a:spcPts val="0"/>
                        </a:spcBef>
                        <a:spcAft>
                          <a:spcPts val="0"/>
                        </a:spcAft>
                      </a:pPr>
                      <a:r>
                        <a:rPr lang="en-US" sz="1200" dirty="0">
                          <a:effectLst/>
                        </a:rPr>
                        <a:t>Post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Primary key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ID of the owner. which is unique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2"/>
                  </a:ext>
                </a:extLst>
              </a:tr>
              <a:tr h="336034">
                <a:tc>
                  <a:txBody>
                    <a:bodyPr/>
                    <a:lstStyle/>
                    <a:p>
                      <a:pPr marL="0" marR="0" algn="ctr">
                        <a:lnSpc>
                          <a:spcPct val="200000"/>
                        </a:lnSpc>
                        <a:spcBef>
                          <a:spcPts val="0"/>
                        </a:spcBef>
                        <a:spcAft>
                          <a:spcPts val="0"/>
                        </a:spcAft>
                      </a:pPr>
                      <a:r>
                        <a:rPr lang="en-US" sz="1200" dirty="0">
                          <a:effectLst/>
                        </a:rPr>
                        <a:t>Email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Proof of the owner.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3"/>
                  </a:ext>
                </a:extLst>
              </a:tr>
              <a:tr h="336034">
                <a:tc>
                  <a:txBody>
                    <a:bodyPr/>
                    <a:lstStyle/>
                    <a:p>
                      <a:pPr marL="0" marR="0" algn="ctr">
                        <a:lnSpc>
                          <a:spcPct val="200000"/>
                        </a:lnSpc>
                        <a:spcBef>
                          <a:spcPts val="0"/>
                        </a:spcBef>
                        <a:spcAft>
                          <a:spcPts val="0"/>
                        </a:spcAft>
                      </a:pPr>
                      <a:r>
                        <a:rPr lang="en-US" sz="1200" dirty="0">
                          <a:effectLst/>
                        </a:rPr>
                        <a:t>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Name of the owner.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4"/>
                  </a:ext>
                </a:extLst>
              </a:tr>
              <a:tr h="379001">
                <a:tc>
                  <a:txBody>
                    <a:bodyPr/>
                    <a:lstStyle/>
                    <a:p>
                      <a:pPr marL="0" marR="0" algn="ctr">
                        <a:lnSpc>
                          <a:spcPct val="200000"/>
                        </a:lnSpc>
                        <a:spcBef>
                          <a:spcPts val="0"/>
                        </a:spcBef>
                        <a:spcAft>
                          <a:spcPts val="0"/>
                        </a:spcAft>
                      </a:pPr>
                      <a:r>
                        <a:rPr lang="en-US" sz="1200" dirty="0">
                          <a:effectLst/>
                        </a:rPr>
                        <a:t>Phone number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Bigint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Phone number of the owner.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5"/>
                  </a:ext>
                </a:extLst>
              </a:tr>
              <a:tr h="336034">
                <a:tc>
                  <a:txBody>
                    <a:bodyPr/>
                    <a:lstStyle/>
                    <a:p>
                      <a:pPr marL="0" marR="0" algn="ctr">
                        <a:lnSpc>
                          <a:spcPct val="200000"/>
                        </a:lnSpc>
                        <a:spcBef>
                          <a:spcPts val="0"/>
                        </a:spcBef>
                        <a:spcAft>
                          <a:spcPts val="0"/>
                        </a:spcAft>
                      </a:pPr>
                      <a:r>
                        <a:rPr lang="en-US" sz="1200" dirty="0">
                          <a:effectLst/>
                        </a:rPr>
                        <a:t>City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City of the post.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6"/>
                  </a:ext>
                </a:extLst>
              </a:tr>
              <a:tr h="336034">
                <a:tc>
                  <a:txBody>
                    <a:bodyPr/>
                    <a:lstStyle/>
                    <a:p>
                      <a:pPr marL="0" marR="0" algn="ctr">
                        <a:lnSpc>
                          <a:spcPct val="200000"/>
                        </a:lnSpc>
                        <a:spcBef>
                          <a:spcPts val="0"/>
                        </a:spcBef>
                        <a:spcAft>
                          <a:spcPts val="0"/>
                        </a:spcAft>
                      </a:pPr>
                      <a:r>
                        <a:rPr lang="en-US" sz="1200" dirty="0">
                          <a:effectLst/>
                        </a:rPr>
                        <a:t>State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State of the post.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7"/>
                  </a:ext>
                </a:extLst>
              </a:tr>
              <a:tr h="336034">
                <a:tc>
                  <a:txBody>
                    <a:bodyPr/>
                    <a:lstStyle/>
                    <a:p>
                      <a:pPr marL="0" marR="0" algn="ctr">
                        <a:lnSpc>
                          <a:spcPct val="200000"/>
                        </a:lnSpc>
                        <a:spcBef>
                          <a:spcPts val="0"/>
                        </a:spcBef>
                        <a:spcAft>
                          <a:spcPts val="0"/>
                        </a:spcAft>
                      </a:pPr>
                      <a:r>
                        <a:rPr lang="en-US" sz="1200" dirty="0">
                          <a:effectLst/>
                        </a:rPr>
                        <a:t>Address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Address of the post.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8"/>
                  </a:ext>
                </a:extLst>
              </a:tr>
              <a:tr h="336034">
                <a:tc>
                  <a:txBody>
                    <a:bodyPr/>
                    <a:lstStyle/>
                    <a:p>
                      <a:pPr marL="0" marR="0" algn="ctr">
                        <a:lnSpc>
                          <a:spcPct val="200000"/>
                        </a:lnSpc>
                        <a:spcBef>
                          <a:spcPts val="0"/>
                        </a:spcBef>
                        <a:spcAft>
                          <a:spcPts val="0"/>
                        </a:spcAft>
                      </a:pPr>
                      <a:r>
                        <a:rPr lang="en-US" sz="1200" dirty="0">
                          <a:effectLst/>
                        </a:rPr>
                        <a:t>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Type of the house.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09"/>
                  </a:ext>
                </a:extLst>
              </a:tr>
              <a:tr h="336034">
                <a:tc>
                  <a:txBody>
                    <a:bodyPr/>
                    <a:lstStyle/>
                    <a:p>
                      <a:pPr marL="0" marR="0" algn="ctr">
                        <a:lnSpc>
                          <a:spcPct val="200000"/>
                        </a:lnSpc>
                        <a:spcBef>
                          <a:spcPts val="0"/>
                        </a:spcBef>
                        <a:spcAft>
                          <a:spcPts val="0"/>
                        </a:spcAft>
                      </a:pPr>
                      <a:r>
                        <a:rPr lang="en-US" sz="1200" dirty="0">
                          <a:effectLst/>
                        </a:rPr>
                        <a:t>Price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Price of the house.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0"/>
                  </a:ext>
                </a:extLst>
              </a:tr>
              <a:tr h="336034">
                <a:tc>
                  <a:txBody>
                    <a:bodyPr/>
                    <a:lstStyle/>
                    <a:p>
                      <a:pPr marL="0" marR="0" algn="ctr">
                        <a:lnSpc>
                          <a:spcPct val="200000"/>
                        </a:lnSpc>
                        <a:spcBef>
                          <a:spcPts val="0"/>
                        </a:spcBef>
                        <a:spcAft>
                          <a:spcPts val="0"/>
                        </a:spcAft>
                      </a:pPr>
                      <a:r>
                        <a:rPr lang="en-US" sz="1200" dirty="0">
                          <a:effectLst/>
                        </a:rPr>
                        <a:t>Image1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Image1 of the house.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1"/>
                  </a:ext>
                </a:extLst>
              </a:tr>
              <a:tr h="336034">
                <a:tc>
                  <a:txBody>
                    <a:bodyPr/>
                    <a:lstStyle/>
                    <a:p>
                      <a:pPr marL="0" marR="0" algn="ctr">
                        <a:lnSpc>
                          <a:spcPct val="200000"/>
                        </a:lnSpc>
                        <a:spcBef>
                          <a:spcPts val="0"/>
                        </a:spcBef>
                        <a:spcAft>
                          <a:spcPts val="0"/>
                        </a:spcAft>
                      </a:pPr>
                      <a:r>
                        <a:rPr lang="en-US" sz="1200" dirty="0">
                          <a:effectLst/>
                        </a:rPr>
                        <a:t>Image2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Image2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2"/>
                  </a:ext>
                </a:extLst>
              </a:tr>
              <a:tr h="336034">
                <a:tc>
                  <a:txBody>
                    <a:bodyPr/>
                    <a:lstStyle/>
                    <a:p>
                      <a:pPr marL="0" marR="0" algn="ctr">
                        <a:lnSpc>
                          <a:spcPct val="200000"/>
                        </a:lnSpc>
                        <a:spcBef>
                          <a:spcPts val="0"/>
                        </a:spcBef>
                        <a:spcAft>
                          <a:spcPts val="0"/>
                        </a:spcAft>
                      </a:pPr>
                      <a:r>
                        <a:rPr lang="en-US" sz="1200">
                          <a:effectLst/>
                        </a:rPr>
                        <a:t>Image3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Image3 of the house.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3"/>
                  </a:ext>
                </a:extLst>
              </a:tr>
              <a:tr h="336034">
                <a:tc>
                  <a:txBody>
                    <a:bodyPr/>
                    <a:lstStyle/>
                    <a:p>
                      <a:pPr marL="0" marR="0" algn="ctr">
                        <a:lnSpc>
                          <a:spcPct val="200000"/>
                        </a:lnSpc>
                        <a:spcBef>
                          <a:spcPts val="0"/>
                        </a:spcBef>
                        <a:spcAft>
                          <a:spcPts val="0"/>
                        </a:spcAft>
                      </a:pPr>
                      <a:r>
                        <a:rPr lang="en-US" sz="1200">
                          <a:effectLst/>
                        </a:rPr>
                        <a:t>Image4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Image4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4"/>
                  </a:ext>
                </a:extLst>
              </a:tr>
              <a:tr h="336034">
                <a:tc>
                  <a:txBody>
                    <a:bodyPr/>
                    <a:lstStyle/>
                    <a:p>
                      <a:pPr marL="0" marR="0" algn="ctr">
                        <a:lnSpc>
                          <a:spcPct val="200000"/>
                        </a:lnSpc>
                        <a:spcBef>
                          <a:spcPts val="0"/>
                        </a:spcBef>
                        <a:spcAft>
                          <a:spcPts val="0"/>
                        </a:spcAft>
                      </a:pPr>
                      <a:r>
                        <a:rPr lang="en-US" sz="1200">
                          <a:effectLst/>
                        </a:rPr>
                        <a:t>Image5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a:effectLst/>
                        </a:rPr>
                        <a:t>Image5 of the house.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5"/>
                  </a:ext>
                </a:extLst>
              </a:tr>
              <a:tr h="336034">
                <a:tc>
                  <a:txBody>
                    <a:bodyPr/>
                    <a:lstStyle/>
                    <a:p>
                      <a:pPr marL="0" marR="0" algn="ctr">
                        <a:lnSpc>
                          <a:spcPct val="200000"/>
                        </a:lnSpc>
                        <a:spcBef>
                          <a:spcPts val="0"/>
                        </a:spcBef>
                        <a:spcAft>
                          <a:spcPts val="0"/>
                        </a:spcAft>
                      </a:pPr>
                      <a:r>
                        <a:rPr lang="en-US" sz="1200">
                          <a:effectLst/>
                        </a:rPr>
                        <a:t>Image6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Image6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6"/>
                  </a:ext>
                </a:extLst>
              </a:tr>
              <a:tr h="336034">
                <a:tc>
                  <a:txBody>
                    <a:bodyPr/>
                    <a:lstStyle/>
                    <a:p>
                      <a:pPr marL="0" marR="0" algn="ctr">
                        <a:lnSpc>
                          <a:spcPct val="200000"/>
                        </a:lnSpc>
                        <a:spcBef>
                          <a:spcPts val="0"/>
                        </a:spcBef>
                        <a:spcAft>
                          <a:spcPts val="0"/>
                        </a:spcAft>
                      </a:pPr>
                      <a:r>
                        <a:rPr lang="en-US" sz="1200">
                          <a:effectLst/>
                        </a:rPr>
                        <a:t>Image7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Image7 of the house.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7"/>
                  </a:ext>
                </a:extLst>
              </a:tr>
              <a:tr h="336034">
                <a:tc>
                  <a:txBody>
                    <a:bodyPr/>
                    <a:lstStyle/>
                    <a:p>
                      <a:pPr marL="0" marR="0" algn="ctr">
                        <a:lnSpc>
                          <a:spcPct val="200000"/>
                        </a:lnSpc>
                        <a:spcBef>
                          <a:spcPts val="0"/>
                        </a:spcBef>
                        <a:spcAft>
                          <a:spcPts val="0"/>
                        </a:spcAft>
                      </a:pPr>
                      <a:r>
                        <a:rPr lang="en-US" sz="1200">
                          <a:effectLst/>
                        </a:rPr>
                        <a:t>Image8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Image8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8"/>
                  </a:ext>
                </a:extLst>
              </a:tr>
              <a:tr h="336034">
                <a:tc>
                  <a:txBody>
                    <a:bodyPr/>
                    <a:lstStyle/>
                    <a:p>
                      <a:pPr marL="0" marR="0" algn="ctr">
                        <a:lnSpc>
                          <a:spcPct val="200000"/>
                        </a:lnSpc>
                        <a:spcBef>
                          <a:spcPts val="0"/>
                        </a:spcBef>
                        <a:spcAft>
                          <a:spcPts val="0"/>
                        </a:spcAft>
                      </a:pPr>
                      <a:r>
                        <a:rPr lang="en-US" sz="1200">
                          <a:effectLst/>
                        </a:rPr>
                        <a:t>Image9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Image9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19"/>
                  </a:ext>
                </a:extLst>
              </a:tr>
              <a:tr h="336034">
                <a:tc>
                  <a:txBody>
                    <a:bodyPr/>
                    <a:lstStyle/>
                    <a:p>
                      <a:pPr marL="0" marR="0" algn="ctr">
                        <a:lnSpc>
                          <a:spcPct val="200000"/>
                        </a:lnSpc>
                        <a:spcBef>
                          <a:spcPts val="0"/>
                        </a:spcBef>
                        <a:spcAft>
                          <a:spcPts val="0"/>
                        </a:spcAft>
                      </a:pPr>
                      <a:r>
                        <a:rPr lang="en-US" sz="1200">
                          <a:effectLst/>
                        </a:rPr>
                        <a:t>Image10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err="1">
                          <a:effectLst/>
                        </a:rPr>
                        <a:t>Varchar</a:t>
                      </a: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tc>
                  <a:txBody>
                    <a:bodyPr/>
                    <a:lstStyle/>
                    <a:p>
                      <a:pPr marL="0" marR="0" algn="ctr">
                        <a:lnSpc>
                          <a:spcPct val="200000"/>
                        </a:lnSpc>
                        <a:spcBef>
                          <a:spcPts val="0"/>
                        </a:spcBef>
                        <a:spcAft>
                          <a:spcPts val="0"/>
                        </a:spcAft>
                      </a:pPr>
                      <a:r>
                        <a:rPr lang="en-US" sz="1200" dirty="0">
                          <a:effectLst/>
                        </a:rPr>
                        <a:t>Image10 of the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4837" marR="24837"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42820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92699865"/>
              </p:ext>
            </p:extLst>
          </p:nvPr>
        </p:nvGraphicFramePr>
        <p:xfrm>
          <a:off x="304800" y="304800"/>
          <a:ext cx="8610600" cy="2438400"/>
        </p:xfrm>
        <a:graphic>
          <a:graphicData uri="http://schemas.openxmlformats.org/drawingml/2006/table">
            <a:tbl>
              <a:tblPr firstRow="1" firstCol="1" bandRow="1">
                <a:tableStyleId>{5C22544A-7EE6-4342-B048-85BDC9FD1C3A}</a:tableStyleId>
              </a:tblPr>
              <a:tblGrid>
                <a:gridCol w="1946258">
                  <a:extLst>
                    <a:ext uri="{9D8B030D-6E8A-4147-A177-3AD203B41FA5}">
                      <a16:colId xmlns:a16="http://schemas.microsoft.com/office/drawing/2014/main" val="20000"/>
                    </a:ext>
                  </a:extLst>
                </a:gridCol>
                <a:gridCol w="1947222">
                  <a:extLst>
                    <a:ext uri="{9D8B030D-6E8A-4147-A177-3AD203B41FA5}">
                      <a16:colId xmlns:a16="http://schemas.microsoft.com/office/drawing/2014/main" val="20001"/>
                    </a:ext>
                  </a:extLst>
                </a:gridCol>
                <a:gridCol w="1505505">
                  <a:extLst>
                    <a:ext uri="{9D8B030D-6E8A-4147-A177-3AD203B41FA5}">
                      <a16:colId xmlns:a16="http://schemas.microsoft.com/office/drawing/2014/main" val="20002"/>
                    </a:ext>
                  </a:extLst>
                </a:gridCol>
                <a:gridCol w="3211615">
                  <a:extLst>
                    <a:ext uri="{9D8B030D-6E8A-4147-A177-3AD203B41FA5}">
                      <a16:colId xmlns:a16="http://schemas.microsoft.com/office/drawing/2014/main" val="20003"/>
                    </a:ext>
                  </a:extLst>
                </a:gridCol>
              </a:tblGrid>
              <a:tr h="487680">
                <a:tc gridSpan="4">
                  <a:txBody>
                    <a:bodyPr/>
                    <a:lstStyle/>
                    <a:p>
                      <a:pPr marL="0" marR="0" algn="ctr">
                        <a:lnSpc>
                          <a:spcPct val="200000"/>
                        </a:lnSpc>
                        <a:spcBef>
                          <a:spcPts val="0"/>
                        </a:spcBef>
                        <a:spcAft>
                          <a:spcPts val="0"/>
                        </a:spcAft>
                      </a:pPr>
                      <a:r>
                        <a:rPr lang="en-US" sz="1200" dirty="0">
                          <a:effectLst/>
                        </a:rPr>
                        <a:t>City  TABLE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7680">
                <a:tc>
                  <a:txBody>
                    <a:bodyPr/>
                    <a:lstStyle/>
                    <a:p>
                      <a:pPr marL="0" marR="0">
                        <a:lnSpc>
                          <a:spcPct val="200000"/>
                        </a:lnSpc>
                        <a:spcBef>
                          <a:spcPts val="0"/>
                        </a:spcBef>
                        <a:spcAft>
                          <a:spcPts val="0"/>
                        </a:spcAft>
                      </a:pPr>
                      <a:r>
                        <a:rPr lang="en-US" sz="1200" dirty="0">
                          <a:effectLst/>
                        </a:rPr>
                        <a:t>  FIELD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DATA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KEY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7680">
                <a:tc>
                  <a:txBody>
                    <a:bodyPr/>
                    <a:lstStyle/>
                    <a:p>
                      <a:pPr marL="0" marR="0">
                        <a:lnSpc>
                          <a:spcPct val="200000"/>
                        </a:lnSpc>
                        <a:spcBef>
                          <a:spcPts val="0"/>
                        </a:spcBef>
                        <a:spcAft>
                          <a:spcPts val="0"/>
                        </a:spcAft>
                      </a:pPr>
                      <a:r>
                        <a:rPr lang="en-US" sz="1200" dirty="0">
                          <a:effectLst/>
                        </a:rPr>
                        <a:t>City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Primary key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ID of the city is to be unique.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7680">
                <a:tc>
                  <a:txBody>
                    <a:bodyPr/>
                    <a:lstStyle/>
                    <a:p>
                      <a:pPr marL="0" marR="0">
                        <a:lnSpc>
                          <a:spcPct val="200000"/>
                        </a:lnSpc>
                        <a:spcBef>
                          <a:spcPts val="0"/>
                        </a:spcBef>
                        <a:spcAft>
                          <a:spcPts val="0"/>
                        </a:spcAft>
                      </a:pPr>
                      <a:r>
                        <a:rPr lang="en-US" sz="1200" dirty="0">
                          <a:effectLst/>
                        </a:rPr>
                        <a:t>State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err="1">
                          <a:effectLst/>
                        </a:rPr>
                        <a:t>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Foreign key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ID of the state i.e state 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87680">
                <a:tc>
                  <a:txBody>
                    <a:bodyPr/>
                    <a:lstStyle/>
                    <a:p>
                      <a:pPr marL="0" marR="0">
                        <a:lnSpc>
                          <a:spcPct val="200000"/>
                        </a:lnSpc>
                        <a:spcBef>
                          <a:spcPts val="0"/>
                        </a:spcBef>
                        <a:spcAft>
                          <a:spcPts val="0"/>
                        </a:spcAft>
                      </a:pPr>
                      <a:r>
                        <a:rPr lang="en-US" sz="1200" dirty="0">
                          <a:effectLst/>
                        </a:rPr>
                        <a:t>City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err="1">
                          <a:effectLst/>
                        </a:rPr>
                        <a:t>Varchar</a:t>
                      </a:r>
                      <a:r>
                        <a:rPr lang="en-US" sz="1200" dirty="0">
                          <a:effectLst/>
                        </a:rPr>
                        <a:t>(15)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Name of the city.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2987294"/>
              </p:ext>
            </p:extLst>
          </p:nvPr>
        </p:nvGraphicFramePr>
        <p:xfrm>
          <a:off x="304800" y="3429000"/>
          <a:ext cx="8686799" cy="2667004"/>
        </p:xfrm>
        <a:graphic>
          <a:graphicData uri="http://schemas.openxmlformats.org/drawingml/2006/table">
            <a:tbl>
              <a:tblPr firstRow="1" firstCol="1" bandRow="1">
                <a:tableStyleId>{5C22544A-7EE6-4342-B048-85BDC9FD1C3A}</a:tableStyleId>
              </a:tblPr>
              <a:tblGrid>
                <a:gridCol w="1880785">
                  <a:extLst>
                    <a:ext uri="{9D8B030D-6E8A-4147-A177-3AD203B41FA5}">
                      <a16:colId xmlns:a16="http://schemas.microsoft.com/office/drawing/2014/main" val="20000"/>
                    </a:ext>
                  </a:extLst>
                </a:gridCol>
                <a:gridCol w="1902777">
                  <a:extLst>
                    <a:ext uri="{9D8B030D-6E8A-4147-A177-3AD203B41FA5}">
                      <a16:colId xmlns:a16="http://schemas.microsoft.com/office/drawing/2014/main" val="20001"/>
                    </a:ext>
                  </a:extLst>
                </a:gridCol>
                <a:gridCol w="1741185">
                  <a:extLst>
                    <a:ext uri="{9D8B030D-6E8A-4147-A177-3AD203B41FA5}">
                      <a16:colId xmlns:a16="http://schemas.microsoft.com/office/drawing/2014/main" val="20002"/>
                    </a:ext>
                  </a:extLst>
                </a:gridCol>
                <a:gridCol w="3162052">
                  <a:extLst>
                    <a:ext uri="{9D8B030D-6E8A-4147-A177-3AD203B41FA5}">
                      <a16:colId xmlns:a16="http://schemas.microsoft.com/office/drawing/2014/main" val="20003"/>
                    </a:ext>
                  </a:extLst>
                </a:gridCol>
              </a:tblGrid>
              <a:tr h="666751">
                <a:tc gridSpan="4">
                  <a:txBody>
                    <a:bodyPr/>
                    <a:lstStyle/>
                    <a:p>
                      <a:pPr marL="0" marR="0" algn="ctr">
                        <a:lnSpc>
                          <a:spcPct val="200000"/>
                        </a:lnSpc>
                        <a:spcBef>
                          <a:spcPts val="0"/>
                        </a:spcBef>
                        <a:spcAft>
                          <a:spcPts val="0"/>
                        </a:spcAft>
                      </a:pPr>
                      <a:r>
                        <a:rPr lang="en-US" sz="1200" dirty="0">
                          <a:effectLst/>
                        </a:rPr>
                        <a:t>State</a:t>
                      </a:r>
                      <a:r>
                        <a:rPr lang="en-US" sz="1200" baseline="0" dirty="0">
                          <a:effectLst/>
                        </a:rPr>
                        <a:t> </a:t>
                      </a:r>
                      <a:r>
                        <a:rPr lang="en-US" sz="1200" dirty="0">
                          <a:effectLst/>
                        </a:rPr>
                        <a:t>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6751">
                <a:tc>
                  <a:txBody>
                    <a:bodyPr/>
                    <a:lstStyle/>
                    <a:p>
                      <a:pPr marL="0" marR="0">
                        <a:lnSpc>
                          <a:spcPct val="200000"/>
                        </a:lnSpc>
                        <a:spcBef>
                          <a:spcPts val="0"/>
                        </a:spcBef>
                        <a:spcAft>
                          <a:spcPts val="0"/>
                        </a:spcAft>
                      </a:pPr>
                      <a:r>
                        <a:rPr lang="en-US" sz="1200" dirty="0">
                          <a:effectLst/>
                        </a:rPr>
                        <a:t>FIELD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66751">
                <a:tc>
                  <a:txBody>
                    <a:bodyPr/>
                    <a:lstStyle/>
                    <a:p>
                      <a:pPr marL="0" marR="0">
                        <a:lnSpc>
                          <a:spcPct val="200000"/>
                        </a:lnSpc>
                        <a:spcBef>
                          <a:spcPts val="0"/>
                        </a:spcBef>
                        <a:spcAft>
                          <a:spcPts val="0"/>
                        </a:spcAft>
                      </a:pPr>
                      <a:r>
                        <a:rPr lang="en-US" sz="1200" dirty="0">
                          <a:effectLst/>
                        </a:rPr>
                        <a:t>State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err="1">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ID of the state is to be unique.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66751">
                <a:tc>
                  <a:txBody>
                    <a:bodyPr/>
                    <a:lstStyle/>
                    <a:p>
                      <a:pPr marL="0" marR="0">
                        <a:lnSpc>
                          <a:spcPct val="200000"/>
                        </a:lnSpc>
                        <a:spcBef>
                          <a:spcPts val="0"/>
                        </a:spcBef>
                        <a:spcAft>
                          <a:spcPts val="0"/>
                        </a:spcAft>
                      </a:pPr>
                      <a:r>
                        <a:rPr lang="en-US" sz="1200" dirty="0">
                          <a:effectLst/>
                        </a:rPr>
                        <a:t>State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Varchar(50)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Name of the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28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01176547"/>
              </p:ext>
            </p:extLst>
          </p:nvPr>
        </p:nvGraphicFramePr>
        <p:xfrm>
          <a:off x="304800" y="381001"/>
          <a:ext cx="8534399" cy="2286653"/>
        </p:xfrm>
        <a:graphic>
          <a:graphicData uri="http://schemas.openxmlformats.org/drawingml/2006/table">
            <a:tbl>
              <a:tblPr firstRow="1" firstCol="1" bandRow="1">
                <a:tableStyleId>{5C22544A-7EE6-4342-B048-85BDC9FD1C3A}</a:tableStyleId>
              </a:tblPr>
              <a:tblGrid>
                <a:gridCol w="2019927">
                  <a:extLst>
                    <a:ext uri="{9D8B030D-6E8A-4147-A177-3AD203B41FA5}">
                      <a16:colId xmlns:a16="http://schemas.microsoft.com/office/drawing/2014/main" val="20000"/>
                    </a:ext>
                  </a:extLst>
                </a:gridCol>
                <a:gridCol w="2020975">
                  <a:extLst>
                    <a:ext uri="{9D8B030D-6E8A-4147-A177-3AD203B41FA5}">
                      <a16:colId xmlns:a16="http://schemas.microsoft.com/office/drawing/2014/main" val="20001"/>
                    </a:ext>
                  </a:extLst>
                </a:gridCol>
                <a:gridCol w="2272417">
                  <a:extLst>
                    <a:ext uri="{9D8B030D-6E8A-4147-A177-3AD203B41FA5}">
                      <a16:colId xmlns:a16="http://schemas.microsoft.com/office/drawing/2014/main" val="20002"/>
                    </a:ext>
                  </a:extLst>
                </a:gridCol>
                <a:gridCol w="2221080">
                  <a:extLst>
                    <a:ext uri="{9D8B030D-6E8A-4147-A177-3AD203B41FA5}">
                      <a16:colId xmlns:a16="http://schemas.microsoft.com/office/drawing/2014/main" val="20003"/>
                    </a:ext>
                  </a:extLst>
                </a:gridCol>
              </a:tblGrid>
              <a:tr h="484684">
                <a:tc gridSpan="4">
                  <a:txBody>
                    <a:bodyPr/>
                    <a:lstStyle/>
                    <a:p>
                      <a:pPr marL="0" marR="0" algn="ctr">
                        <a:lnSpc>
                          <a:spcPct val="200000"/>
                        </a:lnSpc>
                        <a:spcBef>
                          <a:spcPts val="0"/>
                        </a:spcBef>
                        <a:spcAft>
                          <a:spcPts val="0"/>
                        </a:spcAft>
                      </a:pPr>
                      <a:r>
                        <a:rPr lang="en-US" sz="1400" dirty="0">
                          <a:effectLst/>
                        </a:rPr>
                        <a:t>Question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4684">
                <a:tc>
                  <a:txBody>
                    <a:bodyPr/>
                    <a:lstStyle/>
                    <a:p>
                      <a:pPr marL="0" marR="0">
                        <a:lnSpc>
                          <a:spcPct val="200000"/>
                        </a:lnSpc>
                        <a:spcBef>
                          <a:spcPts val="0"/>
                        </a:spcBef>
                        <a:spcAft>
                          <a:spcPts val="0"/>
                        </a:spcAft>
                      </a:pPr>
                      <a:r>
                        <a:rPr lang="en-US" sz="1400" dirty="0">
                          <a:effectLst/>
                        </a:rPr>
                        <a:t>FIELDNAME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DATA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a:effectLst/>
                        </a:rPr>
                        <a:t>KEY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07031">
                <a:tc>
                  <a:txBody>
                    <a:bodyPr/>
                    <a:lstStyle/>
                    <a:p>
                      <a:pPr marL="0" marR="0">
                        <a:lnSpc>
                          <a:spcPct val="200000"/>
                        </a:lnSpc>
                        <a:spcBef>
                          <a:spcPts val="0"/>
                        </a:spcBef>
                        <a:spcAft>
                          <a:spcPts val="0"/>
                        </a:spcAft>
                      </a:pPr>
                      <a:r>
                        <a:rPr lang="en-US" sz="1400" dirty="0">
                          <a:effectLst/>
                        </a:rPr>
                        <a: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err="1">
                          <a:effectLst/>
                        </a:rPr>
                        <a:t>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Primary key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Unique number for the question.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63845">
                <a:tc>
                  <a:txBody>
                    <a:bodyPr/>
                    <a:lstStyle/>
                    <a:p>
                      <a:pPr marL="0" marR="0">
                        <a:lnSpc>
                          <a:spcPct val="200000"/>
                        </a:lnSpc>
                        <a:spcBef>
                          <a:spcPts val="0"/>
                        </a:spcBef>
                        <a:spcAft>
                          <a:spcPts val="0"/>
                        </a:spcAft>
                      </a:pPr>
                      <a:r>
                        <a:rPr lang="en-US" sz="1400" dirty="0">
                          <a:effectLst/>
                        </a:rPr>
                        <a:t>Question text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Varchar(50)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Text of the question.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60344910"/>
              </p:ext>
            </p:extLst>
          </p:nvPr>
        </p:nvGraphicFramePr>
        <p:xfrm>
          <a:off x="380999" y="3733799"/>
          <a:ext cx="8382000" cy="2590800"/>
        </p:xfrm>
        <a:graphic>
          <a:graphicData uri="http://schemas.openxmlformats.org/drawingml/2006/table">
            <a:tbl>
              <a:tblPr firstRow="1" firstCol="1" bandRow="1">
                <a:tableStyleId>{5C22544A-7EE6-4342-B048-85BDC9FD1C3A}</a:tableStyleId>
              </a:tblPr>
              <a:tblGrid>
                <a:gridCol w="2376644">
                  <a:extLst>
                    <a:ext uri="{9D8B030D-6E8A-4147-A177-3AD203B41FA5}">
                      <a16:colId xmlns:a16="http://schemas.microsoft.com/office/drawing/2014/main" val="20000"/>
                    </a:ext>
                  </a:extLst>
                </a:gridCol>
                <a:gridCol w="1560479">
                  <a:extLst>
                    <a:ext uri="{9D8B030D-6E8A-4147-A177-3AD203B41FA5}">
                      <a16:colId xmlns:a16="http://schemas.microsoft.com/office/drawing/2014/main" val="20001"/>
                    </a:ext>
                  </a:extLst>
                </a:gridCol>
                <a:gridCol w="1867140">
                  <a:extLst>
                    <a:ext uri="{9D8B030D-6E8A-4147-A177-3AD203B41FA5}">
                      <a16:colId xmlns:a16="http://schemas.microsoft.com/office/drawing/2014/main" val="20002"/>
                    </a:ext>
                  </a:extLst>
                </a:gridCol>
                <a:gridCol w="2577737">
                  <a:extLst>
                    <a:ext uri="{9D8B030D-6E8A-4147-A177-3AD203B41FA5}">
                      <a16:colId xmlns:a16="http://schemas.microsoft.com/office/drawing/2014/main" val="20003"/>
                    </a:ext>
                  </a:extLst>
                </a:gridCol>
              </a:tblGrid>
              <a:tr h="501406">
                <a:tc gridSpan="4">
                  <a:txBody>
                    <a:bodyPr/>
                    <a:lstStyle/>
                    <a:p>
                      <a:pPr marL="0" marR="0" algn="ctr">
                        <a:lnSpc>
                          <a:spcPct val="200000"/>
                        </a:lnSpc>
                        <a:spcBef>
                          <a:spcPts val="0"/>
                        </a:spcBef>
                        <a:spcAft>
                          <a:spcPts val="0"/>
                        </a:spcAft>
                      </a:pPr>
                      <a:r>
                        <a:rPr lang="en-US" sz="1400" dirty="0">
                          <a:effectLst/>
                        </a:rPr>
                        <a:t>Type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1406">
                <a:tc>
                  <a:txBody>
                    <a:bodyPr/>
                    <a:lstStyle/>
                    <a:p>
                      <a:pPr marL="0" marR="0">
                        <a:lnSpc>
                          <a:spcPct val="200000"/>
                        </a:lnSpc>
                        <a:spcBef>
                          <a:spcPts val="0"/>
                        </a:spcBef>
                        <a:spcAft>
                          <a:spcPts val="0"/>
                        </a:spcAft>
                      </a:pPr>
                      <a:r>
                        <a:rPr lang="en-US" sz="1400" dirty="0">
                          <a:effectLst/>
                        </a:rPr>
                        <a:t>FIELD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DATA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KEY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86582">
                <a:tc>
                  <a:txBody>
                    <a:bodyPr/>
                    <a:lstStyle/>
                    <a:p>
                      <a:pPr marL="0" marR="0">
                        <a:lnSpc>
                          <a:spcPct val="200000"/>
                        </a:lnSpc>
                        <a:spcBef>
                          <a:spcPts val="0"/>
                        </a:spcBef>
                        <a:spcAft>
                          <a:spcPts val="0"/>
                        </a:spcAft>
                      </a:pPr>
                      <a:r>
                        <a:rPr lang="en-US" sz="1400" dirty="0">
                          <a:effectLst/>
                        </a:rPr>
                        <a: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Varchar(50)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Primary key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Unique identification </a:t>
                      </a:r>
                    </a:p>
                    <a:p>
                      <a:pPr marL="0" marR="0">
                        <a:lnSpc>
                          <a:spcPct val="200000"/>
                        </a:lnSpc>
                        <a:spcBef>
                          <a:spcPts val="0"/>
                        </a:spcBef>
                        <a:spcAft>
                          <a:spcPts val="0"/>
                        </a:spcAft>
                      </a:pPr>
                      <a:r>
                        <a:rPr lang="en-US" sz="1400" dirty="0">
                          <a:effectLst/>
                        </a:rPr>
                        <a:t>of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01406">
                <a:tc>
                  <a:txBody>
                    <a:bodyPr/>
                    <a:lstStyle/>
                    <a:p>
                      <a:pPr marL="0" marR="0">
                        <a:lnSpc>
                          <a:spcPct val="200000"/>
                        </a:lnSpc>
                        <a:spcBef>
                          <a:spcPts val="0"/>
                        </a:spcBef>
                        <a:spcAft>
                          <a:spcPts val="0"/>
                        </a:spcAft>
                      </a:pPr>
                      <a:r>
                        <a:rPr lang="en-US" sz="1400">
                          <a:effectLst/>
                        </a:rPr>
                        <a:t>Type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a:effectLst/>
                        </a:rPr>
                        <a:t>Varchar(50)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Type of the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1720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304800"/>
            <a:ext cx="2738250" cy="707886"/>
          </a:xfrm>
          <a:prstGeom prst="rect">
            <a:avLst/>
          </a:prstGeom>
        </p:spPr>
        <p:txBody>
          <a:bodyPr wrap="none">
            <a:spAutoFit/>
          </a:bodyPr>
          <a:lstStyle/>
          <a:p>
            <a:pPr algn="ctr"/>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CONTENTS</a:t>
            </a:r>
          </a:p>
        </p:txBody>
      </p:sp>
      <p:sp>
        <p:nvSpPr>
          <p:cNvPr id="4" name="Rectangle 3"/>
          <p:cNvSpPr/>
          <p:nvPr/>
        </p:nvSpPr>
        <p:spPr>
          <a:xfrm>
            <a:off x="914400" y="1447800"/>
            <a:ext cx="6019800" cy="7478970"/>
          </a:xfrm>
          <a:prstGeom prst="rect">
            <a:avLst/>
          </a:prstGeom>
        </p:spPr>
        <p:txBody>
          <a:bodyPr wrap="square">
            <a:spAutoFit/>
          </a:bodyPr>
          <a:lstStyle/>
          <a:p>
            <a:pPr marL="342900" indent="-342900">
              <a:buFont typeface="Wingdings" panose="05000000000000000000" pitchFamily="2" charset="2"/>
              <a:buChar char="§"/>
            </a:pPr>
            <a:r>
              <a:rPr lang="en-US" sz="2400" dirty="0">
                <a:cs typeface="Times New Roman" pitchFamily="18" charset="0"/>
              </a:rPr>
              <a:t>Abstract</a:t>
            </a:r>
          </a:p>
          <a:p>
            <a:pPr marL="342900" indent="-342900">
              <a:buFont typeface="Wingdings" panose="05000000000000000000" pitchFamily="2" charset="2"/>
              <a:buChar char="§"/>
            </a:pPr>
            <a:r>
              <a:rPr lang="en-US" sz="2400" dirty="0">
                <a:cs typeface="Times New Roman" pitchFamily="18" charset="0"/>
              </a:rPr>
              <a:t>Introduction</a:t>
            </a:r>
          </a:p>
          <a:p>
            <a:pPr marL="342900" indent="-342900">
              <a:buFont typeface="Wingdings" panose="05000000000000000000" pitchFamily="2" charset="2"/>
              <a:buChar char="§"/>
            </a:pPr>
            <a:r>
              <a:rPr lang="en-US" sz="2400" dirty="0">
                <a:cs typeface="Times New Roman" pitchFamily="18" charset="0"/>
              </a:rPr>
              <a:t>Existing System</a:t>
            </a:r>
          </a:p>
          <a:p>
            <a:pPr marL="342900" indent="-342900">
              <a:buFont typeface="Wingdings" panose="05000000000000000000" pitchFamily="2" charset="2"/>
              <a:buChar char="§"/>
            </a:pPr>
            <a:r>
              <a:rPr lang="en-US" sz="2400" dirty="0">
                <a:cs typeface="Times New Roman" pitchFamily="18" charset="0"/>
              </a:rPr>
              <a:t>Proposed System</a:t>
            </a:r>
          </a:p>
          <a:p>
            <a:pPr marL="342900" indent="-342900">
              <a:buFont typeface="Wingdings" panose="05000000000000000000" pitchFamily="2" charset="2"/>
              <a:buChar char="§"/>
            </a:pPr>
            <a:r>
              <a:rPr lang="en-US" sz="2400" dirty="0">
                <a:cs typeface="Times New Roman" pitchFamily="18" charset="0"/>
              </a:rPr>
              <a:t>Modules Description</a:t>
            </a:r>
          </a:p>
          <a:p>
            <a:pPr marL="342900" indent="-342900">
              <a:buFont typeface="Wingdings" panose="05000000000000000000" pitchFamily="2" charset="2"/>
              <a:buChar char="§"/>
            </a:pPr>
            <a:r>
              <a:rPr lang="en-US" sz="2400" dirty="0">
                <a:cs typeface="Times New Roman" pitchFamily="18" charset="0"/>
              </a:rPr>
              <a:t>System Requirements</a:t>
            </a:r>
          </a:p>
          <a:p>
            <a:pPr marL="342900" indent="-342900">
              <a:buFont typeface="Wingdings" panose="05000000000000000000" pitchFamily="2" charset="2"/>
              <a:buChar char="§"/>
            </a:pPr>
            <a:r>
              <a:rPr lang="en-US" sz="2400" dirty="0">
                <a:cs typeface="Times New Roman" pitchFamily="18" charset="0"/>
              </a:rPr>
              <a:t>Design</a:t>
            </a:r>
          </a:p>
          <a:p>
            <a:pPr marL="342900" indent="-342900">
              <a:buFont typeface="Wingdings" panose="05000000000000000000" pitchFamily="2" charset="2"/>
              <a:buChar char="§"/>
            </a:pPr>
            <a:r>
              <a:rPr lang="en-US" sz="2400" dirty="0">
                <a:cs typeface="Times New Roman" pitchFamily="18" charset="0"/>
              </a:rPr>
              <a:t>Tables</a:t>
            </a:r>
          </a:p>
          <a:p>
            <a:pPr marL="342900" indent="-342900">
              <a:buFont typeface="Wingdings" panose="05000000000000000000" pitchFamily="2" charset="2"/>
              <a:buChar char="§"/>
            </a:pPr>
            <a:r>
              <a:rPr lang="en-US" sz="2400" dirty="0">
                <a:cs typeface="Times New Roman" pitchFamily="18" charset="0"/>
              </a:rPr>
              <a:t>Sample code</a:t>
            </a:r>
          </a:p>
          <a:p>
            <a:pPr marL="342900" indent="-342900">
              <a:buFont typeface="Wingdings" panose="05000000000000000000" pitchFamily="2" charset="2"/>
              <a:buChar char="§"/>
            </a:pPr>
            <a:r>
              <a:rPr lang="en-US" sz="2400" dirty="0">
                <a:cs typeface="Times New Roman" pitchFamily="18" charset="0"/>
              </a:rPr>
              <a:t>Testing and test cases</a:t>
            </a:r>
          </a:p>
          <a:p>
            <a:pPr marL="342900" indent="-342900">
              <a:buFont typeface="Wingdings" panose="05000000000000000000" pitchFamily="2" charset="2"/>
              <a:buChar char="§"/>
            </a:pPr>
            <a:r>
              <a:rPr lang="en-US" sz="2400" dirty="0">
                <a:cs typeface="Times New Roman" pitchFamily="18" charset="0"/>
              </a:rPr>
              <a:t>Output Screens	</a:t>
            </a:r>
          </a:p>
          <a:p>
            <a:pPr marL="342900" indent="-342900">
              <a:buFont typeface="Wingdings" panose="05000000000000000000" pitchFamily="2" charset="2"/>
              <a:buChar char="§"/>
            </a:pPr>
            <a:r>
              <a:rPr lang="en-US" sz="2400" dirty="0">
                <a:cs typeface="Times New Roman" pitchFamily="18" charset="0"/>
              </a:rPr>
              <a:t>Conclusion	</a:t>
            </a:r>
          </a:p>
          <a:p>
            <a:pPr marL="342900" indent="-342900">
              <a:buFont typeface="Wingdings" panose="05000000000000000000" pitchFamily="2" charset="2"/>
              <a:buChar char="§"/>
            </a:pPr>
            <a:r>
              <a:rPr lang="en-US" sz="2400" dirty="0">
                <a:cs typeface="Times New Roman" pitchFamily="18" charset="0"/>
              </a:rPr>
              <a:t>References</a:t>
            </a:r>
          </a:p>
          <a:p>
            <a:pPr marL="342900" indent="-342900">
              <a:buFont typeface="Wingdings" panose="05000000000000000000" pitchFamily="2" charset="2"/>
              <a:buChar char="§"/>
            </a:pPr>
            <a:r>
              <a:rPr lang="en-US" sz="2400">
                <a:cs typeface="Times New Roman" pitchFamily="18" charset="0"/>
              </a:rPr>
              <a:t>Future Enhancements</a:t>
            </a:r>
            <a:endParaRPr lang="en-US" sz="2400" dirty="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760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4114"/>
            <a:ext cx="3962400" cy="707886"/>
          </a:xfrm>
          <a:prstGeom prst="rect">
            <a:avLst/>
          </a:prstGeom>
        </p:spPr>
        <p:txBody>
          <a:bodyPr wrap="square">
            <a:spAutoFit/>
          </a:bodyPr>
          <a:lstStyle/>
          <a:p>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SAMPLE CODE</a:t>
            </a:r>
            <a:endParaRPr lang="en-US" sz="4000" u="sng" dirty="0"/>
          </a:p>
        </p:txBody>
      </p:sp>
      <p:sp>
        <p:nvSpPr>
          <p:cNvPr id="4" name="Rectangle 3"/>
          <p:cNvSpPr/>
          <p:nvPr/>
        </p:nvSpPr>
        <p:spPr>
          <a:xfrm>
            <a:off x="0" y="780196"/>
            <a:ext cx="9067800" cy="6463308"/>
          </a:xfrm>
          <a:prstGeom prst="rect">
            <a:avLst/>
          </a:prstGeom>
          <a:ln>
            <a:noFill/>
          </a:ln>
        </p:spPr>
        <p:txBody>
          <a:bodyPr wrap="square">
            <a:spAutoFit/>
          </a:bodyPr>
          <a:lstStyle/>
          <a:p>
            <a:r>
              <a:rPr lang="en-US" dirty="0"/>
              <a:t>using System;</a:t>
            </a:r>
          </a:p>
          <a:p>
            <a:r>
              <a:rPr lang="en-US" dirty="0"/>
              <a:t>using </a:t>
            </a:r>
            <a:r>
              <a:rPr lang="en-US" dirty="0" err="1"/>
              <a:t>System.Collections.Generic</a:t>
            </a:r>
            <a:r>
              <a:rPr lang="en-US" dirty="0"/>
              <a:t>;</a:t>
            </a:r>
          </a:p>
          <a:p>
            <a:r>
              <a:rPr lang="en-US" dirty="0"/>
              <a:t>using </a:t>
            </a:r>
            <a:r>
              <a:rPr lang="en-US" dirty="0" err="1"/>
              <a:t>System.Web.UI</a:t>
            </a:r>
            <a:r>
              <a:rPr lang="en-US" dirty="0"/>
              <a:t>;</a:t>
            </a:r>
          </a:p>
          <a:p>
            <a:r>
              <a:rPr lang="en-US" dirty="0"/>
              <a:t>using </a:t>
            </a:r>
            <a:r>
              <a:rPr lang="en-US" dirty="0" err="1"/>
              <a:t>System.Web.UI.WebControls</a:t>
            </a:r>
            <a:r>
              <a:rPr lang="en-US" dirty="0"/>
              <a:t>;</a:t>
            </a:r>
          </a:p>
          <a:p>
            <a:endParaRPr lang="en-US" dirty="0"/>
          </a:p>
          <a:p>
            <a:r>
              <a:rPr lang="en-US" dirty="0"/>
              <a:t>public partial class </a:t>
            </a:r>
            <a:r>
              <a:rPr lang="en-US" dirty="0" err="1"/>
              <a:t>newpw</a:t>
            </a:r>
            <a:r>
              <a:rPr lang="en-US" dirty="0"/>
              <a:t> : </a:t>
            </a:r>
            <a:r>
              <a:rPr lang="en-US" dirty="0" err="1"/>
              <a:t>System.Web.UI.Page</a:t>
            </a:r>
            <a:endParaRPr lang="en-US" dirty="0"/>
          </a:p>
          <a:p>
            <a:r>
              <a:rPr lang="en-US" dirty="0"/>
              <a:t>{</a:t>
            </a:r>
          </a:p>
          <a:p>
            <a:r>
              <a:rPr lang="en-US" dirty="0"/>
              <a:t>protected void </a:t>
            </a:r>
            <a:r>
              <a:rPr lang="en-US" dirty="0" err="1"/>
              <a:t>Page_Load</a:t>
            </a:r>
            <a:r>
              <a:rPr lang="en-US" dirty="0"/>
              <a:t>(object sender, </a:t>
            </a:r>
            <a:r>
              <a:rPr lang="en-US" dirty="0" err="1"/>
              <a:t>EventArgs</a:t>
            </a:r>
            <a:r>
              <a:rPr lang="en-US" dirty="0"/>
              <a:t> e)</a:t>
            </a:r>
          </a:p>
          <a:p>
            <a:r>
              <a:rPr lang="en-US" dirty="0"/>
              <a:t>    {</a:t>
            </a:r>
          </a:p>
          <a:p>
            <a:r>
              <a:rPr lang="en-US" dirty="0"/>
              <a:t> </a:t>
            </a:r>
          </a:p>
          <a:p>
            <a:r>
              <a:rPr lang="en-US" dirty="0"/>
              <a:t>    }</a:t>
            </a:r>
          </a:p>
          <a:p>
            <a:endParaRPr lang="en-US" dirty="0"/>
          </a:p>
          <a:p>
            <a:r>
              <a:rPr lang="en-US" dirty="0"/>
              <a:t>    protected void </a:t>
            </a:r>
            <a:r>
              <a:rPr lang="en-US" dirty="0" err="1"/>
              <a:t>btnSubmit_Click</a:t>
            </a:r>
            <a:r>
              <a:rPr lang="en-US" dirty="0"/>
              <a:t>(object sender, </a:t>
            </a:r>
            <a:r>
              <a:rPr lang="en-US" dirty="0" err="1"/>
              <a:t>EventArgs</a:t>
            </a:r>
            <a:r>
              <a:rPr lang="en-US" dirty="0"/>
              <a:t> e)</a:t>
            </a:r>
          </a:p>
          <a:p>
            <a:r>
              <a:rPr lang="en-US" dirty="0"/>
              <a:t>    {</a:t>
            </a:r>
          </a:p>
          <a:p>
            <a:r>
              <a:rPr lang="en-US" dirty="0"/>
              <a:t>        con = new </a:t>
            </a:r>
            <a:r>
              <a:rPr lang="en-US" dirty="0" err="1"/>
              <a:t>SqlConnection</a:t>
            </a:r>
            <a:r>
              <a:rPr lang="en-US" dirty="0"/>
              <a:t>(</a:t>
            </a:r>
            <a:r>
              <a:rPr lang="en-US" dirty="0" err="1"/>
              <a:t>str</a:t>
            </a:r>
            <a:r>
              <a:rPr lang="en-US" dirty="0"/>
              <a:t>);</a:t>
            </a:r>
          </a:p>
          <a:p>
            <a:r>
              <a:rPr lang="en-US" dirty="0"/>
              <a:t>        </a:t>
            </a:r>
            <a:r>
              <a:rPr lang="en-US" dirty="0" err="1"/>
              <a:t>con.Open</a:t>
            </a:r>
            <a:r>
              <a:rPr lang="en-US" dirty="0"/>
              <a:t>();</a:t>
            </a:r>
          </a:p>
          <a:p>
            <a:r>
              <a:rPr lang="en-US" dirty="0"/>
              <a:t>        </a:t>
            </a:r>
            <a:r>
              <a:rPr lang="en-US" dirty="0" err="1"/>
              <a:t>SqlCommand</a:t>
            </a:r>
            <a:r>
              <a:rPr lang="en-US" dirty="0"/>
              <a:t> </a:t>
            </a:r>
            <a:r>
              <a:rPr lang="en-US" dirty="0" err="1"/>
              <a:t>cmd</a:t>
            </a:r>
            <a:r>
              <a:rPr lang="en-US" dirty="0"/>
              <a:t> = new </a:t>
            </a:r>
            <a:r>
              <a:rPr lang="en-US" dirty="0" err="1"/>
              <a:t>SqlCommand</a:t>
            </a:r>
            <a:r>
              <a:rPr lang="en-US" dirty="0"/>
              <a:t>("update registration set password=@pw where email=@email", con);</a:t>
            </a:r>
          </a:p>
          <a:p>
            <a:r>
              <a:rPr lang="en-US" dirty="0" err="1"/>
              <a:t>lblMsg.Text</a:t>
            </a:r>
            <a:r>
              <a:rPr lang="en-US" dirty="0"/>
              <a:t> = "success";</a:t>
            </a:r>
          </a:p>
          <a:p>
            <a:r>
              <a:rPr lang="en-US" dirty="0"/>
              <a:t>  </a:t>
            </a:r>
            <a:r>
              <a:rPr lang="en-US" dirty="0" err="1"/>
              <a:t>Response.Redirect</a:t>
            </a:r>
            <a:r>
              <a:rPr lang="en-US" dirty="0"/>
              <a:t>("http://localhost:59423/</a:t>
            </a:r>
            <a:r>
              <a:rPr lang="en-US" dirty="0" err="1"/>
              <a:t>login.aspx?status</a:t>
            </a:r>
            <a:r>
              <a:rPr lang="en-US" dirty="0"/>
              <a:t>=2");</a:t>
            </a:r>
          </a:p>
          <a:p>
            <a:endParaRPr lang="en-US" dirty="0"/>
          </a:p>
          <a:p>
            <a:r>
              <a:rPr lang="en-US" dirty="0"/>
              <a:t>    } }</a:t>
            </a:r>
          </a:p>
          <a:p>
            <a:endParaRPr lang="en-US" dirty="0"/>
          </a:p>
        </p:txBody>
      </p:sp>
    </p:spTree>
    <p:extLst>
      <p:ext uri="{BB962C8B-B14F-4D97-AF65-F5344CB8AC3E}">
        <p14:creationId xmlns:p14="http://schemas.microsoft.com/office/powerpoint/2010/main" val="307120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82341"/>
            <a:ext cx="6705600" cy="4154984"/>
          </a:xfrm>
          <a:prstGeom prst="rect">
            <a:avLst/>
          </a:prstGeom>
        </p:spPr>
        <p:txBody>
          <a:bodyPr wrap="square">
            <a:spAutoFit/>
          </a:bodyPr>
          <a:lstStyle/>
          <a:p>
            <a:pPr marL="342900" indent="-342900" algn="just">
              <a:buClr>
                <a:schemeClr val="accent1"/>
              </a:buClr>
              <a:buFont typeface="Wingdings" panose="05000000000000000000" pitchFamily="2" charset="2"/>
              <a:buChar char="§"/>
            </a:pPr>
            <a:r>
              <a:rPr lang="en-US" sz="2400" dirty="0"/>
              <a:t>The purpose of testing is to discover errors. Testing is the process of trying to discover every conceivable fault or weakness in a work product. It provides a way to check the functionality of components, sub assemblies, assemblies and/or a finished product</a:t>
            </a:r>
          </a:p>
          <a:p>
            <a:pPr algn="just"/>
            <a:endParaRPr lang="en-US" sz="2400" dirty="0"/>
          </a:p>
          <a:p>
            <a:pPr marL="342900" indent="-342900" algn="just">
              <a:buClr>
                <a:schemeClr val="accent1"/>
              </a:buClr>
              <a:buFont typeface="Wingdings" panose="05000000000000000000" pitchFamily="2" charset="2"/>
              <a:buChar char="§"/>
            </a:pPr>
            <a:r>
              <a:rPr lang="en-US" sz="2400" dirty="0"/>
              <a:t>Software system meets its requirements and user expectations and doesn't fail in an unacceptable manner</a:t>
            </a:r>
          </a:p>
        </p:txBody>
      </p:sp>
      <p:sp>
        <p:nvSpPr>
          <p:cNvPr id="3" name="Rectangle 2"/>
          <p:cNvSpPr/>
          <p:nvPr/>
        </p:nvSpPr>
        <p:spPr>
          <a:xfrm>
            <a:off x="762000" y="533400"/>
            <a:ext cx="6194324" cy="707886"/>
          </a:xfrm>
          <a:prstGeom prst="rect">
            <a:avLst/>
          </a:prstGeom>
        </p:spPr>
        <p:txBody>
          <a:bodyPr wrap="none">
            <a:spAutoFit/>
          </a:bodyPr>
          <a:lstStyle/>
          <a:p>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TESTING AND TEST CASES</a:t>
            </a:r>
            <a:endParaRPr lang="en-US" sz="4000" u="sng" dirty="0"/>
          </a:p>
        </p:txBody>
      </p:sp>
    </p:spTree>
    <p:extLst>
      <p:ext uri="{BB962C8B-B14F-4D97-AF65-F5344CB8AC3E}">
        <p14:creationId xmlns:p14="http://schemas.microsoft.com/office/powerpoint/2010/main" val="26568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9787775"/>
              </p:ext>
            </p:extLst>
          </p:nvPr>
        </p:nvGraphicFramePr>
        <p:xfrm>
          <a:off x="1003140" y="1295398"/>
          <a:ext cx="7531259" cy="4261496"/>
        </p:xfrm>
        <a:graphic>
          <a:graphicData uri="http://schemas.openxmlformats.org/drawingml/2006/table">
            <a:tbl>
              <a:tblPr firstRow="1" firstCol="1" bandRow="1">
                <a:tableStyleId>{5C22544A-7EE6-4342-B048-85BDC9FD1C3A}</a:tableStyleId>
              </a:tblPr>
              <a:tblGrid>
                <a:gridCol w="1640745">
                  <a:extLst>
                    <a:ext uri="{9D8B030D-6E8A-4147-A177-3AD203B41FA5}">
                      <a16:colId xmlns:a16="http://schemas.microsoft.com/office/drawing/2014/main" val="20000"/>
                    </a:ext>
                  </a:extLst>
                </a:gridCol>
                <a:gridCol w="1470479">
                  <a:extLst>
                    <a:ext uri="{9D8B030D-6E8A-4147-A177-3AD203B41FA5}">
                      <a16:colId xmlns:a16="http://schemas.microsoft.com/office/drawing/2014/main" val="20001"/>
                    </a:ext>
                  </a:extLst>
                </a:gridCol>
                <a:gridCol w="1780053">
                  <a:extLst>
                    <a:ext uri="{9D8B030D-6E8A-4147-A177-3AD203B41FA5}">
                      <a16:colId xmlns:a16="http://schemas.microsoft.com/office/drawing/2014/main" val="20002"/>
                    </a:ext>
                  </a:extLst>
                </a:gridCol>
                <a:gridCol w="1625266">
                  <a:extLst>
                    <a:ext uri="{9D8B030D-6E8A-4147-A177-3AD203B41FA5}">
                      <a16:colId xmlns:a16="http://schemas.microsoft.com/office/drawing/2014/main" val="20003"/>
                    </a:ext>
                  </a:extLst>
                </a:gridCol>
                <a:gridCol w="1014716">
                  <a:extLst>
                    <a:ext uri="{9D8B030D-6E8A-4147-A177-3AD203B41FA5}">
                      <a16:colId xmlns:a16="http://schemas.microsoft.com/office/drawing/2014/main" val="20004"/>
                    </a:ext>
                  </a:extLst>
                </a:gridCol>
              </a:tblGrid>
              <a:tr h="1092779">
                <a:tc>
                  <a:txBody>
                    <a:bodyPr/>
                    <a:lstStyle/>
                    <a:p>
                      <a:pPr marL="0" marR="0" algn="just">
                        <a:lnSpc>
                          <a:spcPct val="150000"/>
                        </a:lnSpc>
                        <a:spcBef>
                          <a:spcPts val="0"/>
                        </a:spcBef>
                        <a:spcAft>
                          <a:spcPts val="0"/>
                        </a:spcAft>
                      </a:pPr>
                      <a:r>
                        <a:rPr lang="en-US" sz="12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Expected Behavior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Observed</a:t>
                      </a:r>
                      <a:endParaRPr lang="en-US" sz="1100">
                        <a:effectLst/>
                      </a:endParaRPr>
                    </a:p>
                    <a:p>
                      <a:pPr marL="0" marR="0" algn="just">
                        <a:lnSpc>
                          <a:spcPct val="150000"/>
                        </a:lnSpc>
                        <a:spcBef>
                          <a:spcPts val="0"/>
                        </a:spcBef>
                        <a:spcAft>
                          <a:spcPts val="0"/>
                        </a:spcAft>
                      </a:pPr>
                      <a:r>
                        <a:rPr lang="en-US" sz="1200">
                          <a:effectLst/>
                        </a:rPr>
                        <a:t>Behavior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Status</a:t>
                      </a:r>
                      <a:endParaRPr lang="en-US" sz="1100">
                        <a:effectLst/>
                      </a:endParaRPr>
                    </a:p>
                    <a:p>
                      <a:pPr marL="0" marR="0" algn="just">
                        <a:lnSpc>
                          <a:spcPct val="150000"/>
                        </a:lnSpc>
                        <a:spcBef>
                          <a:spcPts val="0"/>
                        </a:spcBef>
                        <a:spcAft>
                          <a:spcPts val="0"/>
                        </a:spcAft>
                      </a:pPr>
                      <a:r>
                        <a:rPr lang="en-US" sz="1200">
                          <a:effectLst/>
                        </a:rPr>
                        <a:t>P=passed</a:t>
                      </a:r>
                      <a:endParaRPr lang="en-US" sz="1100">
                        <a:effectLst/>
                      </a:endParaRPr>
                    </a:p>
                    <a:p>
                      <a:pPr marL="0" marR="0" algn="just">
                        <a:lnSpc>
                          <a:spcPct val="150000"/>
                        </a:lnSpc>
                        <a:spcBef>
                          <a:spcPts val="0"/>
                        </a:spcBef>
                        <a:spcAft>
                          <a:spcPts val="0"/>
                        </a:spcAft>
                      </a:pPr>
                      <a:r>
                        <a:rPr lang="en-US" sz="1200">
                          <a:effectLst/>
                        </a:rPr>
                        <a:t>F=failed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5095">
                <a:tc>
                  <a:txBody>
                    <a:bodyPr/>
                    <a:lstStyle/>
                    <a:p>
                      <a:pPr marL="0" marR="0" algn="just">
                        <a:lnSpc>
                          <a:spcPct val="150000"/>
                        </a:lnSpc>
                        <a:spcBef>
                          <a:spcPts val="0"/>
                        </a:spcBef>
                        <a:spcAft>
                          <a:spcPts val="0"/>
                        </a:spcAft>
                      </a:pPr>
                      <a:r>
                        <a:rPr lang="en-US" sz="1200" dirty="0">
                          <a:effectLst/>
                        </a:rPr>
                        <a:t>Username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Incorrect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Incorrect Username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Login is unsuccessful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14994">
                <a:tc>
                  <a:txBody>
                    <a:bodyPr/>
                    <a:lstStyle/>
                    <a:p>
                      <a:pPr marL="0" marR="0" algn="just">
                        <a:lnSpc>
                          <a:spcPct val="150000"/>
                        </a:lnSpc>
                        <a:spcBef>
                          <a:spcPts val="0"/>
                        </a:spcBef>
                        <a:spcAft>
                          <a:spcPts val="0"/>
                        </a:spcAft>
                      </a:pPr>
                      <a:r>
                        <a:rPr lang="en-US" sz="1200" dirty="0">
                          <a:effectLst/>
                        </a:rPr>
                        <a:t>Email id in Registration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Already Exists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Registration Unsuccessful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Registration Unsuccessful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5095">
                <a:tc>
                  <a:txBody>
                    <a:bodyPr/>
                    <a:lstStyle/>
                    <a:p>
                      <a:pPr marL="0" marR="0" algn="just">
                        <a:lnSpc>
                          <a:spcPct val="150000"/>
                        </a:lnSpc>
                        <a:spcBef>
                          <a:spcPts val="0"/>
                        </a:spcBef>
                        <a:spcAft>
                          <a:spcPts val="0"/>
                        </a:spcAft>
                      </a:pPr>
                      <a:r>
                        <a:rPr lang="en-US" sz="1200" dirty="0">
                          <a:effectLst/>
                        </a:rPr>
                        <a:t>Password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Correct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correct password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Successful login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14994">
                <a:tc>
                  <a:txBody>
                    <a:bodyPr/>
                    <a:lstStyle/>
                    <a:p>
                      <a:pPr marL="0" marR="0" algn="just">
                        <a:lnSpc>
                          <a:spcPct val="150000"/>
                        </a:lnSpc>
                        <a:spcBef>
                          <a:spcPts val="0"/>
                        </a:spcBef>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Incorrect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Incorrect</a:t>
                      </a:r>
                      <a:endParaRPr lang="en-US" sz="1100" dirty="0">
                        <a:effectLst/>
                      </a:endParaRPr>
                    </a:p>
                    <a:p>
                      <a:pPr marL="0" marR="0" algn="just">
                        <a:lnSpc>
                          <a:spcPct val="150000"/>
                        </a:lnSpc>
                        <a:spcBef>
                          <a:spcPts val="0"/>
                        </a:spcBef>
                        <a:spcAft>
                          <a:spcPts val="0"/>
                        </a:spcAft>
                      </a:pPr>
                      <a:r>
                        <a:rPr lang="en-US" sz="1200" dirty="0">
                          <a:effectLst/>
                        </a:rPr>
                        <a:t>Password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Unsuccessful login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14994">
                <a:tc>
                  <a:txBody>
                    <a:bodyPr/>
                    <a:lstStyle/>
                    <a:p>
                      <a:pPr marL="0" marR="0" algn="just">
                        <a:lnSpc>
                          <a:spcPct val="150000"/>
                        </a:lnSpc>
                        <a:spcBef>
                          <a:spcPts val="0"/>
                        </a:spcBef>
                        <a:spcAft>
                          <a:spcPts val="0"/>
                        </a:spcAft>
                      </a:pPr>
                      <a:r>
                        <a:rPr lang="en-US" sz="1200" dirty="0">
                          <a:effectLst/>
                        </a:rPr>
                        <a:t>Registration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Successful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Successfully Registered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Successfully Registered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992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4905" y="461486"/>
            <a:ext cx="74616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ea typeface="Calibri" pitchFamily="34" charset="0"/>
                <a:cs typeface="Times New Roman" pitchFamily="18" charset="0"/>
              </a:rPr>
              <a:t>Owner Registration email already exists (</a:t>
            </a: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05" y="1371600"/>
            <a:ext cx="8222931" cy="4800600"/>
          </a:xfrm>
          <a:prstGeom prst="rect">
            <a:avLst/>
          </a:prstGeom>
        </p:spPr>
      </p:pic>
    </p:spTree>
    <p:extLst>
      <p:ext uri="{BB962C8B-B14F-4D97-AF65-F5344CB8AC3E}">
        <p14:creationId xmlns:p14="http://schemas.microsoft.com/office/powerpoint/2010/main" val="2841598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29919" y="861536"/>
            <a:ext cx="54707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Email not yet registered (Test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1" y="1676400"/>
            <a:ext cx="8525250" cy="4724400"/>
          </a:xfrm>
          <a:prstGeom prst="rect">
            <a:avLst/>
          </a:prstGeom>
        </p:spPr>
      </p:pic>
    </p:spTree>
    <p:extLst>
      <p:ext uri="{BB962C8B-B14F-4D97-AF65-F5344CB8AC3E}">
        <p14:creationId xmlns:p14="http://schemas.microsoft.com/office/powerpoint/2010/main" val="246294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8" y="2633662"/>
            <a:ext cx="7565334" cy="2700337"/>
          </a:xfrm>
          <a:prstGeom prst="rect">
            <a:avLst/>
          </a:prstGeom>
        </p:spPr>
      </p:pic>
      <p:sp>
        <p:nvSpPr>
          <p:cNvPr id="3" name="Rectangle 2"/>
          <p:cNvSpPr>
            <a:spLocks noChangeArrowheads="1"/>
          </p:cNvSpPr>
          <p:nvPr/>
        </p:nvSpPr>
        <p:spPr bwMode="auto">
          <a:xfrm>
            <a:off x="402771" y="718066"/>
            <a:ext cx="56470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ea typeface="Calibri" pitchFamily="34" charset="0"/>
                <a:cs typeface="Times New Roman" pitchFamily="18" charset="0"/>
              </a:rPr>
              <a:t>Password does </a:t>
            </a: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 match (Test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336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78360"/>
            <a:ext cx="6172200" cy="4617640"/>
          </a:xfrm>
          <a:prstGeom prst="rect">
            <a:avLst/>
          </a:prstGeom>
        </p:spPr>
      </p:pic>
      <p:sp>
        <p:nvSpPr>
          <p:cNvPr id="3" name="Rectangle 2"/>
          <p:cNvSpPr>
            <a:spLocks noChangeArrowheads="1"/>
          </p:cNvSpPr>
          <p:nvPr/>
        </p:nvSpPr>
        <p:spPr bwMode="auto">
          <a:xfrm>
            <a:off x="402771" y="718066"/>
            <a:ext cx="58875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ea typeface="Calibri" pitchFamily="34" charset="0"/>
                <a:cs typeface="Times New Roman" pitchFamily="18" charset="0"/>
              </a:rPr>
              <a:t>Entered Password is wrong</a:t>
            </a: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74028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83847"/>
            <a:ext cx="7620000" cy="4488353"/>
          </a:xfrm>
          <a:prstGeom prst="rect">
            <a:avLst/>
          </a:prstGeom>
        </p:spPr>
      </p:pic>
      <p:sp>
        <p:nvSpPr>
          <p:cNvPr id="3" name="Rectangle 2"/>
          <p:cNvSpPr>
            <a:spLocks noChangeArrowheads="1"/>
          </p:cNvSpPr>
          <p:nvPr/>
        </p:nvSpPr>
        <p:spPr bwMode="auto">
          <a:xfrm>
            <a:off x="402771" y="718066"/>
            <a:ext cx="55075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ea typeface="Calibri" pitchFamily="34" charset="0"/>
                <a:cs typeface="Times New Roman" pitchFamily="18" charset="0"/>
              </a:rPr>
              <a:t>Registration Successful</a:t>
            </a: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9302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309687"/>
            <a:ext cx="5991225" cy="5091113"/>
          </a:xfrm>
          <a:prstGeom prst="rect">
            <a:avLst/>
          </a:prstGeom>
        </p:spPr>
      </p:pic>
      <p:sp>
        <p:nvSpPr>
          <p:cNvPr id="3" name="Rectangle 2"/>
          <p:cNvSpPr>
            <a:spLocks noChangeArrowheads="1"/>
          </p:cNvSpPr>
          <p:nvPr/>
        </p:nvSpPr>
        <p:spPr bwMode="auto">
          <a:xfrm>
            <a:off x="402771" y="718066"/>
            <a:ext cx="534768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ea typeface="Calibri" pitchFamily="34" charset="0"/>
                <a:cs typeface="Times New Roman" pitchFamily="18" charset="0"/>
              </a:rPr>
              <a:t>Registration Validators</a:t>
            </a:r>
            <a:r>
              <a:rPr kumimoji="0" lang="en-GB" alt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(Test case screen):</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48873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49" y="1566228"/>
            <a:ext cx="8382000" cy="3806049"/>
          </a:xfrm>
          <a:prstGeom prst="rect">
            <a:avLst/>
          </a:prstGeom>
        </p:spPr>
      </p:pic>
      <p:sp>
        <p:nvSpPr>
          <p:cNvPr id="3" name="Rectangle 2"/>
          <p:cNvSpPr>
            <a:spLocks noChangeArrowheads="1"/>
          </p:cNvSpPr>
          <p:nvPr/>
        </p:nvSpPr>
        <p:spPr bwMode="auto">
          <a:xfrm>
            <a:off x="3276600" y="214699"/>
            <a:ext cx="21579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400" u="sng" dirty="0">
                <a:solidFill>
                  <a:schemeClr val="bg1"/>
                </a:solidFill>
                <a:latin typeface="Times New Roman" pitchFamily="18" charset="0"/>
                <a:ea typeface="Calibri" pitchFamily="34" charset="0"/>
                <a:cs typeface="Times New Roman" pitchFamily="18" charset="0"/>
              </a:rPr>
              <a:t>Output Screens</a:t>
            </a:r>
            <a:r>
              <a:rPr kumimoji="0" lang="en-GB" altLang="en-US" sz="2400" b="0" i="0" u="sng" strike="noStrike" cap="none" normalizeH="0" baseline="0" dirty="0">
                <a:ln>
                  <a:noFill/>
                </a:ln>
                <a:solidFill>
                  <a:schemeClr val="bg1"/>
                </a:solidFill>
                <a:effectLst/>
                <a:latin typeface="Times New Roman" pitchFamily="18" charset="0"/>
                <a:ea typeface="Calibri" pitchFamily="34" charset="0"/>
                <a:cs typeface="Times New Roman" pitchFamily="18" charset="0"/>
              </a:rPr>
              <a:t>:</a:t>
            </a:r>
            <a:endParaRPr kumimoji="0" lang="en-US" altLang="en-US" sz="2400" b="0" i="0" u="sng" strike="noStrike" cap="none" normalizeH="0" baseline="0" dirty="0">
              <a:ln>
                <a:noFill/>
              </a:ln>
              <a:solidFill>
                <a:schemeClr val="bg1"/>
              </a:solidFill>
              <a:effectLst/>
              <a:latin typeface="Arial" pitchFamily="34" charset="0"/>
              <a:cs typeface="Arial" pitchFamily="34" charset="0"/>
            </a:endParaRPr>
          </a:p>
        </p:txBody>
      </p:sp>
      <p:sp>
        <p:nvSpPr>
          <p:cNvPr id="4" name="Rectangle 3"/>
          <p:cNvSpPr>
            <a:spLocks noChangeArrowheads="1"/>
          </p:cNvSpPr>
          <p:nvPr/>
        </p:nvSpPr>
        <p:spPr bwMode="auto">
          <a:xfrm>
            <a:off x="468249" y="827564"/>
            <a:ext cx="167866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400" dirty="0">
                <a:latin typeface="Times New Roman" pitchFamily="18" charset="0"/>
                <a:cs typeface="Times New Roman" pitchFamily="18" charset="0"/>
              </a:rPr>
              <a:t>Home page:</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366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5400"/>
            <a:ext cx="2637260" cy="707886"/>
          </a:xfrm>
          <a:prstGeom prst="rect">
            <a:avLst/>
          </a:prstGeom>
          <a:noFill/>
        </p:spPr>
        <p:txBody>
          <a:bodyPr wrap="none" lIns="91440" tIns="45720" rIns="91440" bIns="45720">
            <a:spAutoFit/>
          </a:bodyPr>
          <a:lstStyle/>
          <a:p>
            <a:pPr algn="ctr"/>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ABSRTACT</a:t>
            </a:r>
            <a:endParaRPr lang="en-US" sz="4000" b="1" u="sng"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533400" y="733286"/>
            <a:ext cx="7772400" cy="507831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Generally, people search of houses for rent, just by roaming on road. This takes lot of time and the person may or may not get the home of his specified requirements</a:t>
            </a:r>
            <a:r>
              <a:rPr lang="en-IN" dirty="0"/>
              <a:t>.</a:t>
            </a:r>
            <a:r>
              <a:rPr lang="en-US" dirty="0">
                <a:latin typeface="Times New Roman" pitchFamily="18" charset="0"/>
                <a:cs typeface="Times New Roman" pitchFamily="18" charset="0"/>
              </a:rPr>
              <a:t>  </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Some of the house owners may not find free time to tell people about their house which is available for rent.</a:t>
            </a:r>
            <a:r>
              <a:rPr lang="en-IN" dirty="0"/>
              <a:t> </a:t>
            </a:r>
            <a:r>
              <a:rPr lang="en-IN" dirty="0">
                <a:latin typeface="Times New Roman" panose="02020603050405020304" pitchFamily="18" charset="0"/>
                <a:cs typeface="Times New Roman" panose="02020603050405020304" pitchFamily="18" charset="0"/>
              </a:rPr>
              <a:t>This project deals with this problems of both tenants and house owners. </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project, house owner will specify details about the city, address of the house, contact number, rent, and number of rooms available for a portion etc. which are needed for a tenant</a:t>
            </a:r>
            <a:r>
              <a:rPr lang="en-IN" dirty="0"/>
              <a:t>. </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Tenants search for the houses which are available in his city, checks the specifications of the houses, finds the house which is apt for his requirements. He then contacts the owner and fixes the deal.</a:t>
            </a:r>
          </a:p>
        </p:txBody>
      </p:sp>
    </p:spTree>
    <p:extLst>
      <p:ext uri="{BB962C8B-B14F-4D97-AF65-F5344CB8AC3E}">
        <p14:creationId xmlns:p14="http://schemas.microsoft.com/office/powerpoint/2010/main" val="882002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3603872" cy="523220"/>
          </a:xfrm>
          <a:prstGeom prst="rect">
            <a:avLst/>
          </a:prstGeom>
          <a:noFill/>
        </p:spPr>
        <p:txBody>
          <a:bodyPr wrap="none" rtlCol="0">
            <a:spAutoFit/>
          </a:bodyPr>
          <a:lstStyle/>
          <a:p>
            <a:r>
              <a:rPr lang="en-US" sz="2800" b="1" dirty="0"/>
              <a:t>ADMIN HOME PAGE</a:t>
            </a:r>
          </a:p>
        </p:txBody>
      </p:sp>
      <p:pic>
        <p:nvPicPr>
          <p:cNvPr id="5" name="Picture 4" descr="E:\project backup\screens\admin home.JP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52587"/>
            <a:ext cx="8458200" cy="4672013"/>
          </a:xfrm>
          <a:prstGeom prst="rect">
            <a:avLst/>
          </a:prstGeom>
          <a:noFill/>
          <a:ln>
            <a:noFill/>
          </a:ln>
        </p:spPr>
      </p:pic>
    </p:spTree>
    <p:extLst>
      <p:ext uri="{BB962C8B-B14F-4D97-AF65-F5344CB8AC3E}">
        <p14:creationId xmlns:p14="http://schemas.microsoft.com/office/powerpoint/2010/main" val="411424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3680816" cy="523220"/>
          </a:xfrm>
          <a:prstGeom prst="rect">
            <a:avLst/>
          </a:prstGeom>
          <a:noFill/>
        </p:spPr>
        <p:txBody>
          <a:bodyPr wrap="none" rtlCol="0">
            <a:spAutoFit/>
          </a:bodyPr>
          <a:lstStyle/>
          <a:p>
            <a:r>
              <a:rPr lang="en-US" sz="2800" b="1" dirty="0"/>
              <a:t>OWNER HOME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8323119" cy="3429000"/>
          </a:xfrm>
          <a:prstGeom prst="rect">
            <a:avLst/>
          </a:prstGeom>
        </p:spPr>
      </p:pic>
    </p:spTree>
    <p:extLst>
      <p:ext uri="{BB962C8B-B14F-4D97-AF65-F5344CB8AC3E}">
        <p14:creationId xmlns:p14="http://schemas.microsoft.com/office/powerpoint/2010/main" val="89753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3262432" cy="523220"/>
          </a:xfrm>
          <a:prstGeom prst="rect">
            <a:avLst/>
          </a:prstGeom>
          <a:noFill/>
        </p:spPr>
        <p:txBody>
          <a:bodyPr wrap="none" rtlCol="0">
            <a:spAutoFit/>
          </a:bodyPr>
          <a:lstStyle/>
          <a:p>
            <a:r>
              <a:rPr lang="en-US" sz="2800" b="1" dirty="0"/>
              <a:t>OWNER NEW POST</a:t>
            </a:r>
          </a:p>
        </p:txBody>
      </p:sp>
      <p:pic>
        <p:nvPicPr>
          <p:cNvPr id="4" name="Picture 3" descr="E:\project backup\screens\owner new post.JP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153400" cy="5105400"/>
          </a:xfrm>
          <a:prstGeom prst="rect">
            <a:avLst/>
          </a:prstGeom>
          <a:noFill/>
          <a:ln>
            <a:noFill/>
          </a:ln>
        </p:spPr>
      </p:pic>
    </p:spTree>
    <p:extLst>
      <p:ext uri="{BB962C8B-B14F-4D97-AF65-F5344CB8AC3E}">
        <p14:creationId xmlns:p14="http://schemas.microsoft.com/office/powerpoint/2010/main" val="263433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6637468" cy="1362075"/>
          </a:xfrm>
        </p:spPr>
        <p:txBody>
          <a:bodyPr>
            <a:normAutofit/>
          </a:bodyPr>
          <a:lstStyle/>
          <a:p>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dirty="0"/>
          </a:p>
        </p:txBody>
      </p:sp>
      <p:sp>
        <p:nvSpPr>
          <p:cNvPr id="3" name="Text Placeholder 2"/>
          <p:cNvSpPr>
            <a:spLocks noGrp="1"/>
          </p:cNvSpPr>
          <p:nvPr>
            <p:ph type="body" idx="1"/>
          </p:nvPr>
        </p:nvSpPr>
        <p:spPr>
          <a:xfrm>
            <a:off x="762000" y="1524000"/>
            <a:ext cx="7696200" cy="4724400"/>
          </a:xfrm>
        </p:spPr>
        <p:txBody>
          <a:bodyPr>
            <a:noAutofit/>
          </a:bodyPr>
          <a:lstStyle/>
          <a:p>
            <a:pPr marL="457200" indent="-457200" algn="just">
              <a:buSzPct val="100000"/>
              <a:buFont typeface="Wingdings" panose="05000000000000000000" pitchFamily="2" charset="2"/>
              <a:buChar char="§"/>
            </a:pPr>
            <a:r>
              <a:rPr lang="en-US" sz="2800" dirty="0">
                <a:solidFill>
                  <a:schemeClr val="tx1"/>
                </a:solidFill>
              </a:rPr>
              <a:t>This software is automated (the communication between both tenant and the owner).</a:t>
            </a:r>
          </a:p>
          <a:p>
            <a:pPr marL="457200" indent="-457200" algn="just">
              <a:buSzPct val="100000"/>
              <a:buFont typeface="Wingdings" panose="05000000000000000000" pitchFamily="2" charset="2"/>
              <a:buChar char="§"/>
            </a:pPr>
            <a:endParaRPr lang="en-US" sz="2800" dirty="0">
              <a:solidFill>
                <a:schemeClr val="tx1"/>
              </a:solidFill>
            </a:endParaRPr>
          </a:p>
          <a:p>
            <a:pPr marL="457200" indent="-457200" algn="just">
              <a:buSzPct val="100000"/>
              <a:buFont typeface="Wingdings" panose="05000000000000000000" pitchFamily="2" charset="2"/>
              <a:buChar char="§"/>
            </a:pPr>
            <a:r>
              <a:rPr lang="en-US" sz="2800" dirty="0">
                <a:solidFill>
                  <a:schemeClr val="tx1"/>
                </a:solidFill>
              </a:rPr>
              <a:t>Than earlier techniques, this gives more flexibility for all its users.</a:t>
            </a:r>
          </a:p>
          <a:p>
            <a:pPr marL="457200" indent="-457200" algn="just">
              <a:buSzPct val="100000"/>
              <a:buFont typeface="Wingdings" panose="05000000000000000000" pitchFamily="2" charset="2"/>
              <a:buChar char="§"/>
            </a:pPr>
            <a:endParaRPr lang="en-US" sz="2800" dirty="0">
              <a:solidFill>
                <a:schemeClr val="tx1"/>
              </a:solidFill>
            </a:endParaRPr>
          </a:p>
          <a:p>
            <a:pPr marL="457200" indent="-457200" algn="just">
              <a:buSzPct val="100000"/>
              <a:buFont typeface="Wingdings" panose="05000000000000000000" pitchFamily="2" charset="2"/>
              <a:buChar char="§"/>
            </a:pPr>
            <a:r>
              <a:rPr lang="en-US" sz="2800" dirty="0">
                <a:solidFill>
                  <a:schemeClr val="tx1"/>
                </a:solidFill>
              </a:rPr>
              <a:t>The user easily searches the houses for rent.</a:t>
            </a:r>
          </a:p>
          <a:p>
            <a:pPr marL="457200" indent="-457200" algn="just">
              <a:buSzPct val="100000"/>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115229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90" y="1219200"/>
            <a:ext cx="8610600" cy="4524315"/>
          </a:xfrm>
          <a:prstGeom prst="rect">
            <a:avLst/>
          </a:prstGeom>
        </p:spPr>
        <p:txBody>
          <a:bodyPr wrap="square">
            <a:spAutoFit/>
          </a:bodyPr>
          <a:lstStyle/>
          <a:p>
            <a:pPr algn="just"/>
            <a:r>
              <a:rPr lang="en-US" sz="2400" dirty="0"/>
              <a:t>MICROSOFT .NET WITH C#	:  Microsoft.net series</a:t>
            </a:r>
          </a:p>
          <a:p>
            <a:pPr algn="just"/>
            <a:r>
              <a:rPr lang="en-US" sz="2400" dirty="0"/>
              <a:t>ASP .NET 2.0 PROFESSIONAL	:  </a:t>
            </a:r>
            <a:r>
              <a:rPr lang="en-US" sz="2400" dirty="0" err="1"/>
              <a:t>Wrox</a:t>
            </a:r>
            <a:r>
              <a:rPr lang="en-US" sz="2400" dirty="0"/>
              <a:t> Publishers</a:t>
            </a:r>
          </a:p>
          <a:p>
            <a:pPr algn="just"/>
            <a:r>
              <a:rPr lang="en-US" sz="2400" dirty="0"/>
              <a:t>ASP .NET WITH C# 2005		:   </a:t>
            </a:r>
            <a:r>
              <a:rPr lang="en-US" sz="2400" dirty="0" err="1"/>
              <a:t>Apress</a:t>
            </a:r>
            <a:r>
              <a:rPr lang="en-US" sz="2400" dirty="0"/>
              <a:t> Publications</a:t>
            </a:r>
          </a:p>
          <a:p>
            <a:pPr algn="just"/>
            <a:r>
              <a:rPr lang="en-US" sz="2400" dirty="0"/>
              <a:t>MICROSOFT ASP .NET 2.0 APP	:  </a:t>
            </a:r>
            <a:r>
              <a:rPr lang="en-US" sz="2400" dirty="0" err="1"/>
              <a:t>Wrox</a:t>
            </a:r>
            <a:r>
              <a:rPr lang="en-US" sz="2400" dirty="0"/>
              <a:t> Professional Guide		</a:t>
            </a:r>
          </a:p>
          <a:p>
            <a:pPr algn="just"/>
            <a:endParaRPr lang="en-US" sz="2400" dirty="0"/>
          </a:p>
          <a:p>
            <a:pPr algn="just"/>
            <a:r>
              <a:rPr lang="en-US" sz="2400" b="1" dirty="0"/>
              <a:t>WEBSITES:</a:t>
            </a:r>
            <a:endParaRPr lang="en-US" sz="2400" dirty="0"/>
          </a:p>
          <a:p>
            <a:pPr algn="just"/>
            <a:r>
              <a:rPr lang="en-US" sz="2400" u="sng" dirty="0">
                <a:solidFill>
                  <a:schemeClr val="bg1"/>
                </a:solidFill>
                <a:hlinkClick r:id="rId2"/>
              </a:rPr>
              <a:t>www.msdn.microsoft.com</a:t>
            </a:r>
            <a:endParaRPr lang="en-US" sz="2400" dirty="0">
              <a:solidFill>
                <a:schemeClr val="bg1"/>
              </a:solidFill>
            </a:endParaRPr>
          </a:p>
          <a:p>
            <a:pPr algn="just"/>
            <a:r>
              <a:rPr lang="en-US" sz="2400" u="sng" dirty="0">
                <a:solidFill>
                  <a:schemeClr val="bg1"/>
                </a:solidFill>
                <a:hlinkClick r:id="rId3"/>
              </a:rPr>
              <a:t>www.microsoft.com</a:t>
            </a:r>
            <a:endParaRPr lang="en-US" sz="2400" dirty="0">
              <a:solidFill>
                <a:schemeClr val="bg1"/>
              </a:solidFill>
            </a:endParaRPr>
          </a:p>
          <a:p>
            <a:pPr algn="just"/>
            <a:r>
              <a:rPr lang="en-US" sz="2400" u="sng" dirty="0">
                <a:solidFill>
                  <a:schemeClr val="bg1"/>
                </a:solidFill>
                <a:hlinkClick r:id="rId4"/>
              </a:rPr>
              <a:t>www.forums.asp.net</a:t>
            </a:r>
            <a:endParaRPr lang="en-US" sz="2400" dirty="0">
              <a:solidFill>
                <a:schemeClr val="bg1"/>
              </a:solidFill>
            </a:endParaRPr>
          </a:p>
          <a:p>
            <a:pPr algn="just"/>
            <a:r>
              <a:rPr lang="en-US" sz="2400" u="sng" dirty="0">
                <a:solidFill>
                  <a:schemeClr val="bg1"/>
                </a:solidFill>
                <a:hlinkClick r:id="rId5"/>
              </a:rPr>
              <a:t>www.weblogs.asp.net</a:t>
            </a:r>
            <a:endParaRPr lang="en-US" sz="2400" dirty="0">
              <a:solidFill>
                <a:schemeClr val="bg1"/>
              </a:solidFill>
            </a:endParaRPr>
          </a:p>
          <a:p>
            <a:pPr algn="just"/>
            <a:r>
              <a:rPr lang="en-US" sz="2400" u="sng" dirty="0">
                <a:solidFill>
                  <a:schemeClr val="bg1"/>
                </a:solidFill>
              </a:rPr>
              <a:t>www.Google.com</a:t>
            </a:r>
          </a:p>
        </p:txBody>
      </p:sp>
      <p:sp>
        <p:nvSpPr>
          <p:cNvPr id="4" name="Rectangle 3"/>
          <p:cNvSpPr/>
          <p:nvPr/>
        </p:nvSpPr>
        <p:spPr>
          <a:xfrm>
            <a:off x="533400" y="381000"/>
            <a:ext cx="3139001" cy="707886"/>
          </a:xfrm>
          <a:prstGeom prst="rect">
            <a:avLst/>
          </a:prstGeom>
        </p:spPr>
        <p:txBody>
          <a:bodyPr wrap="none">
            <a:spAutoFit/>
          </a:bodyPr>
          <a:lstStyle/>
          <a:p>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REFERENCES</a:t>
            </a:r>
            <a:endParaRPr lang="en-US" sz="4000" u="sng" dirty="0"/>
          </a:p>
        </p:txBody>
      </p:sp>
    </p:spTree>
    <p:extLst>
      <p:ext uri="{BB962C8B-B14F-4D97-AF65-F5344CB8AC3E}">
        <p14:creationId xmlns:p14="http://schemas.microsoft.com/office/powerpoint/2010/main" val="419140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066800"/>
            <a:ext cx="5665333" cy="707886"/>
          </a:xfrm>
          <a:prstGeom prst="rect">
            <a:avLst/>
          </a:prstGeom>
        </p:spPr>
        <p:txBody>
          <a:bodyPr wrap="none">
            <a:spAutoFit/>
          </a:bodyPr>
          <a:lstStyle/>
          <a:p>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Future Enhancements:</a:t>
            </a:r>
            <a:endParaRPr lang="en-US" sz="4000" u="sng" dirty="0"/>
          </a:p>
        </p:txBody>
      </p:sp>
      <p:sp>
        <p:nvSpPr>
          <p:cNvPr id="4" name="Rectangle 3"/>
          <p:cNvSpPr/>
          <p:nvPr/>
        </p:nvSpPr>
        <p:spPr>
          <a:xfrm>
            <a:off x="457200" y="2971800"/>
            <a:ext cx="8382000" cy="2000548"/>
          </a:xfrm>
          <a:prstGeom prst="rect">
            <a:avLst/>
          </a:prstGeom>
        </p:spPr>
        <p:txBody>
          <a:bodyPr wrap="square">
            <a:spAutoFit/>
          </a:bodyPr>
          <a:lstStyle/>
          <a:p>
            <a:pPr algn="just"/>
            <a:r>
              <a:rPr lang="en-US" sz="2800" dirty="0">
                <a:solidFill>
                  <a:schemeClr val="bg1"/>
                </a:solidFill>
              </a:rPr>
              <a:t>At present, this is restricted to houses only. In future, there is great scope for this i.e., it can be applied to lands, vehicles, articles which are available for </a:t>
            </a:r>
            <a:r>
              <a:rPr lang="en-US" sz="3600" b="1" dirty="0">
                <a:solidFill>
                  <a:schemeClr val="bg1"/>
                </a:solidFill>
              </a:rPr>
              <a:t>rent or sale</a:t>
            </a:r>
            <a:r>
              <a:rPr lang="en-US" sz="2800" dirty="0">
                <a:solidFill>
                  <a:schemeClr val="bg1"/>
                </a:solidFill>
              </a:rPr>
              <a:t>.</a:t>
            </a:r>
          </a:p>
        </p:txBody>
      </p:sp>
    </p:spTree>
    <p:extLst>
      <p:ext uri="{BB962C8B-B14F-4D97-AF65-F5344CB8AC3E}">
        <p14:creationId xmlns:p14="http://schemas.microsoft.com/office/powerpoint/2010/main" val="86038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67000" y="2743200"/>
            <a:ext cx="6637468" cy="1362075"/>
          </a:xfrm>
          <a:prstGeom prst="rect">
            <a:avLst/>
          </a:prstGeom>
        </p:spPr>
        <p:txBody>
          <a:bodyP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b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sz="4800" dirty="0"/>
          </a:p>
        </p:txBody>
      </p:sp>
    </p:spTree>
    <p:extLst>
      <p:ext uri="{BB962C8B-B14F-4D97-AF65-F5344CB8AC3E}">
        <p14:creationId xmlns:p14="http://schemas.microsoft.com/office/powerpoint/2010/main" val="366888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609600"/>
            <a:ext cx="3886200" cy="707886"/>
          </a:xfrm>
          <a:prstGeom prst="rect">
            <a:avLst/>
          </a:prstGeom>
        </p:spPr>
        <p:txBody>
          <a:bodyPr wrap="square">
            <a:spAutoFit/>
          </a:bodyPr>
          <a:lstStyle/>
          <a:p>
            <a:pPr algn="ctr"/>
            <a:r>
              <a:rPr lang="en-US" sz="40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p>
        </p:txBody>
      </p:sp>
      <p:sp>
        <p:nvSpPr>
          <p:cNvPr id="4" name="Rectangle 3"/>
          <p:cNvSpPr/>
          <p:nvPr/>
        </p:nvSpPr>
        <p:spPr>
          <a:xfrm>
            <a:off x="876300" y="1752600"/>
            <a:ext cx="7962900" cy="4154984"/>
          </a:xfrm>
          <a:prstGeom prst="rect">
            <a:avLst/>
          </a:prstGeom>
        </p:spPr>
        <p:txBody>
          <a:bodyPr wrap="square">
            <a:spAutoFit/>
          </a:bodyPr>
          <a:lstStyle/>
          <a:p>
            <a:pPr marL="342900" indent="-342900" algn="just">
              <a:buClr>
                <a:schemeClr val="accent1"/>
              </a:buClr>
              <a:buFont typeface="Wingdings" panose="05000000000000000000" pitchFamily="2" charset="2"/>
              <a:buChar char="§"/>
            </a:pPr>
            <a:r>
              <a:rPr lang="en-US" sz="2400" dirty="0"/>
              <a:t>The users search for houses which are available in the specific state and search for houses present in the city.</a:t>
            </a:r>
          </a:p>
          <a:p>
            <a:pPr algn="just">
              <a:buClr>
                <a:schemeClr val="accent1"/>
              </a:buClr>
            </a:pPr>
            <a:endParaRPr lang="en-US" sz="2400" dirty="0"/>
          </a:p>
          <a:p>
            <a:pPr marL="342900" indent="-342900" algn="just">
              <a:buClr>
                <a:schemeClr val="accent1"/>
              </a:buClr>
              <a:buFont typeface="Wingdings" panose="05000000000000000000" pitchFamily="2" charset="2"/>
              <a:buChar char="§"/>
            </a:pPr>
            <a:r>
              <a:rPr lang="en-US" sz="2400" dirty="0"/>
              <a:t>Owner will give the information of their house like address, contact number, number of portions present in the house etc.</a:t>
            </a:r>
          </a:p>
          <a:p>
            <a:pPr marL="342900" indent="-342900" algn="just">
              <a:buClr>
                <a:schemeClr val="accent1"/>
              </a:buClr>
              <a:buFont typeface="Wingdings" panose="05000000000000000000" pitchFamily="2" charset="2"/>
              <a:buChar char="§"/>
            </a:pPr>
            <a:endParaRPr lang="en-US" sz="2400" dirty="0"/>
          </a:p>
          <a:p>
            <a:pPr marL="342900" indent="-342900" algn="just">
              <a:buClr>
                <a:schemeClr val="accent1"/>
              </a:buClr>
              <a:buFont typeface="Wingdings" panose="05000000000000000000" pitchFamily="2" charset="2"/>
              <a:buChar char="§"/>
            </a:pPr>
            <a:r>
              <a:rPr lang="en-US" sz="2400" dirty="0"/>
              <a:t>Admin will look after the posts of the owner and maintains the website.</a:t>
            </a:r>
          </a:p>
          <a:p>
            <a:pPr marL="342900" indent="-342900" algn="just">
              <a:buClr>
                <a:schemeClr val="accent1"/>
              </a:buClr>
              <a:buFont typeface="Wingdings" panose="05000000000000000000" pitchFamily="2" charset="2"/>
              <a:buChar char="§"/>
            </a:pPr>
            <a:endParaRPr lang="en-US" sz="2400" dirty="0"/>
          </a:p>
        </p:txBody>
      </p:sp>
    </p:spTree>
    <p:extLst>
      <p:ext uri="{BB962C8B-B14F-4D97-AF65-F5344CB8AC3E}">
        <p14:creationId xmlns:p14="http://schemas.microsoft.com/office/powerpoint/2010/main" val="14885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6637468" cy="1362075"/>
          </a:xfrm>
        </p:spPr>
        <p:txBody>
          <a:bodyPr>
            <a:normAutofit/>
          </a:bodyPr>
          <a:lstStyle/>
          <a:p>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Existing System</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dirty="0">
              <a:solidFill>
                <a:schemeClr val="tx1"/>
              </a:solidFill>
            </a:endParaRPr>
          </a:p>
        </p:txBody>
      </p:sp>
      <p:sp>
        <p:nvSpPr>
          <p:cNvPr id="3" name="Text Placeholder 2"/>
          <p:cNvSpPr>
            <a:spLocks noGrp="1"/>
          </p:cNvSpPr>
          <p:nvPr>
            <p:ph type="body" idx="1"/>
          </p:nvPr>
        </p:nvSpPr>
        <p:spPr>
          <a:xfrm>
            <a:off x="609600" y="1752600"/>
            <a:ext cx="7239000" cy="4542003"/>
          </a:xfrm>
        </p:spPr>
        <p:txBody>
          <a:bodyPr>
            <a:normAutofit/>
          </a:bodyPr>
          <a:lstStyle/>
          <a:p>
            <a:pPr marL="434340" indent="-342900" algn="just">
              <a:spcBef>
                <a:spcPts val="0"/>
              </a:spcBef>
              <a:spcAft>
                <a:spcPts val="1200"/>
              </a:spcAft>
              <a:buSzPct val="100000"/>
              <a:buFont typeface="Wingdings" panose="05000000000000000000" pitchFamily="2" charset="2"/>
              <a:buChar char="§"/>
            </a:pPr>
            <a:r>
              <a:rPr lang="en-US" sz="2400" dirty="0">
                <a:solidFill>
                  <a:schemeClr val="tx1"/>
                </a:solidFill>
                <a:latin typeface="+mj-lt"/>
                <a:cs typeface="Times New Roman" panose="02020603050405020304" pitchFamily="18" charset="0"/>
              </a:rPr>
              <a:t>People search for houses roaming on the road,this takes a lot of time.</a:t>
            </a:r>
          </a:p>
          <a:p>
            <a:pPr marL="91440" algn="just">
              <a:spcBef>
                <a:spcPts val="0"/>
              </a:spcBef>
              <a:spcAft>
                <a:spcPts val="1200"/>
              </a:spcAft>
              <a:buSzPct val="100000"/>
            </a:pPr>
            <a:endParaRPr lang="en-US" sz="2400" dirty="0">
              <a:solidFill>
                <a:schemeClr val="tx1"/>
              </a:solidFill>
              <a:latin typeface="+mj-lt"/>
              <a:cs typeface="Times New Roman" panose="02020603050405020304" pitchFamily="18" charset="0"/>
            </a:endParaRPr>
          </a:p>
          <a:p>
            <a:pPr marL="434340" indent="-342900" algn="just">
              <a:spcBef>
                <a:spcPts val="0"/>
              </a:spcBef>
              <a:spcAft>
                <a:spcPts val="1200"/>
              </a:spcAft>
              <a:buSzPct val="100000"/>
              <a:buFont typeface="Wingdings" panose="05000000000000000000" pitchFamily="2" charset="2"/>
              <a:buChar char="§"/>
            </a:pPr>
            <a:r>
              <a:rPr lang="en-US" sz="2400" dirty="0">
                <a:solidFill>
                  <a:schemeClr val="tx1"/>
                </a:solidFill>
                <a:latin typeface="+mj-lt"/>
                <a:cs typeface="Times New Roman" panose="02020603050405020304" pitchFamily="18" charset="0"/>
              </a:rPr>
              <a:t> The user may not get the specific information of the house.</a:t>
            </a:r>
          </a:p>
          <a:p>
            <a:pPr marL="91440" algn="just">
              <a:spcBef>
                <a:spcPts val="0"/>
              </a:spcBef>
              <a:spcAft>
                <a:spcPts val="1200"/>
              </a:spcAft>
              <a:buSzPct val="100000"/>
            </a:pPr>
            <a:endParaRPr lang="en-US" sz="2400" dirty="0">
              <a:solidFill>
                <a:schemeClr val="tx1"/>
              </a:solidFill>
              <a:latin typeface="+mj-lt"/>
              <a:cs typeface="Times New Roman" panose="02020603050405020304" pitchFamily="18" charset="0"/>
            </a:endParaRPr>
          </a:p>
          <a:p>
            <a:pPr marL="434340" indent="-342900" algn="just">
              <a:spcBef>
                <a:spcPts val="0"/>
              </a:spcBef>
              <a:spcAft>
                <a:spcPts val="1200"/>
              </a:spcAft>
              <a:buSzPct val="100000"/>
              <a:buFont typeface="Wingdings" panose="05000000000000000000" pitchFamily="2" charset="2"/>
              <a:buChar char="§"/>
            </a:pPr>
            <a:r>
              <a:rPr lang="en-US" sz="2400" dirty="0">
                <a:solidFill>
                  <a:schemeClr val="tx1"/>
                </a:solidFill>
                <a:latin typeface="+mj-lt"/>
                <a:cs typeface="Times New Roman" panose="02020603050405020304" pitchFamily="18" charset="0"/>
              </a:rPr>
              <a:t>The house owners face problem of providing info about house to all visitors of house for housing. </a:t>
            </a:r>
          </a:p>
          <a:p>
            <a:pPr algn="just">
              <a:spcBef>
                <a:spcPts val="4200"/>
              </a:spcBef>
              <a:spcAft>
                <a:spcPts val="1200"/>
              </a:spcAft>
              <a:buClr>
                <a:schemeClr val="tx1"/>
              </a:buClr>
            </a:pPr>
            <a:endParaRPr lang="en-US" sz="2400" dirty="0">
              <a:solidFill>
                <a:schemeClr val="tx1"/>
              </a:solidFill>
              <a:latin typeface="+mj-lt"/>
            </a:endParaRPr>
          </a:p>
          <a:p>
            <a:pPr marL="342900" indent="-342900" algn="just">
              <a:buClr>
                <a:schemeClr val="tx1"/>
              </a:buClr>
              <a:buFont typeface="Wingdings" panose="05000000000000000000" pitchFamily="2" charset="2"/>
              <a:buChar char="§"/>
            </a:pPr>
            <a:endParaRPr lang="en-US" sz="2400" dirty="0">
              <a:solidFill>
                <a:schemeClr val="tx1"/>
              </a:solidFill>
            </a:endParaRPr>
          </a:p>
          <a:p>
            <a:pPr marL="342900" indent="-342900">
              <a:buClr>
                <a:schemeClr val="tx1"/>
              </a:buClr>
              <a:buFont typeface="Wingdings" panose="05000000000000000000" pitchFamily="2" charset="2"/>
              <a:buChar char="§"/>
            </a:pPr>
            <a:endParaRPr lang="en-US" sz="2400" dirty="0">
              <a:solidFill>
                <a:schemeClr val="tx1"/>
              </a:solidFill>
            </a:endParaRPr>
          </a:p>
        </p:txBody>
      </p:sp>
    </p:spTree>
    <p:extLst>
      <p:ext uri="{BB962C8B-B14F-4D97-AF65-F5344CB8AC3E}">
        <p14:creationId xmlns:p14="http://schemas.microsoft.com/office/powerpoint/2010/main" val="289009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848600" cy="1676400"/>
          </a:xfrm>
          <a:ln>
            <a:noFill/>
          </a:ln>
        </p:spPr>
        <p:txBody>
          <a:bodyPr>
            <a:noAutofit/>
          </a:bodyPr>
          <a:lstStyle/>
          <a:p>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Disadvantages of existing system</a:t>
            </a:r>
            <a:endParaRPr lang="en-US"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2819400"/>
            <a:ext cx="6777317" cy="3508977"/>
          </a:xfrm>
        </p:spPr>
        <p:txBody>
          <a:bodyPr>
            <a:normAutofit fontScale="92500" lnSpcReduction="20000"/>
          </a:bodyPr>
          <a:lstStyle/>
          <a:p>
            <a:pPr marL="0" lvl="0" indent="0" algn="just">
              <a:buSzPct val="100000"/>
              <a:buNone/>
            </a:pPr>
            <a:r>
              <a:rPr lang="en-US" dirty="0"/>
              <a:t> </a:t>
            </a:r>
          </a:p>
          <a:p>
            <a:pPr lvl="0" algn="just">
              <a:buSzPct val="100000"/>
              <a:buFont typeface="Wingdings" panose="05000000000000000000" pitchFamily="2" charset="2"/>
              <a:buChar char="§"/>
            </a:pPr>
            <a:r>
              <a:rPr lang="en-US" sz="2400" dirty="0">
                <a:solidFill>
                  <a:schemeClr val="tx1"/>
                </a:solidFill>
              </a:rPr>
              <a:t>It takes a lot of time to search the houses.</a:t>
            </a:r>
          </a:p>
          <a:p>
            <a:pPr lvl="0" algn="just">
              <a:buSzPct val="100000"/>
              <a:buFont typeface="Wingdings" panose="05000000000000000000" pitchFamily="2" charset="2"/>
              <a:buChar char="§"/>
            </a:pPr>
            <a:endParaRPr lang="en-US" sz="2400" dirty="0">
              <a:solidFill>
                <a:schemeClr val="tx1"/>
              </a:solidFill>
            </a:endParaRPr>
          </a:p>
          <a:p>
            <a:pPr lvl="0" algn="just">
              <a:buSzPct val="100000"/>
              <a:buFont typeface="Wingdings" panose="05000000000000000000" pitchFamily="2" charset="2"/>
              <a:buChar char="§"/>
            </a:pPr>
            <a:r>
              <a:rPr lang="en-US" sz="2400" dirty="0">
                <a:solidFill>
                  <a:schemeClr val="tx1"/>
                </a:solidFill>
              </a:rPr>
              <a:t>It is not efficient.</a:t>
            </a:r>
          </a:p>
          <a:p>
            <a:pPr lvl="0" algn="just">
              <a:buSzPct val="100000"/>
              <a:buFont typeface="Wingdings" panose="05000000000000000000" pitchFamily="2" charset="2"/>
              <a:buChar char="§"/>
            </a:pPr>
            <a:endParaRPr lang="en-US" sz="2400" dirty="0">
              <a:solidFill>
                <a:schemeClr val="tx1"/>
              </a:solidFill>
            </a:endParaRPr>
          </a:p>
          <a:p>
            <a:pPr lvl="0" algn="just">
              <a:buSzPct val="100000"/>
              <a:buFont typeface="Wingdings" panose="05000000000000000000" pitchFamily="2" charset="2"/>
              <a:buChar char="§"/>
            </a:pPr>
            <a:r>
              <a:rPr lang="en-US" sz="2400" dirty="0">
                <a:solidFill>
                  <a:schemeClr val="tx1"/>
                </a:solidFill>
              </a:rPr>
              <a:t>Not flexible.</a:t>
            </a:r>
          </a:p>
          <a:p>
            <a:pPr lvl="0" algn="just">
              <a:buSzPct val="100000"/>
              <a:buFont typeface="Wingdings" panose="05000000000000000000" pitchFamily="2" charset="2"/>
              <a:buChar char="§"/>
            </a:pPr>
            <a:endParaRPr lang="en-US" sz="2400" dirty="0">
              <a:solidFill>
                <a:schemeClr val="tx1"/>
              </a:solidFill>
            </a:endParaRPr>
          </a:p>
          <a:p>
            <a:pPr lvl="0" algn="just">
              <a:buSzPct val="100000"/>
              <a:buFont typeface="Wingdings" panose="05000000000000000000" pitchFamily="2" charset="2"/>
              <a:buChar char="§"/>
            </a:pPr>
            <a:r>
              <a:rPr lang="en-US" sz="2400" dirty="0">
                <a:solidFill>
                  <a:schemeClr val="tx1"/>
                </a:solidFill>
              </a:rPr>
              <a:t>Burden for owner and tenant too.</a:t>
            </a:r>
          </a:p>
          <a:p>
            <a:pPr lvl="0" algn="just">
              <a:buSzPct val="100000"/>
              <a:buFont typeface="Wingdings" panose="05000000000000000000" pitchFamily="2" charset="2"/>
              <a:buChar char="§"/>
            </a:pPr>
            <a:endParaRPr lang="en-US" dirty="0"/>
          </a:p>
          <a:p>
            <a:pPr lvl="0" algn="just">
              <a:buSzPct val="100000"/>
              <a:buFont typeface="Wingdings" panose="05000000000000000000" pitchFamily="2" charset="2"/>
              <a:buChar char="§"/>
            </a:pPr>
            <a:endParaRPr lang="en-US" dirty="0"/>
          </a:p>
          <a:p>
            <a:pPr algn="just"/>
            <a:endParaRPr lang="en-US" dirty="0"/>
          </a:p>
        </p:txBody>
      </p:sp>
    </p:spTree>
    <p:extLst>
      <p:ext uri="{BB962C8B-B14F-4D97-AF65-F5344CB8AC3E}">
        <p14:creationId xmlns:p14="http://schemas.microsoft.com/office/powerpoint/2010/main" val="279190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637468" cy="1362075"/>
          </a:xfrm>
        </p:spPr>
        <p:txBody>
          <a:bodyPr>
            <a:normAutofit/>
          </a:bodyPr>
          <a:lstStyle/>
          <a:p>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Proposed System</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dirty="0">
              <a:solidFill>
                <a:schemeClr val="tx1"/>
              </a:solidFill>
            </a:endParaRPr>
          </a:p>
        </p:txBody>
      </p:sp>
      <p:sp>
        <p:nvSpPr>
          <p:cNvPr id="3" name="Text Placeholder 2"/>
          <p:cNvSpPr>
            <a:spLocks noGrp="1"/>
          </p:cNvSpPr>
          <p:nvPr>
            <p:ph type="body" idx="1"/>
          </p:nvPr>
        </p:nvSpPr>
        <p:spPr>
          <a:xfrm>
            <a:off x="609600" y="1752600"/>
            <a:ext cx="7848600" cy="5105400"/>
          </a:xfrm>
        </p:spPr>
        <p:txBody>
          <a:bodyPr>
            <a:normAutofit fontScale="92500"/>
          </a:bodyPr>
          <a:lstStyle/>
          <a:p>
            <a:pPr marL="342900" indent="-342900" algn="just">
              <a:buSzPct val="100000"/>
              <a:buFont typeface="Wingdings" panose="05000000000000000000" pitchFamily="2" charset="2"/>
              <a:buChar char="§"/>
            </a:pPr>
            <a:r>
              <a:rPr lang="en-US" sz="2400" dirty="0">
                <a:solidFill>
                  <a:schemeClr val="tx1"/>
                </a:solidFill>
              </a:rPr>
              <a:t>TO-LET FINDER is a WEB based application. Through this the Owners are registered online. </a:t>
            </a:r>
          </a:p>
          <a:p>
            <a:pPr marL="342900" indent="-342900" algn="just">
              <a:buSzPct val="100000"/>
              <a:buFont typeface="Wingdings" panose="05000000000000000000" pitchFamily="2" charset="2"/>
              <a:buChar char="§"/>
            </a:pPr>
            <a:endParaRPr lang="en-US" sz="2400" dirty="0">
              <a:solidFill>
                <a:schemeClr val="tx1"/>
              </a:solidFill>
            </a:endParaRPr>
          </a:p>
          <a:p>
            <a:pPr marL="342900" indent="-342900" algn="just">
              <a:buSzPct val="100000"/>
              <a:buFont typeface="Wingdings" panose="05000000000000000000" pitchFamily="2" charset="2"/>
              <a:buChar char="§"/>
            </a:pPr>
            <a:r>
              <a:rPr lang="en-US" sz="2400" dirty="0">
                <a:solidFill>
                  <a:schemeClr val="tx1"/>
                </a:solidFill>
              </a:rPr>
              <a:t>Their information is stored in the database the admin can easily access the details of the Owners. </a:t>
            </a:r>
          </a:p>
          <a:p>
            <a:pPr marL="342900" indent="-342900" algn="just">
              <a:buSzPct val="100000"/>
              <a:buFont typeface="Wingdings" panose="05000000000000000000" pitchFamily="2" charset="2"/>
              <a:buChar char="§"/>
            </a:pPr>
            <a:endParaRPr lang="en-US" sz="2400" dirty="0">
              <a:solidFill>
                <a:schemeClr val="tx1"/>
              </a:solidFill>
            </a:endParaRPr>
          </a:p>
          <a:p>
            <a:pPr marL="342900" indent="-342900" algn="just">
              <a:buSzPct val="100000"/>
              <a:buFont typeface="Wingdings" panose="05000000000000000000" pitchFamily="2" charset="2"/>
              <a:buChar char="§"/>
            </a:pPr>
            <a:r>
              <a:rPr lang="en-US" sz="2400" dirty="0">
                <a:solidFill>
                  <a:schemeClr val="tx1"/>
                </a:solidFill>
              </a:rPr>
              <a:t>The Users can search the information about different types of Houses in the selected location.</a:t>
            </a:r>
          </a:p>
          <a:p>
            <a:pPr algn="just">
              <a:buSzPct val="100000"/>
            </a:pPr>
            <a:endParaRPr lang="en-US" sz="2400" dirty="0">
              <a:solidFill>
                <a:schemeClr val="tx1"/>
              </a:solidFill>
            </a:endParaRPr>
          </a:p>
          <a:p>
            <a:pPr marL="342900" indent="-342900" algn="just">
              <a:buSzPct val="100000"/>
              <a:buFont typeface="Wingdings" panose="05000000000000000000" pitchFamily="2" charset="2"/>
              <a:buChar char="§"/>
            </a:pPr>
            <a:r>
              <a:rPr lang="en-US" sz="2400" dirty="0">
                <a:solidFill>
                  <a:schemeClr val="tx1"/>
                </a:solidFill>
              </a:rPr>
              <a:t> This application keeps the data in a centralized way which is available to all the users simultaneously. </a:t>
            </a:r>
            <a:endParaRPr lang="en-US" dirty="0">
              <a:solidFill>
                <a:schemeClr val="tx1"/>
              </a:solidFill>
            </a:endParaRPr>
          </a:p>
        </p:txBody>
      </p:sp>
    </p:spTree>
    <p:extLst>
      <p:ext uri="{BB962C8B-B14F-4D97-AF65-F5344CB8AC3E}">
        <p14:creationId xmlns:p14="http://schemas.microsoft.com/office/powerpoint/2010/main" val="45835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371600"/>
          </a:xfrm>
        </p:spPr>
        <p:txBody>
          <a:bodyPr>
            <a:normAutofit/>
          </a:bodyPr>
          <a:lstStyle/>
          <a:p>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Advantages of proposed system</a:t>
            </a:r>
            <a:endParaRPr lang="en-US" u="sng" dirty="0"/>
          </a:p>
        </p:txBody>
      </p:sp>
      <p:sp>
        <p:nvSpPr>
          <p:cNvPr id="3" name="Text Placeholder 2"/>
          <p:cNvSpPr>
            <a:spLocks noGrp="1"/>
          </p:cNvSpPr>
          <p:nvPr>
            <p:ph type="body" idx="1"/>
          </p:nvPr>
        </p:nvSpPr>
        <p:spPr>
          <a:xfrm>
            <a:off x="762000" y="2286000"/>
            <a:ext cx="7086600" cy="3882613"/>
          </a:xfrm>
        </p:spPr>
        <p:txBody>
          <a:bodyPr>
            <a:normAutofit/>
          </a:bodyPr>
          <a:lstStyle/>
          <a:p>
            <a:pPr marL="457200" lvl="0" indent="-457200" algn="just">
              <a:buSzPct val="100000"/>
              <a:buFont typeface="Wingdings" panose="05000000000000000000" pitchFamily="2" charset="2"/>
              <a:buChar char="§"/>
            </a:pPr>
            <a:r>
              <a:rPr lang="en-US" sz="2600" dirty="0">
                <a:solidFill>
                  <a:schemeClr val="tx1"/>
                </a:solidFill>
              </a:rPr>
              <a:t>Every process is automated and so, less time consumption.</a:t>
            </a:r>
          </a:p>
          <a:p>
            <a:pPr marL="457200" lvl="0" indent="-457200" algn="just">
              <a:buSzPct val="100000"/>
              <a:buFont typeface="Wingdings" panose="05000000000000000000" pitchFamily="2" charset="2"/>
              <a:buChar char="§"/>
            </a:pPr>
            <a:r>
              <a:rPr lang="en-US" sz="2600" dirty="0">
                <a:solidFill>
                  <a:schemeClr val="tx1"/>
                </a:solidFill>
              </a:rPr>
              <a:t>Less burden for both owner and tenant.</a:t>
            </a:r>
          </a:p>
          <a:p>
            <a:pPr marL="457200" lvl="0" indent="-457200" algn="just">
              <a:buSzPct val="100000"/>
              <a:buFont typeface="Wingdings" panose="05000000000000000000" pitchFamily="2" charset="2"/>
              <a:buChar char="§"/>
            </a:pPr>
            <a:r>
              <a:rPr lang="en-US" sz="2600" dirty="0">
                <a:solidFill>
                  <a:schemeClr val="tx1"/>
                </a:solidFill>
              </a:rPr>
              <a:t>It provides an easy  way to find Houses.</a:t>
            </a:r>
          </a:p>
          <a:p>
            <a:pPr marL="457200" lvl="0" indent="-457200" algn="just">
              <a:buSzPct val="100000"/>
              <a:buFont typeface="Wingdings" panose="05000000000000000000" pitchFamily="2" charset="2"/>
              <a:buChar char="§"/>
            </a:pPr>
            <a:r>
              <a:rPr lang="en-US" sz="2600" dirty="0">
                <a:solidFill>
                  <a:schemeClr val="tx1"/>
                </a:solidFill>
              </a:rPr>
              <a:t>No Extra travelling time, cost and effort is involved.</a:t>
            </a:r>
          </a:p>
          <a:p>
            <a:pPr marL="457200" lvl="0" indent="-457200" algn="just">
              <a:buSzPct val="100000"/>
              <a:buFont typeface="Wingdings" panose="05000000000000000000" pitchFamily="2" charset="2"/>
              <a:buChar char="§"/>
            </a:pPr>
            <a:r>
              <a:rPr lang="en-US" sz="2600" dirty="0">
                <a:solidFill>
                  <a:schemeClr val="tx1"/>
                </a:solidFill>
              </a:rPr>
              <a:t>It is cost and time effective.</a:t>
            </a:r>
          </a:p>
          <a:p>
            <a:pPr marL="457200" lvl="0" indent="-457200" algn="just">
              <a:buSzPct val="100000"/>
              <a:buFont typeface="Wingdings" panose="05000000000000000000" pitchFamily="2" charset="2"/>
              <a:buChar char="§"/>
            </a:pPr>
            <a:endParaRPr lang="en-US" sz="2600" dirty="0">
              <a:solidFill>
                <a:schemeClr val="tx1"/>
              </a:solidFill>
            </a:endParaRPr>
          </a:p>
          <a:p>
            <a:endParaRPr lang="en-US" dirty="0"/>
          </a:p>
        </p:txBody>
      </p:sp>
    </p:spTree>
    <p:extLst>
      <p:ext uri="{BB962C8B-B14F-4D97-AF65-F5344CB8AC3E}">
        <p14:creationId xmlns:p14="http://schemas.microsoft.com/office/powerpoint/2010/main" val="386914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637468" cy="762000"/>
          </a:xfrm>
        </p:spPr>
        <p:txBody>
          <a:bodyPr>
            <a:normAutofit/>
          </a:bodyPr>
          <a:lstStyle/>
          <a:p>
            <a:r>
              <a:rPr lang="en-US"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SYSTEM REQUIREMENTS</a:t>
            </a:r>
            <a:endParaRPr lang="en-US" u="sng" dirty="0"/>
          </a:p>
        </p:txBody>
      </p:sp>
      <p:sp>
        <p:nvSpPr>
          <p:cNvPr id="3" name="Text Placeholder 2"/>
          <p:cNvSpPr>
            <a:spLocks noGrp="1"/>
          </p:cNvSpPr>
          <p:nvPr>
            <p:ph type="body" idx="1"/>
          </p:nvPr>
        </p:nvSpPr>
        <p:spPr>
          <a:xfrm>
            <a:off x="685800" y="1524000"/>
            <a:ext cx="7696200" cy="5181600"/>
          </a:xfrm>
        </p:spPr>
        <p:txBody>
          <a:bodyPr>
            <a:normAutofit fontScale="77500" lnSpcReduction="20000"/>
          </a:bodyPr>
          <a:lstStyle/>
          <a:p>
            <a:r>
              <a:rPr lang="en-US" sz="2600" b="1" dirty="0">
                <a:solidFill>
                  <a:schemeClr val="tx1"/>
                </a:solidFill>
              </a:rPr>
              <a:t>Hardware Requirements:</a:t>
            </a:r>
          </a:p>
          <a:p>
            <a:pPr lvl="0"/>
            <a:r>
              <a:rPr lang="en-US" sz="2600" dirty="0">
                <a:solidFill>
                  <a:schemeClr val="tx1"/>
                </a:solidFill>
              </a:rPr>
              <a:t>Processor	             :	Pentium I3 2.80 GHz </a:t>
            </a:r>
          </a:p>
          <a:p>
            <a:pPr lvl="0"/>
            <a:r>
              <a:rPr lang="en-US" sz="2600" dirty="0">
                <a:solidFill>
                  <a:schemeClr val="tx1"/>
                </a:solidFill>
              </a:rPr>
              <a:t>Hard Disk	             :	80 GB or more</a:t>
            </a:r>
          </a:p>
          <a:p>
            <a:pPr lvl="0"/>
            <a:r>
              <a:rPr lang="en-US" sz="2600" dirty="0">
                <a:solidFill>
                  <a:schemeClr val="tx1"/>
                </a:solidFill>
              </a:rPr>
              <a:t>Monitor	             :	15 VGA color</a:t>
            </a:r>
          </a:p>
          <a:p>
            <a:pPr lvl="0"/>
            <a:r>
              <a:rPr lang="en-US" sz="2600" dirty="0">
                <a:solidFill>
                  <a:schemeClr val="tx1"/>
                </a:solidFill>
              </a:rPr>
              <a:t>Mouse	                    :     Optical Mouse</a:t>
            </a:r>
          </a:p>
          <a:p>
            <a:pPr lvl="0"/>
            <a:r>
              <a:rPr lang="en-US" sz="2600" dirty="0">
                <a:solidFill>
                  <a:schemeClr val="tx1"/>
                </a:solidFill>
              </a:rPr>
              <a:t>Keyboard	             :      110 keys enhanced</a:t>
            </a:r>
          </a:p>
          <a:p>
            <a:pPr lvl="0"/>
            <a:r>
              <a:rPr lang="en-US" sz="2600" dirty="0">
                <a:solidFill>
                  <a:schemeClr val="tx1"/>
                </a:solidFill>
              </a:rPr>
              <a:t>RAM		             :	 4 GB or more</a:t>
            </a:r>
          </a:p>
          <a:p>
            <a:pPr lvl="0"/>
            <a:endParaRPr lang="en-US" sz="2600" dirty="0">
              <a:solidFill>
                <a:schemeClr val="tx1"/>
              </a:solidFill>
            </a:endParaRPr>
          </a:p>
          <a:p>
            <a:r>
              <a:rPr lang="en-US" sz="2600" b="1" dirty="0">
                <a:solidFill>
                  <a:schemeClr val="tx1"/>
                </a:solidFill>
              </a:rPr>
              <a:t>Software Requirements:</a:t>
            </a:r>
          </a:p>
          <a:p>
            <a:pPr lvl="0"/>
            <a:r>
              <a:rPr lang="en-US" sz="2600" dirty="0">
                <a:solidFill>
                  <a:schemeClr val="tx1"/>
                </a:solidFill>
              </a:rPr>
              <a:t>Operating System  : 	Windows 7 or higher</a:t>
            </a:r>
          </a:p>
          <a:p>
            <a:pPr lvl="0"/>
            <a:r>
              <a:rPr lang="en-US" sz="2600" dirty="0">
                <a:solidFill>
                  <a:schemeClr val="tx1"/>
                </a:solidFill>
              </a:rPr>
              <a:t>Language	              : 	ASP. Net, C#</a:t>
            </a:r>
          </a:p>
          <a:p>
            <a:pPr lvl="0"/>
            <a:r>
              <a:rPr lang="en-US" sz="2600" dirty="0">
                <a:solidFill>
                  <a:schemeClr val="tx1"/>
                </a:solidFill>
              </a:rPr>
              <a:t>Front End	              :	Microsoft Visual Studio 2012 </a:t>
            </a:r>
          </a:p>
          <a:p>
            <a:pPr lvl="0"/>
            <a:r>
              <a:rPr lang="en-US" sz="2600" dirty="0">
                <a:solidFill>
                  <a:schemeClr val="tx1"/>
                </a:solidFill>
              </a:rPr>
              <a:t>Database	              : 	SQL Server Management Studio 2008</a:t>
            </a:r>
          </a:p>
          <a:p>
            <a:pPr marL="457200" indent="-457200">
              <a:lnSpc>
                <a:spcPct val="300000"/>
              </a:lnSpc>
              <a:buFont typeface="Wingdings 2" pitchFamily="18" charset="2"/>
              <a:buAutoNum type="arabicPeriod"/>
            </a:pPr>
            <a:endParaRPr lang="en-US" dirty="0">
              <a:solidFill>
                <a:schemeClr val="tx1"/>
              </a:solidFill>
            </a:endParaRPr>
          </a:p>
          <a:p>
            <a:pPr marL="457200" indent="-457200">
              <a:buAutoNum type="arabicPeriod"/>
            </a:pPr>
            <a:endParaRPr lang="en-US" dirty="0"/>
          </a:p>
          <a:p>
            <a:endParaRPr lang="en-US" dirty="0"/>
          </a:p>
        </p:txBody>
      </p:sp>
    </p:spTree>
    <p:extLst>
      <p:ext uri="{BB962C8B-B14F-4D97-AF65-F5344CB8AC3E}">
        <p14:creationId xmlns:p14="http://schemas.microsoft.com/office/powerpoint/2010/main" val="24717224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1089</TotalTime>
  <Words>1444</Words>
  <Application>Microsoft Office PowerPoint</Application>
  <PresentationFormat>On-screen Show (4:3)</PresentationFormat>
  <Paragraphs>393</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Times New Roman</vt:lpstr>
      <vt:lpstr>Wingdings</vt:lpstr>
      <vt:lpstr>Wingdings 2</vt:lpstr>
      <vt:lpstr>Wingdings 3</vt:lpstr>
      <vt:lpstr>Slice</vt:lpstr>
      <vt:lpstr>PowerPoint Presentation</vt:lpstr>
      <vt:lpstr>PowerPoint Presentation</vt:lpstr>
      <vt:lpstr>PowerPoint Presentation</vt:lpstr>
      <vt:lpstr>PowerPoint Presentation</vt:lpstr>
      <vt:lpstr>Existing System </vt:lpstr>
      <vt:lpstr> Disadvantages of existing system</vt:lpstr>
      <vt:lpstr>  Proposed System </vt:lpstr>
      <vt:lpstr>Advantages of proposed system</vt:lpstr>
      <vt:lpstr>SYSTEM REQUIREMENTS</vt:lpstr>
      <vt:lpstr>Modules Description   </vt:lpstr>
      <vt:lpstr>2. Owner Login: </vt:lpstr>
      <vt:lpstr>3. User Search:</vt:lpstr>
      <vt:lpstr>UML DIAGRAMS </vt:lpstr>
      <vt:lpstr>Sequence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LEARNING ENVIRONMENT</dc:title>
  <dc:creator>kartik</dc:creator>
  <cp:lastModifiedBy>sandeep kollipara</cp:lastModifiedBy>
  <cp:revision>181</cp:revision>
  <dcterms:created xsi:type="dcterms:W3CDTF">2006-08-16T00:00:00Z</dcterms:created>
  <dcterms:modified xsi:type="dcterms:W3CDTF">2017-07-14T22:52:02Z</dcterms:modified>
</cp:coreProperties>
</file>