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A12C-E129-4BA9-BADF-16EE0F2FDF2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A0200-62DD-4B70-83E2-00192C0DE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1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52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74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90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09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37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97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60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34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1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24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74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43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FA2B21-3FCD-4721-B95C-427943F6112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0DF0C7DE-FE62-486E-A9D0-3214210B8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5C9C0-01A0-4FF6-9D85-F0F0E0C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387155"/>
            <a:ext cx="11548532" cy="416388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9600" dirty="0">
                <a:solidFill>
                  <a:srgbClr val="0070C0"/>
                </a:solidFill>
              </a:rPr>
              <a:t>Data Architecture for </a:t>
            </a:r>
            <a:br>
              <a:rPr lang="en-US" sz="9600" dirty="0">
                <a:solidFill>
                  <a:srgbClr val="0070C0"/>
                </a:solidFill>
              </a:rPr>
            </a:br>
            <a:r>
              <a:rPr lang="en-US" sz="9600" dirty="0">
                <a:solidFill>
                  <a:srgbClr val="0070C0"/>
                </a:solidFill>
              </a:rPr>
              <a:t>Realtime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58557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11-7976-4A6B-9E4B-8ECBE2D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172958"/>
            <a:ext cx="10364451" cy="800306"/>
          </a:xfrm>
        </p:spPr>
        <p:txBody>
          <a:bodyPr/>
          <a:lstStyle/>
          <a:p>
            <a:r>
              <a:rPr lang="en-US" dirty="0"/>
              <a:t>Conceptual Diagram for data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7931D-7DA4-4EBC-8570-50E573CB6887}"/>
              </a:ext>
            </a:extLst>
          </p:cNvPr>
          <p:cNvSpPr/>
          <p:nvPr/>
        </p:nvSpPr>
        <p:spPr>
          <a:xfrm>
            <a:off x="910107" y="2507087"/>
            <a:ext cx="1601273" cy="67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7151E-2749-44B1-9253-D22998546297}"/>
              </a:ext>
            </a:extLst>
          </p:cNvPr>
          <p:cNvSpPr/>
          <p:nvPr/>
        </p:nvSpPr>
        <p:spPr>
          <a:xfrm>
            <a:off x="8442101" y="4093335"/>
            <a:ext cx="1730062" cy="84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734D7-F1C1-44B2-B4ED-51685BDA0A9A}"/>
              </a:ext>
            </a:extLst>
          </p:cNvPr>
          <p:cNvSpPr/>
          <p:nvPr/>
        </p:nvSpPr>
        <p:spPr>
          <a:xfrm>
            <a:off x="3420056" y="2507087"/>
            <a:ext cx="1601273" cy="67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A9CA7-ABE7-4026-B9C3-C0AE7899F7B4}"/>
              </a:ext>
            </a:extLst>
          </p:cNvPr>
          <p:cNvSpPr/>
          <p:nvPr/>
        </p:nvSpPr>
        <p:spPr>
          <a:xfrm>
            <a:off x="5930005" y="2507087"/>
            <a:ext cx="1601273" cy="67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0B3D8-0125-46DA-A60D-4A7D12C04A06}"/>
              </a:ext>
            </a:extLst>
          </p:cNvPr>
          <p:cNvSpPr/>
          <p:nvPr/>
        </p:nvSpPr>
        <p:spPr>
          <a:xfrm>
            <a:off x="8439955" y="2507087"/>
            <a:ext cx="1601273" cy="67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warehouse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AAAAC91-AB10-489B-9B7A-201E3F4D1C70}"/>
              </a:ext>
            </a:extLst>
          </p:cNvPr>
          <p:cNvSpPr/>
          <p:nvPr/>
        </p:nvSpPr>
        <p:spPr>
          <a:xfrm>
            <a:off x="2622997" y="2750177"/>
            <a:ext cx="609600" cy="19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1BDE1E4-BB99-4A45-AE71-81EC1070479A}"/>
              </a:ext>
            </a:extLst>
          </p:cNvPr>
          <p:cNvSpPr/>
          <p:nvPr/>
        </p:nvSpPr>
        <p:spPr>
          <a:xfrm rot="5400000">
            <a:off x="8935791" y="3574963"/>
            <a:ext cx="609600" cy="19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54B66B8-22C9-409E-A327-D5A514907D8F}"/>
              </a:ext>
            </a:extLst>
          </p:cNvPr>
          <p:cNvSpPr/>
          <p:nvPr/>
        </p:nvSpPr>
        <p:spPr>
          <a:xfrm>
            <a:off x="7680816" y="2749644"/>
            <a:ext cx="609600" cy="19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F7BC64-08AA-4B64-927B-400822CF90D7}"/>
              </a:ext>
            </a:extLst>
          </p:cNvPr>
          <p:cNvSpPr/>
          <p:nvPr/>
        </p:nvSpPr>
        <p:spPr>
          <a:xfrm>
            <a:off x="5170867" y="2764132"/>
            <a:ext cx="609600" cy="19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FC3C23-F798-4825-996E-E7F0B27F1759}"/>
              </a:ext>
            </a:extLst>
          </p:cNvPr>
          <p:cNvCxnSpPr/>
          <p:nvPr/>
        </p:nvCxnSpPr>
        <p:spPr>
          <a:xfrm>
            <a:off x="2884868" y="1764406"/>
            <a:ext cx="0" cy="24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916E81-EEAE-44D9-965D-2F0631B2510C}"/>
              </a:ext>
            </a:extLst>
          </p:cNvPr>
          <p:cNvSpPr txBox="1"/>
          <p:nvPr/>
        </p:nvSpPr>
        <p:spPr>
          <a:xfrm flipH="1">
            <a:off x="1204818" y="1936124"/>
            <a:ext cx="126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1D320D-3985-4F8E-A7BF-88ED02A5300A}"/>
              </a:ext>
            </a:extLst>
          </p:cNvPr>
          <p:cNvSpPr txBox="1"/>
          <p:nvPr/>
        </p:nvSpPr>
        <p:spPr>
          <a:xfrm flipH="1">
            <a:off x="3258357" y="1926665"/>
            <a:ext cx="71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GCP</a:t>
            </a:r>
          </a:p>
        </p:txBody>
      </p:sp>
    </p:spTree>
    <p:extLst>
      <p:ext uri="{BB962C8B-B14F-4D97-AF65-F5344CB8AC3E}">
        <p14:creationId xmlns:p14="http://schemas.microsoft.com/office/powerpoint/2010/main" val="802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D470-7338-4F9C-82D1-5AB7FF4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6729"/>
            <a:ext cx="10364451" cy="67772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EBDF-0A8B-4570-BF5D-5A88A69DF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53176"/>
            <a:ext cx="10364452" cy="40638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source databases has replication mechanism</a:t>
            </a:r>
          </a:p>
          <a:p>
            <a:pPr>
              <a:lnSpc>
                <a:spcPct val="150000"/>
              </a:lnSpc>
            </a:pPr>
            <a:r>
              <a:rPr lang="en-US" dirty="0"/>
              <a:t>connectivity from on prem to GCP has minimum latency</a:t>
            </a:r>
          </a:p>
          <a:p>
            <a:pPr>
              <a:lnSpc>
                <a:spcPct val="150000"/>
              </a:lnSpc>
            </a:pPr>
            <a:r>
              <a:rPr lang="en-US" dirty="0"/>
              <a:t>data will be stored in BIG query in  star schema</a:t>
            </a:r>
          </a:p>
          <a:p>
            <a:pPr>
              <a:lnSpc>
                <a:spcPct val="150000"/>
              </a:lnSpc>
            </a:pPr>
            <a:r>
              <a:rPr lang="en-US" dirty="0"/>
              <a:t>dimensional model of DATA warehouse is available</a:t>
            </a:r>
          </a:p>
          <a:p>
            <a:pPr>
              <a:lnSpc>
                <a:spcPct val="150000"/>
              </a:lnSpc>
            </a:pPr>
            <a:r>
              <a:rPr lang="en-US" dirty="0"/>
              <a:t>Reference data management is in place and available while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The event will be in pipeline as and when happens generated</a:t>
            </a:r>
          </a:p>
          <a:p>
            <a:pPr>
              <a:lnSpc>
                <a:spcPct val="150000"/>
              </a:lnSpc>
            </a:pPr>
            <a:r>
              <a:rPr lang="en-US" dirty="0"/>
              <a:t>Reporting tool (yellowfin) is available in GCP to reduce latency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11-7976-4A6B-9E4B-8ECBE2D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172958"/>
            <a:ext cx="10364451" cy="800306"/>
          </a:xfrm>
        </p:spPr>
        <p:txBody>
          <a:bodyPr/>
          <a:lstStyle/>
          <a:p>
            <a:r>
              <a:rPr lang="en-US" dirty="0"/>
              <a:t>Data pipeline – component view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558149-E18C-4301-98F5-49EBD2162D7E}"/>
              </a:ext>
            </a:extLst>
          </p:cNvPr>
          <p:cNvGrpSpPr/>
          <p:nvPr/>
        </p:nvGrpSpPr>
        <p:grpSpPr>
          <a:xfrm>
            <a:off x="558085" y="1423640"/>
            <a:ext cx="10826697" cy="3683171"/>
            <a:chOff x="558085" y="973264"/>
            <a:chExt cx="8929591" cy="29173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12875-F9CE-4EF3-98D9-98B60DD093E4}"/>
                </a:ext>
              </a:extLst>
            </p:cNvPr>
            <p:cNvSpPr/>
            <p:nvPr/>
          </p:nvSpPr>
          <p:spPr>
            <a:xfrm>
              <a:off x="558085" y="1622738"/>
              <a:ext cx="2510936" cy="13737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3654E57-D653-459B-BA5A-788F3626CB58}"/>
                </a:ext>
              </a:extLst>
            </p:cNvPr>
            <p:cNvSpPr/>
            <p:nvPr/>
          </p:nvSpPr>
          <p:spPr>
            <a:xfrm>
              <a:off x="764146" y="1974761"/>
              <a:ext cx="497984" cy="304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6CFA126-093E-487D-8544-2B61945B26C3}"/>
                </a:ext>
              </a:extLst>
            </p:cNvPr>
            <p:cNvSpPr/>
            <p:nvPr/>
          </p:nvSpPr>
          <p:spPr>
            <a:xfrm>
              <a:off x="764146" y="2431961"/>
              <a:ext cx="497984" cy="304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99E5C1F1-D22D-434C-B292-2E4EEAB1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78" y="1974761"/>
              <a:ext cx="651336" cy="651336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728BDB-5E41-4884-862B-10226A22328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069021" y="2309612"/>
              <a:ext cx="65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619547-AD3A-4532-ABE7-C954DCF90BBD}"/>
                </a:ext>
              </a:extLst>
            </p:cNvPr>
            <p:cNvSpPr txBox="1"/>
            <p:nvPr/>
          </p:nvSpPr>
          <p:spPr>
            <a:xfrm>
              <a:off x="3131666" y="1990044"/>
              <a:ext cx="6732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>
              <a:defPPr>
                <a:defRPr lang="en-US"/>
              </a:defPPr>
              <a:lvl1pPr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  <a:defRPr sz="8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</a:defRPr>
              </a:lvl1pPr>
            </a:lstStyle>
            <a:p>
              <a:r>
                <a:rPr lang="en-US" dirty="0"/>
                <a:t>Event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710DB88-E9FA-4861-B44C-0FE862C1D059}"/>
                </a:ext>
              </a:extLst>
            </p:cNvPr>
            <p:cNvSpPr/>
            <p:nvPr/>
          </p:nvSpPr>
          <p:spPr>
            <a:xfrm>
              <a:off x="1650622" y="1990044"/>
              <a:ext cx="304800" cy="636053"/>
            </a:xfrm>
            <a:prstGeom prst="rightBrace">
              <a:avLst>
                <a:gd name="adj1" fmla="val 13771"/>
                <a:gd name="adj2" fmla="val 512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hape 333">
              <a:extLst>
                <a:ext uri="{FF2B5EF4-FFF2-40B4-BE49-F238E27FC236}">
                  <a16:creationId xmlns:a16="http://schemas.microsoft.com/office/drawing/2014/main" id="{479DFDDD-A3F6-4F17-8F95-D4D1A7BFF310}"/>
                </a:ext>
              </a:extLst>
            </p:cNvPr>
            <p:cNvSpPr txBox="1"/>
            <p:nvPr/>
          </p:nvSpPr>
          <p:spPr>
            <a:xfrm>
              <a:off x="3727938" y="2560403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Pub/Sub</a:t>
              </a:r>
            </a:p>
          </p:txBody>
        </p:sp>
        <p:pic>
          <p:nvPicPr>
            <p:cNvPr id="19" name="Shape 350" descr="Cloud-PubSub_256px.png">
              <a:extLst>
                <a:ext uri="{FF2B5EF4-FFF2-40B4-BE49-F238E27FC236}">
                  <a16:creationId xmlns:a16="http://schemas.microsoft.com/office/drawing/2014/main" id="{E13C3098-0279-4338-9319-19666821D0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92" b="5092"/>
            <a:stretch/>
          </p:blipFill>
          <p:spPr>
            <a:xfrm>
              <a:off x="3762312" y="205962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64">
              <a:extLst>
                <a:ext uri="{FF2B5EF4-FFF2-40B4-BE49-F238E27FC236}">
                  <a16:creationId xmlns:a16="http://schemas.microsoft.com/office/drawing/2014/main" id="{6AE4FEA5-9A48-4027-9987-D56F0972F391}"/>
                </a:ext>
              </a:extLst>
            </p:cNvPr>
            <p:cNvSpPr txBox="1"/>
            <p:nvPr/>
          </p:nvSpPr>
          <p:spPr>
            <a:xfrm>
              <a:off x="3727938" y="3640408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Storage</a:t>
              </a:r>
            </a:p>
          </p:txBody>
        </p:sp>
        <p:pic>
          <p:nvPicPr>
            <p:cNvPr id="21" name="Shape 369" descr="Cloud-Storage_256px.png">
              <a:extLst>
                <a:ext uri="{FF2B5EF4-FFF2-40B4-BE49-F238E27FC236}">
                  <a16:creationId xmlns:a16="http://schemas.microsoft.com/office/drawing/2014/main" id="{B81BD0FD-9BF2-413C-8600-F8E8340862C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3762312" y="316879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CBE13F-908F-47B0-9003-4129C7B35C99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4027488" y="2810603"/>
              <a:ext cx="24" cy="35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hape 330">
              <a:extLst>
                <a:ext uri="{FF2B5EF4-FFF2-40B4-BE49-F238E27FC236}">
                  <a16:creationId xmlns:a16="http://schemas.microsoft.com/office/drawing/2014/main" id="{65033EF7-C2DE-4DFD-95E4-339618FB379E}"/>
                </a:ext>
              </a:extLst>
            </p:cNvPr>
            <p:cNvSpPr txBox="1"/>
            <p:nvPr/>
          </p:nvSpPr>
          <p:spPr>
            <a:xfrm>
              <a:off x="5596959" y="2560403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Dataflow</a:t>
              </a:r>
            </a:p>
          </p:txBody>
        </p:sp>
        <p:pic>
          <p:nvPicPr>
            <p:cNvPr id="25" name="Shape 347" descr="Cloud-Dataflow_256px.png">
              <a:extLst>
                <a:ext uri="{FF2B5EF4-FFF2-40B4-BE49-F238E27FC236}">
                  <a16:creationId xmlns:a16="http://schemas.microsoft.com/office/drawing/2014/main" id="{F3C7C645-2626-43C6-8E54-226CE18D90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092" b="5092"/>
            <a:stretch/>
          </p:blipFill>
          <p:spPr>
            <a:xfrm>
              <a:off x="5631309" y="206987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C39632-86FB-4126-AA46-0E8C70F08CDE}"/>
                </a:ext>
              </a:extLst>
            </p:cNvPr>
            <p:cNvCxnSpPr>
              <a:stCxn id="19" idx="3"/>
              <a:endCxn id="25" idx="1"/>
            </p:cNvCxnSpPr>
            <p:nvPr/>
          </p:nvCxnSpPr>
          <p:spPr>
            <a:xfrm>
              <a:off x="4292712" y="2297821"/>
              <a:ext cx="1338597" cy="1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FC096A-07BB-4C67-A232-200F89519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73264"/>
              <a:ext cx="530353" cy="476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30">
              <a:extLst>
                <a:ext uri="{FF2B5EF4-FFF2-40B4-BE49-F238E27FC236}">
                  <a16:creationId xmlns:a16="http://schemas.microsoft.com/office/drawing/2014/main" id="{ACAD011C-240E-4E48-A555-FD154C235AFF}"/>
                </a:ext>
              </a:extLst>
            </p:cNvPr>
            <p:cNvSpPr txBox="1"/>
            <p:nvPr/>
          </p:nvSpPr>
          <p:spPr>
            <a:xfrm>
              <a:off x="5896509" y="1469893"/>
              <a:ext cx="890877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Memorystore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8040523-76A8-41FF-A890-13E2D6501357}"/>
                </a:ext>
              </a:extLst>
            </p:cNvPr>
            <p:cNvCxnSpPr>
              <a:stCxn id="29" idx="1"/>
              <a:endCxn id="25" idx="0"/>
            </p:cNvCxnSpPr>
            <p:nvPr/>
          </p:nvCxnSpPr>
          <p:spPr>
            <a:xfrm rot="10800000" flipV="1">
              <a:off x="5896510" y="1211480"/>
              <a:ext cx="199491" cy="8583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hape 329">
              <a:extLst>
                <a:ext uri="{FF2B5EF4-FFF2-40B4-BE49-F238E27FC236}">
                  <a16:creationId xmlns:a16="http://schemas.microsoft.com/office/drawing/2014/main" id="{1B658CE7-E4B1-430D-AB08-967E0D621DE4}"/>
                </a:ext>
              </a:extLst>
            </p:cNvPr>
            <p:cNvSpPr txBox="1"/>
            <p:nvPr/>
          </p:nvSpPr>
          <p:spPr>
            <a:xfrm>
              <a:off x="7301197" y="2565886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BigQuery</a:t>
              </a:r>
              <a:endParaRPr lang="en-US" sz="7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39" name="Shape 337" descr="BigQuery_256px.png">
              <a:extLst>
                <a:ext uri="{FF2B5EF4-FFF2-40B4-BE49-F238E27FC236}">
                  <a16:creationId xmlns:a16="http://schemas.microsoft.com/office/drawing/2014/main" id="{A7E2AF1E-941F-4B35-847F-EFAD73616B3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7334564" y="206708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7A04D4-3447-4D53-B088-BB45D4A599AF}"/>
                </a:ext>
              </a:extLst>
            </p:cNvPr>
            <p:cNvCxnSpPr>
              <a:stCxn id="25" idx="3"/>
              <a:endCxn id="39" idx="1"/>
            </p:cNvCxnSpPr>
            <p:nvPr/>
          </p:nvCxnSpPr>
          <p:spPr>
            <a:xfrm flipV="1">
              <a:off x="6161709" y="2305284"/>
              <a:ext cx="1172855" cy="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66DE9246-5D88-4BFF-8901-76767A43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446" y="2026892"/>
              <a:ext cx="568230" cy="568230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527B3DC-20EF-4D0A-A52B-99096A4DCB53}"/>
                </a:ext>
              </a:extLst>
            </p:cNvPr>
            <p:cNvCxnSpPr>
              <a:stCxn id="39" idx="3"/>
              <a:endCxn id="43" idx="1"/>
            </p:cNvCxnSpPr>
            <p:nvPr/>
          </p:nvCxnSpPr>
          <p:spPr>
            <a:xfrm>
              <a:off x="7864964" y="2305284"/>
              <a:ext cx="1054482" cy="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4A09FB7-B8C1-445E-B10B-7047E584BD2C}"/>
              </a:ext>
            </a:extLst>
          </p:cNvPr>
          <p:cNvCxnSpPr>
            <a:stCxn id="39" idx="0"/>
            <a:endCxn id="29" idx="3"/>
          </p:cNvCxnSpPr>
          <p:nvPr/>
        </p:nvCxnSpPr>
        <p:spPr>
          <a:xfrm rot="16200000" flipV="1">
            <a:off x="7965570" y="1674387"/>
            <a:ext cx="1080206" cy="1180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64901C-F463-4924-ABAF-FE5CBCBD8FA1}"/>
              </a:ext>
            </a:extLst>
          </p:cNvPr>
          <p:cNvCxnSpPr>
            <a:cxnSpLocks/>
          </p:cNvCxnSpPr>
          <p:nvPr/>
        </p:nvCxnSpPr>
        <p:spPr>
          <a:xfrm>
            <a:off x="3828479" y="1613729"/>
            <a:ext cx="0" cy="362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261A6E-3F64-4488-8444-1EC594D79C7C}"/>
              </a:ext>
            </a:extLst>
          </p:cNvPr>
          <p:cNvSpPr txBox="1"/>
          <p:nvPr/>
        </p:nvSpPr>
        <p:spPr>
          <a:xfrm flipH="1">
            <a:off x="2163754" y="1775988"/>
            <a:ext cx="126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ON-Prem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3C18EB-AD5C-4209-80AA-220F512EF87D}"/>
              </a:ext>
            </a:extLst>
          </p:cNvPr>
          <p:cNvSpPr txBox="1"/>
          <p:nvPr/>
        </p:nvSpPr>
        <p:spPr>
          <a:xfrm flipH="1">
            <a:off x="4201968" y="1775988"/>
            <a:ext cx="71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2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11-7976-4A6B-9E4B-8ECBE2D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172958"/>
            <a:ext cx="10364451" cy="8003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pipeline – component view – with peripheral services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558149-E18C-4301-98F5-49EBD2162D7E}"/>
              </a:ext>
            </a:extLst>
          </p:cNvPr>
          <p:cNvGrpSpPr/>
          <p:nvPr/>
        </p:nvGrpSpPr>
        <p:grpSpPr>
          <a:xfrm>
            <a:off x="558085" y="1413592"/>
            <a:ext cx="10826697" cy="3683171"/>
            <a:chOff x="558085" y="973264"/>
            <a:chExt cx="8929591" cy="29173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12875-F9CE-4EF3-98D9-98B60DD093E4}"/>
                </a:ext>
              </a:extLst>
            </p:cNvPr>
            <p:cNvSpPr/>
            <p:nvPr/>
          </p:nvSpPr>
          <p:spPr>
            <a:xfrm>
              <a:off x="558085" y="1622738"/>
              <a:ext cx="2510936" cy="13737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3654E57-D653-459B-BA5A-788F3626CB58}"/>
                </a:ext>
              </a:extLst>
            </p:cNvPr>
            <p:cNvSpPr/>
            <p:nvPr/>
          </p:nvSpPr>
          <p:spPr>
            <a:xfrm>
              <a:off x="764146" y="1974761"/>
              <a:ext cx="497984" cy="304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6CFA126-093E-487D-8544-2B61945B26C3}"/>
                </a:ext>
              </a:extLst>
            </p:cNvPr>
            <p:cNvSpPr/>
            <p:nvPr/>
          </p:nvSpPr>
          <p:spPr>
            <a:xfrm>
              <a:off x="764146" y="2431961"/>
              <a:ext cx="497984" cy="304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99E5C1F1-D22D-434C-B292-2E4EEAB1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78" y="1974761"/>
              <a:ext cx="651336" cy="651336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728BDB-5E41-4884-862B-10226A22328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069021" y="2309612"/>
              <a:ext cx="65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619547-AD3A-4532-ABE7-C954DCF90BBD}"/>
                </a:ext>
              </a:extLst>
            </p:cNvPr>
            <p:cNvSpPr txBox="1"/>
            <p:nvPr/>
          </p:nvSpPr>
          <p:spPr>
            <a:xfrm>
              <a:off x="3131666" y="1990044"/>
              <a:ext cx="6732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>
              <a:defPPr>
                <a:defRPr lang="en-US"/>
              </a:defPPr>
              <a:lvl1pPr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  <a:defRPr sz="8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</a:defRPr>
              </a:lvl1pPr>
            </a:lstStyle>
            <a:p>
              <a:r>
                <a:rPr lang="en-US" dirty="0"/>
                <a:t>Event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710DB88-E9FA-4861-B44C-0FE862C1D059}"/>
                </a:ext>
              </a:extLst>
            </p:cNvPr>
            <p:cNvSpPr/>
            <p:nvPr/>
          </p:nvSpPr>
          <p:spPr>
            <a:xfrm>
              <a:off x="1758358" y="1990044"/>
              <a:ext cx="304800" cy="636053"/>
            </a:xfrm>
            <a:prstGeom prst="rightBrace">
              <a:avLst>
                <a:gd name="adj1" fmla="val 13771"/>
                <a:gd name="adj2" fmla="val 5125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hape 333">
              <a:extLst>
                <a:ext uri="{FF2B5EF4-FFF2-40B4-BE49-F238E27FC236}">
                  <a16:creationId xmlns:a16="http://schemas.microsoft.com/office/drawing/2014/main" id="{479DFDDD-A3F6-4F17-8F95-D4D1A7BFF310}"/>
                </a:ext>
              </a:extLst>
            </p:cNvPr>
            <p:cNvSpPr txBox="1"/>
            <p:nvPr/>
          </p:nvSpPr>
          <p:spPr>
            <a:xfrm>
              <a:off x="3727938" y="2560403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Pub/Sub</a:t>
              </a:r>
            </a:p>
          </p:txBody>
        </p:sp>
        <p:pic>
          <p:nvPicPr>
            <p:cNvPr id="19" name="Shape 350" descr="Cloud-PubSub_256px.png">
              <a:extLst>
                <a:ext uri="{FF2B5EF4-FFF2-40B4-BE49-F238E27FC236}">
                  <a16:creationId xmlns:a16="http://schemas.microsoft.com/office/drawing/2014/main" id="{E13C3098-0279-4338-9319-19666821D0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92" b="5092"/>
            <a:stretch/>
          </p:blipFill>
          <p:spPr>
            <a:xfrm>
              <a:off x="3762312" y="205962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364">
              <a:extLst>
                <a:ext uri="{FF2B5EF4-FFF2-40B4-BE49-F238E27FC236}">
                  <a16:creationId xmlns:a16="http://schemas.microsoft.com/office/drawing/2014/main" id="{6AE4FEA5-9A48-4027-9987-D56F0972F391}"/>
                </a:ext>
              </a:extLst>
            </p:cNvPr>
            <p:cNvSpPr txBox="1"/>
            <p:nvPr/>
          </p:nvSpPr>
          <p:spPr>
            <a:xfrm>
              <a:off x="3727938" y="3640408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Storage</a:t>
              </a:r>
            </a:p>
          </p:txBody>
        </p:sp>
        <p:pic>
          <p:nvPicPr>
            <p:cNvPr id="21" name="Shape 369" descr="Cloud-Storage_256px.png">
              <a:extLst>
                <a:ext uri="{FF2B5EF4-FFF2-40B4-BE49-F238E27FC236}">
                  <a16:creationId xmlns:a16="http://schemas.microsoft.com/office/drawing/2014/main" id="{B81BD0FD-9BF2-413C-8600-F8E8340862C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3755404" y="3182152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CBE13F-908F-47B0-9003-4129C7B35C99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flipH="1">
              <a:off x="4020604" y="2810603"/>
              <a:ext cx="6884" cy="37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hape 330">
              <a:extLst>
                <a:ext uri="{FF2B5EF4-FFF2-40B4-BE49-F238E27FC236}">
                  <a16:creationId xmlns:a16="http://schemas.microsoft.com/office/drawing/2014/main" id="{65033EF7-C2DE-4DFD-95E4-339618FB379E}"/>
                </a:ext>
              </a:extLst>
            </p:cNvPr>
            <p:cNvSpPr txBox="1"/>
            <p:nvPr/>
          </p:nvSpPr>
          <p:spPr>
            <a:xfrm>
              <a:off x="5596959" y="2560403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Dataflow</a:t>
              </a:r>
            </a:p>
          </p:txBody>
        </p:sp>
        <p:pic>
          <p:nvPicPr>
            <p:cNvPr id="25" name="Shape 347" descr="Cloud-Dataflow_256px.png">
              <a:extLst>
                <a:ext uri="{FF2B5EF4-FFF2-40B4-BE49-F238E27FC236}">
                  <a16:creationId xmlns:a16="http://schemas.microsoft.com/office/drawing/2014/main" id="{F3C7C645-2626-43C6-8E54-226CE18D90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092" b="5092"/>
            <a:stretch/>
          </p:blipFill>
          <p:spPr>
            <a:xfrm>
              <a:off x="5631309" y="206987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C39632-86FB-4126-AA46-0E8C70F08CDE}"/>
                </a:ext>
              </a:extLst>
            </p:cNvPr>
            <p:cNvCxnSpPr>
              <a:stCxn id="19" idx="3"/>
              <a:endCxn id="25" idx="1"/>
            </p:cNvCxnSpPr>
            <p:nvPr/>
          </p:nvCxnSpPr>
          <p:spPr>
            <a:xfrm>
              <a:off x="4292712" y="2297821"/>
              <a:ext cx="1338597" cy="1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FC096A-07BB-4C67-A232-200F89519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310" y="973264"/>
              <a:ext cx="530353" cy="476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30">
              <a:extLst>
                <a:ext uri="{FF2B5EF4-FFF2-40B4-BE49-F238E27FC236}">
                  <a16:creationId xmlns:a16="http://schemas.microsoft.com/office/drawing/2014/main" id="{ACAD011C-240E-4E48-A555-FD154C235AFF}"/>
                </a:ext>
              </a:extLst>
            </p:cNvPr>
            <p:cNvSpPr txBox="1"/>
            <p:nvPr/>
          </p:nvSpPr>
          <p:spPr>
            <a:xfrm>
              <a:off x="6217363" y="1471347"/>
              <a:ext cx="890877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Memorystore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8040523-76A8-41FF-A890-13E2D6501357}"/>
                </a:ext>
              </a:extLst>
            </p:cNvPr>
            <p:cNvCxnSpPr>
              <a:stCxn id="29" idx="1"/>
              <a:endCxn id="25" idx="0"/>
            </p:cNvCxnSpPr>
            <p:nvPr/>
          </p:nvCxnSpPr>
          <p:spPr>
            <a:xfrm rot="10800000" flipV="1">
              <a:off x="5896510" y="1211480"/>
              <a:ext cx="475800" cy="8583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hape 329">
              <a:extLst>
                <a:ext uri="{FF2B5EF4-FFF2-40B4-BE49-F238E27FC236}">
                  <a16:creationId xmlns:a16="http://schemas.microsoft.com/office/drawing/2014/main" id="{1B658CE7-E4B1-430D-AB08-967E0D621DE4}"/>
                </a:ext>
              </a:extLst>
            </p:cNvPr>
            <p:cNvSpPr txBox="1"/>
            <p:nvPr/>
          </p:nvSpPr>
          <p:spPr>
            <a:xfrm>
              <a:off x="7301197" y="2565886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8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BigQuery</a:t>
              </a:r>
              <a:endParaRPr lang="en-US" sz="7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39" name="Shape 337" descr="BigQuery_256px.png">
              <a:extLst>
                <a:ext uri="{FF2B5EF4-FFF2-40B4-BE49-F238E27FC236}">
                  <a16:creationId xmlns:a16="http://schemas.microsoft.com/office/drawing/2014/main" id="{A7E2AF1E-941F-4B35-847F-EFAD73616B3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7334564" y="206708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7A04D4-3447-4D53-B088-BB45D4A599AF}"/>
                </a:ext>
              </a:extLst>
            </p:cNvPr>
            <p:cNvCxnSpPr>
              <a:stCxn id="25" idx="3"/>
              <a:endCxn id="39" idx="1"/>
            </p:cNvCxnSpPr>
            <p:nvPr/>
          </p:nvCxnSpPr>
          <p:spPr>
            <a:xfrm flipV="1">
              <a:off x="6161709" y="2305284"/>
              <a:ext cx="1172855" cy="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66DE9246-5D88-4BFF-8901-76767A43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446" y="2026892"/>
              <a:ext cx="568230" cy="568230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527B3DC-20EF-4D0A-A52B-99096A4DCB53}"/>
                </a:ext>
              </a:extLst>
            </p:cNvPr>
            <p:cNvCxnSpPr>
              <a:stCxn id="39" idx="3"/>
              <a:endCxn id="43" idx="1"/>
            </p:cNvCxnSpPr>
            <p:nvPr/>
          </p:nvCxnSpPr>
          <p:spPr>
            <a:xfrm>
              <a:off x="7864964" y="2305284"/>
              <a:ext cx="1054482" cy="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4A09FB7-B8C1-445E-B10B-7047E584BD2C}"/>
              </a:ext>
            </a:extLst>
          </p:cNvPr>
          <p:cNvCxnSpPr>
            <a:stCxn id="39" idx="0"/>
            <a:endCxn id="29" idx="3"/>
          </p:cNvCxnSpPr>
          <p:nvPr/>
        </p:nvCxnSpPr>
        <p:spPr>
          <a:xfrm rot="16200000" flipV="1">
            <a:off x="8133076" y="1831845"/>
            <a:ext cx="1080206" cy="845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FF2F17-B7E1-4AA4-A2C9-521E0F583970}"/>
              </a:ext>
            </a:extLst>
          </p:cNvPr>
          <p:cNvCxnSpPr>
            <a:stCxn id="20" idx="2"/>
          </p:cNvCxnSpPr>
          <p:nvPr/>
        </p:nvCxnSpPr>
        <p:spPr>
          <a:xfrm flipH="1">
            <a:off x="4763347" y="5096763"/>
            <a:ext cx="1221" cy="53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85C3D8E-4B60-4AC7-B24B-3D8CBADD8C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1" y="5576454"/>
            <a:ext cx="643084" cy="633486"/>
          </a:xfrm>
          <a:prstGeom prst="rect">
            <a:avLst/>
          </a:prstGeom>
        </p:spPr>
      </p:pic>
      <p:sp>
        <p:nvSpPr>
          <p:cNvPr id="33" name="Shape 364">
            <a:extLst>
              <a:ext uri="{FF2B5EF4-FFF2-40B4-BE49-F238E27FC236}">
                <a16:creationId xmlns:a16="http://schemas.microsoft.com/office/drawing/2014/main" id="{A19BAE66-05F8-4E4F-9F71-3D0D1BB10E4F}"/>
              </a:ext>
            </a:extLst>
          </p:cNvPr>
          <p:cNvSpPr txBox="1"/>
          <p:nvPr/>
        </p:nvSpPr>
        <p:spPr>
          <a:xfrm>
            <a:off x="4352809" y="6209940"/>
            <a:ext cx="726380" cy="3158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Data Archive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379495-A73F-4F6B-8527-CBD3C80A8CD5}"/>
              </a:ext>
            </a:extLst>
          </p:cNvPr>
          <p:cNvSpPr txBox="1"/>
          <p:nvPr/>
        </p:nvSpPr>
        <p:spPr>
          <a:xfrm>
            <a:off x="4770858" y="3774403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File storage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87324D-4B80-469A-AF66-2F3899C192A0}"/>
              </a:ext>
            </a:extLst>
          </p:cNvPr>
          <p:cNvSpPr txBox="1"/>
          <p:nvPr/>
        </p:nvSpPr>
        <p:spPr>
          <a:xfrm>
            <a:off x="5344047" y="2743806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Stream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1B63AA-60FE-4B26-8A49-450F71413263}"/>
              </a:ext>
            </a:extLst>
          </p:cNvPr>
          <p:cNvSpPr txBox="1"/>
          <p:nvPr/>
        </p:nvSpPr>
        <p:spPr>
          <a:xfrm>
            <a:off x="6574644" y="2440165"/>
            <a:ext cx="926548" cy="242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Transformation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4727628-AEF0-47F4-9CB4-6A5A64AE625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077764" y="3255209"/>
            <a:ext cx="1724970" cy="1247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A465CD-1FF2-4B02-81D0-D26D83271FA1}"/>
              </a:ext>
            </a:extLst>
          </p:cNvPr>
          <p:cNvSpPr txBox="1"/>
          <p:nvPr/>
        </p:nvSpPr>
        <p:spPr>
          <a:xfrm>
            <a:off x="5587080" y="4531790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Batch Processing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75BA80-67BC-4E3F-A6D8-4DC4E57670B7}"/>
              </a:ext>
            </a:extLst>
          </p:cNvPr>
          <p:cNvSpPr txBox="1"/>
          <p:nvPr/>
        </p:nvSpPr>
        <p:spPr>
          <a:xfrm>
            <a:off x="5868473" y="3684567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Recovery</a:t>
            </a:r>
          </a:p>
          <a:p>
            <a:r>
              <a:rPr lang="en-US" dirty="0"/>
              <a:t>Replay</a:t>
            </a:r>
          </a:p>
          <a:p>
            <a:r>
              <a:rPr lang="en-US" dirty="0"/>
              <a:t>Bug detection</a:t>
            </a:r>
          </a:p>
          <a:p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9597C48-DEBE-43D9-8F4A-D409BF1FD66E}"/>
              </a:ext>
            </a:extLst>
          </p:cNvPr>
          <p:cNvCxnSpPr>
            <a:cxnSpLocks/>
            <a:stCxn id="25" idx="2"/>
            <a:endCxn id="38" idx="2"/>
          </p:cNvCxnSpPr>
          <p:nvPr/>
        </p:nvCxnSpPr>
        <p:spPr>
          <a:xfrm rot="16200000" flipH="1">
            <a:off x="7893497" y="2536694"/>
            <a:ext cx="340645" cy="2066306"/>
          </a:xfrm>
          <a:prstGeom prst="bentConnector3">
            <a:avLst>
              <a:gd name="adj1" fmla="val 167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706F101-E8BF-440B-A46E-9541400160B5}"/>
              </a:ext>
            </a:extLst>
          </p:cNvPr>
          <p:cNvSpPr txBox="1"/>
          <p:nvPr/>
        </p:nvSpPr>
        <p:spPr>
          <a:xfrm>
            <a:off x="7683609" y="3680496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Bad records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F31B6B4-9DEC-4BDC-8551-98A702094994}"/>
              </a:ext>
            </a:extLst>
          </p:cNvPr>
          <p:cNvCxnSpPr/>
          <p:nvPr/>
        </p:nvCxnSpPr>
        <p:spPr>
          <a:xfrm rot="10800000" flipV="1">
            <a:off x="5235192" y="4421275"/>
            <a:ext cx="3860589" cy="793820"/>
          </a:xfrm>
          <a:prstGeom prst="bentConnector3">
            <a:avLst>
              <a:gd name="adj1" fmla="val 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377A8A7-89FC-40C1-976F-D0D610C1B0D4}"/>
              </a:ext>
            </a:extLst>
          </p:cNvPr>
          <p:cNvSpPr txBox="1"/>
          <p:nvPr/>
        </p:nvSpPr>
        <p:spPr>
          <a:xfrm>
            <a:off x="6943683" y="5183207"/>
            <a:ext cx="1115018" cy="52240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Data Lineage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Monitoring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F02926-C5B1-4766-8BB1-0285A4102702}"/>
              </a:ext>
            </a:extLst>
          </p:cNvPr>
          <p:cNvSpPr txBox="1"/>
          <p:nvPr/>
        </p:nvSpPr>
        <p:spPr>
          <a:xfrm>
            <a:off x="8058701" y="1298349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/>
              <a:t>Reference data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0D099115-909C-4553-8306-2F08276F0C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4825" y="2644786"/>
            <a:ext cx="322552" cy="322552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40ADEF77-B3B2-4955-9548-D82BB21071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8583" y="3299925"/>
            <a:ext cx="322552" cy="32255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77CF420-A3C2-4CB0-B597-6F9B8DECB4B8}"/>
              </a:ext>
            </a:extLst>
          </p:cNvPr>
          <p:cNvSpPr txBox="1"/>
          <p:nvPr/>
        </p:nvSpPr>
        <p:spPr>
          <a:xfrm>
            <a:off x="1385719" y="2962795"/>
            <a:ext cx="816222" cy="27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  <a:defRPr sz="8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 err="1"/>
              <a:t>binlogs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2393D2-BBB3-46FA-9971-8673C1AB839A}"/>
              </a:ext>
            </a:extLst>
          </p:cNvPr>
          <p:cNvCxnSpPr>
            <a:cxnSpLocks/>
          </p:cNvCxnSpPr>
          <p:nvPr/>
        </p:nvCxnSpPr>
        <p:spPr>
          <a:xfrm>
            <a:off x="3828479" y="1613729"/>
            <a:ext cx="0" cy="362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3D76EAC-130E-4C8E-80F3-6DDBF0828252}"/>
              </a:ext>
            </a:extLst>
          </p:cNvPr>
          <p:cNvSpPr txBox="1"/>
          <p:nvPr/>
        </p:nvSpPr>
        <p:spPr>
          <a:xfrm flipH="1">
            <a:off x="2163754" y="1775988"/>
            <a:ext cx="126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ON-Prem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67D087-BA7F-4CB7-A31A-874352925251}"/>
              </a:ext>
            </a:extLst>
          </p:cNvPr>
          <p:cNvSpPr txBox="1"/>
          <p:nvPr/>
        </p:nvSpPr>
        <p:spPr>
          <a:xfrm flipH="1">
            <a:off x="4201968" y="1775988"/>
            <a:ext cx="71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11-7976-4A6B-9E4B-8ECBE2D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172958"/>
            <a:ext cx="10364451" cy="800306"/>
          </a:xfrm>
        </p:spPr>
        <p:txBody>
          <a:bodyPr>
            <a:normAutofit/>
          </a:bodyPr>
          <a:lstStyle/>
          <a:p>
            <a:r>
              <a:rPr lang="en-US" dirty="0"/>
              <a:t>Event generation and Message broker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C3FEED-35C2-48B6-AB9B-F96F5664E2A4}"/>
              </a:ext>
            </a:extLst>
          </p:cNvPr>
          <p:cNvSpPr/>
          <p:nvPr/>
        </p:nvSpPr>
        <p:spPr>
          <a:xfrm>
            <a:off x="1151791" y="2617176"/>
            <a:ext cx="4123594" cy="162364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BC5C9-2437-4B41-AA9D-EB41D84CDB45}"/>
              </a:ext>
            </a:extLst>
          </p:cNvPr>
          <p:cNvSpPr/>
          <p:nvPr/>
        </p:nvSpPr>
        <p:spPr>
          <a:xfrm>
            <a:off x="6420830" y="2617176"/>
            <a:ext cx="3079587" cy="162364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BEC00C8-676E-45EA-9892-70EC96B4680E}"/>
              </a:ext>
            </a:extLst>
          </p:cNvPr>
          <p:cNvSpPr/>
          <p:nvPr/>
        </p:nvSpPr>
        <p:spPr>
          <a:xfrm>
            <a:off x="1476139" y="2862628"/>
            <a:ext cx="603782" cy="3848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823436C-E5ED-47E2-B6DD-55B3264177F1}"/>
              </a:ext>
            </a:extLst>
          </p:cNvPr>
          <p:cNvSpPr/>
          <p:nvPr/>
        </p:nvSpPr>
        <p:spPr>
          <a:xfrm>
            <a:off x="1476139" y="3495972"/>
            <a:ext cx="603782" cy="3848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66785C-F912-4753-9B4D-89B84BFC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645" y="3039476"/>
            <a:ext cx="322552" cy="32255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A948148-5844-4D87-AB95-7D43E581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645" y="3669741"/>
            <a:ext cx="322552" cy="32255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728DE-4A21-47E1-8FF4-33CEAAD07FC3}"/>
              </a:ext>
            </a:extLst>
          </p:cNvPr>
          <p:cNvSpPr/>
          <p:nvPr/>
        </p:nvSpPr>
        <p:spPr>
          <a:xfrm>
            <a:off x="2650457" y="2953371"/>
            <a:ext cx="1539793" cy="103892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808080"/>
              </a:buClr>
              <a:buSzPct val="25000"/>
            </a:pPr>
            <a:r>
              <a:rPr lang="en-US" sz="800" b="1" dirty="0">
                <a:solidFill>
                  <a:srgbClr val="808080"/>
                </a:solidFill>
                <a:latin typeface="Open Sans"/>
              </a:rPr>
              <a:t>Read bin logs</a:t>
            </a:r>
          </a:p>
          <a:p>
            <a:pPr algn="ctr">
              <a:buClr>
                <a:srgbClr val="808080"/>
              </a:buClr>
              <a:buSzPct val="25000"/>
            </a:pPr>
            <a:endParaRPr lang="en-US" sz="800" b="1" dirty="0">
              <a:solidFill>
                <a:srgbClr val="808080"/>
              </a:solidFill>
              <a:latin typeface="Open Sans"/>
            </a:endParaRPr>
          </a:p>
          <a:p>
            <a:pPr algn="ctr">
              <a:buClr>
                <a:srgbClr val="808080"/>
              </a:buClr>
              <a:buSzPct val="25000"/>
            </a:pPr>
            <a:r>
              <a:rPr lang="en-US" sz="800" b="1" dirty="0">
                <a:solidFill>
                  <a:srgbClr val="808080"/>
                </a:solidFill>
                <a:latin typeface="Open Sans"/>
              </a:rPr>
              <a:t>Or</a:t>
            </a:r>
          </a:p>
          <a:p>
            <a:pPr algn="ctr">
              <a:buClr>
                <a:srgbClr val="808080"/>
              </a:buClr>
              <a:buSzPct val="25000"/>
            </a:pPr>
            <a:endParaRPr lang="en-US" sz="800" b="1" dirty="0">
              <a:solidFill>
                <a:srgbClr val="808080"/>
              </a:solidFill>
              <a:latin typeface="Open Sans"/>
            </a:endParaRPr>
          </a:p>
          <a:p>
            <a:pPr algn="ctr">
              <a:buClr>
                <a:srgbClr val="808080"/>
              </a:buClr>
              <a:buSzPct val="25000"/>
            </a:pPr>
            <a:r>
              <a:rPr lang="en-US" sz="800" b="1" dirty="0">
                <a:solidFill>
                  <a:srgbClr val="808080"/>
                </a:solidFill>
                <a:latin typeface="Open Sans"/>
              </a:rPr>
              <a:t>diff</a:t>
            </a:r>
          </a:p>
          <a:p>
            <a:pPr algn="ctr">
              <a:buClr>
                <a:srgbClr val="808080"/>
              </a:buClr>
              <a:buSzPct val="25000"/>
            </a:pPr>
            <a:r>
              <a:rPr lang="en-US" sz="800" b="1" dirty="0">
                <a:solidFill>
                  <a:srgbClr val="808080"/>
                </a:solidFill>
                <a:latin typeface="Open Sans"/>
              </a:rPr>
              <a:t>Trigger</a:t>
            </a:r>
          </a:p>
          <a:p>
            <a:pPr algn="ctr">
              <a:buClr>
                <a:srgbClr val="808080"/>
              </a:buClr>
              <a:buSzPct val="25000"/>
            </a:pPr>
            <a:r>
              <a:rPr lang="en-US" sz="800" b="1" dirty="0">
                <a:solidFill>
                  <a:srgbClr val="808080"/>
                </a:solidFill>
                <a:latin typeface="Open Sans"/>
              </a:rPr>
              <a:t>Timestamp</a:t>
            </a:r>
          </a:p>
        </p:txBody>
      </p:sp>
      <p:sp>
        <p:nvSpPr>
          <p:cNvPr id="12" name="Shape 333">
            <a:extLst>
              <a:ext uri="{FF2B5EF4-FFF2-40B4-BE49-F238E27FC236}">
                <a16:creationId xmlns:a16="http://schemas.microsoft.com/office/drawing/2014/main" id="{39A10BB9-B39E-4DAA-8951-B092371827FD}"/>
              </a:ext>
            </a:extLst>
          </p:cNvPr>
          <p:cNvSpPr txBox="1"/>
          <p:nvPr/>
        </p:nvSpPr>
        <p:spPr>
          <a:xfrm>
            <a:off x="2845162" y="4365901"/>
            <a:ext cx="1027289" cy="2111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Event Generation Service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DE4CB6-6DD6-4860-A3CA-FBBAFA337F8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>
            <a:off x="2241197" y="3200752"/>
            <a:ext cx="409260" cy="27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A23F746-E374-4412-9FEF-212C075BAA5B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rot="10800000" flipV="1">
            <a:off x="2241197" y="3472831"/>
            <a:ext cx="409260" cy="358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C92CC4B7-5A2D-4A4E-BA08-B45CE8807891}"/>
              </a:ext>
            </a:extLst>
          </p:cNvPr>
          <p:cNvSpPr/>
          <p:nvPr/>
        </p:nvSpPr>
        <p:spPr>
          <a:xfrm>
            <a:off x="4430926" y="2977932"/>
            <a:ext cx="603782" cy="3848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333">
            <a:extLst>
              <a:ext uri="{FF2B5EF4-FFF2-40B4-BE49-F238E27FC236}">
                <a16:creationId xmlns:a16="http://schemas.microsoft.com/office/drawing/2014/main" id="{6B2D5311-64CB-4ECE-80D8-F9C9F1762EAC}"/>
              </a:ext>
            </a:extLst>
          </p:cNvPr>
          <p:cNvSpPr txBox="1"/>
          <p:nvPr/>
        </p:nvSpPr>
        <p:spPr>
          <a:xfrm>
            <a:off x="4162421" y="2730652"/>
            <a:ext cx="1027289" cy="2111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Event Store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987D1-3D24-4604-8587-EF7DB5C47B5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90250" y="3472832"/>
            <a:ext cx="301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306E70C-F568-420F-AED9-AF4A571790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53" y="3127215"/>
            <a:ext cx="368041" cy="368041"/>
          </a:xfrm>
          <a:prstGeom prst="rect">
            <a:avLst/>
          </a:prstGeom>
        </p:spPr>
      </p:pic>
      <p:sp>
        <p:nvSpPr>
          <p:cNvPr id="28" name="Shape 333">
            <a:extLst>
              <a:ext uri="{FF2B5EF4-FFF2-40B4-BE49-F238E27FC236}">
                <a16:creationId xmlns:a16="http://schemas.microsoft.com/office/drawing/2014/main" id="{4AE2835A-FEA0-46B8-83E0-BDA64E606D9F}"/>
              </a:ext>
            </a:extLst>
          </p:cNvPr>
          <p:cNvSpPr txBox="1"/>
          <p:nvPr/>
        </p:nvSpPr>
        <p:spPr>
          <a:xfrm>
            <a:off x="6545808" y="2833887"/>
            <a:ext cx="1027289" cy="2111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Publishers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40DECCD-4A8F-494E-A292-22069FD61502}"/>
              </a:ext>
            </a:extLst>
          </p:cNvPr>
          <p:cNvCxnSpPr>
            <a:cxnSpLocks/>
            <a:stCxn id="11" idx="0"/>
            <a:endCxn id="18" idx="0"/>
          </p:cNvCxnSpPr>
          <p:nvPr/>
        </p:nvCxnSpPr>
        <p:spPr>
          <a:xfrm rot="5400000" flipH="1" flipV="1">
            <a:off x="3936851" y="2214156"/>
            <a:ext cx="222719" cy="1255712"/>
          </a:xfrm>
          <a:prstGeom prst="bentConnector3">
            <a:avLst>
              <a:gd name="adj1" fmla="val 2026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89B32-52E2-4085-95F1-BF683C178020}"/>
              </a:ext>
            </a:extLst>
          </p:cNvPr>
          <p:cNvSpPr/>
          <p:nvPr/>
        </p:nvSpPr>
        <p:spPr>
          <a:xfrm>
            <a:off x="7568574" y="3218723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Topic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FECA71-6D3F-4447-83D4-B793B566C1AC}"/>
              </a:ext>
            </a:extLst>
          </p:cNvPr>
          <p:cNvSpPr/>
          <p:nvPr/>
        </p:nvSpPr>
        <p:spPr>
          <a:xfrm>
            <a:off x="7560107" y="3589735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Topic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B0A3A-F5B3-4A81-BA90-B5B68415D49D}"/>
              </a:ext>
            </a:extLst>
          </p:cNvPr>
          <p:cNvSpPr/>
          <p:nvPr/>
        </p:nvSpPr>
        <p:spPr>
          <a:xfrm>
            <a:off x="7568574" y="2847711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Topic  1</a:t>
            </a:r>
          </a:p>
        </p:txBody>
      </p:sp>
      <p:sp>
        <p:nvSpPr>
          <p:cNvPr id="36" name="Shape 333">
            <a:extLst>
              <a:ext uri="{FF2B5EF4-FFF2-40B4-BE49-F238E27FC236}">
                <a16:creationId xmlns:a16="http://schemas.microsoft.com/office/drawing/2014/main" id="{5F496C69-0253-4EB0-B378-C552D34C8875}"/>
              </a:ext>
            </a:extLst>
          </p:cNvPr>
          <p:cNvSpPr txBox="1"/>
          <p:nvPr/>
        </p:nvSpPr>
        <p:spPr>
          <a:xfrm>
            <a:off x="8248593" y="2828359"/>
            <a:ext cx="1027289" cy="2111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Subscriber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Shape 364">
            <a:extLst>
              <a:ext uri="{FF2B5EF4-FFF2-40B4-BE49-F238E27FC236}">
                <a16:creationId xmlns:a16="http://schemas.microsoft.com/office/drawing/2014/main" id="{3E80203A-FF9F-493D-A6A8-88C4289FBC95}"/>
              </a:ext>
            </a:extLst>
          </p:cNvPr>
          <p:cNvSpPr txBox="1"/>
          <p:nvPr/>
        </p:nvSpPr>
        <p:spPr>
          <a:xfrm>
            <a:off x="10361017" y="4291375"/>
            <a:ext cx="726380" cy="3158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pic>
        <p:nvPicPr>
          <p:cNvPr id="38" name="Shape 369" descr="Cloud-Storage_256px.png">
            <a:extLst>
              <a:ext uri="{FF2B5EF4-FFF2-40B4-BE49-F238E27FC236}">
                <a16:creationId xmlns:a16="http://schemas.microsoft.com/office/drawing/2014/main" id="{810E221E-4DEC-4E33-98C9-89D7313685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0394319" y="3712823"/>
            <a:ext cx="643084" cy="6014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30">
            <a:extLst>
              <a:ext uri="{FF2B5EF4-FFF2-40B4-BE49-F238E27FC236}">
                <a16:creationId xmlns:a16="http://schemas.microsoft.com/office/drawing/2014/main" id="{B608961A-8C41-4D71-8542-3291024DB898}"/>
              </a:ext>
            </a:extLst>
          </p:cNvPr>
          <p:cNvSpPr txBox="1"/>
          <p:nvPr/>
        </p:nvSpPr>
        <p:spPr>
          <a:xfrm>
            <a:off x="10319369" y="3031763"/>
            <a:ext cx="726380" cy="3158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pic>
        <p:nvPicPr>
          <p:cNvPr id="40" name="Shape 347" descr="Cloud-Dataflow_256px.png">
            <a:extLst>
              <a:ext uri="{FF2B5EF4-FFF2-40B4-BE49-F238E27FC236}">
                <a16:creationId xmlns:a16="http://schemas.microsoft.com/office/drawing/2014/main" id="{84033045-03DD-4091-8E2B-444AE9BBCBE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0361017" y="2412461"/>
            <a:ext cx="643084" cy="601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602C11-67B7-4E30-AF63-BDBD525F3C09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392049" y="2713191"/>
            <a:ext cx="1968968" cy="776321"/>
          </a:xfrm>
          <a:prstGeom prst="bentConnector3">
            <a:avLst>
              <a:gd name="adj1" fmla="val 65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FAD788D-9802-448B-B227-E6A6429B077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953582" y="3495256"/>
            <a:ext cx="1440737" cy="518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333">
            <a:extLst>
              <a:ext uri="{FF2B5EF4-FFF2-40B4-BE49-F238E27FC236}">
                <a16:creationId xmlns:a16="http://schemas.microsoft.com/office/drawing/2014/main" id="{58E79675-B6A6-41AD-AABC-39EDF4493281}"/>
              </a:ext>
            </a:extLst>
          </p:cNvPr>
          <p:cNvSpPr txBox="1"/>
          <p:nvPr/>
        </p:nvSpPr>
        <p:spPr>
          <a:xfrm>
            <a:off x="7560107" y="4365901"/>
            <a:ext cx="1027289" cy="2111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</a:t>
            </a:r>
            <a:r>
              <a:rPr lang="en-US" sz="8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pubsub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618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11-7976-4A6B-9E4B-8ECBE2D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172958"/>
            <a:ext cx="10364451" cy="800306"/>
          </a:xfrm>
        </p:spPr>
        <p:txBody>
          <a:bodyPr/>
          <a:lstStyle/>
          <a:p>
            <a:r>
              <a:rPr lang="en-US" dirty="0"/>
              <a:t>Transform – cloud dataflow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A82199-E769-4A5D-9454-B15966316745}"/>
              </a:ext>
            </a:extLst>
          </p:cNvPr>
          <p:cNvSpPr/>
          <p:nvPr/>
        </p:nvSpPr>
        <p:spPr>
          <a:xfrm>
            <a:off x="3022595" y="2235201"/>
            <a:ext cx="5833538" cy="33274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hape 333">
            <a:extLst>
              <a:ext uri="{FF2B5EF4-FFF2-40B4-BE49-F238E27FC236}">
                <a16:creationId xmlns:a16="http://schemas.microsoft.com/office/drawing/2014/main" id="{009E4DA9-5C3F-47FA-80B8-E899B8890E49}"/>
              </a:ext>
            </a:extLst>
          </p:cNvPr>
          <p:cNvSpPr txBox="1"/>
          <p:nvPr/>
        </p:nvSpPr>
        <p:spPr>
          <a:xfrm>
            <a:off x="1034018" y="3897552"/>
            <a:ext cx="726380" cy="3158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pic>
        <p:nvPicPr>
          <p:cNvPr id="5" name="Shape 350" descr="Cloud-PubSub_256px.png">
            <a:extLst>
              <a:ext uri="{FF2B5EF4-FFF2-40B4-BE49-F238E27FC236}">
                <a16:creationId xmlns:a16="http://schemas.microsoft.com/office/drawing/2014/main" id="{08451EFF-4F2D-41DE-A330-A8D0FA8688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092" b="5092"/>
          <a:stretch/>
        </p:blipFill>
        <p:spPr>
          <a:xfrm>
            <a:off x="1076858" y="3240065"/>
            <a:ext cx="643084" cy="601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C7588A-66BF-4E04-B87B-09995FB4F96D}"/>
              </a:ext>
            </a:extLst>
          </p:cNvPr>
          <p:cNvCxnSpPr/>
          <p:nvPr/>
        </p:nvCxnSpPr>
        <p:spPr>
          <a:xfrm>
            <a:off x="1838848" y="3523199"/>
            <a:ext cx="113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E82FC7-6AAB-45DD-99BE-F6EABD90D0D7}"/>
              </a:ext>
            </a:extLst>
          </p:cNvPr>
          <p:cNvSpPr/>
          <p:nvPr/>
        </p:nvSpPr>
        <p:spPr>
          <a:xfrm>
            <a:off x="3999244" y="2823587"/>
            <a:ext cx="1004836" cy="19292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C3F60-8BA0-44BE-870D-3BB030AD2FCC}"/>
              </a:ext>
            </a:extLst>
          </p:cNvPr>
          <p:cNvSpPr/>
          <p:nvPr/>
        </p:nvSpPr>
        <p:spPr>
          <a:xfrm>
            <a:off x="4178533" y="3362201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604EC-A5DE-4C83-8D76-83250E54E50D}"/>
              </a:ext>
            </a:extLst>
          </p:cNvPr>
          <p:cNvSpPr/>
          <p:nvPr/>
        </p:nvSpPr>
        <p:spPr>
          <a:xfrm>
            <a:off x="4170066" y="3733213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AE191-7E1F-4F3D-8C6D-F46EC1864EF5}"/>
              </a:ext>
            </a:extLst>
          </p:cNvPr>
          <p:cNvSpPr/>
          <p:nvPr/>
        </p:nvSpPr>
        <p:spPr>
          <a:xfrm>
            <a:off x="4163461" y="4104225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hape 333">
            <a:extLst>
              <a:ext uri="{FF2B5EF4-FFF2-40B4-BE49-F238E27FC236}">
                <a16:creationId xmlns:a16="http://schemas.microsoft.com/office/drawing/2014/main" id="{0BA0C351-3FFE-4E3B-9181-4D3866CF1D4E}"/>
              </a:ext>
            </a:extLst>
          </p:cNvPr>
          <p:cNvSpPr txBox="1"/>
          <p:nvPr/>
        </p:nvSpPr>
        <p:spPr>
          <a:xfrm>
            <a:off x="4121950" y="4835053"/>
            <a:ext cx="741452" cy="2813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Denormalize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28516-0ADD-4274-A29F-C8ACF5B966F6}"/>
              </a:ext>
            </a:extLst>
          </p:cNvPr>
          <p:cNvSpPr/>
          <p:nvPr/>
        </p:nvSpPr>
        <p:spPr>
          <a:xfrm>
            <a:off x="4178533" y="2991189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53AE64-260B-4C62-8EA1-F4A04ABF3DAD}"/>
              </a:ext>
            </a:extLst>
          </p:cNvPr>
          <p:cNvSpPr/>
          <p:nvPr/>
        </p:nvSpPr>
        <p:spPr>
          <a:xfrm>
            <a:off x="5328697" y="2823587"/>
            <a:ext cx="1004836" cy="19292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60824-DEA5-4D3E-88AA-1D867B037A10}"/>
              </a:ext>
            </a:extLst>
          </p:cNvPr>
          <p:cNvSpPr/>
          <p:nvPr/>
        </p:nvSpPr>
        <p:spPr>
          <a:xfrm>
            <a:off x="5507986" y="3362201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2B4607-08D8-40C2-AAB4-88D160D22819}"/>
              </a:ext>
            </a:extLst>
          </p:cNvPr>
          <p:cNvSpPr/>
          <p:nvPr/>
        </p:nvSpPr>
        <p:spPr>
          <a:xfrm>
            <a:off x="5507986" y="3733213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Shape 333">
            <a:extLst>
              <a:ext uri="{FF2B5EF4-FFF2-40B4-BE49-F238E27FC236}">
                <a16:creationId xmlns:a16="http://schemas.microsoft.com/office/drawing/2014/main" id="{E300AA93-000D-432F-997C-4ACC9E1B91C9}"/>
              </a:ext>
            </a:extLst>
          </p:cNvPr>
          <p:cNvSpPr txBox="1"/>
          <p:nvPr/>
        </p:nvSpPr>
        <p:spPr>
          <a:xfrm>
            <a:off x="5451403" y="4835053"/>
            <a:ext cx="741452" cy="2813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Aggregation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C5BD99-BCE9-41D2-9457-AC5E46124366}"/>
              </a:ext>
            </a:extLst>
          </p:cNvPr>
          <p:cNvSpPr/>
          <p:nvPr/>
        </p:nvSpPr>
        <p:spPr>
          <a:xfrm>
            <a:off x="6658150" y="2823587"/>
            <a:ext cx="1004836" cy="19292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8C9F2A-8850-4C34-9BCA-7DF77CD3AE32}"/>
              </a:ext>
            </a:extLst>
          </p:cNvPr>
          <p:cNvSpPr/>
          <p:nvPr/>
        </p:nvSpPr>
        <p:spPr>
          <a:xfrm>
            <a:off x="6837439" y="3362201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FACT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A80370-E9AD-4C14-855F-ADB43D463C01}"/>
              </a:ext>
            </a:extLst>
          </p:cNvPr>
          <p:cNvSpPr/>
          <p:nvPr/>
        </p:nvSpPr>
        <p:spPr>
          <a:xfrm>
            <a:off x="6837439" y="3733213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FACT</a:t>
            </a:r>
            <a:endParaRPr lang="en-US" dirty="0"/>
          </a:p>
        </p:txBody>
      </p:sp>
      <p:sp>
        <p:nvSpPr>
          <p:cNvPr id="34" name="Shape 333">
            <a:extLst>
              <a:ext uri="{FF2B5EF4-FFF2-40B4-BE49-F238E27FC236}">
                <a16:creationId xmlns:a16="http://schemas.microsoft.com/office/drawing/2014/main" id="{9D61E13E-4638-4141-9A5B-09ED7FE4B910}"/>
              </a:ext>
            </a:extLst>
          </p:cNvPr>
          <p:cNvSpPr txBox="1"/>
          <p:nvPr/>
        </p:nvSpPr>
        <p:spPr>
          <a:xfrm>
            <a:off x="6780856" y="4835053"/>
            <a:ext cx="741452" cy="2813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Surrogate key generation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30C4C-D81D-4C5B-9FD2-3C630203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19" y="1089957"/>
            <a:ext cx="643027" cy="60150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30">
            <a:extLst>
              <a:ext uri="{FF2B5EF4-FFF2-40B4-BE49-F238E27FC236}">
                <a16:creationId xmlns:a16="http://schemas.microsoft.com/office/drawing/2014/main" id="{AB0FBD9D-75DA-4074-8AB9-CC31B3560905}"/>
              </a:ext>
            </a:extLst>
          </p:cNvPr>
          <p:cNvSpPr txBox="1"/>
          <p:nvPr/>
        </p:nvSpPr>
        <p:spPr>
          <a:xfrm>
            <a:off x="8346754" y="1718791"/>
            <a:ext cx="1080145" cy="3158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Memorystore</a:t>
            </a:r>
          </a:p>
        </p:txBody>
      </p:sp>
      <p:sp>
        <p:nvSpPr>
          <p:cNvPr id="37" name="Shape 329">
            <a:extLst>
              <a:ext uri="{FF2B5EF4-FFF2-40B4-BE49-F238E27FC236}">
                <a16:creationId xmlns:a16="http://schemas.microsoft.com/office/drawing/2014/main" id="{847469A2-A05B-4AB0-BFBE-1EB5606C8DEC}"/>
              </a:ext>
            </a:extLst>
          </p:cNvPr>
          <p:cNvSpPr txBox="1"/>
          <p:nvPr/>
        </p:nvSpPr>
        <p:spPr>
          <a:xfrm>
            <a:off x="10118330" y="3965588"/>
            <a:ext cx="726380" cy="3158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  <a:endParaRPr lang="en-US" sz="7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" name="Shape 337" descr="BigQuery_256px.png">
            <a:extLst>
              <a:ext uri="{FF2B5EF4-FFF2-40B4-BE49-F238E27FC236}">
                <a16:creationId xmlns:a16="http://schemas.microsoft.com/office/drawing/2014/main" id="{10D07AAE-F438-4BD5-BBA3-79272B1046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0158786" y="3335847"/>
            <a:ext cx="643084" cy="6014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3A5E873-B714-4D56-B9E5-E8B11AEAAFE8}"/>
              </a:ext>
            </a:extLst>
          </p:cNvPr>
          <p:cNvSpPr/>
          <p:nvPr/>
        </p:nvSpPr>
        <p:spPr>
          <a:xfrm>
            <a:off x="9317986" y="1089957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DIM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DE3684-054D-429E-BCF5-696F5694F6DF}"/>
              </a:ext>
            </a:extLst>
          </p:cNvPr>
          <p:cNvSpPr/>
          <p:nvPr/>
        </p:nvSpPr>
        <p:spPr>
          <a:xfrm>
            <a:off x="9317986" y="1460969"/>
            <a:ext cx="693336" cy="291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DIM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7C2EC85-0E83-4131-B374-A21190CDC941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 rot="16200000" flipV="1">
            <a:off x="8545286" y="1400804"/>
            <a:ext cx="2245890" cy="1624195"/>
          </a:xfrm>
          <a:prstGeom prst="bentConnector3">
            <a:avLst>
              <a:gd name="adj1" fmla="val 110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2EBBB7-32EF-4C47-9F36-C8ED72C91E5E}"/>
              </a:ext>
            </a:extLst>
          </p:cNvPr>
          <p:cNvCxnSpPr>
            <a:stCxn id="31" idx="0"/>
            <a:endCxn id="35" idx="1"/>
          </p:cNvCxnSpPr>
          <p:nvPr/>
        </p:nvCxnSpPr>
        <p:spPr>
          <a:xfrm rot="5400000" flipH="1" flipV="1">
            <a:off x="7131154" y="1420123"/>
            <a:ext cx="1432879" cy="137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hape 333">
            <a:extLst>
              <a:ext uri="{FF2B5EF4-FFF2-40B4-BE49-F238E27FC236}">
                <a16:creationId xmlns:a16="http://schemas.microsoft.com/office/drawing/2014/main" id="{DEB970FA-8AC2-4A34-A270-8F6E349C2D88}"/>
              </a:ext>
            </a:extLst>
          </p:cNvPr>
          <p:cNvSpPr txBox="1"/>
          <p:nvPr/>
        </p:nvSpPr>
        <p:spPr>
          <a:xfrm>
            <a:off x="7136295" y="1684541"/>
            <a:ext cx="741452" cy="2813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Lookup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A1382CC1-2491-44F5-9B17-FF107810D1CF}"/>
              </a:ext>
            </a:extLst>
          </p:cNvPr>
          <p:cNvSpPr/>
          <p:nvPr/>
        </p:nvSpPr>
        <p:spPr>
          <a:xfrm>
            <a:off x="3777487" y="3179946"/>
            <a:ext cx="283106" cy="1163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hape 333">
            <a:extLst>
              <a:ext uri="{FF2B5EF4-FFF2-40B4-BE49-F238E27FC236}">
                <a16:creationId xmlns:a16="http://schemas.microsoft.com/office/drawing/2014/main" id="{C3189038-16CB-42CB-A337-160370E07BD6}"/>
              </a:ext>
            </a:extLst>
          </p:cNvPr>
          <p:cNvSpPr txBox="1"/>
          <p:nvPr/>
        </p:nvSpPr>
        <p:spPr>
          <a:xfrm>
            <a:off x="3148014" y="3616199"/>
            <a:ext cx="741452" cy="2813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3DE1E18-51CA-4E80-92FD-42350BE6D613}"/>
              </a:ext>
            </a:extLst>
          </p:cNvPr>
          <p:cNvCxnSpPr>
            <a:stCxn id="16" idx="2"/>
            <a:endCxn id="37" idx="2"/>
          </p:cNvCxnSpPr>
          <p:nvPr/>
        </p:nvCxnSpPr>
        <p:spPr>
          <a:xfrm rot="5400000" flipH="1" flipV="1">
            <a:off x="7069629" y="1704515"/>
            <a:ext cx="834938" cy="5988844"/>
          </a:xfrm>
          <a:prstGeom prst="bentConnector3">
            <a:avLst>
              <a:gd name="adj1" fmla="val -94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333">
            <a:extLst>
              <a:ext uri="{FF2B5EF4-FFF2-40B4-BE49-F238E27FC236}">
                <a16:creationId xmlns:a16="http://schemas.microsoft.com/office/drawing/2014/main" id="{A0A8BF2F-AA4D-4583-804F-350E77A4CD6A}"/>
              </a:ext>
            </a:extLst>
          </p:cNvPr>
          <p:cNvSpPr txBox="1"/>
          <p:nvPr/>
        </p:nvSpPr>
        <p:spPr>
          <a:xfrm>
            <a:off x="6837439" y="5930205"/>
            <a:ext cx="741452" cy="2813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8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Bad records</a:t>
            </a:r>
            <a:endParaRPr lang="en-US" sz="8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CE78FB-FE09-49B3-863B-165CB692002E}"/>
              </a:ext>
            </a:extLst>
          </p:cNvPr>
          <p:cNvCxnSpPr/>
          <p:nvPr/>
        </p:nvCxnSpPr>
        <p:spPr>
          <a:xfrm>
            <a:off x="7847593" y="3607411"/>
            <a:ext cx="2163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411-7976-4A6B-9E4B-8ECBE2DC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8" y="172958"/>
            <a:ext cx="10364451" cy="800306"/>
          </a:xfrm>
        </p:spPr>
        <p:txBody>
          <a:bodyPr/>
          <a:lstStyle/>
          <a:p>
            <a:r>
              <a:rPr lang="en-US" dirty="0"/>
              <a:t>Datawarehouse – Big query</a:t>
            </a: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086AEA1-253F-4E6D-BFF2-CF9DF16B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2" y="2409091"/>
            <a:ext cx="1340765" cy="1305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E3FE5-5FB8-4DC3-A30F-04319757CCDE}"/>
              </a:ext>
            </a:extLst>
          </p:cNvPr>
          <p:cNvSpPr txBox="1"/>
          <p:nvPr/>
        </p:nvSpPr>
        <p:spPr>
          <a:xfrm>
            <a:off x="852853" y="3859767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EAD7A-4C62-48F9-A68D-9B629DB1573B}"/>
              </a:ext>
            </a:extLst>
          </p:cNvPr>
          <p:cNvSpPr txBox="1"/>
          <p:nvPr/>
        </p:nvSpPr>
        <p:spPr>
          <a:xfrm>
            <a:off x="3997151" y="2395623"/>
            <a:ext cx="271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A4ED2-BA77-4B21-B552-842AE8E4A458}"/>
              </a:ext>
            </a:extLst>
          </p:cNvPr>
          <p:cNvSpPr txBox="1"/>
          <p:nvPr/>
        </p:nvSpPr>
        <p:spPr>
          <a:xfrm>
            <a:off x="8647576" y="2428606"/>
            <a:ext cx="26915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table</a:t>
            </a:r>
          </a:p>
          <a:p>
            <a:r>
              <a:rPr lang="en-US" dirty="0"/>
              <a:t>Dimension table</a:t>
            </a:r>
          </a:p>
          <a:p>
            <a:r>
              <a:rPr lang="en-US" dirty="0"/>
              <a:t>Reference table</a:t>
            </a:r>
          </a:p>
          <a:p>
            <a:r>
              <a:rPr lang="en-US" dirty="0"/>
              <a:t>Fact table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Granularity of the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Partition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Row level Access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7310A-A53F-4333-80AE-BDFC68AF6C24}"/>
              </a:ext>
            </a:extLst>
          </p:cNvPr>
          <p:cNvSpPr txBox="1"/>
          <p:nvPr/>
        </p:nvSpPr>
        <p:spPr>
          <a:xfrm>
            <a:off x="4762080" y="4376718"/>
            <a:ext cx="2976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Query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purge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Archive and restore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E0A8D3-DD95-440D-8FA0-D6A36028C54B}"/>
              </a:ext>
            </a:extLst>
          </p:cNvPr>
          <p:cNvSpPr/>
          <p:nvPr/>
        </p:nvSpPr>
        <p:spPr>
          <a:xfrm>
            <a:off x="5000731" y="1298476"/>
            <a:ext cx="108522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SCD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F387DF-D189-41CE-AF43-504D130EABC9}"/>
              </a:ext>
            </a:extLst>
          </p:cNvPr>
          <p:cNvSpPr/>
          <p:nvPr/>
        </p:nvSpPr>
        <p:spPr>
          <a:xfrm>
            <a:off x="5000731" y="1674179"/>
            <a:ext cx="108522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SCD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B3BB4E-4531-4CED-A07D-F2571F9DBD2E}"/>
              </a:ext>
            </a:extLst>
          </p:cNvPr>
          <p:cNvSpPr/>
          <p:nvPr/>
        </p:nvSpPr>
        <p:spPr>
          <a:xfrm>
            <a:off x="5010778" y="2037595"/>
            <a:ext cx="108522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SCD 3</a:t>
            </a:r>
          </a:p>
        </p:txBody>
      </p:sp>
    </p:spTree>
    <p:extLst>
      <p:ext uri="{BB962C8B-B14F-4D97-AF65-F5344CB8AC3E}">
        <p14:creationId xmlns:p14="http://schemas.microsoft.com/office/powerpoint/2010/main" val="80018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0DF0C7DE-FE62-486E-A9D0-3214210B8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46B6B5-4C71-4EB8-9119-0C3D40990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6" y="1358153"/>
            <a:ext cx="9004129" cy="47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87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200</TotalTime>
  <Words>249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Tw Cen MT</vt:lpstr>
      <vt:lpstr>Droplet</vt:lpstr>
      <vt:lpstr>Data Architecture for  Realtime processing</vt:lpstr>
      <vt:lpstr>Conceptual Diagram for data pipeline</vt:lpstr>
      <vt:lpstr>Assumptions</vt:lpstr>
      <vt:lpstr>Data pipeline – component view</vt:lpstr>
      <vt:lpstr>Data pipeline – component view – with peripheral services</vt:lpstr>
      <vt:lpstr>Event generation and Message broker</vt:lpstr>
      <vt:lpstr>Transform – cloud dataflow</vt:lpstr>
      <vt:lpstr>Datawarehouse – Big 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for  Realtime processing</dc:title>
  <dc:creator>Satya sheel pandey</dc:creator>
  <cp:lastModifiedBy>Pandey, Satya</cp:lastModifiedBy>
  <cp:revision>38</cp:revision>
  <dcterms:created xsi:type="dcterms:W3CDTF">2020-03-10T17:59:44Z</dcterms:created>
  <dcterms:modified xsi:type="dcterms:W3CDTF">2020-03-10T22:26:29Z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d7790549-8c35-40ea-ad75-954ac3e86be8</vt:lpwstr>
  </property>
  <property fmtid="{D5CDD505-2E9C-101B-9397-08002B2CF9AE}" pid="4" name="MSIP_Label_d2dc6f62-bb58-4b94-b6ca-9af54699d31b_Owner">
    <vt:lpwstr>satya.pandey@kpn.com</vt:lpwstr>
  </property>
  <property fmtid="{D5CDD505-2E9C-101B-9397-08002B2CF9AE}" pid="5" name="MSIP_Label_d2dc6f62-bb58-4b94-b6ca-9af54699d31b_SetDate">
    <vt:lpwstr>2020-03-10T20:00:39.8480154Z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ActionId">
    <vt:lpwstr>95d20261-b351-48d8-88fb-9e28a28a329e</vt:lpwstr>
  </property>
  <property fmtid="{D5CDD505-2E9C-101B-9397-08002B2CF9AE}" pid="9" name="MSIP_Label_d2dc6f62-bb58-4b94-b6ca-9af54699d31b_Extended_MSFT_Method">
    <vt:lpwstr>Automatic</vt:lpwstr>
  </property>
  <property fmtid="{D5CDD505-2E9C-101B-9397-08002B2CF9AE}" pid="10" name="Sensitivity">
    <vt:lpwstr>Intern gebruik</vt:lpwstr>
  </property>
</Properties>
</file>