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72" r:id="rId3"/>
    <p:sldId id="257" r:id="rId4"/>
    <p:sldId id="258" r:id="rId5"/>
    <p:sldId id="259" r:id="rId6"/>
    <p:sldId id="260" r:id="rId7"/>
    <p:sldId id="261" r:id="rId8"/>
    <p:sldId id="262" r:id="rId9"/>
    <p:sldId id="264" r:id="rId10"/>
    <p:sldId id="263" r:id="rId11"/>
    <p:sldId id="265" r:id="rId12"/>
    <p:sldId id="266" r:id="rId13"/>
    <p:sldId id="267" r:id="rId14"/>
    <p:sldId id="268" r:id="rId15"/>
    <p:sldId id="269"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B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7" d="100"/>
          <a:sy n="77" d="100"/>
        </p:scale>
        <p:origin x="82"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E:\Trainity%20Program\Project\Project%208-%20ABC%20Call%20Volume\Call_Volume_Trend_Analysis_Project_9.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E:\Trainity%20Program\Project\Project%208-%20ABC%20Call%20Volume\Call_Volume_Trend_Analysis_Project_9.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E:\Trainity%20Program\Project\Project%208-%20ABC%20Call%20Volume\Call_Volume_Trend_Analysis_Project_9.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E:\Trainity%20Program\Project\Project%208-%20ABC%20Call%20Volume\Call_Volume_Trend_Analysis_Project_9.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pivotSource>
    <c:name>[Call_Volume_Trend_Analysis_Project_9.xlsx]Q 1!PivotTable1</c:name>
    <c:fmtId val="6"/>
  </c:pivotSource>
  <c:chart>
    <c:title>
      <c:tx>
        <c:rich>
          <a:bodyPr rot="0" spcFirstLastPara="1" vertOverflow="ellipsis" vert="horz" wrap="square" anchor="ctr" anchorCtr="1"/>
          <a:lstStyle/>
          <a:p>
            <a:pPr>
              <a:defRPr sz="1800" b="0" i="0" u="none" strike="noStrike" kern="1200" cap="all" baseline="0">
                <a:solidFill>
                  <a:schemeClr val="tx1"/>
                </a:solidFill>
                <a:latin typeface="+mn-lt"/>
                <a:ea typeface="+mn-ea"/>
                <a:cs typeface="+mn-cs"/>
              </a:defRPr>
            </a:pPr>
            <a:r>
              <a:rPr lang="en-US" dirty="0">
                <a:solidFill>
                  <a:schemeClr val="accent6">
                    <a:lumMod val="20000"/>
                    <a:lumOff val="80000"/>
                  </a:schemeClr>
                </a:solidFill>
              </a:rPr>
              <a:t>AVERAGE DURATION OF CALLS FOR EACH TIEM BUCKET</a:t>
            </a:r>
          </a:p>
        </c:rich>
      </c:tx>
      <c:overlay val="0"/>
      <c:spPr>
        <a:noFill/>
        <a:ln>
          <a:noFill/>
        </a:ln>
        <a:effectLst/>
      </c:spPr>
      <c:txPr>
        <a:bodyPr rot="0" spcFirstLastPara="1" vertOverflow="ellipsis" vert="horz" wrap="square" anchor="ctr" anchorCtr="1"/>
        <a:lstStyle/>
        <a:p>
          <a:pPr>
            <a:defRPr sz="1800" b="0" i="0" u="none" strike="noStrike" kern="1200" cap="all" baseline="0">
              <a:solidFill>
                <a:schemeClr val="tx1"/>
              </a:solidFill>
              <a:latin typeface="+mn-lt"/>
              <a:ea typeface="+mn-ea"/>
              <a:cs typeface="+mn-cs"/>
            </a:defRPr>
          </a:pPr>
          <a:endParaRPr lang="en-US"/>
        </a:p>
      </c:txPr>
    </c:title>
    <c:autoTitleDeleted val="0"/>
    <c:pivotFmts>
      <c:pivotFmt>
        <c:idx val="0"/>
        <c:spPr>
          <a:solidFill>
            <a:schemeClr val="accent4">
              <a:alpha val="88000"/>
            </a:schemeClr>
          </a:solidFill>
          <a:ln>
            <a:solidFill>
              <a:schemeClr val="accent4">
                <a:lumMod val="50000"/>
              </a:schemeClr>
            </a:solidFill>
          </a:ln>
          <a:effectLst/>
          <a:scene3d>
            <a:camera prst="orthographicFront"/>
            <a:lightRig rig="threePt" dir="t"/>
          </a:scene3d>
          <a:sp3d prstMaterial="flat">
            <a:contourClr>
              <a:schemeClr val="accent4">
                <a:lumMod val="50000"/>
              </a:schemeClr>
            </a:contourClr>
          </a:sp3d>
        </c:spPr>
        <c:marker>
          <c:symbol val="none"/>
        </c:marker>
        <c:dLbl>
          <c:idx val="0"/>
          <c:spPr>
            <a:solidFill>
              <a:srgbClr val="FFC000">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4">
              <a:alpha val="88000"/>
            </a:schemeClr>
          </a:solidFill>
          <a:ln>
            <a:solidFill>
              <a:schemeClr val="accent4">
                <a:lumMod val="50000"/>
              </a:schemeClr>
            </a:solidFill>
          </a:ln>
          <a:effectLst/>
          <a:scene3d>
            <a:camera prst="orthographicFront"/>
            <a:lightRig rig="threePt" dir="t"/>
          </a:scene3d>
          <a:sp3d prstMaterial="flat">
            <a:contourClr>
              <a:schemeClr val="accent4">
                <a:lumMod val="50000"/>
              </a:schemeClr>
            </a:contourClr>
          </a:sp3d>
        </c:spPr>
        <c:marker>
          <c:symbol val="none"/>
        </c:marker>
        <c:dLbl>
          <c:idx val="0"/>
          <c:spPr>
            <a:solidFill>
              <a:srgbClr val="FFC000">
                <a:tint val="77000"/>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4">
              <a:alpha val="88000"/>
            </a:schemeClr>
          </a:solidFill>
          <a:ln>
            <a:solidFill>
              <a:schemeClr val="accent4">
                <a:lumMod val="50000"/>
              </a:schemeClr>
            </a:solidFill>
          </a:ln>
          <a:effectLst/>
          <a:scene3d>
            <a:camera prst="orthographicFront"/>
            <a:lightRig rig="threePt" dir="t"/>
          </a:scene3d>
          <a:sp3d prstMaterial="flat">
            <a:contourClr>
              <a:schemeClr val="accent4">
                <a:lumMod val="50000"/>
              </a:schemeClr>
            </a:contourClr>
          </a:sp3d>
        </c:spPr>
        <c:marker>
          <c:symbol val="none"/>
        </c:marker>
        <c:dLbl>
          <c:idx val="0"/>
          <c:spPr>
            <a:solidFill>
              <a:srgbClr val="FFC000">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4">
              <a:alpha val="88000"/>
            </a:schemeClr>
          </a:solidFill>
          <a:ln>
            <a:solidFill>
              <a:schemeClr val="accent4">
                <a:lumMod val="50000"/>
              </a:schemeClr>
            </a:solidFill>
          </a:ln>
          <a:effectLst/>
          <a:scene3d>
            <a:camera prst="orthographicFront"/>
            <a:lightRig rig="threePt" dir="t"/>
          </a:scene3d>
          <a:sp3d prstMaterial="flat">
            <a:contourClr>
              <a:schemeClr val="accent4">
                <a:lumMod val="50000"/>
              </a:schemeClr>
            </a:contourClr>
          </a:sp3d>
        </c:spPr>
        <c:marker>
          <c:symbol val="none"/>
        </c:marker>
        <c:dLbl>
          <c:idx val="0"/>
          <c:spPr>
            <a:solidFill>
              <a:srgbClr val="FFC000">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solidFill>
          <a:schemeClr val="bg2">
            <a:lumMod val="75000"/>
            <a:alpha val="27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'Q 1'!$B$7</c:f>
              <c:strCache>
                <c:ptCount val="1"/>
                <c:pt idx="0">
                  <c:v>Total</c:v>
                </c:pt>
              </c:strCache>
            </c:strRef>
          </c:tx>
          <c:spPr>
            <a:solidFill>
              <a:schemeClr val="accent6">
                <a:lumMod val="60000"/>
                <a:lumOff val="40000"/>
              </a:schemeClr>
            </a:solidFill>
            <a:ln>
              <a:solidFill>
                <a:schemeClr val="accent4">
                  <a:lumMod val="50000"/>
                </a:schemeClr>
              </a:solidFill>
            </a:ln>
            <a:effectLst/>
            <a:scene3d>
              <a:camera prst="orthographicFront"/>
              <a:lightRig rig="threePt" dir="t"/>
            </a:scene3d>
            <a:sp3d prstMaterial="flat">
              <a:bevelT/>
              <a:contourClr>
                <a:schemeClr val="accent4">
                  <a:lumMod val="50000"/>
                </a:schemeClr>
              </a:contourClr>
            </a:sp3d>
          </c:spPr>
          <c:invertIfNegative val="0"/>
          <c:dLbls>
            <c:dLbl>
              <c:idx val="1"/>
              <c:layout>
                <c:manualLayout>
                  <c:x val="-1.6629570058905044E-17"/>
                  <c:y val="-1.970343613575279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66A1-4EB9-9ED2-9D986658C0E0}"/>
                </c:ext>
              </c:extLst>
            </c:dLbl>
            <c:spPr>
              <a:no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accent6">
                        <a:lumMod val="20000"/>
                        <a:lumOff val="80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'Q 1'!$A$8:$A$20</c:f>
              <c:strCache>
                <c:ptCount val="12"/>
                <c:pt idx="0">
                  <c:v>10_11</c:v>
                </c:pt>
                <c:pt idx="1">
                  <c:v>11_12</c:v>
                </c:pt>
                <c:pt idx="2">
                  <c:v>12_13</c:v>
                </c:pt>
                <c:pt idx="3">
                  <c:v>13_14</c:v>
                </c:pt>
                <c:pt idx="4">
                  <c:v>14_15</c:v>
                </c:pt>
                <c:pt idx="5">
                  <c:v>15_16</c:v>
                </c:pt>
                <c:pt idx="6">
                  <c:v>16_17</c:v>
                </c:pt>
                <c:pt idx="7">
                  <c:v>17_18</c:v>
                </c:pt>
                <c:pt idx="8">
                  <c:v>18_19</c:v>
                </c:pt>
                <c:pt idx="9">
                  <c:v>19_20</c:v>
                </c:pt>
                <c:pt idx="10">
                  <c:v>20_21</c:v>
                </c:pt>
                <c:pt idx="11">
                  <c:v>9_10</c:v>
                </c:pt>
              </c:strCache>
            </c:strRef>
          </c:cat>
          <c:val>
            <c:numRef>
              <c:f>'Q 1'!$B$8:$B$20</c:f>
              <c:numCache>
                <c:formatCode>0.00</c:formatCode>
                <c:ptCount val="12"/>
                <c:pt idx="0">
                  <c:v>202.59387691346456</c:v>
                </c:pt>
                <c:pt idx="1">
                  <c:v>198.66003721795767</c:v>
                </c:pt>
                <c:pt idx="2">
                  <c:v>191.1536694853325</c:v>
                </c:pt>
                <c:pt idx="3">
                  <c:v>193.29639982110913</c:v>
                </c:pt>
                <c:pt idx="4">
                  <c:v>191.95436557012118</c:v>
                </c:pt>
                <c:pt idx="5">
                  <c:v>195.85714285714286</c:v>
                </c:pt>
                <c:pt idx="6">
                  <c:v>198.29486382290759</c:v>
                </c:pt>
                <c:pt idx="7">
                  <c:v>197.8801444974842</c:v>
                </c:pt>
                <c:pt idx="8">
                  <c:v>200.12085646312451</c:v>
                </c:pt>
                <c:pt idx="9">
                  <c:v>202.47822318526545</c:v>
                </c:pt>
                <c:pt idx="10">
                  <c:v>202.51736111111111</c:v>
                </c:pt>
                <c:pt idx="11">
                  <c:v>198.73732822707817</c:v>
                </c:pt>
              </c:numCache>
            </c:numRef>
          </c:val>
          <c:extLst>
            <c:ext xmlns:c16="http://schemas.microsoft.com/office/drawing/2014/chart" uri="{C3380CC4-5D6E-409C-BE32-E72D297353CC}">
              <c16:uniqueId val="{00000000-66A1-4EB9-9ED2-9D986658C0E0}"/>
            </c:ext>
          </c:extLst>
        </c:ser>
        <c:dLbls>
          <c:showLegendKey val="0"/>
          <c:showVal val="1"/>
          <c:showCatName val="0"/>
          <c:showSerName val="0"/>
          <c:showPercent val="0"/>
          <c:showBubbleSize val="0"/>
        </c:dLbls>
        <c:gapWidth val="84"/>
        <c:gapDepth val="53"/>
        <c:shape val="box"/>
        <c:axId val="92363488"/>
        <c:axId val="1721378320"/>
        <c:axId val="0"/>
      </c:bar3DChart>
      <c:catAx>
        <c:axId val="9236348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cap="none" spc="0" baseline="0">
                <a:ln w="0"/>
                <a:solidFill>
                  <a:schemeClr val="bg1"/>
                </a:solidFill>
                <a:effectLst>
                  <a:outerShdw blurRad="38100" dist="19050" dir="2700000" algn="tl" rotWithShape="0">
                    <a:schemeClr val="dk1">
                      <a:alpha val="40000"/>
                    </a:schemeClr>
                  </a:outerShdw>
                </a:effectLst>
                <a:latin typeface="+mn-lt"/>
                <a:ea typeface="+mn-ea"/>
                <a:cs typeface="+mn-cs"/>
              </a:defRPr>
            </a:pPr>
            <a:endParaRPr lang="en-US"/>
          </a:p>
        </c:txPr>
        <c:crossAx val="1721378320"/>
        <c:crosses val="autoZero"/>
        <c:auto val="1"/>
        <c:lblAlgn val="ctr"/>
        <c:lblOffset val="100"/>
        <c:noMultiLvlLbl val="0"/>
      </c:catAx>
      <c:valAx>
        <c:axId val="1721378320"/>
        <c:scaling>
          <c:orientation val="minMax"/>
        </c:scaling>
        <c:delete val="1"/>
        <c:axPos val="l"/>
        <c:numFmt formatCode="0.00" sourceLinked="1"/>
        <c:majorTickMark val="out"/>
        <c:minorTickMark val="none"/>
        <c:tickLblPos val="nextTo"/>
        <c:crossAx val="923634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003B47"/>
    </a:solidFill>
    <a:ln w="6350" cap="flat" cmpd="sng" algn="ctr">
      <a:solidFill>
        <a:schemeClr val="dk1">
          <a:tint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pivotSource>
    <c:name>[Call_Volume_Trend_Analysis_Project_9.xlsx]Q 2!PivotTable2</c:name>
    <c:fmtId val="11"/>
  </c:pivotSource>
  <c:chart>
    <c:title>
      <c:tx>
        <c:rich>
          <a:bodyPr rot="0" spcFirstLastPara="1" vertOverflow="ellipsis" vert="horz" wrap="square" anchor="ctr" anchorCtr="1"/>
          <a:lstStyle/>
          <a:p>
            <a:pPr>
              <a:defRPr sz="1800" b="0" i="0" u="none" strike="noStrike" kern="1200" cap="all" baseline="0">
                <a:solidFill>
                  <a:schemeClr val="lt1"/>
                </a:solidFill>
                <a:latin typeface="+mn-lt"/>
                <a:ea typeface="+mn-ea"/>
                <a:cs typeface="+mn-cs"/>
              </a:defRPr>
            </a:pPr>
            <a:r>
              <a:rPr lang="en-IN" dirty="0">
                <a:solidFill>
                  <a:schemeClr val="accent6">
                    <a:lumMod val="20000"/>
                    <a:lumOff val="80000"/>
                  </a:schemeClr>
                </a:solidFill>
              </a:rPr>
              <a:t>NUMBER OF CALLS RECEIVED IN EACH TIME BUCKET</a:t>
            </a:r>
          </a:p>
        </c:rich>
      </c:tx>
      <c:overlay val="0"/>
      <c:spPr>
        <a:noFill/>
        <a:ln>
          <a:noFill/>
        </a:ln>
        <a:effectLst/>
      </c:spPr>
      <c:txPr>
        <a:bodyPr rot="0" spcFirstLastPara="1" vertOverflow="ellipsis" vert="horz" wrap="square" anchor="ctr" anchorCtr="1"/>
        <a:lstStyle/>
        <a:p>
          <a:pPr>
            <a:defRPr sz="1800" b="0" i="0" u="none" strike="noStrike" kern="1200" cap="all" baseline="0">
              <a:solidFill>
                <a:schemeClr val="lt1"/>
              </a:solidFill>
              <a:latin typeface="+mn-lt"/>
              <a:ea typeface="+mn-ea"/>
              <a:cs typeface="+mn-cs"/>
            </a:defRPr>
          </a:pPr>
          <a:endParaRPr lang="en-US"/>
        </a:p>
      </c:txPr>
    </c:title>
    <c:autoTitleDeleted val="0"/>
    <c:pivotFmts>
      <c:pivotFmt>
        <c:idx val="0"/>
        <c:dLbl>
          <c:idx val="0"/>
          <c:showLegendKey val="0"/>
          <c:showVal val="1"/>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4">
              <a:lumMod val="50000"/>
            </a:schemeClr>
          </a:solidFill>
          <a:ln>
            <a:solidFill>
              <a:schemeClr val="accent4">
                <a:lumMod val="50000"/>
              </a:schemeClr>
            </a:solidFill>
          </a:ln>
          <a:effectLst/>
          <a:scene3d>
            <a:camera prst="orthographicFront"/>
            <a:lightRig rig="threePt" dir="t"/>
          </a:scene3d>
          <a:sp3d prstMaterial="flat">
            <a:contourClr>
              <a:schemeClr val="accent4">
                <a:lumMod val="50000"/>
              </a:schemeClr>
            </a:contourClr>
          </a:sp3d>
        </c:spPr>
        <c:marker>
          <c:symbol val="none"/>
        </c:marker>
        <c:dLbl>
          <c:idx val="0"/>
          <c:spPr>
            <a:solidFill>
              <a:srgbClr val="FFC000">
                <a:tint val="65000"/>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4">
              <a:lumMod val="20000"/>
              <a:lumOff val="80000"/>
            </a:schemeClr>
          </a:solidFill>
          <a:ln>
            <a:solidFill>
              <a:schemeClr val="accent4">
                <a:lumMod val="50000"/>
              </a:schemeClr>
            </a:solidFill>
          </a:ln>
          <a:effectLst/>
          <a:scene3d>
            <a:camera prst="orthographicFront"/>
            <a:lightRig rig="threePt" dir="t"/>
          </a:scene3d>
          <a:sp3d prstMaterial="flat">
            <a:contourClr>
              <a:schemeClr val="accent4">
                <a:lumMod val="50000"/>
              </a:schemeClr>
            </a:contourClr>
          </a:sp3d>
        </c:spPr>
        <c:marker>
          <c:symbol val="none"/>
        </c:marker>
        <c:dLbl>
          <c:idx val="0"/>
          <c:spPr>
            <a:solidFill>
              <a:srgbClr val="FFC000">
                <a:shade val="65000"/>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4">
              <a:alpha val="88000"/>
            </a:schemeClr>
          </a:solidFill>
          <a:ln>
            <a:solidFill>
              <a:schemeClr val="accent4">
                <a:lumMod val="50000"/>
              </a:schemeClr>
            </a:solidFill>
          </a:ln>
          <a:effectLst/>
          <a:scene3d>
            <a:camera prst="orthographicFront"/>
            <a:lightRig rig="threePt" dir="t"/>
          </a:scene3d>
          <a:sp3d prstMaterial="flat">
            <a:contourClr>
              <a:schemeClr val="accent4">
                <a:lumMod val="50000"/>
              </a:schemeClr>
            </a:contourClr>
          </a:sp3d>
        </c:spPr>
        <c:marker>
          <c:symbol val="none"/>
        </c:marker>
        <c:dLbl>
          <c:idx val="0"/>
          <c:spPr>
            <a:solidFill>
              <a:srgbClr val="FFC000">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4">
              <a:lumMod val="20000"/>
              <a:lumOff val="80000"/>
            </a:schemeClr>
          </a:solidFill>
          <a:ln>
            <a:solidFill>
              <a:schemeClr val="accent4">
                <a:lumMod val="50000"/>
              </a:schemeClr>
            </a:solidFill>
          </a:ln>
          <a:effectLst/>
          <a:scene3d>
            <a:camera prst="orthographicFront"/>
            <a:lightRig rig="threePt" dir="t"/>
          </a:scene3d>
          <a:sp3d prstMaterial="flat">
            <a:contourClr>
              <a:schemeClr val="accent4">
                <a:lumMod val="50000"/>
              </a:schemeClr>
            </a:contourClr>
          </a:sp3d>
        </c:spPr>
        <c:marker>
          <c:symbol val="none"/>
        </c:marker>
        <c:dLbl>
          <c:idx val="0"/>
          <c:spPr>
            <a:solidFill>
              <a:srgbClr val="FFC000">
                <a:shade val="65000"/>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4">
              <a:alpha val="88000"/>
            </a:schemeClr>
          </a:solidFill>
          <a:ln>
            <a:solidFill>
              <a:schemeClr val="accent4">
                <a:lumMod val="50000"/>
              </a:schemeClr>
            </a:solidFill>
          </a:ln>
          <a:effectLst/>
          <a:scene3d>
            <a:camera prst="orthographicFront"/>
            <a:lightRig rig="threePt" dir="t"/>
          </a:scene3d>
          <a:sp3d prstMaterial="flat">
            <a:contourClr>
              <a:schemeClr val="accent4">
                <a:lumMod val="50000"/>
              </a:schemeClr>
            </a:contourClr>
          </a:sp3d>
        </c:spPr>
        <c:marker>
          <c:symbol val="none"/>
        </c:marker>
        <c:dLbl>
          <c:idx val="0"/>
          <c:spPr>
            <a:solidFill>
              <a:srgbClr val="FFC000">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4">
              <a:lumMod val="50000"/>
            </a:schemeClr>
          </a:solidFill>
          <a:ln>
            <a:solidFill>
              <a:schemeClr val="accent4">
                <a:lumMod val="50000"/>
              </a:schemeClr>
            </a:solidFill>
          </a:ln>
          <a:effectLst/>
          <a:scene3d>
            <a:camera prst="orthographicFront"/>
            <a:lightRig rig="threePt" dir="t"/>
          </a:scene3d>
          <a:sp3d prstMaterial="flat">
            <a:contourClr>
              <a:schemeClr val="accent4">
                <a:lumMod val="50000"/>
              </a:schemeClr>
            </a:contourClr>
          </a:sp3d>
        </c:spPr>
        <c:marker>
          <c:symbol val="none"/>
        </c:marker>
        <c:dLbl>
          <c:idx val="0"/>
          <c:spPr>
            <a:solidFill>
              <a:srgbClr val="FFC000">
                <a:tint val="65000"/>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4">
              <a:lumMod val="20000"/>
              <a:lumOff val="80000"/>
            </a:schemeClr>
          </a:solidFill>
          <a:ln>
            <a:solidFill>
              <a:schemeClr val="accent4">
                <a:lumMod val="50000"/>
              </a:schemeClr>
            </a:solidFill>
          </a:ln>
          <a:effectLst/>
          <a:scene3d>
            <a:camera prst="orthographicFront"/>
            <a:lightRig rig="threePt" dir="t"/>
          </a:scene3d>
          <a:sp3d prstMaterial="flat">
            <a:contourClr>
              <a:schemeClr val="accent4">
                <a:lumMod val="50000"/>
              </a:schemeClr>
            </a:contourClr>
          </a:sp3d>
        </c:spPr>
        <c:marker>
          <c:symbol val="none"/>
        </c:marker>
        <c:dLbl>
          <c:idx val="0"/>
          <c:spPr>
            <a:solidFill>
              <a:srgbClr val="FFC000">
                <a:shade val="65000"/>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4">
              <a:alpha val="88000"/>
            </a:schemeClr>
          </a:solidFill>
          <a:ln>
            <a:solidFill>
              <a:schemeClr val="accent4">
                <a:lumMod val="50000"/>
              </a:schemeClr>
            </a:solidFill>
          </a:ln>
          <a:effectLst/>
          <a:scene3d>
            <a:camera prst="orthographicFront"/>
            <a:lightRig rig="threePt" dir="t"/>
          </a:scene3d>
          <a:sp3d prstMaterial="flat">
            <a:contourClr>
              <a:schemeClr val="accent4">
                <a:lumMod val="50000"/>
              </a:schemeClr>
            </a:contourClr>
          </a:sp3d>
        </c:spPr>
        <c:marker>
          <c:symbol val="none"/>
        </c:marker>
        <c:dLbl>
          <c:idx val="0"/>
          <c:spPr>
            <a:solidFill>
              <a:srgbClr val="FFC000">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4">
              <a:lumMod val="50000"/>
            </a:schemeClr>
          </a:solidFill>
          <a:ln>
            <a:solidFill>
              <a:schemeClr val="accent4">
                <a:lumMod val="50000"/>
              </a:schemeClr>
            </a:solidFill>
          </a:ln>
          <a:effectLst/>
          <a:scene3d>
            <a:camera prst="orthographicFront"/>
            <a:lightRig rig="threePt" dir="t"/>
          </a:scene3d>
          <a:sp3d prstMaterial="flat">
            <a:contourClr>
              <a:schemeClr val="accent4">
                <a:lumMod val="50000"/>
              </a:schemeClr>
            </a:contourClr>
          </a:sp3d>
        </c:spPr>
        <c:marker>
          <c:symbol val="none"/>
        </c:marker>
        <c:dLbl>
          <c:idx val="0"/>
          <c:spPr>
            <a:solidFill>
              <a:srgbClr val="FFC000">
                <a:tint val="65000"/>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solidFill>
          <a:schemeClr val="bg2">
            <a:lumMod val="75000"/>
            <a:alpha val="27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'Q 2'!$B$6:$B$7</c:f>
              <c:strCache>
                <c:ptCount val="1"/>
                <c:pt idx="0">
                  <c:v>abandon</c:v>
                </c:pt>
              </c:strCache>
            </c:strRef>
          </c:tx>
          <c:spPr>
            <a:solidFill>
              <a:schemeClr val="accent6">
                <a:lumMod val="60000"/>
                <a:lumOff val="40000"/>
              </a:schemeClr>
            </a:solidFill>
            <a:ln>
              <a:solidFill>
                <a:schemeClr val="accent4">
                  <a:shade val="65000"/>
                  <a:lumMod val="50000"/>
                </a:schemeClr>
              </a:solidFill>
            </a:ln>
            <a:effectLst/>
            <a:scene3d>
              <a:camera prst="orthographicFront"/>
              <a:lightRig rig="threePt" dir="t"/>
            </a:scene3d>
            <a:sp3d prstMaterial="flat">
              <a:contourClr>
                <a:schemeClr val="accent4">
                  <a:shade val="65000"/>
                  <a:lumMod val="50000"/>
                </a:schemeClr>
              </a:contourClr>
            </a:sp3d>
          </c:spPr>
          <c:invertIfNegative val="0"/>
          <c:cat>
            <c:strRef>
              <c:f>'Q 2'!$A$8:$A$20</c:f>
              <c:strCache>
                <c:ptCount val="12"/>
                <c:pt idx="0">
                  <c:v>10_11</c:v>
                </c:pt>
                <c:pt idx="1">
                  <c:v>11_12</c:v>
                </c:pt>
                <c:pt idx="2">
                  <c:v>12_13</c:v>
                </c:pt>
                <c:pt idx="3">
                  <c:v>13_14</c:v>
                </c:pt>
                <c:pt idx="4">
                  <c:v>14_15</c:v>
                </c:pt>
                <c:pt idx="5">
                  <c:v>15_16</c:v>
                </c:pt>
                <c:pt idx="6">
                  <c:v>16_17</c:v>
                </c:pt>
                <c:pt idx="7">
                  <c:v>17_18</c:v>
                </c:pt>
                <c:pt idx="8">
                  <c:v>18_19</c:v>
                </c:pt>
                <c:pt idx="9">
                  <c:v>19_20</c:v>
                </c:pt>
                <c:pt idx="10">
                  <c:v>20_21</c:v>
                </c:pt>
                <c:pt idx="11">
                  <c:v>9_10</c:v>
                </c:pt>
              </c:strCache>
            </c:strRef>
          </c:cat>
          <c:val>
            <c:numRef>
              <c:f>'Q 2'!$B$8:$B$20</c:f>
              <c:numCache>
                <c:formatCode>General</c:formatCode>
                <c:ptCount val="12"/>
                <c:pt idx="0">
                  <c:v>6911</c:v>
                </c:pt>
                <c:pt idx="1">
                  <c:v>6028</c:v>
                </c:pt>
                <c:pt idx="2">
                  <c:v>3073</c:v>
                </c:pt>
                <c:pt idx="3">
                  <c:v>2617</c:v>
                </c:pt>
                <c:pt idx="4">
                  <c:v>2475</c:v>
                </c:pt>
                <c:pt idx="5">
                  <c:v>1214</c:v>
                </c:pt>
                <c:pt idx="6">
                  <c:v>747</c:v>
                </c:pt>
                <c:pt idx="7">
                  <c:v>783</c:v>
                </c:pt>
                <c:pt idx="8">
                  <c:v>933</c:v>
                </c:pt>
                <c:pt idx="9">
                  <c:v>1848</c:v>
                </c:pt>
                <c:pt idx="10">
                  <c:v>2625</c:v>
                </c:pt>
                <c:pt idx="11">
                  <c:v>5149</c:v>
                </c:pt>
              </c:numCache>
            </c:numRef>
          </c:val>
          <c:shape val="pyramid"/>
          <c:extLst>
            <c:ext xmlns:c16="http://schemas.microsoft.com/office/drawing/2014/chart" uri="{C3380CC4-5D6E-409C-BE32-E72D297353CC}">
              <c16:uniqueId val="{00000000-DC17-4BED-9457-F272BF0B04C0}"/>
            </c:ext>
          </c:extLst>
        </c:ser>
        <c:ser>
          <c:idx val="1"/>
          <c:order val="1"/>
          <c:tx>
            <c:strRef>
              <c:f>'Q 2'!$C$6:$C$7</c:f>
              <c:strCache>
                <c:ptCount val="1"/>
                <c:pt idx="0">
                  <c:v>answered</c:v>
                </c:pt>
              </c:strCache>
            </c:strRef>
          </c:tx>
          <c:spPr>
            <a:solidFill>
              <a:schemeClr val="accent6">
                <a:lumMod val="75000"/>
              </a:schemeClr>
            </a:solidFill>
            <a:ln>
              <a:solidFill>
                <a:schemeClr val="accent6">
                  <a:lumMod val="75000"/>
                </a:schemeClr>
              </a:solidFill>
            </a:ln>
            <a:effectLst/>
            <a:scene3d>
              <a:camera prst="orthographicFront"/>
              <a:lightRig rig="threePt" dir="t"/>
            </a:scene3d>
            <a:sp3d prstMaterial="flat">
              <a:bevelT w="101600" prst="riblet"/>
              <a:bevelB w="101600" prst="riblet"/>
              <a:contourClr>
                <a:schemeClr val="accent6">
                  <a:lumMod val="75000"/>
                </a:schemeClr>
              </a:contourClr>
            </a:sp3d>
          </c:spPr>
          <c:invertIfNegative val="0"/>
          <c:cat>
            <c:strRef>
              <c:f>'Q 2'!$A$8:$A$20</c:f>
              <c:strCache>
                <c:ptCount val="12"/>
                <c:pt idx="0">
                  <c:v>10_11</c:v>
                </c:pt>
                <c:pt idx="1">
                  <c:v>11_12</c:v>
                </c:pt>
                <c:pt idx="2">
                  <c:v>12_13</c:v>
                </c:pt>
                <c:pt idx="3">
                  <c:v>13_14</c:v>
                </c:pt>
                <c:pt idx="4">
                  <c:v>14_15</c:v>
                </c:pt>
                <c:pt idx="5">
                  <c:v>15_16</c:v>
                </c:pt>
                <c:pt idx="6">
                  <c:v>16_17</c:v>
                </c:pt>
                <c:pt idx="7">
                  <c:v>17_18</c:v>
                </c:pt>
                <c:pt idx="8">
                  <c:v>18_19</c:v>
                </c:pt>
                <c:pt idx="9">
                  <c:v>19_20</c:v>
                </c:pt>
                <c:pt idx="10">
                  <c:v>20_21</c:v>
                </c:pt>
                <c:pt idx="11">
                  <c:v>9_10</c:v>
                </c:pt>
              </c:strCache>
            </c:strRef>
          </c:cat>
          <c:val>
            <c:numRef>
              <c:f>'Q 2'!$C$8:$C$20</c:f>
              <c:numCache>
                <c:formatCode>General</c:formatCode>
                <c:ptCount val="12"/>
                <c:pt idx="0">
                  <c:v>6368</c:v>
                </c:pt>
                <c:pt idx="1">
                  <c:v>8560</c:v>
                </c:pt>
                <c:pt idx="2">
                  <c:v>9432</c:v>
                </c:pt>
                <c:pt idx="3">
                  <c:v>8829</c:v>
                </c:pt>
                <c:pt idx="4">
                  <c:v>7974</c:v>
                </c:pt>
                <c:pt idx="5">
                  <c:v>7760</c:v>
                </c:pt>
                <c:pt idx="6">
                  <c:v>7852</c:v>
                </c:pt>
                <c:pt idx="7">
                  <c:v>7601</c:v>
                </c:pt>
                <c:pt idx="8">
                  <c:v>6200</c:v>
                </c:pt>
                <c:pt idx="9">
                  <c:v>4578</c:v>
                </c:pt>
                <c:pt idx="10">
                  <c:v>2870</c:v>
                </c:pt>
                <c:pt idx="11">
                  <c:v>4428</c:v>
                </c:pt>
              </c:numCache>
            </c:numRef>
          </c:val>
          <c:shape val="pyramid"/>
          <c:extLst>
            <c:ext xmlns:c16="http://schemas.microsoft.com/office/drawing/2014/chart" uri="{C3380CC4-5D6E-409C-BE32-E72D297353CC}">
              <c16:uniqueId val="{00000001-DC17-4BED-9457-F272BF0B04C0}"/>
            </c:ext>
          </c:extLst>
        </c:ser>
        <c:ser>
          <c:idx val="2"/>
          <c:order val="2"/>
          <c:tx>
            <c:strRef>
              <c:f>'Q 2'!$D$6:$D$7</c:f>
              <c:strCache>
                <c:ptCount val="1"/>
                <c:pt idx="0">
                  <c:v>transfer</c:v>
                </c:pt>
              </c:strCache>
            </c:strRef>
          </c:tx>
          <c:spPr>
            <a:solidFill>
              <a:schemeClr val="accent6">
                <a:lumMod val="20000"/>
                <a:lumOff val="80000"/>
              </a:schemeClr>
            </a:solidFill>
            <a:ln>
              <a:solidFill>
                <a:schemeClr val="accent4">
                  <a:tint val="65000"/>
                  <a:lumMod val="50000"/>
                </a:schemeClr>
              </a:solidFill>
            </a:ln>
            <a:effectLst/>
            <a:scene3d>
              <a:camera prst="orthographicFront"/>
              <a:lightRig rig="threePt" dir="t"/>
            </a:scene3d>
            <a:sp3d prstMaterial="flat">
              <a:contourClr>
                <a:schemeClr val="accent4">
                  <a:tint val="65000"/>
                  <a:lumMod val="50000"/>
                </a:schemeClr>
              </a:contourClr>
            </a:sp3d>
          </c:spPr>
          <c:invertIfNegative val="0"/>
          <c:cat>
            <c:strRef>
              <c:f>'Q 2'!$A$8:$A$20</c:f>
              <c:strCache>
                <c:ptCount val="12"/>
                <c:pt idx="0">
                  <c:v>10_11</c:v>
                </c:pt>
                <c:pt idx="1">
                  <c:v>11_12</c:v>
                </c:pt>
                <c:pt idx="2">
                  <c:v>12_13</c:v>
                </c:pt>
                <c:pt idx="3">
                  <c:v>13_14</c:v>
                </c:pt>
                <c:pt idx="4">
                  <c:v>14_15</c:v>
                </c:pt>
                <c:pt idx="5">
                  <c:v>15_16</c:v>
                </c:pt>
                <c:pt idx="6">
                  <c:v>16_17</c:v>
                </c:pt>
                <c:pt idx="7">
                  <c:v>17_18</c:v>
                </c:pt>
                <c:pt idx="8">
                  <c:v>18_19</c:v>
                </c:pt>
                <c:pt idx="9">
                  <c:v>19_20</c:v>
                </c:pt>
                <c:pt idx="10">
                  <c:v>20_21</c:v>
                </c:pt>
                <c:pt idx="11">
                  <c:v>9_10</c:v>
                </c:pt>
              </c:strCache>
            </c:strRef>
          </c:cat>
          <c:val>
            <c:numRef>
              <c:f>'Q 2'!$D$8:$D$20</c:f>
              <c:numCache>
                <c:formatCode>General</c:formatCode>
                <c:ptCount val="12"/>
                <c:pt idx="0">
                  <c:v>34</c:v>
                </c:pt>
                <c:pt idx="1">
                  <c:v>38</c:v>
                </c:pt>
                <c:pt idx="2">
                  <c:v>147</c:v>
                </c:pt>
                <c:pt idx="3">
                  <c:v>115</c:v>
                </c:pt>
                <c:pt idx="4">
                  <c:v>112</c:v>
                </c:pt>
                <c:pt idx="5">
                  <c:v>185</c:v>
                </c:pt>
                <c:pt idx="6">
                  <c:v>189</c:v>
                </c:pt>
                <c:pt idx="7">
                  <c:v>150</c:v>
                </c:pt>
                <c:pt idx="8">
                  <c:v>105</c:v>
                </c:pt>
                <c:pt idx="9">
                  <c:v>37</c:v>
                </c:pt>
                <c:pt idx="10">
                  <c:v>10</c:v>
                </c:pt>
                <c:pt idx="11">
                  <c:v>11</c:v>
                </c:pt>
              </c:numCache>
            </c:numRef>
          </c:val>
          <c:shape val="pyramid"/>
          <c:extLst>
            <c:ext xmlns:c16="http://schemas.microsoft.com/office/drawing/2014/chart" uri="{C3380CC4-5D6E-409C-BE32-E72D297353CC}">
              <c16:uniqueId val="{00000002-DC17-4BED-9457-F272BF0B04C0}"/>
            </c:ext>
          </c:extLst>
        </c:ser>
        <c:dLbls>
          <c:showLegendKey val="0"/>
          <c:showVal val="0"/>
          <c:showCatName val="0"/>
          <c:showSerName val="0"/>
          <c:showPercent val="0"/>
          <c:showBubbleSize val="0"/>
        </c:dLbls>
        <c:gapWidth val="84"/>
        <c:gapDepth val="53"/>
        <c:shape val="box"/>
        <c:axId val="1242883888"/>
        <c:axId val="236753120"/>
        <c:axId val="0"/>
      </c:bar3DChart>
      <c:catAx>
        <c:axId val="124288388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crossAx val="236753120"/>
        <c:crosses val="autoZero"/>
        <c:auto val="1"/>
        <c:lblAlgn val="ctr"/>
        <c:lblOffset val="100"/>
        <c:noMultiLvlLbl val="0"/>
      </c:catAx>
      <c:valAx>
        <c:axId val="236753120"/>
        <c:scaling>
          <c:orientation val="minMax"/>
        </c:scaling>
        <c:delete val="1"/>
        <c:axPos val="l"/>
        <c:numFmt formatCode="General" sourceLinked="1"/>
        <c:majorTickMark val="out"/>
        <c:minorTickMark val="none"/>
        <c:tickLblPos val="nextTo"/>
        <c:crossAx val="1242883888"/>
        <c:crosses val="autoZero"/>
        <c:crossBetween val="between"/>
      </c:valAx>
      <c:dTable>
        <c:showHorzBorder val="1"/>
        <c:showVertBorder val="1"/>
        <c:showOutline val="1"/>
        <c:showKeys val="1"/>
        <c:spPr>
          <a:noFill/>
          <a:ln w="9525">
            <a:solidFill>
              <a:schemeClr val="dk1">
                <a:lumMod val="50000"/>
                <a:lumOff val="50000"/>
              </a:schemeClr>
            </a:solidFill>
          </a:ln>
          <a:effectLst/>
        </c:spPr>
        <c:txPr>
          <a:bodyPr rot="0" spcFirstLastPara="1" vertOverflow="ellipsis" vert="horz" wrap="square" anchor="ctr" anchorCtr="1"/>
          <a:lstStyle/>
          <a:p>
            <a:pPr rtl="0">
              <a:defRPr sz="900" b="0" i="0" u="none" strike="noStrike" kern="1200" cap="none" spc="0" baseline="0">
                <a:ln w="0"/>
                <a:solidFill>
                  <a:schemeClr val="accent6">
                    <a:lumMod val="20000"/>
                    <a:lumOff val="80000"/>
                  </a:schemeClr>
                </a:solidFill>
                <a:effectLst>
                  <a:outerShdw blurRad="38100" dist="19050" dir="2700000" algn="tl" rotWithShape="0">
                    <a:schemeClr val="dk1">
                      <a:alpha val="40000"/>
                    </a:schemeClr>
                  </a:outerShdw>
                </a:effectLst>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003B47"/>
    </a:solidFill>
    <a:ln w="6350" cap="flat" cmpd="sng" algn="ctr">
      <a:solidFill>
        <a:schemeClr val="dk1">
          <a:tint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pivotSource>
    <c:name>[Call_Volume_Trend_Analysis_Project_9.xlsx]Q 3!PivotTable3</c:name>
    <c:fmtId val="19"/>
  </c:pivotSource>
  <c:chart>
    <c:autoTitleDeleted val="0"/>
    <c:pivotFmts>
      <c:pivotFmt>
        <c:idx val="0"/>
        <c:spPr>
          <a:solidFill>
            <a:schemeClr val="accent4">
              <a:lumMod val="60000"/>
              <a:lumOff val="40000"/>
            </a:schemeClr>
          </a:solidFill>
          <a:ln>
            <a:solidFill>
              <a:schemeClr val="accent4">
                <a:lumMod val="50000"/>
              </a:schemeClr>
            </a:solidFill>
          </a:ln>
          <a:effectLst/>
          <a:scene3d>
            <a:camera prst="orthographicFront"/>
            <a:lightRig rig="threePt" dir="t"/>
          </a:scene3d>
          <a:sp3d prstMaterial="flat">
            <a:contourClr>
              <a:schemeClr val="accent4">
                <a:lumMod val="50000"/>
              </a:schemeClr>
            </a:contourClr>
          </a:sp3d>
        </c:spPr>
        <c:marker>
          <c:symbol val="none"/>
        </c:marker>
        <c:dLbl>
          <c:idx val="0"/>
          <c:spPr>
            <a:solidFill>
              <a:srgbClr val="FFC000">
                <a:shade val="76000"/>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4">
              <a:lumMod val="50000"/>
            </a:schemeClr>
          </a:solidFill>
          <a:ln>
            <a:solidFill>
              <a:schemeClr val="accent4">
                <a:lumMod val="50000"/>
              </a:schemeClr>
            </a:solidFill>
          </a:ln>
          <a:effectLst/>
          <a:scene3d>
            <a:camera prst="orthographicFront"/>
            <a:lightRig rig="threePt" dir="t"/>
          </a:scene3d>
          <a:sp3d prstMaterial="flat">
            <a:contourClr>
              <a:schemeClr val="accent4">
                <a:lumMod val="50000"/>
              </a:schemeClr>
            </a:contourClr>
          </a:sp3d>
        </c:spPr>
        <c:marker>
          <c:symbol val="none"/>
        </c:marker>
        <c:dLbl>
          <c:idx val="0"/>
          <c:spPr>
            <a:solidFill>
              <a:srgbClr val="FFC000">
                <a:tint val="77000"/>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4">
              <a:alpha val="88000"/>
            </a:schemeClr>
          </a:solidFill>
          <a:ln>
            <a:solidFill>
              <a:schemeClr val="accent4">
                <a:lumMod val="50000"/>
              </a:schemeClr>
            </a:solidFill>
          </a:ln>
          <a:effectLst/>
          <a:scene3d>
            <a:camera prst="orthographicFront"/>
            <a:lightRig rig="threePt" dir="t"/>
          </a:scene3d>
          <a:sp3d prstMaterial="flat">
            <a:contourClr>
              <a:schemeClr val="accent4">
                <a:lumMod val="50000"/>
              </a:schemeClr>
            </a:contourClr>
          </a:sp3d>
        </c:spPr>
        <c:marker>
          <c:symbol val="none"/>
        </c:marker>
        <c:dLbl>
          <c:idx val="0"/>
          <c:spPr>
            <a:solidFill>
              <a:srgbClr val="FFC000">
                <a:tint val="65000"/>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4">
              <a:lumMod val="60000"/>
              <a:lumOff val="40000"/>
            </a:schemeClr>
          </a:solidFill>
          <a:ln>
            <a:solidFill>
              <a:schemeClr val="accent4">
                <a:lumMod val="50000"/>
              </a:schemeClr>
            </a:solidFill>
          </a:ln>
          <a:effectLst/>
          <a:scene3d>
            <a:camera prst="orthographicFront"/>
            <a:lightRig rig="threePt" dir="t"/>
          </a:scene3d>
          <a:sp3d prstMaterial="flat">
            <a:contourClr>
              <a:schemeClr val="accent4">
                <a:lumMod val="50000"/>
              </a:schemeClr>
            </a:contourClr>
          </a:sp3d>
        </c:spPr>
        <c:marker>
          <c:symbol val="none"/>
        </c:marker>
        <c:dLbl>
          <c:idx val="0"/>
          <c:spPr>
            <a:solidFill>
              <a:srgbClr val="FFC000">
                <a:shade val="76000"/>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4">
              <a:lumMod val="50000"/>
            </a:schemeClr>
          </a:solidFill>
          <a:ln>
            <a:solidFill>
              <a:schemeClr val="accent4">
                <a:lumMod val="50000"/>
              </a:schemeClr>
            </a:solidFill>
          </a:ln>
          <a:effectLst/>
          <a:scene3d>
            <a:camera prst="orthographicFront"/>
            <a:lightRig rig="threePt" dir="t"/>
          </a:scene3d>
          <a:sp3d prstMaterial="flat">
            <a:contourClr>
              <a:schemeClr val="accent4">
                <a:lumMod val="50000"/>
              </a:schemeClr>
            </a:contourClr>
          </a:sp3d>
        </c:spPr>
        <c:marker>
          <c:symbol val="none"/>
        </c:marker>
        <c:dLbl>
          <c:idx val="0"/>
          <c:spPr>
            <a:solidFill>
              <a:srgbClr val="FFC000">
                <a:tint val="77000"/>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4">
              <a:lumMod val="60000"/>
              <a:lumOff val="40000"/>
            </a:schemeClr>
          </a:solidFill>
          <a:ln>
            <a:solidFill>
              <a:schemeClr val="accent4">
                <a:lumMod val="50000"/>
              </a:schemeClr>
            </a:solidFill>
          </a:ln>
          <a:effectLst/>
          <a:scene3d>
            <a:camera prst="orthographicFront"/>
            <a:lightRig rig="threePt" dir="t"/>
          </a:scene3d>
          <a:sp3d prstMaterial="flat">
            <a:contourClr>
              <a:schemeClr val="accent4">
                <a:lumMod val="50000"/>
              </a:schemeClr>
            </a:contourClr>
          </a:sp3d>
        </c:spPr>
        <c:marker>
          <c:symbol val="none"/>
        </c:marker>
        <c:dLbl>
          <c:idx val="0"/>
          <c:spPr>
            <a:solidFill>
              <a:srgbClr val="FFC000">
                <a:shade val="76000"/>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4">
              <a:lumMod val="50000"/>
            </a:schemeClr>
          </a:solidFill>
          <a:ln>
            <a:solidFill>
              <a:schemeClr val="accent4">
                <a:lumMod val="50000"/>
              </a:schemeClr>
            </a:solidFill>
          </a:ln>
          <a:effectLst/>
          <a:scene3d>
            <a:camera prst="orthographicFront"/>
            <a:lightRig rig="threePt" dir="t"/>
          </a:scene3d>
          <a:sp3d prstMaterial="flat">
            <a:contourClr>
              <a:schemeClr val="accent4">
                <a:lumMod val="50000"/>
              </a:schemeClr>
            </a:contourClr>
          </a:sp3d>
        </c:spPr>
        <c:marker>
          <c:symbol val="none"/>
        </c:marker>
        <c:dLbl>
          <c:idx val="0"/>
          <c:spPr>
            <a:solidFill>
              <a:srgbClr val="FFC000">
                <a:tint val="77000"/>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solidFill>
          <a:schemeClr val="bg2">
            <a:lumMod val="75000"/>
            <a:alpha val="27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'Q 3'!$B$5</c:f>
              <c:strCache>
                <c:ptCount val="1"/>
                <c:pt idx="0">
                  <c:v>Count of Call_Seconds (s)2</c:v>
                </c:pt>
              </c:strCache>
            </c:strRef>
          </c:tx>
          <c:spPr>
            <a:solidFill>
              <a:schemeClr val="accent6">
                <a:lumMod val="60000"/>
                <a:lumOff val="40000"/>
              </a:schemeClr>
            </a:solidFill>
            <a:ln>
              <a:solidFill>
                <a:schemeClr val="accent4">
                  <a:shade val="76000"/>
                  <a:lumMod val="50000"/>
                </a:schemeClr>
              </a:solidFill>
            </a:ln>
            <a:effectLst/>
            <a:scene3d>
              <a:camera prst="orthographicFront"/>
              <a:lightRig rig="threePt" dir="t"/>
            </a:scene3d>
            <a:sp3d prstMaterial="flat">
              <a:contourClr>
                <a:schemeClr val="accent4">
                  <a:shade val="76000"/>
                  <a:lumMod val="50000"/>
                </a:schemeClr>
              </a:contourClr>
            </a:sp3d>
          </c:spPr>
          <c:invertIfNegative val="0"/>
          <c:dLbls>
            <c:spPr>
              <a:solidFill>
                <a:srgbClr val="FFC000">
                  <a:shade val="76000"/>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'Q 3'!$A$6:$A$9</c:f>
              <c:strCache>
                <c:ptCount val="3"/>
                <c:pt idx="0">
                  <c:v>abandon</c:v>
                </c:pt>
                <c:pt idx="1">
                  <c:v>answered</c:v>
                </c:pt>
                <c:pt idx="2">
                  <c:v>transfer</c:v>
                </c:pt>
              </c:strCache>
            </c:strRef>
          </c:cat>
          <c:val>
            <c:numRef>
              <c:f>'Q 3'!$B$6:$B$9</c:f>
              <c:numCache>
                <c:formatCode>General</c:formatCode>
                <c:ptCount val="3"/>
                <c:pt idx="0">
                  <c:v>34403</c:v>
                </c:pt>
                <c:pt idx="1">
                  <c:v>82452</c:v>
                </c:pt>
                <c:pt idx="2">
                  <c:v>1133</c:v>
                </c:pt>
              </c:numCache>
            </c:numRef>
          </c:val>
          <c:extLst>
            <c:ext xmlns:c16="http://schemas.microsoft.com/office/drawing/2014/chart" uri="{C3380CC4-5D6E-409C-BE32-E72D297353CC}">
              <c16:uniqueId val="{00000000-603A-4EB0-A8E5-56AD81B86A83}"/>
            </c:ext>
          </c:extLst>
        </c:ser>
        <c:ser>
          <c:idx val="1"/>
          <c:order val="1"/>
          <c:tx>
            <c:strRef>
              <c:f>'Q 3'!$C$5</c:f>
              <c:strCache>
                <c:ptCount val="1"/>
                <c:pt idx="0">
                  <c:v>% of Call_Seconds (s)3</c:v>
                </c:pt>
              </c:strCache>
            </c:strRef>
          </c:tx>
          <c:spPr>
            <a:solidFill>
              <a:schemeClr val="accent6">
                <a:lumMod val="20000"/>
                <a:lumOff val="80000"/>
              </a:schemeClr>
            </a:solidFill>
            <a:ln>
              <a:solidFill>
                <a:schemeClr val="accent4">
                  <a:tint val="77000"/>
                  <a:lumMod val="50000"/>
                </a:schemeClr>
              </a:solidFill>
            </a:ln>
            <a:effectLst/>
            <a:scene3d>
              <a:camera prst="orthographicFront"/>
              <a:lightRig rig="threePt" dir="t"/>
            </a:scene3d>
            <a:sp3d prstMaterial="flat">
              <a:contourClr>
                <a:schemeClr val="accent4">
                  <a:tint val="77000"/>
                  <a:lumMod val="50000"/>
                </a:schemeClr>
              </a:contourClr>
            </a:sp3d>
          </c:spPr>
          <c:invertIfNegative val="0"/>
          <c:dLbls>
            <c:spPr>
              <a:solidFill>
                <a:srgbClr val="FFC000">
                  <a:tint val="77000"/>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'Q 3'!$A$6:$A$9</c:f>
              <c:strCache>
                <c:ptCount val="3"/>
                <c:pt idx="0">
                  <c:v>abandon</c:v>
                </c:pt>
                <c:pt idx="1">
                  <c:v>answered</c:v>
                </c:pt>
                <c:pt idx="2">
                  <c:v>transfer</c:v>
                </c:pt>
              </c:strCache>
            </c:strRef>
          </c:cat>
          <c:val>
            <c:numRef>
              <c:f>'Q 3'!$C$6:$C$9</c:f>
              <c:numCache>
                <c:formatCode>0.00%</c:formatCode>
                <c:ptCount val="3"/>
                <c:pt idx="0">
                  <c:v>0.29158049971183508</c:v>
                </c:pt>
                <c:pt idx="1">
                  <c:v>0.69881682883005047</c:v>
                </c:pt>
                <c:pt idx="2">
                  <c:v>9.6026714581143851E-3</c:v>
                </c:pt>
              </c:numCache>
            </c:numRef>
          </c:val>
          <c:extLst>
            <c:ext xmlns:c16="http://schemas.microsoft.com/office/drawing/2014/chart" uri="{C3380CC4-5D6E-409C-BE32-E72D297353CC}">
              <c16:uniqueId val="{00000001-603A-4EB0-A8E5-56AD81B86A83}"/>
            </c:ext>
          </c:extLst>
        </c:ser>
        <c:dLbls>
          <c:showLegendKey val="0"/>
          <c:showVal val="1"/>
          <c:showCatName val="0"/>
          <c:showSerName val="0"/>
          <c:showPercent val="0"/>
          <c:showBubbleSize val="0"/>
        </c:dLbls>
        <c:gapWidth val="84"/>
        <c:gapDepth val="53"/>
        <c:shape val="box"/>
        <c:axId val="1242892048"/>
        <c:axId val="243837776"/>
        <c:axId val="0"/>
      </c:bar3DChart>
      <c:catAx>
        <c:axId val="124289204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1" i="0" u="none" strike="noStrike" kern="1200" baseline="0">
                <a:solidFill>
                  <a:schemeClr val="lt1">
                    <a:lumMod val="75000"/>
                  </a:schemeClr>
                </a:solidFill>
                <a:latin typeface="+mn-lt"/>
                <a:ea typeface="+mn-ea"/>
                <a:cs typeface="+mn-cs"/>
              </a:defRPr>
            </a:pPr>
            <a:endParaRPr lang="en-US"/>
          </a:p>
        </c:txPr>
        <c:crossAx val="243837776"/>
        <c:crosses val="autoZero"/>
        <c:auto val="1"/>
        <c:lblAlgn val="ctr"/>
        <c:lblOffset val="100"/>
        <c:noMultiLvlLbl val="0"/>
      </c:catAx>
      <c:valAx>
        <c:axId val="243837776"/>
        <c:scaling>
          <c:orientation val="minMax"/>
        </c:scaling>
        <c:delete val="1"/>
        <c:axPos val="l"/>
        <c:numFmt formatCode="General" sourceLinked="1"/>
        <c:majorTickMark val="out"/>
        <c:minorTickMark val="none"/>
        <c:tickLblPos val="nextTo"/>
        <c:crossAx val="1242892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003B47"/>
    </a:solidFill>
    <a:ln w="6350" cap="flat" cmpd="sng" algn="ctr">
      <a:solidFill>
        <a:schemeClr val="dk1">
          <a:tint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bg2"/>
                </a:solidFill>
                <a:latin typeface="+mn-lt"/>
                <a:ea typeface="+mn-ea"/>
                <a:cs typeface="+mn-cs"/>
              </a:defRPr>
            </a:pPr>
            <a:r>
              <a:rPr lang="en-US" b="1" dirty="0">
                <a:solidFill>
                  <a:schemeClr val="bg2"/>
                </a:solidFill>
              </a:rPr>
              <a:t>Call distribution between 9 PM to 9 AM</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bg2"/>
              </a:solidFill>
              <a:latin typeface="+mn-lt"/>
              <a:ea typeface="+mn-ea"/>
              <a:cs typeface="+mn-cs"/>
            </a:defRPr>
          </a:pPr>
          <a:endParaRPr lang="en-US"/>
        </a:p>
      </c:txPr>
    </c:title>
    <c:autoTitleDeleted val="0"/>
    <c:plotArea>
      <c:layout/>
      <c:barChart>
        <c:barDir val="col"/>
        <c:grouping val="clustered"/>
        <c:varyColors val="0"/>
        <c:ser>
          <c:idx val="0"/>
          <c:order val="0"/>
          <c:tx>
            <c:strRef>
              <c:f>'Q 4'!$B$37</c:f>
              <c:strCache>
                <c:ptCount val="1"/>
                <c:pt idx="0">
                  <c:v>Call distribution</c:v>
                </c:pt>
              </c:strCache>
            </c:strRef>
          </c:tx>
          <c:spPr>
            <a:solidFill>
              <a:schemeClr val="accent6">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 4'!$A$38:$A$49</c:f>
              <c:strCache>
                <c:ptCount val="12"/>
                <c:pt idx="0">
                  <c:v>9_10</c:v>
                </c:pt>
                <c:pt idx="1">
                  <c:v>10_11</c:v>
                </c:pt>
                <c:pt idx="2">
                  <c:v>11_12</c:v>
                </c:pt>
                <c:pt idx="3">
                  <c:v>12_1</c:v>
                </c:pt>
                <c:pt idx="4">
                  <c:v>1_2</c:v>
                </c:pt>
                <c:pt idx="5">
                  <c:v>2_3</c:v>
                </c:pt>
                <c:pt idx="6">
                  <c:v>3_4</c:v>
                </c:pt>
                <c:pt idx="7">
                  <c:v>4_5</c:v>
                </c:pt>
                <c:pt idx="8">
                  <c:v>5_6</c:v>
                </c:pt>
                <c:pt idx="9">
                  <c:v>6_7</c:v>
                </c:pt>
                <c:pt idx="10">
                  <c:v>7_8</c:v>
                </c:pt>
                <c:pt idx="11">
                  <c:v>8_9</c:v>
                </c:pt>
              </c:strCache>
            </c:strRef>
          </c:cat>
          <c:val>
            <c:numRef>
              <c:f>'Q 4'!$B$38:$B$49</c:f>
              <c:numCache>
                <c:formatCode>General</c:formatCode>
                <c:ptCount val="12"/>
                <c:pt idx="0">
                  <c:v>3</c:v>
                </c:pt>
                <c:pt idx="1">
                  <c:v>3</c:v>
                </c:pt>
                <c:pt idx="2">
                  <c:v>2</c:v>
                </c:pt>
                <c:pt idx="3">
                  <c:v>2</c:v>
                </c:pt>
                <c:pt idx="4">
                  <c:v>1</c:v>
                </c:pt>
                <c:pt idx="5">
                  <c:v>1</c:v>
                </c:pt>
                <c:pt idx="6">
                  <c:v>1</c:v>
                </c:pt>
                <c:pt idx="7">
                  <c:v>1</c:v>
                </c:pt>
                <c:pt idx="8">
                  <c:v>3</c:v>
                </c:pt>
                <c:pt idx="9">
                  <c:v>4</c:v>
                </c:pt>
                <c:pt idx="10">
                  <c:v>4</c:v>
                </c:pt>
                <c:pt idx="11">
                  <c:v>5</c:v>
                </c:pt>
              </c:numCache>
            </c:numRef>
          </c:val>
          <c:extLst>
            <c:ext xmlns:c16="http://schemas.microsoft.com/office/drawing/2014/chart" uri="{C3380CC4-5D6E-409C-BE32-E72D297353CC}">
              <c16:uniqueId val="{00000000-E0E4-4216-BCD0-5555830D0B8B}"/>
            </c:ext>
          </c:extLst>
        </c:ser>
        <c:dLbls>
          <c:showLegendKey val="0"/>
          <c:showVal val="0"/>
          <c:showCatName val="0"/>
          <c:showSerName val="0"/>
          <c:showPercent val="0"/>
          <c:showBubbleSize val="0"/>
        </c:dLbls>
        <c:gapWidth val="219"/>
        <c:overlap val="-27"/>
        <c:axId val="441867232"/>
        <c:axId val="811072064"/>
      </c:barChart>
      <c:catAx>
        <c:axId val="441867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2"/>
                </a:solidFill>
                <a:latin typeface="+mn-lt"/>
                <a:ea typeface="+mn-ea"/>
                <a:cs typeface="+mn-cs"/>
              </a:defRPr>
            </a:pPr>
            <a:endParaRPr lang="en-US"/>
          </a:p>
        </c:txPr>
        <c:crossAx val="811072064"/>
        <c:crosses val="autoZero"/>
        <c:auto val="1"/>
        <c:lblAlgn val="ctr"/>
        <c:lblOffset val="100"/>
        <c:noMultiLvlLbl val="0"/>
      </c:catAx>
      <c:valAx>
        <c:axId val="81107206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2"/>
                </a:solidFill>
                <a:latin typeface="+mn-lt"/>
                <a:ea typeface="+mn-ea"/>
                <a:cs typeface="+mn-cs"/>
              </a:defRPr>
            </a:pPr>
            <a:endParaRPr lang="en-US"/>
          </a:p>
        </c:txPr>
        <c:crossAx val="441867232"/>
        <c:crosses val="autoZero"/>
        <c:crossBetween val="between"/>
      </c:valAx>
      <c:spPr>
        <a:noFill/>
        <a:ln>
          <a:noFill/>
        </a:ln>
        <a:effectLst/>
      </c:spPr>
    </c:plotArea>
    <c:plotVisOnly val="1"/>
    <c:dispBlanksAs val="gap"/>
    <c:showDLblsOverMax val="0"/>
  </c:chart>
  <c:spPr>
    <a:solidFill>
      <a:srgbClr val="003B47"/>
    </a:soli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7">
  <a:schemeClr val="accent4"/>
</cs:colorStyle>
</file>

<file path=ppt/charts/colors2.xml><?xml version="1.0" encoding="utf-8"?>
<cs:colorStyle xmlns:cs="http://schemas.microsoft.com/office/drawing/2012/chartStyle" xmlns:a="http://schemas.openxmlformats.org/drawingml/2006/main" meth="withinLinear" id="17">
  <a:schemeClr val="accent4"/>
</cs:colorStyle>
</file>

<file path=ppt/charts/colors3.xml><?xml version="1.0" encoding="utf-8"?>
<cs:colorStyle xmlns:cs="http://schemas.microsoft.com/office/drawing/2012/chartStyle" xmlns:a="http://schemas.openxmlformats.org/drawingml/2006/main" meth="withinLinear" id="17">
  <a:schemeClr val="accent4"/>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1">
  <cs:axisTitle>
    <cs:lnRef idx="0"/>
    <cs:fillRef idx="0"/>
    <cs:effectRef idx="0"/>
    <cs:fontRef idx="minor">
      <a:schemeClr val="lt1">
        <a:lumMod val="75000"/>
      </a:schemeClr>
    </cs:fontRef>
    <cs:defRPr sz="900"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lt1"/>
    </cs:fontRef>
    <cs:spPr>
      <a:solidFill>
        <a:schemeClr val="dk1">
          <a:lumMod val="75000"/>
          <a:lumOff val="25000"/>
        </a:schemeClr>
      </a:solidFill>
      <a:ln w="6350" cap="flat" cmpd="sng" algn="ctr">
        <a:solidFill>
          <a:schemeClr val="dk1">
            <a:tint val="75000"/>
          </a:schemeClr>
        </a:solidFill>
        <a:round/>
      </a:ln>
    </cs:spPr>
    <cs:defRPr sz="1000" kern="1200"/>
  </cs:chartArea>
  <cs:dataLabel>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dataLabel>
  <cs:dataLabelCallout>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cs:spPr>
  </cs:dataPoint>
  <cs:dataPoint3D>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a:scene3d>
        <a:camera prst="orthographicFront"/>
        <a:lightRig rig="threePt" dir="t"/>
      </a:scene3d>
      <a:sp3d prstMaterial="fla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dk1">
            <a:lumMod val="75000"/>
            <a:lumOff val="25000"/>
          </a:schemeClr>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tx1"/>
    </cs:fontRef>
    <cs:spPr>
      <a:solidFill>
        <a:schemeClr val="bg2">
          <a:lumMod val="75000"/>
          <a:alpha val="27000"/>
        </a:schemeClr>
      </a:solidFill>
      <a:sp3d/>
    </cs:spPr>
  </cs:floor>
  <cs:gridlineMajor>
    <cs:lnRef idx="0"/>
    <cs:fillRef idx="0"/>
    <cs:effectRef idx="0"/>
    <cs:fontRef idx="minor">
      <a:schemeClr val="tx1"/>
    </cs:fontRef>
    <cs:spPr>
      <a:ln w="9525">
        <a:solidFill>
          <a:schemeClr val="lt1">
            <a:lumMod val="50000"/>
          </a:schemeClr>
        </a:solidFill>
      </a:ln>
    </cs:spPr>
  </cs:gridlineMajor>
  <cs:gridlineMinor>
    <cs:lnRef idx="0"/>
    <cs:fillRef idx="0"/>
    <cs:effectRef idx="0"/>
    <cs:fontRef idx="minor">
      <a:schemeClr val="tx1"/>
    </cs:fontRef>
    <cs:spPr>
      <a:ln w="9525">
        <a:solidFill>
          <a:schemeClr val="lt1">
            <a:lumMod val="40000"/>
          </a:schemeClr>
        </a:solidFill>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cs:fontRef>
    <cs:defRPr sz="1800" b="0" kern="1200" cap="all"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tx1"/>
    </cs:fontRef>
    <cs:spPr>
      <a:sp3d/>
    </cs:spPr>
  </cs:wall>
</cs:chartStyle>
</file>

<file path=ppt/charts/style2.xml><?xml version="1.0" encoding="utf-8"?>
<cs:chartStyle xmlns:cs="http://schemas.microsoft.com/office/drawing/2012/chartStyle" xmlns:a="http://schemas.openxmlformats.org/drawingml/2006/main" id="291">
  <cs:axisTitle>
    <cs:lnRef idx="0"/>
    <cs:fillRef idx="0"/>
    <cs:effectRef idx="0"/>
    <cs:fontRef idx="minor">
      <a:schemeClr val="lt1">
        <a:lumMod val="75000"/>
      </a:schemeClr>
    </cs:fontRef>
    <cs:defRPr sz="900"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lt1"/>
    </cs:fontRef>
    <cs:spPr>
      <a:solidFill>
        <a:schemeClr val="dk1">
          <a:lumMod val="75000"/>
          <a:lumOff val="25000"/>
        </a:schemeClr>
      </a:solidFill>
      <a:ln w="6350" cap="flat" cmpd="sng" algn="ctr">
        <a:solidFill>
          <a:schemeClr val="dk1">
            <a:tint val="75000"/>
          </a:schemeClr>
        </a:solidFill>
        <a:round/>
      </a:ln>
    </cs:spPr>
    <cs:defRPr sz="1000" kern="1200"/>
  </cs:chartArea>
  <cs:dataLabel>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dataLabel>
  <cs:dataLabelCallout>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cs:spPr>
  </cs:dataPoint>
  <cs:dataPoint3D>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a:scene3d>
        <a:camera prst="orthographicFront"/>
        <a:lightRig rig="threePt" dir="t"/>
      </a:scene3d>
      <a:sp3d prstMaterial="fla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dk1">
            <a:lumMod val="75000"/>
            <a:lumOff val="25000"/>
          </a:schemeClr>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tx1"/>
    </cs:fontRef>
    <cs:spPr>
      <a:solidFill>
        <a:schemeClr val="bg2">
          <a:lumMod val="75000"/>
          <a:alpha val="27000"/>
        </a:schemeClr>
      </a:solidFill>
      <a:sp3d/>
    </cs:spPr>
  </cs:floor>
  <cs:gridlineMajor>
    <cs:lnRef idx="0"/>
    <cs:fillRef idx="0"/>
    <cs:effectRef idx="0"/>
    <cs:fontRef idx="minor">
      <a:schemeClr val="tx1"/>
    </cs:fontRef>
    <cs:spPr>
      <a:ln w="9525">
        <a:solidFill>
          <a:schemeClr val="lt1">
            <a:lumMod val="50000"/>
          </a:schemeClr>
        </a:solidFill>
      </a:ln>
    </cs:spPr>
  </cs:gridlineMajor>
  <cs:gridlineMinor>
    <cs:lnRef idx="0"/>
    <cs:fillRef idx="0"/>
    <cs:effectRef idx="0"/>
    <cs:fontRef idx="minor">
      <a:schemeClr val="tx1"/>
    </cs:fontRef>
    <cs:spPr>
      <a:ln w="9525">
        <a:solidFill>
          <a:schemeClr val="lt1">
            <a:lumMod val="40000"/>
          </a:schemeClr>
        </a:solidFill>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cs:fontRef>
    <cs:defRPr sz="1800" b="0" kern="1200" cap="all"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tx1"/>
    </cs:fontRef>
    <cs:spPr>
      <a:sp3d/>
    </cs:spPr>
  </cs:wall>
</cs:chartStyle>
</file>

<file path=ppt/charts/style3.xml><?xml version="1.0" encoding="utf-8"?>
<cs:chartStyle xmlns:cs="http://schemas.microsoft.com/office/drawing/2012/chartStyle" xmlns:a="http://schemas.openxmlformats.org/drawingml/2006/main" id="291">
  <cs:axisTitle>
    <cs:lnRef idx="0"/>
    <cs:fillRef idx="0"/>
    <cs:effectRef idx="0"/>
    <cs:fontRef idx="minor">
      <a:schemeClr val="lt1">
        <a:lumMod val="75000"/>
      </a:schemeClr>
    </cs:fontRef>
    <cs:defRPr sz="900"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lt1"/>
    </cs:fontRef>
    <cs:spPr>
      <a:solidFill>
        <a:schemeClr val="dk1">
          <a:lumMod val="75000"/>
          <a:lumOff val="25000"/>
        </a:schemeClr>
      </a:solidFill>
      <a:ln w="6350" cap="flat" cmpd="sng" algn="ctr">
        <a:solidFill>
          <a:schemeClr val="dk1">
            <a:tint val="75000"/>
          </a:schemeClr>
        </a:solidFill>
        <a:round/>
      </a:ln>
    </cs:spPr>
    <cs:defRPr sz="1000" kern="1200"/>
  </cs:chartArea>
  <cs:dataLabel>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dataLabel>
  <cs:dataLabelCallout>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cs:spPr>
  </cs:dataPoint>
  <cs:dataPoint3D>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a:scene3d>
        <a:camera prst="orthographicFront"/>
        <a:lightRig rig="threePt" dir="t"/>
      </a:scene3d>
      <a:sp3d prstMaterial="fla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dk1">
            <a:lumMod val="75000"/>
            <a:lumOff val="25000"/>
          </a:schemeClr>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tx1"/>
    </cs:fontRef>
    <cs:spPr>
      <a:solidFill>
        <a:schemeClr val="bg2">
          <a:lumMod val="75000"/>
          <a:alpha val="27000"/>
        </a:schemeClr>
      </a:solidFill>
      <a:sp3d/>
    </cs:spPr>
  </cs:floor>
  <cs:gridlineMajor>
    <cs:lnRef idx="0"/>
    <cs:fillRef idx="0"/>
    <cs:effectRef idx="0"/>
    <cs:fontRef idx="minor">
      <a:schemeClr val="tx1"/>
    </cs:fontRef>
    <cs:spPr>
      <a:ln w="9525">
        <a:solidFill>
          <a:schemeClr val="lt1">
            <a:lumMod val="50000"/>
          </a:schemeClr>
        </a:solidFill>
      </a:ln>
    </cs:spPr>
  </cs:gridlineMajor>
  <cs:gridlineMinor>
    <cs:lnRef idx="0"/>
    <cs:fillRef idx="0"/>
    <cs:effectRef idx="0"/>
    <cs:fontRef idx="minor">
      <a:schemeClr val="tx1"/>
    </cs:fontRef>
    <cs:spPr>
      <a:ln w="9525">
        <a:solidFill>
          <a:schemeClr val="lt1">
            <a:lumMod val="40000"/>
          </a:schemeClr>
        </a:solidFill>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cs:fontRef>
    <cs:defRPr sz="1800" b="0" kern="1200" cap="all"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tx1"/>
    </cs:fontRef>
    <cs:spPr>
      <a:sp3d/>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32F65C-2473-4DDA-9F49-D1C571CF04C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BCCAB3D-046F-4B9A-8C6F-3D7689654158}">
      <dgm:prSet/>
      <dgm:spPr>
        <a:solidFill>
          <a:srgbClr val="003B47"/>
        </a:solidFill>
      </dgm:spPr>
      <dgm:t>
        <a:bodyPr/>
        <a:lstStyle/>
        <a:p>
          <a:r>
            <a:rPr lang="en-US" b="0" i="0" dirty="0"/>
            <a:t>This project is all about looking closely at how customers interact with ABC, an insurance company, especially when they call in. There are bunch of information to work with for 23 days, including details like the names of the people helping customers, how long customers wait, when the calls happen, how long they last, and whether they get answered or not.</a:t>
          </a:r>
          <a:endParaRPr lang="en-US" dirty="0"/>
        </a:p>
      </dgm:t>
    </dgm:pt>
    <dgm:pt modelId="{664FA4AE-04D3-4A5C-984E-A11B8F2EADAB}" type="parTrans" cxnId="{6AFE56B5-022D-4F05-A6FC-9CDA434BA423}">
      <dgm:prSet/>
      <dgm:spPr/>
      <dgm:t>
        <a:bodyPr/>
        <a:lstStyle/>
        <a:p>
          <a:endParaRPr lang="en-US"/>
        </a:p>
      </dgm:t>
    </dgm:pt>
    <dgm:pt modelId="{7047E2E5-55A6-43E4-BE16-52AE391C9CED}" type="sibTrans" cxnId="{6AFE56B5-022D-4F05-A6FC-9CDA434BA423}">
      <dgm:prSet/>
      <dgm:spPr/>
      <dgm:t>
        <a:bodyPr/>
        <a:lstStyle/>
        <a:p>
          <a:endParaRPr lang="en-US"/>
        </a:p>
      </dgm:t>
    </dgm:pt>
    <dgm:pt modelId="{F5DE55B4-F559-42A0-A59A-F30E087BE366}">
      <dgm:prSet/>
      <dgm:spPr>
        <a:solidFill>
          <a:srgbClr val="003B47"/>
        </a:solidFill>
      </dgm:spPr>
      <dgm:t>
        <a:bodyPr/>
        <a:lstStyle/>
        <a:p>
          <a:r>
            <a:rPr lang="en-US" b="0" i="0" dirty="0"/>
            <a:t>Think of the Customer Experience (CX) team as the detectives of the company. They study what customers say and do and share what they find with everyone else. Their job covers a lot, from managing programs that improve how customers feel to talking within the company about customers' journeys and dealing with customer info.</a:t>
          </a:r>
          <a:endParaRPr lang="en-US" dirty="0"/>
        </a:p>
      </dgm:t>
    </dgm:pt>
    <dgm:pt modelId="{05DFA33B-B94E-4D8B-8F4F-7C10064B10DB}" type="parTrans" cxnId="{F7296BE2-49F6-41A8-BDDB-5E0AB305D7E8}">
      <dgm:prSet/>
      <dgm:spPr/>
      <dgm:t>
        <a:bodyPr/>
        <a:lstStyle/>
        <a:p>
          <a:endParaRPr lang="en-US"/>
        </a:p>
      </dgm:t>
    </dgm:pt>
    <dgm:pt modelId="{64F6C0AC-D45F-4BE4-B21D-0023659EB9B1}" type="sibTrans" cxnId="{F7296BE2-49F6-41A8-BDDB-5E0AB305D7E8}">
      <dgm:prSet/>
      <dgm:spPr/>
      <dgm:t>
        <a:bodyPr/>
        <a:lstStyle/>
        <a:p>
          <a:endParaRPr lang="en-US"/>
        </a:p>
      </dgm:t>
    </dgm:pt>
    <dgm:pt modelId="{B2751333-9E33-4B6A-A43A-11FB372EE178}">
      <dgm:prSet/>
      <dgm:spPr>
        <a:solidFill>
          <a:srgbClr val="003B47"/>
        </a:solidFill>
      </dgm:spPr>
      <dgm:t>
        <a:bodyPr/>
        <a:lstStyle/>
        <a:p>
          <a:r>
            <a:rPr lang="en-US" b="0" i="0" dirty="0"/>
            <a:t>Nowadays, we use smart tools (like Interactive Voice Response, Robotic Process Automation, Predictive Analytics, and Intelligent Routing) to make customers' experiences even better.</a:t>
          </a:r>
          <a:endParaRPr lang="en-US" dirty="0"/>
        </a:p>
      </dgm:t>
    </dgm:pt>
    <dgm:pt modelId="{4B9DD42B-7487-4AB5-A270-EA1FED3E3430}" type="parTrans" cxnId="{0D03E469-F09A-4D19-A4CA-29AEE8C2A9AF}">
      <dgm:prSet/>
      <dgm:spPr/>
      <dgm:t>
        <a:bodyPr/>
        <a:lstStyle/>
        <a:p>
          <a:endParaRPr lang="en-US"/>
        </a:p>
      </dgm:t>
    </dgm:pt>
    <dgm:pt modelId="{68775EDC-8222-48BB-A881-D4FFB2EC7037}" type="sibTrans" cxnId="{0D03E469-F09A-4D19-A4CA-29AEE8C2A9AF}">
      <dgm:prSet/>
      <dgm:spPr/>
      <dgm:t>
        <a:bodyPr/>
        <a:lstStyle/>
        <a:p>
          <a:endParaRPr lang="en-US"/>
        </a:p>
      </dgm:t>
    </dgm:pt>
    <dgm:pt modelId="{A3DFAFA9-F691-4741-8660-5B03556D6C03}">
      <dgm:prSet/>
      <dgm:spPr>
        <a:solidFill>
          <a:srgbClr val="003B47"/>
        </a:solidFill>
      </dgm:spPr>
      <dgm:t>
        <a:bodyPr/>
        <a:lstStyle/>
        <a:p>
          <a:r>
            <a:rPr lang="en-US" b="0" i="0" dirty="0"/>
            <a:t>In the CX team, there's a key player called the customer service representative, or call center agent. They help customers through different ways, like emails, calls, and social media. This project zooms in on calls from customers, aiming to handle them well, make customers happy, and turn them into big fans of the company.</a:t>
          </a:r>
          <a:endParaRPr lang="en-US" dirty="0"/>
        </a:p>
      </dgm:t>
    </dgm:pt>
    <dgm:pt modelId="{3D73C4F0-239F-482A-9173-D774847C3ACE}" type="parTrans" cxnId="{9D8813DD-62E2-4909-B1E2-B967553D9D97}">
      <dgm:prSet/>
      <dgm:spPr/>
      <dgm:t>
        <a:bodyPr/>
        <a:lstStyle/>
        <a:p>
          <a:endParaRPr lang="en-US"/>
        </a:p>
      </dgm:t>
    </dgm:pt>
    <dgm:pt modelId="{0BD9463C-3711-4483-AF74-099546875C8F}" type="sibTrans" cxnId="{9D8813DD-62E2-4909-B1E2-B967553D9D97}">
      <dgm:prSet/>
      <dgm:spPr/>
      <dgm:t>
        <a:bodyPr/>
        <a:lstStyle/>
        <a:p>
          <a:endParaRPr lang="en-US"/>
        </a:p>
      </dgm:t>
    </dgm:pt>
    <dgm:pt modelId="{C604800F-B97E-4982-A9D1-134516792FBB}" type="pres">
      <dgm:prSet presAssocID="{2A32F65C-2473-4DDA-9F49-D1C571CF04CB}" presName="linear" presStyleCnt="0">
        <dgm:presLayoutVars>
          <dgm:animLvl val="lvl"/>
          <dgm:resizeHandles val="exact"/>
        </dgm:presLayoutVars>
      </dgm:prSet>
      <dgm:spPr/>
    </dgm:pt>
    <dgm:pt modelId="{D8D9EC42-28A1-451D-8208-DAA5D657C885}" type="pres">
      <dgm:prSet presAssocID="{5BCCAB3D-046F-4B9A-8C6F-3D7689654158}" presName="parentText" presStyleLbl="node1" presStyleIdx="0" presStyleCnt="4">
        <dgm:presLayoutVars>
          <dgm:chMax val="0"/>
          <dgm:bulletEnabled val="1"/>
        </dgm:presLayoutVars>
      </dgm:prSet>
      <dgm:spPr/>
    </dgm:pt>
    <dgm:pt modelId="{631F679C-5765-49FD-8ED4-796890865156}" type="pres">
      <dgm:prSet presAssocID="{7047E2E5-55A6-43E4-BE16-52AE391C9CED}" presName="spacer" presStyleCnt="0"/>
      <dgm:spPr/>
    </dgm:pt>
    <dgm:pt modelId="{173DF338-5DBD-4931-A654-951934B6905F}" type="pres">
      <dgm:prSet presAssocID="{F5DE55B4-F559-42A0-A59A-F30E087BE366}" presName="parentText" presStyleLbl="node1" presStyleIdx="1" presStyleCnt="4">
        <dgm:presLayoutVars>
          <dgm:chMax val="0"/>
          <dgm:bulletEnabled val="1"/>
        </dgm:presLayoutVars>
      </dgm:prSet>
      <dgm:spPr/>
    </dgm:pt>
    <dgm:pt modelId="{263169C6-7DD7-474E-AF50-879A42D3CD55}" type="pres">
      <dgm:prSet presAssocID="{64F6C0AC-D45F-4BE4-B21D-0023659EB9B1}" presName="spacer" presStyleCnt="0"/>
      <dgm:spPr/>
    </dgm:pt>
    <dgm:pt modelId="{A306297E-DDDC-4C95-972C-098D5C2CF4CA}" type="pres">
      <dgm:prSet presAssocID="{B2751333-9E33-4B6A-A43A-11FB372EE178}" presName="parentText" presStyleLbl="node1" presStyleIdx="2" presStyleCnt="4">
        <dgm:presLayoutVars>
          <dgm:chMax val="0"/>
          <dgm:bulletEnabled val="1"/>
        </dgm:presLayoutVars>
      </dgm:prSet>
      <dgm:spPr/>
    </dgm:pt>
    <dgm:pt modelId="{5F71BE1D-C76C-4BC8-AE8D-64A41755FD4A}" type="pres">
      <dgm:prSet presAssocID="{68775EDC-8222-48BB-A881-D4FFB2EC7037}" presName="spacer" presStyleCnt="0"/>
      <dgm:spPr/>
    </dgm:pt>
    <dgm:pt modelId="{EB6DCF0B-1F08-4438-A6CF-AF1A84A56AEF}" type="pres">
      <dgm:prSet presAssocID="{A3DFAFA9-F691-4741-8660-5B03556D6C03}" presName="parentText" presStyleLbl="node1" presStyleIdx="3" presStyleCnt="4">
        <dgm:presLayoutVars>
          <dgm:chMax val="0"/>
          <dgm:bulletEnabled val="1"/>
        </dgm:presLayoutVars>
      </dgm:prSet>
      <dgm:spPr/>
    </dgm:pt>
  </dgm:ptLst>
  <dgm:cxnLst>
    <dgm:cxn modelId="{4C83B62C-AE28-43BC-B724-6220ACD6612C}" type="presOf" srcId="{B2751333-9E33-4B6A-A43A-11FB372EE178}" destId="{A306297E-DDDC-4C95-972C-098D5C2CF4CA}" srcOrd="0" destOrd="0" presId="urn:microsoft.com/office/officeart/2005/8/layout/vList2"/>
    <dgm:cxn modelId="{0D03E469-F09A-4D19-A4CA-29AEE8C2A9AF}" srcId="{2A32F65C-2473-4DDA-9F49-D1C571CF04CB}" destId="{B2751333-9E33-4B6A-A43A-11FB372EE178}" srcOrd="2" destOrd="0" parTransId="{4B9DD42B-7487-4AB5-A270-EA1FED3E3430}" sibTransId="{68775EDC-8222-48BB-A881-D4FFB2EC7037}"/>
    <dgm:cxn modelId="{ADFDA284-D0C9-4B55-9680-ED9C62B7F4AB}" type="presOf" srcId="{2A32F65C-2473-4DDA-9F49-D1C571CF04CB}" destId="{C604800F-B97E-4982-A9D1-134516792FBB}" srcOrd="0" destOrd="0" presId="urn:microsoft.com/office/officeart/2005/8/layout/vList2"/>
    <dgm:cxn modelId="{2B14CB87-0F6B-4D3F-8C38-0B6B80BE6D4D}" type="presOf" srcId="{A3DFAFA9-F691-4741-8660-5B03556D6C03}" destId="{EB6DCF0B-1F08-4438-A6CF-AF1A84A56AEF}" srcOrd="0" destOrd="0" presId="urn:microsoft.com/office/officeart/2005/8/layout/vList2"/>
    <dgm:cxn modelId="{E5DA82B1-B107-45F3-845C-23DEA3596617}" type="presOf" srcId="{5BCCAB3D-046F-4B9A-8C6F-3D7689654158}" destId="{D8D9EC42-28A1-451D-8208-DAA5D657C885}" srcOrd="0" destOrd="0" presId="urn:microsoft.com/office/officeart/2005/8/layout/vList2"/>
    <dgm:cxn modelId="{6AFE56B5-022D-4F05-A6FC-9CDA434BA423}" srcId="{2A32F65C-2473-4DDA-9F49-D1C571CF04CB}" destId="{5BCCAB3D-046F-4B9A-8C6F-3D7689654158}" srcOrd="0" destOrd="0" parTransId="{664FA4AE-04D3-4A5C-984E-A11B8F2EADAB}" sibTransId="{7047E2E5-55A6-43E4-BE16-52AE391C9CED}"/>
    <dgm:cxn modelId="{9D8813DD-62E2-4909-B1E2-B967553D9D97}" srcId="{2A32F65C-2473-4DDA-9F49-D1C571CF04CB}" destId="{A3DFAFA9-F691-4741-8660-5B03556D6C03}" srcOrd="3" destOrd="0" parTransId="{3D73C4F0-239F-482A-9173-D774847C3ACE}" sibTransId="{0BD9463C-3711-4483-AF74-099546875C8F}"/>
    <dgm:cxn modelId="{F7296BE2-49F6-41A8-BDDB-5E0AB305D7E8}" srcId="{2A32F65C-2473-4DDA-9F49-D1C571CF04CB}" destId="{F5DE55B4-F559-42A0-A59A-F30E087BE366}" srcOrd="1" destOrd="0" parTransId="{05DFA33B-B94E-4D8B-8F4F-7C10064B10DB}" sibTransId="{64F6C0AC-D45F-4BE4-B21D-0023659EB9B1}"/>
    <dgm:cxn modelId="{710F62FC-0530-4A38-8F35-FDC5B62BD6DF}" type="presOf" srcId="{F5DE55B4-F559-42A0-A59A-F30E087BE366}" destId="{173DF338-5DBD-4931-A654-951934B6905F}" srcOrd="0" destOrd="0" presId="urn:microsoft.com/office/officeart/2005/8/layout/vList2"/>
    <dgm:cxn modelId="{D7BF1BB9-85DD-4D7C-92AE-E97DFCA7E0B3}" type="presParOf" srcId="{C604800F-B97E-4982-A9D1-134516792FBB}" destId="{D8D9EC42-28A1-451D-8208-DAA5D657C885}" srcOrd="0" destOrd="0" presId="urn:microsoft.com/office/officeart/2005/8/layout/vList2"/>
    <dgm:cxn modelId="{9372909E-416E-44F6-BB3C-5827286670D6}" type="presParOf" srcId="{C604800F-B97E-4982-A9D1-134516792FBB}" destId="{631F679C-5765-49FD-8ED4-796890865156}" srcOrd="1" destOrd="0" presId="urn:microsoft.com/office/officeart/2005/8/layout/vList2"/>
    <dgm:cxn modelId="{0565B639-7CDD-4B63-939F-4D6A3A7DA163}" type="presParOf" srcId="{C604800F-B97E-4982-A9D1-134516792FBB}" destId="{173DF338-5DBD-4931-A654-951934B6905F}" srcOrd="2" destOrd="0" presId="urn:microsoft.com/office/officeart/2005/8/layout/vList2"/>
    <dgm:cxn modelId="{9EF05D5E-2DD5-45FF-A077-723794558DDF}" type="presParOf" srcId="{C604800F-B97E-4982-A9D1-134516792FBB}" destId="{263169C6-7DD7-474E-AF50-879A42D3CD55}" srcOrd="3" destOrd="0" presId="urn:microsoft.com/office/officeart/2005/8/layout/vList2"/>
    <dgm:cxn modelId="{1F4C90E1-4AB1-4872-B073-2DB409C9D93B}" type="presParOf" srcId="{C604800F-B97E-4982-A9D1-134516792FBB}" destId="{A306297E-DDDC-4C95-972C-098D5C2CF4CA}" srcOrd="4" destOrd="0" presId="urn:microsoft.com/office/officeart/2005/8/layout/vList2"/>
    <dgm:cxn modelId="{5B93F379-52CA-4165-B268-C65E57010B76}" type="presParOf" srcId="{C604800F-B97E-4982-A9D1-134516792FBB}" destId="{5F71BE1D-C76C-4BC8-AE8D-64A41755FD4A}" srcOrd="5" destOrd="0" presId="urn:microsoft.com/office/officeart/2005/8/layout/vList2"/>
    <dgm:cxn modelId="{AC75F4E4-79D8-4D69-82B1-A278FADB83A7}" type="presParOf" srcId="{C604800F-B97E-4982-A9D1-134516792FBB}" destId="{EB6DCF0B-1F08-4438-A6CF-AF1A84A56AEF}"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D9EC42-28A1-451D-8208-DAA5D657C885}">
      <dsp:nvSpPr>
        <dsp:cNvPr id="0" name=""/>
        <dsp:cNvSpPr/>
      </dsp:nvSpPr>
      <dsp:spPr>
        <a:xfrm>
          <a:off x="0" y="47286"/>
          <a:ext cx="10659110" cy="1213289"/>
        </a:xfrm>
        <a:prstGeom prst="roundRect">
          <a:avLst/>
        </a:prstGeom>
        <a:solidFill>
          <a:srgbClr val="003B4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dirty="0"/>
            <a:t>This project is all about looking closely at how customers interact with ABC, an insurance company, especially when they call in. There are bunch of information to work with for 23 days, including details like the names of the people helping customers, how long customers wait, when the calls happen, how long they last, and whether they get answered or not.</a:t>
          </a:r>
          <a:endParaRPr lang="en-US" sz="1700" kern="1200" dirty="0"/>
        </a:p>
      </dsp:txBody>
      <dsp:txXfrm>
        <a:off x="59228" y="106514"/>
        <a:ext cx="10540654" cy="1094833"/>
      </dsp:txXfrm>
    </dsp:sp>
    <dsp:sp modelId="{173DF338-5DBD-4931-A654-951934B6905F}">
      <dsp:nvSpPr>
        <dsp:cNvPr id="0" name=""/>
        <dsp:cNvSpPr/>
      </dsp:nvSpPr>
      <dsp:spPr>
        <a:xfrm>
          <a:off x="0" y="1309536"/>
          <a:ext cx="10659110" cy="1213289"/>
        </a:xfrm>
        <a:prstGeom prst="roundRect">
          <a:avLst/>
        </a:prstGeom>
        <a:solidFill>
          <a:srgbClr val="003B4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dirty="0"/>
            <a:t>Think of the Customer Experience (CX) team as the detectives of the company. They study what customers say and do and share what they find with everyone else. Their job covers a lot, from managing programs that improve how customers feel to talking within the company about customers' journeys and dealing with customer info.</a:t>
          </a:r>
          <a:endParaRPr lang="en-US" sz="1700" kern="1200" dirty="0"/>
        </a:p>
      </dsp:txBody>
      <dsp:txXfrm>
        <a:off x="59228" y="1368764"/>
        <a:ext cx="10540654" cy="1094833"/>
      </dsp:txXfrm>
    </dsp:sp>
    <dsp:sp modelId="{A306297E-DDDC-4C95-972C-098D5C2CF4CA}">
      <dsp:nvSpPr>
        <dsp:cNvPr id="0" name=""/>
        <dsp:cNvSpPr/>
      </dsp:nvSpPr>
      <dsp:spPr>
        <a:xfrm>
          <a:off x="0" y="2571785"/>
          <a:ext cx="10659110" cy="1213289"/>
        </a:xfrm>
        <a:prstGeom prst="roundRect">
          <a:avLst/>
        </a:prstGeom>
        <a:solidFill>
          <a:srgbClr val="003B4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dirty="0"/>
            <a:t>Nowadays, we use smart tools (like Interactive Voice Response, Robotic Process Automation, Predictive Analytics, and Intelligent Routing) to make customers' experiences even better.</a:t>
          </a:r>
          <a:endParaRPr lang="en-US" sz="1700" kern="1200" dirty="0"/>
        </a:p>
      </dsp:txBody>
      <dsp:txXfrm>
        <a:off x="59228" y="2631013"/>
        <a:ext cx="10540654" cy="1094833"/>
      </dsp:txXfrm>
    </dsp:sp>
    <dsp:sp modelId="{EB6DCF0B-1F08-4438-A6CF-AF1A84A56AEF}">
      <dsp:nvSpPr>
        <dsp:cNvPr id="0" name=""/>
        <dsp:cNvSpPr/>
      </dsp:nvSpPr>
      <dsp:spPr>
        <a:xfrm>
          <a:off x="0" y="3834036"/>
          <a:ext cx="10659110" cy="1213289"/>
        </a:xfrm>
        <a:prstGeom prst="roundRect">
          <a:avLst/>
        </a:prstGeom>
        <a:solidFill>
          <a:srgbClr val="003B4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dirty="0"/>
            <a:t>In the CX team, there's a key player called the customer service representative, or call center agent. They help customers through different ways, like emails, calls, and social media. This project zooms in on calls from customers, aiming to handle them well, make customers happy, and turn them into big fans of the company.</a:t>
          </a:r>
          <a:endParaRPr lang="en-US" sz="1700" kern="1200" dirty="0"/>
        </a:p>
      </dsp:txBody>
      <dsp:txXfrm>
        <a:off x="59228" y="3893264"/>
        <a:ext cx="10540654" cy="109483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12/30/2023</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3260168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12/30/2023</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259957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12/30/2023</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450104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12/30/2023</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715299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12/30/2023</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992398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12/30/2023</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905231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12/30/2023</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399006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12/30/2023</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145775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12/30/2023</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362499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12/30/2023</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758882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12/30/2023</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12937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12/30/2023</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689965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5" name="Rectangle 84">
            <a:extLst>
              <a:ext uri="{FF2B5EF4-FFF2-40B4-BE49-F238E27FC236}">
                <a16:creationId xmlns:a16="http://schemas.microsoft.com/office/drawing/2014/main" id="{733E0473-C315-42D8-A82A-A2FE49DC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AD23A251-68F2-43E5-812B-4BBAE1AF5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5" name="Picture 4" descr="A group of people with headsets and icons">
            <a:extLst>
              <a:ext uri="{FF2B5EF4-FFF2-40B4-BE49-F238E27FC236}">
                <a16:creationId xmlns:a16="http://schemas.microsoft.com/office/drawing/2014/main" id="{559D4101-166A-F23A-5101-3DDE3DBB3B73}"/>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r="7133" b="-1"/>
          <a:stretch/>
        </p:blipFill>
        <p:spPr>
          <a:xfrm>
            <a:off x="1525" y="10"/>
            <a:ext cx="12188951" cy="6857990"/>
          </a:xfrm>
          <a:prstGeom prst="rect">
            <a:avLst/>
          </a:prstGeom>
        </p:spPr>
      </p:pic>
      <p:grpSp>
        <p:nvGrpSpPr>
          <p:cNvPr id="89" name="decorative circle">
            <a:extLst>
              <a:ext uri="{FF2B5EF4-FFF2-40B4-BE49-F238E27FC236}">
                <a16:creationId xmlns:a16="http://schemas.microsoft.com/office/drawing/2014/main" id="{0350AF23-2606-421F-AB7B-23D9B48F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90" name="Oval 89">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5CA89082-EA0F-B30E-112C-9C6BEDE7A102}"/>
              </a:ext>
            </a:extLst>
          </p:cNvPr>
          <p:cNvSpPr>
            <a:spLocks noGrp="1"/>
          </p:cNvSpPr>
          <p:nvPr>
            <p:ph type="ctrTitle"/>
          </p:nvPr>
        </p:nvSpPr>
        <p:spPr>
          <a:xfrm>
            <a:off x="4839081" y="192762"/>
            <a:ext cx="7063739" cy="2387600"/>
          </a:xfrm>
        </p:spPr>
        <p:txBody>
          <a:bodyPr>
            <a:normAutofit/>
          </a:bodyPr>
          <a:lstStyle/>
          <a:p>
            <a:r>
              <a:rPr lang="en-US" b="1" i="0" dirty="0">
                <a:solidFill>
                  <a:srgbClr val="FFFFFF"/>
                </a:solidFill>
                <a:effectLst/>
                <a:latin typeface="Manrope"/>
              </a:rPr>
              <a:t>ABC Call Volume Trend Analysis</a:t>
            </a:r>
            <a:br>
              <a:rPr lang="en-US" b="1" i="0" dirty="0">
                <a:solidFill>
                  <a:srgbClr val="FFFFFF"/>
                </a:solidFill>
                <a:effectLst/>
                <a:latin typeface="Manrope"/>
              </a:rPr>
            </a:br>
            <a:endParaRPr lang="en-IN" dirty="0">
              <a:solidFill>
                <a:srgbClr val="FFFFFF"/>
              </a:solidFill>
            </a:endParaRPr>
          </a:p>
        </p:txBody>
      </p:sp>
      <p:sp>
        <p:nvSpPr>
          <p:cNvPr id="3" name="Subtitle 2">
            <a:extLst>
              <a:ext uri="{FF2B5EF4-FFF2-40B4-BE49-F238E27FC236}">
                <a16:creationId xmlns:a16="http://schemas.microsoft.com/office/drawing/2014/main" id="{9095A5D5-98AC-A8F9-D6E5-54888DF6AF8B}"/>
              </a:ext>
            </a:extLst>
          </p:cNvPr>
          <p:cNvSpPr>
            <a:spLocks noGrp="1"/>
          </p:cNvSpPr>
          <p:nvPr>
            <p:ph type="subTitle" idx="1"/>
          </p:nvPr>
        </p:nvSpPr>
        <p:spPr>
          <a:xfrm>
            <a:off x="5772531" y="5625995"/>
            <a:ext cx="7063739" cy="1655762"/>
          </a:xfrm>
        </p:spPr>
        <p:txBody>
          <a:bodyPr>
            <a:normAutofit/>
          </a:bodyPr>
          <a:lstStyle/>
          <a:p>
            <a:r>
              <a:rPr lang="en-IN" dirty="0">
                <a:solidFill>
                  <a:srgbClr val="FFFFFF"/>
                </a:solidFill>
              </a:rPr>
              <a:t>By Satyashree Sahu Pawar</a:t>
            </a:r>
          </a:p>
        </p:txBody>
      </p:sp>
    </p:spTree>
    <p:extLst>
      <p:ext uri="{BB962C8B-B14F-4D97-AF65-F5344CB8AC3E}">
        <p14:creationId xmlns:p14="http://schemas.microsoft.com/office/powerpoint/2010/main" val="2576932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oup of people with headsets and icons">
            <a:extLst>
              <a:ext uri="{FF2B5EF4-FFF2-40B4-BE49-F238E27FC236}">
                <a16:creationId xmlns:a16="http://schemas.microsoft.com/office/drawing/2014/main" id="{918FFF86-7E97-7A95-877D-9A7B0B92F10A}"/>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r="7133" b="-1"/>
          <a:stretch/>
        </p:blipFill>
        <p:spPr>
          <a:xfrm>
            <a:off x="12319" y="10"/>
            <a:ext cx="12188951" cy="6857990"/>
          </a:xfrm>
          <a:prstGeom prst="rect">
            <a:avLst/>
          </a:prstGeom>
        </p:spPr>
      </p:pic>
      <p:sp>
        <p:nvSpPr>
          <p:cNvPr id="2" name="Title 1">
            <a:extLst>
              <a:ext uri="{FF2B5EF4-FFF2-40B4-BE49-F238E27FC236}">
                <a16:creationId xmlns:a16="http://schemas.microsoft.com/office/drawing/2014/main" id="{1B76CA6E-B244-F337-67C1-769E756B6B5D}"/>
              </a:ext>
            </a:extLst>
          </p:cNvPr>
          <p:cNvSpPr>
            <a:spLocks noGrp="1"/>
          </p:cNvSpPr>
          <p:nvPr>
            <p:ph type="title"/>
          </p:nvPr>
        </p:nvSpPr>
        <p:spPr>
          <a:xfrm>
            <a:off x="777240" y="365125"/>
            <a:ext cx="10659110" cy="1732032"/>
          </a:xfrm>
        </p:spPr>
        <p:txBody>
          <a:bodyPr>
            <a:normAutofit/>
          </a:bodyPr>
          <a:lstStyle/>
          <a:p>
            <a:pPr algn="just"/>
            <a:r>
              <a:rPr lang="en-US" sz="2600" dirty="0">
                <a:solidFill>
                  <a:srgbClr val="002060"/>
                </a:solidFill>
                <a:latin typeface="Manrope"/>
              </a:rPr>
              <a:t>.</a:t>
            </a:r>
            <a:endParaRPr lang="en-IN" sz="2600" dirty="0">
              <a:solidFill>
                <a:srgbClr val="002060"/>
              </a:solidFill>
              <a:latin typeface="Manrope"/>
            </a:endParaRPr>
          </a:p>
        </p:txBody>
      </p:sp>
      <p:graphicFrame>
        <p:nvGraphicFramePr>
          <p:cNvPr id="9" name="Content Placeholder 8">
            <a:extLst>
              <a:ext uri="{FF2B5EF4-FFF2-40B4-BE49-F238E27FC236}">
                <a16:creationId xmlns:a16="http://schemas.microsoft.com/office/drawing/2014/main" id="{BCEEF905-BD11-1324-04EC-32AEF79A2B43}"/>
              </a:ext>
            </a:extLst>
          </p:cNvPr>
          <p:cNvGraphicFramePr>
            <a:graphicFrameLocks noGrp="1"/>
          </p:cNvGraphicFramePr>
          <p:nvPr>
            <p:ph idx="1"/>
            <p:extLst>
              <p:ext uri="{D42A27DB-BD31-4B8C-83A1-F6EECF244321}">
                <p14:modId xmlns:p14="http://schemas.microsoft.com/office/powerpoint/2010/main" val="616967721"/>
              </p:ext>
            </p:extLst>
          </p:nvPr>
        </p:nvGraphicFramePr>
        <p:xfrm>
          <a:off x="777876" y="636104"/>
          <a:ext cx="5086211" cy="2007705"/>
        </p:xfrm>
        <a:graphic>
          <a:graphicData uri="http://schemas.openxmlformats.org/drawingml/2006/table">
            <a:tbl>
              <a:tblPr firstRow="1" bandRow="1">
                <a:tableStyleId>{7DF18680-E054-41AD-8BC1-D1AEF772440D}</a:tableStyleId>
              </a:tblPr>
              <a:tblGrid>
                <a:gridCol w="1209950">
                  <a:extLst>
                    <a:ext uri="{9D8B030D-6E8A-4147-A177-3AD203B41FA5}">
                      <a16:colId xmlns:a16="http://schemas.microsoft.com/office/drawing/2014/main" val="2741308977"/>
                    </a:ext>
                  </a:extLst>
                </a:gridCol>
                <a:gridCol w="2087217">
                  <a:extLst>
                    <a:ext uri="{9D8B030D-6E8A-4147-A177-3AD203B41FA5}">
                      <a16:colId xmlns:a16="http://schemas.microsoft.com/office/drawing/2014/main" val="96915857"/>
                    </a:ext>
                  </a:extLst>
                </a:gridCol>
                <a:gridCol w="1789044">
                  <a:extLst>
                    <a:ext uri="{9D8B030D-6E8A-4147-A177-3AD203B41FA5}">
                      <a16:colId xmlns:a16="http://schemas.microsoft.com/office/drawing/2014/main" val="2273690165"/>
                    </a:ext>
                  </a:extLst>
                </a:gridCol>
              </a:tblGrid>
              <a:tr h="401541">
                <a:tc>
                  <a:txBody>
                    <a:bodyPr/>
                    <a:lstStyle/>
                    <a:p>
                      <a:pPr algn="l" fontAlgn="b"/>
                      <a:r>
                        <a:rPr lang="en-IN" sz="1500" b="1" i="0" u="none" strike="noStrike" dirty="0">
                          <a:solidFill>
                            <a:srgbClr val="FFFFFF"/>
                          </a:solidFill>
                          <a:effectLst/>
                          <a:latin typeface="Calibri" panose="020F0502020204030204" pitchFamily="34" charset="0"/>
                        </a:rPr>
                        <a:t>Call status</a:t>
                      </a:r>
                    </a:p>
                  </a:txBody>
                  <a:tcPr marL="7620" marR="7620" marT="7620" marB="0" anchor="ctr"/>
                </a:tc>
                <a:tc>
                  <a:txBody>
                    <a:bodyPr/>
                    <a:lstStyle/>
                    <a:p>
                      <a:pPr algn="l" fontAlgn="b"/>
                      <a:r>
                        <a:rPr lang="en-US" sz="1500" b="1" i="0" u="none" strike="noStrike" dirty="0">
                          <a:solidFill>
                            <a:srgbClr val="FFFFFF"/>
                          </a:solidFill>
                          <a:effectLst/>
                          <a:latin typeface="Calibri" panose="020F0502020204030204" pitchFamily="34" charset="0"/>
                        </a:rPr>
                        <a:t>Count of </a:t>
                      </a:r>
                      <a:r>
                        <a:rPr lang="en-US" sz="1500" b="1" i="0" u="none" strike="noStrike" dirty="0" err="1">
                          <a:solidFill>
                            <a:srgbClr val="FFFFFF"/>
                          </a:solidFill>
                          <a:effectLst/>
                          <a:latin typeface="Calibri" panose="020F0502020204030204" pitchFamily="34" charset="0"/>
                        </a:rPr>
                        <a:t>Call_Seconds</a:t>
                      </a:r>
                      <a:r>
                        <a:rPr lang="en-US" sz="1500" b="1" i="0" u="none" strike="noStrike" dirty="0">
                          <a:solidFill>
                            <a:srgbClr val="FFFFFF"/>
                          </a:solidFill>
                          <a:effectLst/>
                          <a:latin typeface="Calibri" panose="020F0502020204030204" pitchFamily="34" charset="0"/>
                        </a:rPr>
                        <a:t> (s)</a:t>
                      </a:r>
                    </a:p>
                  </a:txBody>
                  <a:tcPr marL="7620" marR="7620" marT="7620" marB="0" anchor="ctr"/>
                </a:tc>
                <a:tc>
                  <a:txBody>
                    <a:bodyPr/>
                    <a:lstStyle/>
                    <a:p>
                      <a:pPr algn="l" fontAlgn="b"/>
                      <a:r>
                        <a:rPr lang="en-US" sz="1500" b="1" i="0" u="none" strike="noStrike" dirty="0">
                          <a:solidFill>
                            <a:srgbClr val="FFFFFF"/>
                          </a:solidFill>
                          <a:effectLst/>
                          <a:latin typeface="Calibri" panose="020F0502020204030204" pitchFamily="34" charset="0"/>
                        </a:rPr>
                        <a:t>% of </a:t>
                      </a:r>
                      <a:r>
                        <a:rPr lang="en-US" sz="1500" b="1" i="0" u="none" strike="noStrike" dirty="0" err="1">
                          <a:solidFill>
                            <a:srgbClr val="FFFFFF"/>
                          </a:solidFill>
                          <a:effectLst/>
                          <a:latin typeface="Calibri" panose="020F0502020204030204" pitchFamily="34" charset="0"/>
                        </a:rPr>
                        <a:t>Call_Seconds</a:t>
                      </a:r>
                      <a:r>
                        <a:rPr lang="en-US" sz="1500" b="1" i="0" u="none" strike="noStrike" dirty="0">
                          <a:solidFill>
                            <a:srgbClr val="FFFFFF"/>
                          </a:solidFill>
                          <a:effectLst/>
                          <a:latin typeface="Calibri" panose="020F0502020204030204" pitchFamily="34" charset="0"/>
                        </a:rPr>
                        <a:t> (s)</a:t>
                      </a:r>
                    </a:p>
                  </a:txBody>
                  <a:tcPr marL="7620" marR="7620" marT="7620" marB="0" anchor="ctr"/>
                </a:tc>
                <a:extLst>
                  <a:ext uri="{0D108BD9-81ED-4DB2-BD59-A6C34878D82A}">
                    <a16:rowId xmlns:a16="http://schemas.microsoft.com/office/drawing/2014/main" val="475560909"/>
                  </a:ext>
                </a:extLst>
              </a:tr>
              <a:tr h="401541">
                <a:tc>
                  <a:txBody>
                    <a:bodyPr/>
                    <a:lstStyle/>
                    <a:p>
                      <a:pPr algn="l" fontAlgn="b"/>
                      <a:r>
                        <a:rPr lang="en-IN" sz="1500" b="0" i="0" u="none" strike="noStrike" dirty="0">
                          <a:solidFill>
                            <a:srgbClr val="000000"/>
                          </a:solidFill>
                          <a:effectLst/>
                          <a:latin typeface="Calibri" panose="020F0502020204030204" pitchFamily="34" charset="0"/>
                        </a:rPr>
                        <a:t>abandon</a:t>
                      </a:r>
                    </a:p>
                  </a:txBody>
                  <a:tcPr marL="7620" marR="7620" marT="7620" marB="0" anchor="ctr"/>
                </a:tc>
                <a:tc>
                  <a:txBody>
                    <a:bodyPr/>
                    <a:lstStyle/>
                    <a:p>
                      <a:pPr algn="r" fontAlgn="b"/>
                      <a:r>
                        <a:rPr lang="en-IN" sz="1500" b="0" i="0" u="none" strike="noStrike" dirty="0">
                          <a:solidFill>
                            <a:srgbClr val="000000"/>
                          </a:solidFill>
                          <a:effectLst/>
                          <a:latin typeface="Calibri" panose="020F0502020204030204" pitchFamily="34" charset="0"/>
                        </a:rPr>
                        <a:t>34403</a:t>
                      </a:r>
                    </a:p>
                  </a:txBody>
                  <a:tcPr marL="7620" marR="7620" marT="7620" marB="0" anchor="ctr"/>
                </a:tc>
                <a:tc>
                  <a:txBody>
                    <a:bodyPr/>
                    <a:lstStyle/>
                    <a:p>
                      <a:pPr algn="r" fontAlgn="b"/>
                      <a:r>
                        <a:rPr lang="en-IN" sz="1500" b="0" i="0" u="none" strike="noStrike" dirty="0">
                          <a:solidFill>
                            <a:srgbClr val="000000"/>
                          </a:solidFill>
                          <a:effectLst/>
                          <a:latin typeface="Calibri" panose="020F0502020204030204" pitchFamily="34" charset="0"/>
                        </a:rPr>
                        <a:t>29.16%</a:t>
                      </a:r>
                    </a:p>
                  </a:txBody>
                  <a:tcPr marL="7620" marR="7620" marT="7620" marB="0" anchor="ctr"/>
                </a:tc>
                <a:extLst>
                  <a:ext uri="{0D108BD9-81ED-4DB2-BD59-A6C34878D82A}">
                    <a16:rowId xmlns:a16="http://schemas.microsoft.com/office/drawing/2014/main" val="3076450373"/>
                  </a:ext>
                </a:extLst>
              </a:tr>
              <a:tr h="401541">
                <a:tc>
                  <a:txBody>
                    <a:bodyPr/>
                    <a:lstStyle/>
                    <a:p>
                      <a:pPr algn="l" fontAlgn="b"/>
                      <a:r>
                        <a:rPr lang="en-IN" sz="1500" b="0" i="0" u="none" strike="noStrike">
                          <a:solidFill>
                            <a:srgbClr val="000000"/>
                          </a:solidFill>
                          <a:effectLst/>
                          <a:latin typeface="Calibri" panose="020F0502020204030204" pitchFamily="34" charset="0"/>
                        </a:rPr>
                        <a:t>answered</a:t>
                      </a:r>
                    </a:p>
                  </a:txBody>
                  <a:tcPr marL="7620" marR="7620" marT="7620" marB="0" anchor="ctr"/>
                </a:tc>
                <a:tc>
                  <a:txBody>
                    <a:bodyPr/>
                    <a:lstStyle/>
                    <a:p>
                      <a:pPr algn="r" fontAlgn="b"/>
                      <a:r>
                        <a:rPr lang="en-IN" sz="1500" b="0" i="0" u="none" strike="noStrike">
                          <a:solidFill>
                            <a:srgbClr val="000000"/>
                          </a:solidFill>
                          <a:effectLst/>
                          <a:latin typeface="Calibri" panose="020F0502020204030204" pitchFamily="34" charset="0"/>
                        </a:rPr>
                        <a:t>82452</a:t>
                      </a:r>
                    </a:p>
                  </a:txBody>
                  <a:tcPr marL="7620" marR="7620" marT="7620" marB="0" anchor="ctr"/>
                </a:tc>
                <a:tc>
                  <a:txBody>
                    <a:bodyPr/>
                    <a:lstStyle/>
                    <a:p>
                      <a:pPr algn="r" fontAlgn="b"/>
                      <a:r>
                        <a:rPr lang="en-IN" sz="1500" b="0" i="0" u="none" strike="noStrike" dirty="0">
                          <a:solidFill>
                            <a:srgbClr val="000000"/>
                          </a:solidFill>
                          <a:effectLst/>
                          <a:latin typeface="Calibri" panose="020F0502020204030204" pitchFamily="34" charset="0"/>
                        </a:rPr>
                        <a:t>69.88%</a:t>
                      </a:r>
                    </a:p>
                  </a:txBody>
                  <a:tcPr marL="7620" marR="7620" marT="7620" marB="0" anchor="ctr"/>
                </a:tc>
                <a:extLst>
                  <a:ext uri="{0D108BD9-81ED-4DB2-BD59-A6C34878D82A}">
                    <a16:rowId xmlns:a16="http://schemas.microsoft.com/office/drawing/2014/main" val="4001991622"/>
                  </a:ext>
                </a:extLst>
              </a:tr>
              <a:tr h="401541">
                <a:tc>
                  <a:txBody>
                    <a:bodyPr/>
                    <a:lstStyle/>
                    <a:p>
                      <a:pPr algn="l" fontAlgn="b"/>
                      <a:r>
                        <a:rPr lang="en-IN" sz="1500" b="0" i="0" u="none" strike="noStrike">
                          <a:solidFill>
                            <a:srgbClr val="000000"/>
                          </a:solidFill>
                          <a:effectLst/>
                          <a:latin typeface="Calibri" panose="020F0502020204030204" pitchFamily="34" charset="0"/>
                        </a:rPr>
                        <a:t>transfer</a:t>
                      </a:r>
                    </a:p>
                  </a:txBody>
                  <a:tcPr marL="7620" marR="7620" marT="7620" marB="0" anchor="ctr"/>
                </a:tc>
                <a:tc>
                  <a:txBody>
                    <a:bodyPr/>
                    <a:lstStyle/>
                    <a:p>
                      <a:pPr algn="r" fontAlgn="b"/>
                      <a:r>
                        <a:rPr lang="en-IN" sz="1500" b="0" i="0" u="none" strike="noStrike">
                          <a:solidFill>
                            <a:srgbClr val="000000"/>
                          </a:solidFill>
                          <a:effectLst/>
                          <a:latin typeface="Calibri" panose="020F0502020204030204" pitchFamily="34" charset="0"/>
                        </a:rPr>
                        <a:t>1133</a:t>
                      </a:r>
                    </a:p>
                  </a:txBody>
                  <a:tcPr marL="7620" marR="7620" marT="7620" marB="0" anchor="ctr"/>
                </a:tc>
                <a:tc>
                  <a:txBody>
                    <a:bodyPr/>
                    <a:lstStyle/>
                    <a:p>
                      <a:pPr algn="r" fontAlgn="b"/>
                      <a:r>
                        <a:rPr lang="en-IN" sz="1500" b="0" i="0" u="none" strike="noStrike" dirty="0">
                          <a:solidFill>
                            <a:srgbClr val="000000"/>
                          </a:solidFill>
                          <a:effectLst/>
                          <a:latin typeface="Calibri" panose="020F0502020204030204" pitchFamily="34" charset="0"/>
                        </a:rPr>
                        <a:t>0.96%</a:t>
                      </a:r>
                    </a:p>
                  </a:txBody>
                  <a:tcPr marL="7620" marR="7620" marT="7620" marB="0" anchor="ctr"/>
                </a:tc>
                <a:extLst>
                  <a:ext uri="{0D108BD9-81ED-4DB2-BD59-A6C34878D82A}">
                    <a16:rowId xmlns:a16="http://schemas.microsoft.com/office/drawing/2014/main" val="598026471"/>
                  </a:ext>
                </a:extLst>
              </a:tr>
              <a:tr h="401541">
                <a:tc>
                  <a:txBody>
                    <a:bodyPr/>
                    <a:lstStyle/>
                    <a:p>
                      <a:pPr algn="l" fontAlgn="b"/>
                      <a:r>
                        <a:rPr lang="en-IN" sz="1800" b="1" i="0" u="none" strike="noStrike" dirty="0">
                          <a:solidFill>
                            <a:srgbClr val="000000"/>
                          </a:solidFill>
                          <a:effectLst/>
                          <a:latin typeface="Calibri" panose="020F0502020204030204" pitchFamily="34" charset="0"/>
                        </a:rPr>
                        <a:t>Grand Total</a:t>
                      </a:r>
                    </a:p>
                  </a:txBody>
                  <a:tcPr marL="7620" marR="7620" marT="7620" marB="0" anchor="ctr"/>
                </a:tc>
                <a:tc>
                  <a:txBody>
                    <a:bodyPr/>
                    <a:lstStyle/>
                    <a:p>
                      <a:pPr algn="r" fontAlgn="b"/>
                      <a:r>
                        <a:rPr lang="en-IN" sz="1800" b="1" i="0" u="none" strike="noStrike" dirty="0">
                          <a:solidFill>
                            <a:srgbClr val="000000"/>
                          </a:solidFill>
                          <a:effectLst/>
                          <a:latin typeface="Calibri" panose="020F0502020204030204" pitchFamily="34" charset="0"/>
                        </a:rPr>
                        <a:t>117988</a:t>
                      </a:r>
                    </a:p>
                  </a:txBody>
                  <a:tcPr marL="7620" marR="7620" marT="7620" marB="0" anchor="ctr"/>
                </a:tc>
                <a:tc>
                  <a:txBody>
                    <a:bodyPr/>
                    <a:lstStyle/>
                    <a:p>
                      <a:pPr algn="r" fontAlgn="b"/>
                      <a:r>
                        <a:rPr lang="en-IN" sz="1800" b="1" i="0" u="none" strike="noStrike" dirty="0">
                          <a:solidFill>
                            <a:srgbClr val="000000"/>
                          </a:solidFill>
                          <a:effectLst/>
                          <a:latin typeface="Calibri" panose="020F0502020204030204" pitchFamily="34" charset="0"/>
                        </a:rPr>
                        <a:t>100.00%</a:t>
                      </a:r>
                    </a:p>
                  </a:txBody>
                  <a:tcPr marL="7620" marR="7620" marT="7620" marB="0" anchor="ctr"/>
                </a:tc>
                <a:extLst>
                  <a:ext uri="{0D108BD9-81ED-4DB2-BD59-A6C34878D82A}">
                    <a16:rowId xmlns:a16="http://schemas.microsoft.com/office/drawing/2014/main" val="1111059072"/>
                  </a:ext>
                </a:extLst>
              </a:tr>
            </a:tbl>
          </a:graphicData>
        </a:graphic>
      </p:graphicFrame>
      <p:graphicFrame>
        <p:nvGraphicFramePr>
          <p:cNvPr id="11" name="Chart 10">
            <a:extLst>
              <a:ext uri="{FF2B5EF4-FFF2-40B4-BE49-F238E27FC236}">
                <a16:creationId xmlns:a16="http://schemas.microsoft.com/office/drawing/2014/main" id="{D5DBA5BD-E60B-364F-9EC5-46AF72F2B3B2}"/>
              </a:ext>
            </a:extLst>
          </p:cNvPr>
          <p:cNvGraphicFramePr>
            <a:graphicFrameLocks/>
          </p:cNvGraphicFramePr>
          <p:nvPr>
            <p:extLst>
              <p:ext uri="{D42A27DB-BD31-4B8C-83A1-F6EECF244321}">
                <p14:modId xmlns:p14="http://schemas.microsoft.com/office/powerpoint/2010/main" val="2589999529"/>
              </p:ext>
            </p:extLst>
          </p:nvPr>
        </p:nvGraphicFramePr>
        <p:xfrm>
          <a:off x="6629643" y="1174129"/>
          <a:ext cx="4899528" cy="491490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Table 11">
            <a:extLst>
              <a:ext uri="{FF2B5EF4-FFF2-40B4-BE49-F238E27FC236}">
                <a16:creationId xmlns:a16="http://schemas.microsoft.com/office/drawing/2014/main" id="{87A382D2-50FF-7FB7-2D25-B731F3BEDD26}"/>
              </a:ext>
            </a:extLst>
          </p:cNvPr>
          <p:cNvGraphicFramePr>
            <a:graphicFrameLocks noGrp="1"/>
          </p:cNvGraphicFramePr>
          <p:nvPr>
            <p:extLst>
              <p:ext uri="{D42A27DB-BD31-4B8C-83A1-F6EECF244321}">
                <p14:modId xmlns:p14="http://schemas.microsoft.com/office/powerpoint/2010/main" val="3580699382"/>
              </p:ext>
            </p:extLst>
          </p:nvPr>
        </p:nvGraphicFramePr>
        <p:xfrm>
          <a:off x="777875" y="2914788"/>
          <a:ext cx="5086212" cy="3734487"/>
        </p:xfrm>
        <a:graphic>
          <a:graphicData uri="http://schemas.openxmlformats.org/drawingml/2006/table">
            <a:tbl>
              <a:tblPr firstRow="1" bandRow="1">
                <a:tableStyleId>{22838BEF-8BB2-4498-84A7-C5851F593DF1}</a:tableStyleId>
              </a:tblPr>
              <a:tblGrid>
                <a:gridCol w="3762513">
                  <a:extLst>
                    <a:ext uri="{9D8B030D-6E8A-4147-A177-3AD203B41FA5}">
                      <a16:colId xmlns:a16="http://schemas.microsoft.com/office/drawing/2014/main" val="943481981"/>
                    </a:ext>
                  </a:extLst>
                </a:gridCol>
                <a:gridCol w="1323699">
                  <a:extLst>
                    <a:ext uri="{9D8B030D-6E8A-4147-A177-3AD203B41FA5}">
                      <a16:colId xmlns:a16="http://schemas.microsoft.com/office/drawing/2014/main" val="3817426987"/>
                    </a:ext>
                  </a:extLst>
                </a:gridCol>
              </a:tblGrid>
              <a:tr h="414943">
                <a:tc>
                  <a:txBody>
                    <a:bodyPr/>
                    <a:lstStyle/>
                    <a:p>
                      <a:pPr algn="l" fontAlgn="b"/>
                      <a:r>
                        <a:rPr lang="en-IN" sz="1500" b="1" i="0" u="none" strike="noStrike" dirty="0">
                          <a:solidFill>
                            <a:srgbClr val="000000"/>
                          </a:solidFill>
                          <a:effectLst/>
                          <a:latin typeface="Calibri" panose="020F0502020204030204" pitchFamily="34" charset="0"/>
                        </a:rPr>
                        <a:t>Total Call Incoming (9am-9pm)</a:t>
                      </a:r>
                    </a:p>
                  </a:txBody>
                  <a:tcPr marL="7620" marR="7620" marT="7620" marB="0" anchor="b"/>
                </a:tc>
                <a:tc>
                  <a:txBody>
                    <a:bodyPr/>
                    <a:lstStyle/>
                    <a:p>
                      <a:pPr algn="r" fontAlgn="b"/>
                      <a:r>
                        <a:rPr lang="en-IN" sz="1500" b="0" i="0" u="none" strike="noStrike" dirty="0">
                          <a:solidFill>
                            <a:srgbClr val="000000"/>
                          </a:solidFill>
                          <a:effectLst/>
                          <a:latin typeface="Calibri" panose="020F0502020204030204" pitchFamily="34" charset="0"/>
                        </a:rPr>
                        <a:t>117988</a:t>
                      </a:r>
                    </a:p>
                  </a:txBody>
                  <a:tcPr marL="7620" marR="7620" marT="7620" marB="0" anchor="b"/>
                </a:tc>
                <a:extLst>
                  <a:ext uri="{0D108BD9-81ED-4DB2-BD59-A6C34878D82A}">
                    <a16:rowId xmlns:a16="http://schemas.microsoft.com/office/drawing/2014/main" val="2819707105"/>
                  </a:ext>
                </a:extLst>
              </a:tr>
              <a:tr h="414943">
                <a:tc>
                  <a:txBody>
                    <a:bodyPr/>
                    <a:lstStyle/>
                    <a:p>
                      <a:pPr algn="l" fontAlgn="b"/>
                      <a:r>
                        <a:rPr lang="en-IN" sz="1500" b="1" i="0" u="none" strike="noStrike" dirty="0">
                          <a:solidFill>
                            <a:srgbClr val="000000"/>
                          </a:solidFill>
                          <a:effectLst/>
                          <a:latin typeface="Calibri" panose="020F0502020204030204" pitchFamily="34" charset="0"/>
                        </a:rPr>
                        <a:t>Number of Calls Handled</a:t>
                      </a:r>
                    </a:p>
                  </a:txBody>
                  <a:tcPr marL="7620" marR="7620" marT="7620" marB="0" anchor="b"/>
                </a:tc>
                <a:tc>
                  <a:txBody>
                    <a:bodyPr/>
                    <a:lstStyle/>
                    <a:p>
                      <a:pPr algn="r" fontAlgn="b"/>
                      <a:r>
                        <a:rPr lang="en-IN" sz="1500" b="0" i="0" u="none" strike="noStrike" dirty="0">
                          <a:solidFill>
                            <a:srgbClr val="000000"/>
                          </a:solidFill>
                          <a:effectLst/>
                          <a:latin typeface="Calibri" panose="020F0502020204030204" pitchFamily="34" charset="0"/>
                        </a:rPr>
                        <a:t>83585</a:t>
                      </a:r>
                    </a:p>
                  </a:txBody>
                  <a:tcPr marL="7620" marR="7620" marT="7620" marB="0" anchor="b"/>
                </a:tc>
                <a:extLst>
                  <a:ext uri="{0D108BD9-81ED-4DB2-BD59-A6C34878D82A}">
                    <a16:rowId xmlns:a16="http://schemas.microsoft.com/office/drawing/2014/main" val="4150414538"/>
                  </a:ext>
                </a:extLst>
              </a:tr>
              <a:tr h="414943">
                <a:tc>
                  <a:txBody>
                    <a:bodyPr/>
                    <a:lstStyle/>
                    <a:p>
                      <a:pPr algn="l" fontAlgn="b"/>
                      <a:r>
                        <a:rPr lang="en-IN" sz="1500" b="1" i="0" u="none" strike="noStrike">
                          <a:solidFill>
                            <a:srgbClr val="000000"/>
                          </a:solidFill>
                          <a:effectLst/>
                          <a:latin typeface="Calibri" panose="020F0502020204030204" pitchFamily="34" charset="0"/>
                        </a:rPr>
                        <a:t>Gap</a:t>
                      </a:r>
                    </a:p>
                  </a:txBody>
                  <a:tcPr marL="7620" marR="7620" marT="7620" marB="0" anchor="b"/>
                </a:tc>
                <a:tc>
                  <a:txBody>
                    <a:bodyPr/>
                    <a:lstStyle/>
                    <a:p>
                      <a:pPr algn="r" fontAlgn="b"/>
                      <a:r>
                        <a:rPr lang="en-IN" sz="1500" b="0" i="0" u="none" strike="noStrike" dirty="0">
                          <a:solidFill>
                            <a:srgbClr val="000000"/>
                          </a:solidFill>
                          <a:effectLst/>
                          <a:latin typeface="Calibri" panose="020F0502020204030204" pitchFamily="34" charset="0"/>
                        </a:rPr>
                        <a:t>34403</a:t>
                      </a:r>
                    </a:p>
                  </a:txBody>
                  <a:tcPr marL="7620" marR="7620" marT="7620" marB="0" anchor="b"/>
                </a:tc>
                <a:extLst>
                  <a:ext uri="{0D108BD9-81ED-4DB2-BD59-A6C34878D82A}">
                    <a16:rowId xmlns:a16="http://schemas.microsoft.com/office/drawing/2014/main" val="3401682519"/>
                  </a:ext>
                </a:extLst>
              </a:tr>
              <a:tr h="414943">
                <a:tc>
                  <a:txBody>
                    <a:bodyPr/>
                    <a:lstStyle/>
                    <a:p>
                      <a:pPr algn="l" fontAlgn="b"/>
                      <a:r>
                        <a:rPr lang="en-US" sz="1500" b="1" i="0" u="none" strike="noStrike" dirty="0">
                          <a:solidFill>
                            <a:srgbClr val="000000"/>
                          </a:solidFill>
                          <a:effectLst/>
                          <a:latin typeface="Calibri" panose="020F0502020204030204" pitchFamily="34" charset="0"/>
                        </a:rPr>
                        <a:t>Working Hour of Each Agent</a:t>
                      </a:r>
                    </a:p>
                  </a:txBody>
                  <a:tcPr marL="7620" marR="7620" marT="7620" marB="0" anchor="b"/>
                </a:tc>
                <a:tc>
                  <a:txBody>
                    <a:bodyPr/>
                    <a:lstStyle/>
                    <a:p>
                      <a:pPr algn="r" fontAlgn="b"/>
                      <a:r>
                        <a:rPr lang="en-IN" sz="1500" b="0" i="0" u="none" strike="noStrike" dirty="0">
                          <a:solidFill>
                            <a:srgbClr val="000000"/>
                          </a:solidFill>
                          <a:effectLst/>
                          <a:latin typeface="Calibri" panose="020F0502020204030204" pitchFamily="34" charset="0"/>
                        </a:rPr>
                        <a:t>9</a:t>
                      </a:r>
                    </a:p>
                  </a:txBody>
                  <a:tcPr marL="7620" marR="7620" marT="7620" marB="0" anchor="b"/>
                </a:tc>
                <a:extLst>
                  <a:ext uri="{0D108BD9-81ED-4DB2-BD59-A6C34878D82A}">
                    <a16:rowId xmlns:a16="http://schemas.microsoft.com/office/drawing/2014/main" val="2927305165"/>
                  </a:ext>
                </a:extLst>
              </a:tr>
              <a:tr h="414943">
                <a:tc>
                  <a:txBody>
                    <a:bodyPr/>
                    <a:lstStyle/>
                    <a:p>
                      <a:pPr algn="l" fontAlgn="b"/>
                      <a:r>
                        <a:rPr lang="en-IN" sz="1500" b="1" i="0" u="none" strike="noStrike" dirty="0">
                          <a:solidFill>
                            <a:srgbClr val="000000"/>
                          </a:solidFill>
                          <a:effectLst/>
                          <a:latin typeface="Calibri" panose="020F0502020204030204" pitchFamily="34" charset="0"/>
                        </a:rPr>
                        <a:t>Lunch Break</a:t>
                      </a:r>
                    </a:p>
                  </a:txBody>
                  <a:tcPr marL="7620" marR="7620" marT="7620" marB="0" anchor="b"/>
                </a:tc>
                <a:tc>
                  <a:txBody>
                    <a:bodyPr/>
                    <a:lstStyle/>
                    <a:p>
                      <a:pPr algn="r" fontAlgn="b"/>
                      <a:r>
                        <a:rPr lang="en-IN" sz="1500" b="0" i="0" u="none" strike="noStrike" dirty="0">
                          <a:solidFill>
                            <a:srgbClr val="000000"/>
                          </a:solidFill>
                          <a:effectLst/>
                          <a:latin typeface="Calibri" panose="020F0502020204030204" pitchFamily="34" charset="0"/>
                        </a:rPr>
                        <a:t>1.5</a:t>
                      </a:r>
                    </a:p>
                  </a:txBody>
                  <a:tcPr marL="7620" marR="7620" marT="7620" marB="0" anchor="b"/>
                </a:tc>
                <a:extLst>
                  <a:ext uri="{0D108BD9-81ED-4DB2-BD59-A6C34878D82A}">
                    <a16:rowId xmlns:a16="http://schemas.microsoft.com/office/drawing/2014/main" val="3950863252"/>
                  </a:ext>
                </a:extLst>
              </a:tr>
              <a:tr h="414943">
                <a:tc>
                  <a:txBody>
                    <a:bodyPr/>
                    <a:lstStyle/>
                    <a:p>
                      <a:pPr algn="l" fontAlgn="b"/>
                      <a:r>
                        <a:rPr lang="en-IN" sz="1500" b="1" i="0" u="none" strike="noStrike" dirty="0">
                          <a:solidFill>
                            <a:srgbClr val="000000"/>
                          </a:solidFill>
                          <a:effectLst/>
                          <a:latin typeface="Calibri" panose="020F0502020204030204" pitchFamily="34" charset="0"/>
                        </a:rPr>
                        <a:t>Actual Working Hour</a:t>
                      </a:r>
                    </a:p>
                  </a:txBody>
                  <a:tcPr marL="7620" marR="7620" marT="7620" marB="0" anchor="b"/>
                </a:tc>
                <a:tc>
                  <a:txBody>
                    <a:bodyPr/>
                    <a:lstStyle/>
                    <a:p>
                      <a:pPr algn="r" fontAlgn="b"/>
                      <a:r>
                        <a:rPr lang="en-IN" sz="1500" b="0" i="0" u="none" strike="noStrike" dirty="0">
                          <a:solidFill>
                            <a:srgbClr val="000000"/>
                          </a:solidFill>
                          <a:effectLst/>
                          <a:latin typeface="Calibri" panose="020F0502020204030204" pitchFamily="34" charset="0"/>
                        </a:rPr>
                        <a:t>7.5</a:t>
                      </a:r>
                    </a:p>
                  </a:txBody>
                  <a:tcPr marL="7620" marR="7620" marT="7620" marB="0" anchor="b"/>
                </a:tc>
                <a:extLst>
                  <a:ext uri="{0D108BD9-81ED-4DB2-BD59-A6C34878D82A}">
                    <a16:rowId xmlns:a16="http://schemas.microsoft.com/office/drawing/2014/main" val="2852440910"/>
                  </a:ext>
                </a:extLst>
              </a:tr>
              <a:tr h="414943">
                <a:tc>
                  <a:txBody>
                    <a:bodyPr/>
                    <a:lstStyle/>
                    <a:p>
                      <a:pPr algn="l" fontAlgn="b"/>
                      <a:r>
                        <a:rPr lang="en-US" sz="1500" b="1" i="0" u="none" strike="noStrike" dirty="0">
                          <a:solidFill>
                            <a:srgbClr val="000000"/>
                          </a:solidFill>
                          <a:effectLst/>
                          <a:latin typeface="Calibri" panose="020F0502020204030204" pitchFamily="34" charset="0"/>
                        </a:rPr>
                        <a:t>Average Call Handling Time(s)</a:t>
                      </a:r>
                    </a:p>
                  </a:txBody>
                  <a:tcPr marL="7620" marR="7620" marT="7620" marB="0" anchor="b"/>
                </a:tc>
                <a:tc>
                  <a:txBody>
                    <a:bodyPr/>
                    <a:lstStyle/>
                    <a:p>
                      <a:pPr algn="r" fontAlgn="b"/>
                      <a:r>
                        <a:rPr lang="en-IN" sz="1500" b="0" i="0" u="none" strike="noStrike" dirty="0">
                          <a:solidFill>
                            <a:srgbClr val="000000"/>
                          </a:solidFill>
                          <a:effectLst/>
                          <a:latin typeface="Calibri" panose="020F0502020204030204" pitchFamily="34" charset="0"/>
                        </a:rPr>
                        <a:t>197</a:t>
                      </a:r>
                    </a:p>
                  </a:txBody>
                  <a:tcPr marL="7620" marR="7620" marT="7620" marB="0" anchor="b"/>
                </a:tc>
                <a:extLst>
                  <a:ext uri="{0D108BD9-81ED-4DB2-BD59-A6C34878D82A}">
                    <a16:rowId xmlns:a16="http://schemas.microsoft.com/office/drawing/2014/main" val="3772173306"/>
                  </a:ext>
                </a:extLst>
              </a:tr>
              <a:tr h="414943">
                <a:tc>
                  <a:txBody>
                    <a:bodyPr/>
                    <a:lstStyle/>
                    <a:p>
                      <a:pPr algn="l" fontAlgn="b"/>
                      <a:r>
                        <a:rPr lang="en-IN" sz="1500" b="1" i="0" u="none" strike="noStrike" dirty="0">
                          <a:solidFill>
                            <a:srgbClr val="000000"/>
                          </a:solidFill>
                          <a:effectLst/>
                          <a:latin typeface="Calibri" panose="020F0502020204030204" pitchFamily="34" charset="0"/>
                        </a:rPr>
                        <a:t>Occupancy on Average </a:t>
                      </a:r>
                    </a:p>
                  </a:txBody>
                  <a:tcPr marL="7620" marR="7620" marT="7620" marB="0" anchor="b"/>
                </a:tc>
                <a:tc>
                  <a:txBody>
                    <a:bodyPr/>
                    <a:lstStyle/>
                    <a:p>
                      <a:pPr algn="r" fontAlgn="b"/>
                      <a:r>
                        <a:rPr lang="en-IN" sz="1500" b="0" i="0" u="none" strike="noStrike" dirty="0">
                          <a:solidFill>
                            <a:srgbClr val="000000"/>
                          </a:solidFill>
                          <a:effectLst/>
                          <a:latin typeface="Calibri" panose="020F0502020204030204" pitchFamily="34" charset="0"/>
                        </a:rPr>
                        <a:t>60%</a:t>
                      </a:r>
                    </a:p>
                  </a:txBody>
                  <a:tcPr marL="7620" marR="7620" marT="7620" marB="0" anchor="b"/>
                </a:tc>
                <a:extLst>
                  <a:ext uri="{0D108BD9-81ED-4DB2-BD59-A6C34878D82A}">
                    <a16:rowId xmlns:a16="http://schemas.microsoft.com/office/drawing/2014/main" val="1240443559"/>
                  </a:ext>
                </a:extLst>
              </a:tr>
              <a:tr h="414943">
                <a:tc>
                  <a:txBody>
                    <a:bodyPr/>
                    <a:lstStyle/>
                    <a:p>
                      <a:pPr algn="l" fontAlgn="b"/>
                      <a:r>
                        <a:rPr lang="en-US" sz="1500" b="1" i="0" u="none" strike="noStrike" dirty="0">
                          <a:solidFill>
                            <a:srgbClr val="000000"/>
                          </a:solidFill>
                          <a:effectLst/>
                          <a:latin typeface="Calibri" panose="020F0502020204030204" pitchFamily="34" charset="0"/>
                        </a:rPr>
                        <a:t>Agent on call per day</a:t>
                      </a:r>
                    </a:p>
                  </a:txBody>
                  <a:tcPr marL="7620" marR="7620" marT="7620" marB="0" anchor="b"/>
                </a:tc>
                <a:tc>
                  <a:txBody>
                    <a:bodyPr/>
                    <a:lstStyle/>
                    <a:p>
                      <a:pPr algn="r" fontAlgn="b"/>
                      <a:r>
                        <a:rPr lang="en-IN" sz="1500" b="0" i="0" u="none" strike="noStrike" dirty="0">
                          <a:solidFill>
                            <a:srgbClr val="000000"/>
                          </a:solidFill>
                          <a:effectLst/>
                          <a:latin typeface="Calibri" panose="020F0502020204030204" pitchFamily="34" charset="0"/>
                        </a:rPr>
                        <a:t>4.5</a:t>
                      </a:r>
                    </a:p>
                  </a:txBody>
                  <a:tcPr marL="7620" marR="7620" marT="7620" marB="0" anchor="b"/>
                </a:tc>
                <a:extLst>
                  <a:ext uri="{0D108BD9-81ED-4DB2-BD59-A6C34878D82A}">
                    <a16:rowId xmlns:a16="http://schemas.microsoft.com/office/drawing/2014/main" val="728663018"/>
                  </a:ext>
                </a:extLst>
              </a:tr>
            </a:tbl>
          </a:graphicData>
        </a:graphic>
      </p:graphicFrame>
    </p:spTree>
    <p:extLst>
      <p:ext uri="{BB962C8B-B14F-4D97-AF65-F5344CB8AC3E}">
        <p14:creationId xmlns:p14="http://schemas.microsoft.com/office/powerpoint/2010/main" val="3904225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oup of people with headsets and icons">
            <a:extLst>
              <a:ext uri="{FF2B5EF4-FFF2-40B4-BE49-F238E27FC236}">
                <a16:creationId xmlns:a16="http://schemas.microsoft.com/office/drawing/2014/main" id="{918FFF86-7E97-7A95-877D-9A7B0B92F10A}"/>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r="7133" b="-1"/>
          <a:stretch/>
        </p:blipFill>
        <p:spPr>
          <a:xfrm>
            <a:off x="12319" y="10"/>
            <a:ext cx="12188951" cy="6857990"/>
          </a:xfrm>
          <a:prstGeom prst="rect">
            <a:avLst/>
          </a:prstGeom>
        </p:spPr>
      </p:pic>
      <p:sp>
        <p:nvSpPr>
          <p:cNvPr id="2" name="Title 1">
            <a:extLst>
              <a:ext uri="{FF2B5EF4-FFF2-40B4-BE49-F238E27FC236}">
                <a16:creationId xmlns:a16="http://schemas.microsoft.com/office/drawing/2014/main" id="{1B76CA6E-B244-F337-67C1-769E756B6B5D}"/>
              </a:ext>
            </a:extLst>
          </p:cNvPr>
          <p:cNvSpPr>
            <a:spLocks noGrp="1"/>
          </p:cNvSpPr>
          <p:nvPr>
            <p:ph type="title"/>
          </p:nvPr>
        </p:nvSpPr>
        <p:spPr>
          <a:xfrm>
            <a:off x="777240" y="365125"/>
            <a:ext cx="10659110" cy="1732032"/>
          </a:xfrm>
        </p:spPr>
        <p:txBody>
          <a:bodyPr>
            <a:normAutofit/>
          </a:bodyPr>
          <a:lstStyle/>
          <a:p>
            <a:pPr algn="just"/>
            <a:r>
              <a:rPr lang="en-US" sz="2600" dirty="0">
                <a:solidFill>
                  <a:srgbClr val="002060"/>
                </a:solidFill>
                <a:latin typeface="Manrope"/>
              </a:rPr>
              <a:t>.</a:t>
            </a:r>
            <a:endParaRPr lang="en-IN" sz="2600" dirty="0">
              <a:solidFill>
                <a:srgbClr val="002060"/>
              </a:solidFill>
              <a:latin typeface="Manrope"/>
            </a:endParaRPr>
          </a:p>
        </p:txBody>
      </p:sp>
      <p:graphicFrame>
        <p:nvGraphicFramePr>
          <p:cNvPr id="6" name="Table 5">
            <a:extLst>
              <a:ext uri="{FF2B5EF4-FFF2-40B4-BE49-F238E27FC236}">
                <a16:creationId xmlns:a16="http://schemas.microsoft.com/office/drawing/2014/main" id="{CE88A161-7C35-3B0F-8902-53A40AD45351}"/>
              </a:ext>
            </a:extLst>
          </p:cNvPr>
          <p:cNvGraphicFramePr>
            <a:graphicFrameLocks noGrp="1"/>
          </p:cNvGraphicFramePr>
          <p:nvPr>
            <p:extLst>
              <p:ext uri="{D42A27DB-BD31-4B8C-83A1-F6EECF244321}">
                <p14:modId xmlns:p14="http://schemas.microsoft.com/office/powerpoint/2010/main" val="1522885345"/>
              </p:ext>
            </p:extLst>
          </p:nvPr>
        </p:nvGraphicFramePr>
        <p:xfrm>
          <a:off x="5247860" y="719666"/>
          <a:ext cx="6188492" cy="5285740"/>
        </p:xfrm>
        <a:graphic>
          <a:graphicData uri="http://schemas.openxmlformats.org/drawingml/2006/table">
            <a:tbl>
              <a:tblPr firstRow="1" bandRow="1">
                <a:tableStyleId>{93296810-A885-4BE3-A3E7-6D5BEEA58F35}</a:tableStyleId>
              </a:tblPr>
              <a:tblGrid>
                <a:gridCol w="1547123">
                  <a:extLst>
                    <a:ext uri="{9D8B030D-6E8A-4147-A177-3AD203B41FA5}">
                      <a16:colId xmlns:a16="http://schemas.microsoft.com/office/drawing/2014/main" val="3398473490"/>
                    </a:ext>
                  </a:extLst>
                </a:gridCol>
                <a:gridCol w="1547123">
                  <a:extLst>
                    <a:ext uri="{9D8B030D-6E8A-4147-A177-3AD203B41FA5}">
                      <a16:colId xmlns:a16="http://schemas.microsoft.com/office/drawing/2014/main" val="3385173576"/>
                    </a:ext>
                  </a:extLst>
                </a:gridCol>
                <a:gridCol w="1547123">
                  <a:extLst>
                    <a:ext uri="{9D8B030D-6E8A-4147-A177-3AD203B41FA5}">
                      <a16:colId xmlns:a16="http://schemas.microsoft.com/office/drawing/2014/main" val="782831114"/>
                    </a:ext>
                  </a:extLst>
                </a:gridCol>
                <a:gridCol w="1547123">
                  <a:extLst>
                    <a:ext uri="{9D8B030D-6E8A-4147-A177-3AD203B41FA5}">
                      <a16:colId xmlns:a16="http://schemas.microsoft.com/office/drawing/2014/main" val="3942788215"/>
                    </a:ext>
                  </a:extLst>
                </a:gridCol>
              </a:tblGrid>
              <a:tr h="370840">
                <a:tc>
                  <a:txBody>
                    <a:bodyPr/>
                    <a:lstStyle/>
                    <a:p>
                      <a:pPr algn="ctr" fontAlgn="ctr"/>
                      <a:r>
                        <a:rPr lang="en-IN" sz="1500" b="1" i="0" u="none" strike="noStrike" dirty="0">
                          <a:solidFill>
                            <a:srgbClr val="FFFFFF"/>
                          </a:solidFill>
                          <a:effectLst/>
                          <a:latin typeface="Calibri" panose="020F0502020204030204" pitchFamily="34" charset="0"/>
                        </a:rPr>
                        <a:t>Time Bucket</a:t>
                      </a:r>
                    </a:p>
                  </a:txBody>
                  <a:tcPr marL="7620" marR="7620" marT="7620" marB="0" anchor="ctr"/>
                </a:tc>
                <a:tc>
                  <a:txBody>
                    <a:bodyPr/>
                    <a:lstStyle/>
                    <a:p>
                      <a:pPr algn="ctr" fontAlgn="ctr"/>
                      <a:r>
                        <a:rPr lang="en-IN" sz="1500" b="1" i="0" u="none" strike="noStrike" dirty="0">
                          <a:solidFill>
                            <a:srgbClr val="FFFFFF"/>
                          </a:solidFill>
                          <a:effectLst/>
                          <a:latin typeface="Calibri" panose="020F0502020204030204" pitchFamily="34" charset="0"/>
                        </a:rPr>
                        <a:t>% of </a:t>
                      </a:r>
                      <a:r>
                        <a:rPr lang="en-IN" sz="1500" b="1" i="0" u="none" strike="noStrike" dirty="0" err="1">
                          <a:solidFill>
                            <a:srgbClr val="FFFFFF"/>
                          </a:solidFill>
                          <a:effectLst/>
                          <a:latin typeface="Calibri" panose="020F0502020204030204" pitchFamily="34" charset="0"/>
                        </a:rPr>
                        <a:t>Call_Seconds</a:t>
                      </a:r>
                      <a:r>
                        <a:rPr lang="en-IN" sz="1500" b="1" i="0" u="none" strike="noStrike" dirty="0">
                          <a:solidFill>
                            <a:srgbClr val="FFFFFF"/>
                          </a:solidFill>
                          <a:effectLst/>
                          <a:latin typeface="Calibri" panose="020F0502020204030204" pitchFamily="34" charset="0"/>
                        </a:rPr>
                        <a:t> (s)</a:t>
                      </a:r>
                    </a:p>
                  </a:txBody>
                  <a:tcPr marL="7620" marR="7620" marT="7620" marB="0" anchor="ctr"/>
                </a:tc>
                <a:tc>
                  <a:txBody>
                    <a:bodyPr/>
                    <a:lstStyle/>
                    <a:p>
                      <a:pPr algn="ctr" fontAlgn="ctr"/>
                      <a:r>
                        <a:rPr lang="en-US" sz="1500" b="1" i="0" u="none" strike="noStrike" dirty="0">
                          <a:solidFill>
                            <a:srgbClr val="FFFFFF"/>
                          </a:solidFill>
                          <a:effectLst/>
                          <a:latin typeface="Calibri" panose="020F0502020204030204" pitchFamily="34" charset="0"/>
                        </a:rPr>
                        <a:t>Count of </a:t>
                      </a:r>
                      <a:r>
                        <a:rPr lang="en-US" sz="1500" b="1" i="0" u="none" strike="noStrike" dirty="0" err="1">
                          <a:solidFill>
                            <a:srgbClr val="FFFFFF"/>
                          </a:solidFill>
                          <a:effectLst/>
                          <a:latin typeface="Calibri" panose="020F0502020204030204" pitchFamily="34" charset="0"/>
                        </a:rPr>
                        <a:t>Call_Seconds</a:t>
                      </a:r>
                      <a:r>
                        <a:rPr lang="en-US" sz="1500" b="1" i="0" u="none" strike="noStrike" dirty="0">
                          <a:solidFill>
                            <a:srgbClr val="FFFFFF"/>
                          </a:solidFill>
                          <a:effectLst/>
                          <a:latin typeface="Calibri" panose="020F0502020204030204" pitchFamily="34" charset="0"/>
                        </a:rPr>
                        <a:t> (s)2</a:t>
                      </a:r>
                    </a:p>
                  </a:txBody>
                  <a:tcPr marL="7620" marR="7620" marT="7620" marB="0" anchor="ctr"/>
                </a:tc>
                <a:tc>
                  <a:txBody>
                    <a:bodyPr/>
                    <a:lstStyle/>
                    <a:p>
                      <a:pPr algn="ctr" fontAlgn="ctr"/>
                      <a:r>
                        <a:rPr lang="en-US" sz="1500" b="1" i="0" u="none" strike="noStrike">
                          <a:solidFill>
                            <a:srgbClr val="FFFFFF"/>
                          </a:solidFill>
                          <a:effectLst/>
                          <a:latin typeface="Calibri" panose="020F0502020204030204" pitchFamily="34" charset="0"/>
                        </a:rPr>
                        <a:t>Agent Required for each time bucket</a:t>
                      </a:r>
                    </a:p>
                  </a:txBody>
                  <a:tcPr marL="7620" marR="7620" marT="7620" marB="0" anchor="ctr"/>
                </a:tc>
                <a:extLst>
                  <a:ext uri="{0D108BD9-81ED-4DB2-BD59-A6C34878D82A}">
                    <a16:rowId xmlns:a16="http://schemas.microsoft.com/office/drawing/2014/main" val="3664052927"/>
                  </a:ext>
                </a:extLst>
              </a:tr>
              <a:tr h="370840">
                <a:tc>
                  <a:txBody>
                    <a:bodyPr/>
                    <a:lstStyle/>
                    <a:p>
                      <a:pPr algn="l" fontAlgn="b"/>
                      <a:r>
                        <a:rPr lang="en-IN" sz="1500" b="0" i="0" u="none" strike="noStrike">
                          <a:solidFill>
                            <a:srgbClr val="000000"/>
                          </a:solidFill>
                          <a:effectLst/>
                          <a:latin typeface="Calibri" panose="020F0502020204030204" pitchFamily="34" charset="0"/>
                        </a:rPr>
                        <a:t>10_11</a:t>
                      </a:r>
                    </a:p>
                  </a:txBody>
                  <a:tcPr marL="7620" marR="7620" marT="7620" marB="0" anchor="ctr"/>
                </a:tc>
                <a:tc>
                  <a:txBody>
                    <a:bodyPr/>
                    <a:lstStyle/>
                    <a:p>
                      <a:pPr algn="r" fontAlgn="b"/>
                      <a:r>
                        <a:rPr lang="en-IN" sz="1500" b="0" i="0" u="none" strike="noStrike">
                          <a:solidFill>
                            <a:srgbClr val="000000"/>
                          </a:solidFill>
                          <a:effectLst/>
                          <a:latin typeface="Calibri" panose="020F0502020204030204" pitchFamily="34" charset="0"/>
                        </a:rPr>
                        <a:t>11.28%</a:t>
                      </a:r>
                    </a:p>
                  </a:txBody>
                  <a:tcPr marL="7620" marR="7620" marT="7620" marB="0" anchor="ctr"/>
                </a:tc>
                <a:tc>
                  <a:txBody>
                    <a:bodyPr/>
                    <a:lstStyle/>
                    <a:p>
                      <a:pPr algn="r" fontAlgn="b"/>
                      <a:r>
                        <a:rPr lang="en-IN" sz="1500" b="0" i="0" u="none" strike="noStrike" dirty="0">
                          <a:solidFill>
                            <a:srgbClr val="000000"/>
                          </a:solidFill>
                          <a:effectLst/>
                          <a:latin typeface="Calibri" panose="020F0502020204030204" pitchFamily="34" charset="0"/>
                        </a:rPr>
                        <a:t>0.11</a:t>
                      </a:r>
                    </a:p>
                  </a:txBody>
                  <a:tcPr marL="7620" marR="7620" marT="7620" marB="0" anchor="ctr"/>
                </a:tc>
                <a:tc>
                  <a:txBody>
                    <a:bodyPr/>
                    <a:lstStyle/>
                    <a:p>
                      <a:pPr algn="r" fontAlgn="b"/>
                      <a:r>
                        <a:rPr lang="en-IN" sz="1500" b="0" i="0" u="none" strike="noStrike" dirty="0">
                          <a:solidFill>
                            <a:srgbClr val="000000"/>
                          </a:solidFill>
                          <a:effectLst/>
                          <a:latin typeface="Calibri" panose="020F0502020204030204" pitchFamily="34" charset="0"/>
                        </a:rPr>
                        <a:t>7</a:t>
                      </a:r>
                    </a:p>
                  </a:txBody>
                  <a:tcPr marL="7620" marR="7620" marT="7620" marB="0" anchor="ctr"/>
                </a:tc>
                <a:extLst>
                  <a:ext uri="{0D108BD9-81ED-4DB2-BD59-A6C34878D82A}">
                    <a16:rowId xmlns:a16="http://schemas.microsoft.com/office/drawing/2014/main" val="1508807273"/>
                  </a:ext>
                </a:extLst>
              </a:tr>
              <a:tr h="370840">
                <a:tc>
                  <a:txBody>
                    <a:bodyPr/>
                    <a:lstStyle/>
                    <a:p>
                      <a:pPr algn="l" fontAlgn="b"/>
                      <a:r>
                        <a:rPr lang="en-IN" sz="1500" b="0" i="0" u="none" strike="noStrike">
                          <a:solidFill>
                            <a:srgbClr val="000000"/>
                          </a:solidFill>
                          <a:effectLst/>
                          <a:latin typeface="Calibri" panose="020F0502020204030204" pitchFamily="34" charset="0"/>
                        </a:rPr>
                        <a:t>11_12</a:t>
                      </a:r>
                    </a:p>
                  </a:txBody>
                  <a:tcPr marL="7620" marR="7620" marT="7620" marB="0" anchor="ctr"/>
                </a:tc>
                <a:tc>
                  <a:txBody>
                    <a:bodyPr/>
                    <a:lstStyle/>
                    <a:p>
                      <a:pPr algn="r" fontAlgn="b"/>
                      <a:r>
                        <a:rPr lang="en-IN" sz="1500" b="0" i="0" u="none" strike="noStrike">
                          <a:solidFill>
                            <a:srgbClr val="000000"/>
                          </a:solidFill>
                          <a:effectLst/>
                          <a:latin typeface="Calibri" panose="020F0502020204030204" pitchFamily="34" charset="0"/>
                        </a:rPr>
                        <a:t>12.40%</a:t>
                      </a:r>
                    </a:p>
                  </a:txBody>
                  <a:tcPr marL="7620" marR="7620" marT="7620" marB="0" anchor="ctr"/>
                </a:tc>
                <a:tc>
                  <a:txBody>
                    <a:bodyPr/>
                    <a:lstStyle/>
                    <a:p>
                      <a:pPr algn="r" fontAlgn="b"/>
                      <a:r>
                        <a:rPr lang="en-IN" sz="1500" b="0" i="0" u="none" strike="noStrike">
                          <a:solidFill>
                            <a:srgbClr val="000000"/>
                          </a:solidFill>
                          <a:effectLst/>
                          <a:latin typeface="Calibri" panose="020F0502020204030204" pitchFamily="34" charset="0"/>
                        </a:rPr>
                        <a:t>0.12</a:t>
                      </a:r>
                    </a:p>
                  </a:txBody>
                  <a:tcPr marL="7620" marR="7620" marT="7620" marB="0" anchor="ctr"/>
                </a:tc>
                <a:tc>
                  <a:txBody>
                    <a:bodyPr/>
                    <a:lstStyle/>
                    <a:p>
                      <a:pPr algn="r" fontAlgn="b"/>
                      <a:r>
                        <a:rPr lang="en-IN" sz="1500" b="0" i="0" u="none" strike="noStrike" dirty="0">
                          <a:solidFill>
                            <a:srgbClr val="000000"/>
                          </a:solidFill>
                          <a:effectLst/>
                          <a:latin typeface="Calibri" panose="020F0502020204030204" pitchFamily="34" charset="0"/>
                        </a:rPr>
                        <a:t>8</a:t>
                      </a:r>
                    </a:p>
                  </a:txBody>
                  <a:tcPr marL="7620" marR="7620" marT="7620" marB="0" anchor="ctr"/>
                </a:tc>
                <a:extLst>
                  <a:ext uri="{0D108BD9-81ED-4DB2-BD59-A6C34878D82A}">
                    <a16:rowId xmlns:a16="http://schemas.microsoft.com/office/drawing/2014/main" val="3090674505"/>
                  </a:ext>
                </a:extLst>
              </a:tr>
              <a:tr h="370840">
                <a:tc>
                  <a:txBody>
                    <a:bodyPr/>
                    <a:lstStyle/>
                    <a:p>
                      <a:pPr algn="l" fontAlgn="b"/>
                      <a:r>
                        <a:rPr lang="en-IN" sz="1500" b="0" i="0" u="none" strike="noStrike">
                          <a:solidFill>
                            <a:srgbClr val="000000"/>
                          </a:solidFill>
                          <a:effectLst/>
                          <a:latin typeface="Calibri" panose="020F0502020204030204" pitchFamily="34" charset="0"/>
                        </a:rPr>
                        <a:t>12_13</a:t>
                      </a:r>
                    </a:p>
                  </a:txBody>
                  <a:tcPr marL="7620" marR="7620" marT="7620" marB="0" anchor="ctr"/>
                </a:tc>
                <a:tc>
                  <a:txBody>
                    <a:bodyPr/>
                    <a:lstStyle/>
                    <a:p>
                      <a:pPr algn="r" fontAlgn="b"/>
                      <a:r>
                        <a:rPr lang="en-IN" sz="1500" b="0" i="0" u="none" strike="noStrike">
                          <a:solidFill>
                            <a:srgbClr val="000000"/>
                          </a:solidFill>
                          <a:effectLst/>
                          <a:latin typeface="Calibri" panose="020F0502020204030204" pitchFamily="34" charset="0"/>
                        </a:rPr>
                        <a:t>10.72%</a:t>
                      </a:r>
                    </a:p>
                  </a:txBody>
                  <a:tcPr marL="7620" marR="7620" marT="7620" marB="0" anchor="ctr"/>
                </a:tc>
                <a:tc>
                  <a:txBody>
                    <a:bodyPr/>
                    <a:lstStyle/>
                    <a:p>
                      <a:pPr algn="r" fontAlgn="b"/>
                      <a:r>
                        <a:rPr lang="en-IN" sz="1500" b="0" i="0" u="none" strike="noStrike">
                          <a:solidFill>
                            <a:srgbClr val="000000"/>
                          </a:solidFill>
                          <a:effectLst/>
                          <a:latin typeface="Calibri" panose="020F0502020204030204" pitchFamily="34" charset="0"/>
                        </a:rPr>
                        <a:t>0.11</a:t>
                      </a:r>
                    </a:p>
                  </a:txBody>
                  <a:tcPr marL="7620" marR="7620" marT="7620" marB="0" anchor="ctr"/>
                </a:tc>
                <a:tc>
                  <a:txBody>
                    <a:bodyPr/>
                    <a:lstStyle/>
                    <a:p>
                      <a:pPr algn="r" fontAlgn="b"/>
                      <a:r>
                        <a:rPr lang="en-IN" sz="1500" b="0" i="0" u="none" strike="noStrike">
                          <a:solidFill>
                            <a:srgbClr val="000000"/>
                          </a:solidFill>
                          <a:effectLst/>
                          <a:latin typeface="Calibri" panose="020F0502020204030204" pitchFamily="34" charset="0"/>
                        </a:rPr>
                        <a:t>7</a:t>
                      </a:r>
                    </a:p>
                  </a:txBody>
                  <a:tcPr marL="7620" marR="7620" marT="7620" marB="0" anchor="ctr"/>
                </a:tc>
                <a:extLst>
                  <a:ext uri="{0D108BD9-81ED-4DB2-BD59-A6C34878D82A}">
                    <a16:rowId xmlns:a16="http://schemas.microsoft.com/office/drawing/2014/main" val="1183603017"/>
                  </a:ext>
                </a:extLst>
              </a:tr>
              <a:tr h="370840">
                <a:tc>
                  <a:txBody>
                    <a:bodyPr/>
                    <a:lstStyle/>
                    <a:p>
                      <a:pPr algn="l" fontAlgn="b"/>
                      <a:r>
                        <a:rPr lang="en-IN" sz="1500" b="0" i="0" u="none" strike="noStrike">
                          <a:solidFill>
                            <a:srgbClr val="000000"/>
                          </a:solidFill>
                          <a:effectLst/>
                          <a:latin typeface="Calibri" panose="020F0502020204030204" pitchFamily="34" charset="0"/>
                        </a:rPr>
                        <a:t>13_14</a:t>
                      </a:r>
                    </a:p>
                  </a:txBody>
                  <a:tcPr marL="7620" marR="7620" marT="7620" marB="0" anchor="ctr"/>
                </a:tc>
                <a:tc>
                  <a:txBody>
                    <a:bodyPr/>
                    <a:lstStyle/>
                    <a:p>
                      <a:pPr algn="r" fontAlgn="b"/>
                      <a:r>
                        <a:rPr lang="en-IN" sz="1500" b="0" i="0" u="none" strike="noStrike">
                          <a:solidFill>
                            <a:srgbClr val="000000"/>
                          </a:solidFill>
                          <a:effectLst/>
                          <a:latin typeface="Calibri" panose="020F0502020204030204" pitchFamily="34" charset="0"/>
                        </a:rPr>
                        <a:t>9.80%</a:t>
                      </a:r>
                    </a:p>
                  </a:txBody>
                  <a:tcPr marL="7620" marR="7620" marT="7620" marB="0" anchor="ctr"/>
                </a:tc>
                <a:tc>
                  <a:txBody>
                    <a:bodyPr/>
                    <a:lstStyle/>
                    <a:p>
                      <a:pPr algn="r" fontAlgn="b"/>
                      <a:r>
                        <a:rPr lang="en-IN" sz="1500" b="0" i="0" u="none" strike="noStrike">
                          <a:solidFill>
                            <a:srgbClr val="000000"/>
                          </a:solidFill>
                          <a:effectLst/>
                          <a:latin typeface="Calibri" panose="020F0502020204030204" pitchFamily="34" charset="0"/>
                        </a:rPr>
                        <a:t>0.10</a:t>
                      </a:r>
                    </a:p>
                  </a:txBody>
                  <a:tcPr marL="7620" marR="7620" marT="7620" marB="0" anchor="ctr"/>
                </a:tc>
                <a:tc>
                  <a:txBody>
                    <a:bodyPr/>
                    <a:lstStyle/>
                    <a:p>
                      <a:pPr algn="r" fontAlgn="b"/>
                      <a:r>
                        <a:rPr lang="en-IN" sz="1500" b="0" i="0" u="none" strike="noStrike" dirty="0">
                          <a:solidFill>
                            <a:srgbClr val="000000"/>
                          </a:solidFill>
                          <a:effectLst/>
                          <a:latin typeface="Calibri" panose="020F0502020204030204" pitchFamily="34" charset="0"/>
                        </a:rPr>
                        <a:t>6</a:t>
                      </a:r>
                    </a:p>
                  </a:txBody>
                  <a:tcPr marL="7620" marR="7620" marT="7620" marB="0" anchor="ctr"/>
                </a:tc>
                <a:extLst>
                  <a:ext uri="{0D108BD9-81ED-4DB2-BD59-A6C34878D82A}">
                    <a16:rowId xmlns:a16="http://schemas.microsoft.com/office/drawing/2014/main" val="894761184"/>
                  </a:ext>
                </a:extLst>
              </a:tr>
              <a:tr h="370840">
                <a:tc>
                  <a:txBody>
                    <a:bodyPr/>
                    <a:lstStyle/>
                    <a:p>
                      <a:pPr algn="l" fontAlgn="b"/>
                      <a:r>
                        <a:rPr lang="en-IN" sz="1500" b="0" i="0" u="none" strike="noStrike" dirty="0">
                          <a:solidFill>
                            <a:srgbClr val="000000"/>
                          </a:solidFill>
                          <a:effectLst/>
                          <a:latin typeface="Calibri" panose="020F0502020204030204" pitchFamily="34" charset="0"/>
                        </a:rPr>
                        <a:t>14_15</a:t>
                      </a:r>
                    </a:p>
                  </a:txBody>
                  <a:tcPr marL="7620" marR="7620" marT="7620" marB="0" anchor="ctr"/>
                </a:tc>
                <a:tc>
                  <a:txBody>
                    <a:bodyPr/>
                    <a:lstStyle/>
                    <a:p>
                      <a:pPr algn="r" fontAlgn="b"/>
                      <a:r>
                        <a:rPr lang="en-IN" sz="1500" b="0" i="0" u="none" strike="noStrike">
                          <a:solidFill>
                            <a:srgbClr val="000000"/>
                          </a:solidFill>
                          <a:effectLst/>
                          <a:latin typeface="Calibri" panose="020F0502020204030204" pitchFamily="34" charset="0"/>
                        </a:rPr>
                        <a:t>8.95%</a:t>
                      </a:r>
                    </a:p>
                  </a:txBody>
                  <a:tcPr marL="7620" marR="7620" marT="7620" marB="0" anchor="ctr"/>
                </a:tc>
                <a:tc>
                  <a:txBody>
                    <a:bodyPr/>
                    <a:lstStyle/>
                    <a:p>
                      <a:pPr algn="r" fontAlgn="b"/>
                      <a:r>
                        <a:rPr lang="en-IN" sz="1500" b="0" i="0" u="none" strike="noStrike">
                          <a:solidFill>
                            <a:srgbClr val="000000"/>
                          </a:solidFill>
                          <a:effectLst/>
                          <a:latin typeface="Calibri" panose="020F0502020204030204" pitchFamily="34" charset="0"/>
                        </a:rPr>
                        <a:t>0.09</a:t>
                      </a:r>
                    </a:p>
                  </a:txBody>
                  <a:tcPr marL="7620" marR="7620" marT="7620" marB="0" anchor="ctr"/>
                </a:tc>
                <a:tc>
                  <a:txBody>
                    <a:bodyPr/>
                    <a:lstStyle/>
                    <a:p>
                      <a:pPr algn="r" fontAlgn="b"/>
                      <a:r>
                        <a:rPr lang="en-IN" sz="1500" b="0" i="0" u="none" strike="noStrike">
                          <a:solidFill>
                            <a:srgbClr val="000000"/>
                          </a:solidFill>
                          <a:effectLst/>
                          <a:latin typeface="Calibri" panose="020F0502020204030204" pitchFamily="34" charset="0"/>
                        </a:rPr>
                        <a:t>6</a:t>
                      </a:r>
                    </a:p>
                  </a:txBody>
                  <a:tcPr marL="7620" marR="7620" marT="7620" marB="0" anchor="ctr"/>
                </a:tc>
                <a:extLst>
                  <a:ext uri="{0D108BD9-81ED-4DB2-BD59-A6C34878D82A}">
                    <a16:rowId xmlns:a16="http://schemas.microsoft.com/office/drawing/2014/main" val="2197413747"/>
                  </a:ext>
                </a:extLst>
              </a:tr>
              <a:tr h="370840">
                <a:tc>
                  <a:txBody>
                    <a:bodyPr/>
                    <a:lstStyle/>
                    <a:p>
                      <a:pPr algn="l" fontAlgn="b"/>
                      <a:r>
                        <a:rPr lang="en-IN" sz="1500" b="0" i="0" u="none" strike="noStrike">
                          <a:solidFill>
                            <a:srgbClr val="000000"/>
                          </a:solidFill>
                          <a:effectLst/>
                          <a:latin typeface="Calibri" panose="020F0502020204030204" pitchFamily="34" charset="0"/>
                        </a:rPr>
                        <a:t>15_16</a:t>
                      </a:r>
                    </a:p>
                  </a:txBody>
                  <a:tcPr marL="7620" marR="7620" marT="7620" marB="0" anchor="ctr"/>
                </a:tc>
                <a:tc>
                  <a:txBody>
                    <a:bodyPr/>
                    <a:lstStyle/>
                    <a:p>
                      <a:pPr algn="r" fontAlgn="b"/>
                      <a:r>
                        <a:rPr lang="en-IN" sz="1500" b="0" i="0" u="none" strike="noStrike">
                          <a:solidFill>
                            <a:srgbClr val="000000"/>
                          </a:solidFill>
                          <a:effectLst/>
                          <a:latin typeface="Calibri" panose="020F0502020204030204" pitchFamily="34" charset="0"/>
                        </a:rPr>
                        <a:t>7.76%</a:t>
                      </a:r>
                    </a:p>
                  </a:txBody>
                  <a:tcPr marL="7620" marR="7620" marT="7620" marB="0" anchor="ctr"/>
                </a:tc>
                <a:tc>
                  <a:txBody>
                    <a:bodyPr/>
                    <a:lstStyle/>
                    <a:p>
                      <a:pPr algn="r" fontAlgn="b"/>
                      <a:r>
                        <a:rPr lang="en-IN" sz="1500" b="0" i="0" u="none" strike="noStrike">
                          <a:solidFill>
                            <a:srgbClr val="000000"/>
                          </a:solidFill>
                          <a:effectLst/>
                          <a:latin typeface="Calibri" panose="020F0502020204030204" pitchFamily="34" charset="0"/>
                        </a:rPr>
                        <a:t>0.08</a:t>
                      </a:r>
                    </a:p>
                  </a:txBody>
                  <a:tcPr marL="7620" marR="7620" marT="7620" marB="0" anchor="ctr"/>
                </a:tc>
                <a:tc>
                  <a:txBody>
                    <a:bodyPr/>
                    <a:lstStyle/>
                    <a:p>
                      <a:pPr algn="r" fontAlgn="b"/>
                      <a:r>
                        <a:rPr lang="en-IN" sz="1500" b="0" i="0" u="none" strike="noStrike">
                          <a:solidFill>
                            <a:srgbClr val="000000"/>
                          </a:solidFill>
                          <a:effectLst/>
                          <a:latin typeface="Calibri" panose="020F0502020204030204" pitchFamily="34" charset="0"/>
                        </a:rPr>
                        <a:t>5</a:t>
                      </a:r>
                    </a:p>
                  </a:txBody>
                  <a:tcPr marL="7620" marR="7620" marT="7620" marB="0" anchor="ctr"/>
                </a:tc>
                <a:extLst>
                  <a:ext uri="{0D108BD9-81ED-4DB2-BD59-A6C34878D82A}">
                    <a16:rowId xmlns:a16="http://schemas.microsoft.com/office/drawing/2014/main" val="2434963004"/>
                  </a:ext>
                </a:extLst>
              </a:tr>
              <a:tr h="370840">
                <a:tc>
                  <a:txBody>
                    <a:bodyPr/>
                    <a:lstStyle/>
                    <a:p>
                      <a:pPr algn="l" fontAlgn="b"/>
                      <a:r>
                        <a:rPr lang="en-IN" sz="1500" b="0" i="0" u="none" strike="noStrike">
                          <a:solidFill>
                            <a:srgbClr val="000000"/>
                          </a:solidFill>
                          <a:effectLst/>
                          <a:latin typeface="Calibri" panose="020F0502020204030204" pitchFamily="34" charset="0"/>
                        </a:rPr>
                        <a:t>16_17</a:t>
                      </a:r>
                    </a:p>
                  </a:txBody>
                  <a:tcPr marL="7620" marR="7620" marT="7620" marB="0" anchor="ctr"/>
                </a:tc>
                <a:tc>
                  <a:txBody>
                    <a:bodyPr/>
                    <a:lstStyle/>
                    <a:p>
                      <a:pPr algn="r" fontAlgn="b"/>
                      <a:r>
                        <a:rPr lang="en-IN" sz="1500" b="0" i="0" u="none" strike="noStrike">
                          <a:solidFill>
                            <a:srgbClr val="000000"/>
                          </a:solidFill>
                          <a:effectLst/>
                          <a:latin typeface="Calibri" panose="020F0502020204030204" pitchFamily="34" charset="0"/>
                        </a:rPr>
                        <a:t>7.45%</a:t>
                      </a:r>
                    </a:p>
                  </a:txBody>
                  <a:tcPr marL="7620" marR="7620" marT="7620" marB="0" anchor="ctr"/>
                </a:tc>
                <a:tc>
                  <a:txBody>
                    <a:bodyPr/>
                    <a:lstStyle/>
                    <a:p>
                      <a:pPr algn="r" fontAlgn="b"/>
                      <a:r>
                        <a:rPr lang="en-IN" sz="1500" b="0" i="0" u="none" strike="noStrike">
                          <a:solidFill>
                            <a:srgbClr val="000000"/>
                          </a:solidFill>
                          <a:effectLst/>
                          <a:latin typeface="Calibri" panose="020F0502020204030204" pitchFamily="34" charset="0"/>
                        </a:rPr>
                        <a:t>0.07</a:t>
                      </a:r>
                    </a:p>
                  </a:txBody>
                  <a:tcPr marL="7620" marR="7620" marT="7620" marB="0" anchor="ctr"/>
                </a:tc>
                <a:tc>
                  <a:txBody>
                    <a:bodyPr/>
                    <a:lstStyle/>
                    <a:p>
                      <a:pPr algn="r" fontAlgn="b"/>
                      <a:r>
                        <a:rPr lang="en-IN" sz="1500" b="0" i="0" u="none" strike="noStrike" dirty="0">
                          <a:solidFill>
                            <a:srgbClr val="000000"/>
                          </a:solidFill>
                          <a:effectLst/>
                          <a:latin typeface="Calibri" panose="020F0502020204030204" pitchFamily="34" charset="0"/>
                        </a:rPr>
                        <a:t>5</a:t>
                      </a:r>
                    </a:p>
                  </a:txBody>
                  <a:tcPr marL="7620" marR="7620" marT="7620" marB="0" anchor="ctr"/>
                </a:tc>
                <a:extLst>
                  <a:ext uri="{0D108BD9-81ED-4DB2-BD59-A6C34878D82A}">
                    <a16:rowId xmlns:a16="http://schemas.microsoft.com/office/drawing/2014/main" val="2979162681"/>
                  </a:ext>
                </a:extLst>
              </a:tr>
              <a:tr h="370840">
                <a:tc>
                  <a:txBody>
                    <a:bodyPr/>
                    <a:lstStyle/>
                    <a:p>
                      <a:pPr algn="l" fontAlgn="b"/>
                      <a:r>
                        <a:rPr lang="en-IN" sz="1500" b="0" i="0" u="none" strike="noStrike">
                          <a:solidFill>
                            <a:srgbClr val="000000"/>
                          </a:solidFill>
                          <a:effectLst/>
                          <a:latin typeface="Calibri" panose="020F0502020204030204" pitchFamily="34" charset="0"/>
                        </a:rPr>
                        <a:t>17_18</a:t>
                      </a:r>
                    </a:p>
                  </a:txBody>
                  <a:tcPr marL="7620" marR="7620" marT="7620" marB="0" anchor="ctr"/>
                </a:tc>
                <a:tc>
                  <a:txBody>
                    <a:bodyPr/>
                    <a:lstStyle/>
                    <a:p>
                      <a:pPr algn="r" fontAlgn="b"/>
                      <a:r>
                        <a:rPr lang="en-IN" sz="1500" b="0" i="0" u="none" strike="noStrike">
                          <a:solidFill>
                            <a:srgbClr val="000000"/>
                          </a:solidFill>
                          <a:effectLst/>
                          <a:latin typeface="Calibri" panose="020F0502020204030204" pitchFamily="34" charset="0"/>
                        </a:rPr>
                        <a:t>7.23%</a:t>
                      </a:r>
                    </a:p>
                  </a:txBody>
                  <a:tcPr marL="7620" marR="7620" marT="7620" marB="0" anchor="ctr"/>
                </a:tc>
                <a:tc>
                  <a:txBody>
                    <a:bodyPr/>
                    <a:lstStyle/>
                    <a:p>
                      <a:pPr algn="r" fontAlgn="b"/>
                      <a:r>
                        <a:rPr lang="en-IN" sz="1500" b="0" i="0" u="none" strike="noStrike">
                          <a:solidFill>
                            <a:srgbClr val="000000"/>
                          </a:solidFill>
                          <a:effectLst/>
                          <a:latin typeface="Calibri" panose="020F0502020204030204" pitchFamily="34" charset="0"/>
                        </a:rPr>
                        <a:t>0.07</a:t>
                      </a:r>
                    </a:p>
                  </a:txBody>
                  <a:tcPr marL="7620" marR="7620" marT="7620" marB="0" anchor="ctr"/>
                </a:tc>
                <a:tc>
                  <a:txBody>
                    <a:bodyPr/>
                    <a:lstStyle/>
                    <a:p>
                      <a:pPr algn="r" fontAlgn="b"/>
                      <a:r>
                        <a:rPr lang="en-IN" sz="1500" b="0" i="0" u="none" strike="noStrike" dirty="0">
                          <a:solidFill>
                            <a:srgbClr val="000000"/>
                          </a:solidFill>
                          <a:effectLst/>
                          <a:latin typeface="Calibri" panose="020F0502020204030204" pitchFamily="34" charset="0"/>
                        </a:rPr>
                        <a:t>5</a:t>
                      </a:r>
                    </a:p>
                  </a:txBody>
                  <a:tcPr marL="7620" marR="7620" marT="7620" marB="0" anchor="ctr"/>
                </a:tc>
                <a:extLst>
                  <a:ext uri="{0D108BD9-81ED-4DB2-BD59-A6C34878D82A}">
                    <a16:rowId xmlns:a16="http://schemas.microsoft.com/office/drawing/2014/main" val="2907499068"/>
                  </a:ext>
                </a:extLst>
              </a:tr>
              <a:tr h="370840">
                <a:tc>
                  <a:txBody>
                    <a:bodyPr/>
                    <a:lstStyle/>
                    <a:p>
                      <a:pPr algn="l" fontAlgn="b"/>
                      <a:r>
                        <a:rPr lang="en-IN" sz="1500" b="0" i="0" u="none" strike="noStrike">
                          <a:solidFill>
                            <a:srgbClr val="000000"/>
                          </a:solidFill>
                          <a:effectLst/>
                          <a:latin typeface="Calibri" panose="020F0502020204030204" pitchFamily="34" charset="0"/>
                        </a:rPr>
                        <a:t>18_19</a:t>
                      </a:r>
                    </a:p>
                  </a:txBody>
                  <a:tcPr marL="7620" marR="7620" marT="7620" marB="0" anchor="ctr"/>
                </a:tc>
                <a:tc>
                  <a:txBody>
                    <a:bodyPr/>
                    <a:lstStyle/>
                    <a:p>
                      <a:pPr algn="r" fontAlgn="b"/>
                      <a:r>
                        <a:rPr lang="en-IN" sz="1500" b="0" i="0" u="none" strike="noStrike">
                          <a:solidFill>
                            <a:srgbClr val="000000"/>
                          </a:solidFill>
                          <a:effectLst/>
                          <a:latin typeface="Calibri" panose="020F0502020204030204" pitchFamily="34" charset="0"/>
                        </a:rPr>
                        <a:t>6.13%</a:t>
                      </a:r>
                    </a:p>
                  </a:txBody>
                  <a:tcPr marL="7620" marR="7620" marT="7620" marB="0" anchor="ctr"/>
                </a:tc>
                <a:tc>
                  <a:txBody>
                    <a:bodyPr/>
                    <a:lstStyle/>
                    <a:p>
                      <a:pPr algn="r" fontAlgn="b"/>
                      <a:r>
                        <a:rPr lang="en-IN" sz="1500" b="0" i="0" u="none" strike="noStrike">
                          <a:solidFill>
                            <a:srgbClr val="000000"/>
                          </a:solidFill>
                          <a:effectLst/>
                          <a:latin typeface="Calibri" panose="020F0502020204030204" pitchFamily="34" charset="0"/>
                        </a:rPr>
                        <a:t>0.06</a:t>
                      </a:r>
                    </a:p>
                  </a:txBody>
                  <a:tcPr marL="7620" marR="7620" marT="7620" marB="0" anchor="ctr"/>
                </a:tc>
                <a:tc>
                  <a:txBody>
                    <a:bodyPr/>
                    <a:lstStyle/>
                    <a:p>
                      <a:pPr algn="r" fontAlgn="b"/>
                      <a:r>
                        <a:rPr lang="en-IN" sz="1500" b="0" i="0" u="none" strike="noStrike">
                          <a:solidFill>
                            <a:srgbClr val="000000"/>
                          </a:solidFill>
                          <a:effectLst/>
                          <a:latin typeface="Calibri" panose="020F0502020204030204" pitchFamily="34" charset="0"/>
                        </a:rPr>
                        <a:t>4</a:t>
                      </a:r>
                    </a:p>
                  </a:txBody>
                  <a:tcPr marL="7620" marR="7620" marT="7620" marB="0" anchor="ctr"/>
                </a:tc>
                <a:extLst>
                  <a:ext uri="{0D108BD9-81ED-4DB2-BD59-A6C34878D82A}">
                    <a16:rowId xmlns:a16="http://schemas.microsoft.com/office/drawing/2014/main" val="2876829571"/>
                  </a:ext>
                </a:extLst>
              </a:tr>
              <a:tr h="370840">
                <a:tc>
                  <a:txBody>
                    <a:bodyPr/>
                    <a:lstStyle/>
                    <a:p>
                      <a:pPr algn="l" fontAlgn="b"/>
                      <a:r>
                        <a:rPr lang="en-IN" sz="1500" b="0" i="0" u="none" strike="noStrike">
                          <a:solidFill>
                            <a:srgbClr val="000000"/>
                          </a:solidFill>
                          <a:effectLst/>
                          <a:latin typeface="Calibri" panose="020F0502020204030204" pitchFamily="34" charset="0"/>
                        </a:rPr>
                        <a:t>19_20</a:t>
                      </a:r>
                    </a:p>
                  </a:txBody>
                  <a:tcPr marL="7620" marR="7620" marT="7620" marB="0" anchor="ctr"/>
                </a:tc>
                <a:tc>
                  <a:txBody>
                    <a:bodyPr/>
                    <a:lstStyle/>
                    <a:p>
                      <a:pPr algn="r" fontAlgn="b"/>
                      <a:r>
                        <a:rPr lang="en-IN" sz="1500" b="0" i="0" u="none" strike="noStrike">
                          <a:solidFill>
                            <a:srgbClr val="000000"/>
                          </a:solidFill>
                          <a:effectLst/>
                          <a:latin typeface="Calibri" panose="020F0502020204030204" pitchFamily="34" charset="0"/>
                        </a:rPr>
                        <a:t>5.48%</a:t>
                      </a:r>
                    </a:p>
                  </a:txBody>
                  <a:tcPr marL="7620" marR="7620" marT="7620" marB="0" anchor="ctr"/>
                </a:tc>
                <a:tc>
                  <a:txBody>
                    <a:bodyPr/>
                    <a:lstStyle/>
                    <a:p>
                      <a:pPr algn="r" fontAlgn="b"/>
                      <a:r>
                        <a:rPr lang="en-IN" sz="1500" b="0" i="0" u="none" strike="noStrike">
                          <a:solidFill>
                            <a:srgbClr val="000000"/>
                          </a:solidFill>
                          <a:effectLst/>
                          <a:latin typeface="Calibri" panose="020F0502020204030204" pitchFamily="34" charset="0"/>
                        </a:rPr>
                        <a:t>0.05</a:t>
                      </a:r>
                    </a:p>
                  </a:txBody>
                  <a:tcPr marL="7620" marR="7620" marT="7620" marB="0" anchor="ctr"/>
                </a:tc>
                <a:tc>
                  <a:txBody>
                    <a:bodyPr/>
                    <a:lstStyle/>
                    <a:p>
                      <a:pPr algn="r" fontAlgn="b"/>
                      <a:r>
                        <a:rPr lang="en-IN" sz="1500" b="0" i="0" u="none" strike="noStrike">
                          <a:solidFill>
                            <a:srgbClr val="000000"/>
                          </a:solidFill>
                          <a:effectLst/>
                          <a:latin typeface="Calibri" panose="020F0502020204030204" pitchFamily="34" charset="0"/>
                        </a:rPr>
                        <a:t>3</a:t>
                      </a:r>
                    </a:p>
                  </a:txBody>
                  <a:tcPr marL="7620" marR="7620" marT="7620" marB="0" anchor="ctr"/>
                </a:tc>
                <a:extLst>
                  <a:ext uri="{0D108BD9-81ED-4DB2-BD59-A6C34878D82A}">
                    <a16:rowId xmlns:a16="http://schemas.microsoft.com/office/drawing/2014/main" val="601369733"/>
                  </a:ext>
                </a:extLst>
              </a:tr>
              <a:tr h="370840">
                <a:tc>
                  <a:txBody>
                    <a:bodyPr/>
                    <a:lstStyle/>
                    <a:p>
                      <a:pPr algn="l" fontAlgn="b"/>
                      <a:r>
                        <a:rPr lang="en-IN" sz="1500" b="0" i="0" u="none" strike="noStrike">
                          <a:solidFill>
                            <a:srgbClr val="000000"/>
                          </a:solidFill>
                          <a:effectLst/>
                          <a:latin typeface="Calibri" panose="020F0502020204030204" pitchFamily="34" charset="0"/>
                        </a:rPr>
                        <a:t>20_21</a:t>
                      </a:r>
                    </a:p>
                  </a:txBody>
                  <a:tcPr marL="7620" marR="7620" marT="7620" marB="0" anchor="ctr"/>
                </a:tc>
                <a:tc>
                  <a:txBody>
                    <a:bodyPr/>
                    <a:lstStyle/>
                    <a:p>
                      <a:pPr algn="r" fontAlgn="b"/>
                      <a:r>
                        <a:rPr lang="en-IN" sz="1500" b="0" i="0" u="none" strike="noStrike">
                          <a:solidFill>
                            <a:srgbClr val="000000"/>
                          </a:solidFill>
                          <a:effectLst/>
                          <a:latin typeface="Calibri" panose="020F0502020204030204" pitchFamily="34" charset="0"/>
                        </a:rPr>
                        <a:t>4.67%</a:t>
                      </a:r>
                    </a:p>
                  </a:txBody>
                  <a:tcPr marL="7620" marR="7620" marT="7620" marB="0" anchor="ctr"/>
                </a:tc>
                <a:tc>
                  <a:txBody>
                    <a:bodyPr/>
                    <a:lstStyle/>
                    <a:p>
                      <a:pPr algn="r" fontAlgn="b"/>
                      <a:r>
                        <a:rPr lang="en-IN" sz="1500" b="0" i="0" u="none" strike="noStrike">
                          <a:solidFill>
                            <a:srgbClr val="000000"/>
                          </a:solidFill>
                          <a:effectLst/>
                          <a:latin typeface="Calibri" panose="020F0502020204030204" pitchFamily="34" charset="0"/>
                        </a:rPr>
                        <a:t>0.05</a:t>
                      </a:r>
                    </a:p>
                  </a:txBody>
                  <a:tcPr marL="7620" marR="7620" marT="7620" marB="0" anchor="ctr"/>
                </a:tc>
                <a:tc>
                  <a:txBody>
                    <a:bodyPr/>
                    <a:lstStyle/>
                    <a:p>
                      <a:pPr algn="r" fontAlgn="b"/>
                      <a:r>
                        <a:rPr lang="en-IN" sz="1500" b="0" i="0" u="none" strike="noStrike" dirty="0">
                          <a:solidFill>
                            <a:srgbClr val="000000"/>
                          </a:solidFill>
                          <a:effectLst/>
                          <a:latin typeface="Calibri" panose="020F0502020204030204" pitchFamily="34" charset="0"/>
                        </a:rPr>
                        <a:t>3</a:t>
                      </a:r>
                    </a:p>
                  </a:txBody>
                  <a:tcPr marL="7620" marR="7620" marT="7620" marB="0" anchor="ctr"/>
                </a:tc>
                <a:extLst>
                  <a:ext uri="{0D108BD9-81ED-4DB2-BD59-A6C34878D82A}">
                    <a16:rowId xmlns:a16="http://schemas.microsoft.com/office/drawing/2014/main" val="71644070"/>
                  </a:ext>
                </a:extLst>
              </a:tr>
              <a:tr h="370840">
                <a:tc>
                  <a:txBody>
                    <a:bodyPr/>
                    <a:lstStyle/>
                    <a:p>
                      <a:pPr algn="l" fontAlgn="b"/>
                      <a:r>
                        <a:rPr lang="en-IN" sz="1500" b="0" i="0" u="none" strike="noStrike">
                          <a:solidFill>
                            <a:srgbClr val="000000"/>
                          </a:solidFill>
                          <a:effectLst/>
                          <a:latin typeface="Calibri" panose="020F0502020204030204" pitchFamily="34" charset="0"/>
                        </a:rPr>
                        <a:t>9_10</a:t>
                      </a:r>
                    </a:p>
                  </a:txBody>
                  <a:tcPr marL="7620" marR="7620" marT="7620" marB="0" anchor="ctr"/>
                </a:tc>
                <a:tc>
                  <a:txBody>
                    <a:bodyPr/>
                    <a:lstStyle/>
                    <a:p>
                      <a:pPr algn="r" fontAlgn="b"/>
                      <a:r>
                        <a:rPr lang="en-IN" sz="1500" b="0" i="0" u="none" strike="noStrike">
                          <a:solidFill>
                            <a:srgbClr val="000000"/>
                          </a:solidFill>
                          <a:effectLst/>
                          <a:latin typeface="Calibri" panose="020F0502020204030204" pitchFamily="34" charset="0"/>
                        </a:rPr>
                        <a:t>8.13%</a:t>
                      </a:r>
                    </a:p>
                  </a:txBody>
                  <a:tcPr marL="7620" marR="7620" marT="7620" marB="0" anchor="ctr"/>
                </a:tc>
                <a:tc>
                  <a:txBody>
                    <a:bodyPr/>
                    <a:lstStyle/>
                    <a:p>
                      <a:pPr algn="r" fontAlgn="b"/>
                      <a:r>
                        <a:rPr lang="en-IN" sz="1500" b="0" i="0" u="none" strike="noStrike">
                          <a:solidFill>
                            <a:srgbClr val="000000"/>
                          </a:solidFill>
                          <a:effectLst/>
                          <a:latin typeface="Calibri" panose="020F0502020204030204" pitchFamily="34" charset="0"/>
                        </a:rPr>
                        <a:t>0.08</a:t>
                      </a:r>
                    </a:p>
                  </a:txBody>
                  <a:tcPr marL="7620" marR="7620" marT="7620" marB="0" anchor="ctr"/>
                </a:tc>
                <a:tc>
                  <a:txBody>
                    <a:bodyPr/>
                    <a:lstStyle/>
                    <a:p>
                      <a:pPr algn="r" fontAlgn="b"/>
                      <a:r>
                        <a:rPr lang="en-IN" sz="1500" b="0" i="0" u="none" strike="noStrike" dirty="0">
                          <a:solidFill>
                            <a:srgbClr val="000000"/>
                          </a:solidFill>
                          <a:effectLst/>
                          <a:latin typeface="Calibri" panose="020F0502020204030204" pitchFamily="34" charset="0"/>
                        </a:rPr>
                        <a:t>5</a:t>
                      </a:r>
                    </a:p>
                  </a:txBody>
                  <a:tcPr marL="7620" marR="7620" marT="7620" marB="0" anchor="ctr"/>
                </a:tc>
                <a:extLst>
                  <a:ext uri="{0D108BD9-81ED-4DB2-BD59-A6C34878D82A}">
                    <a16:rowId xmlns:a16="http://schemas.microsoft.com/office/drawing/2014/main" val="3335443763"/>
                  </a:ext>
                </a:extLst>
              </a:tr>
              <a:tr h="370840">
                <a:tc>
                  <a:txBody>
                    <a:bodyPr/>
                    <a:lstStyle/>
                    <a:p>
                      <a:pPr algn="ctr" fontAlgn="ctr"/>
                      <a:r>
                        <a:rPr lang="en-IN" sz="1500" b="1" i="0" u="none" strike="noStrike">
                          <a:solidFill>
                            <a:srgbClr val="000000"/>
                          </a:solidFill>
                          <a:effectLst/>
                          <a:latin typeface="Calibri" panose="020F0502020204030204" pitchFamily="34" charset="0"/>
                        </a:rPr>
                        <a:t>Grand Total</a:t>
                      </a:r>
                    </a:p>
                  </a:txBody>
                  <a:tcPr marL="7620" marR="7620" marT="7620" marB="0" anchor="ctr"/>
                </a:tc>
                <a:tc>
                  <a:txBody>
                    <a:bodyPr/>
                    <a:lstStyle/>
                    <a:p>
                      <a:pPr algn="r" fontAlgn="b"/>
                      <a:r>
                        <a:rPr lang="en-IN" sz="1500" b="1" i="0" u="none" strike="noStrike">
                          <a:solidFill>
                            <a:srgbClr val="000000"/>
                          </a:solidFill>
                          <a:effectLst/>
                          <a:latin typeface="Calibri" panose="020F0502020204030204" pitchFamily="34" charset="0"/>
                        </a:rPr>
                        <a:t>100.00%</a:t>
                      </a:r>
                    </a:p>
                  </a:txBody>
                  <a:tcPr marL="7620" marR="7620" marT="7620" marB="0" anchor="ctr"/>
                </a:tc>
                <a:tc>
                  <a:txBody>
                    <a:bodyPr/>
                    <a:lstStyle/>
                    <a:p>
                      <a:pPr algn="r" fontAlgn="b"/>
                      <a:r>
                        <a:rPr lang="en-IN" sz="1500" b="1" i="0" u="none" strike="noStrike">
                          <a:solidFill>
                            <a:srgbClr val="000000"/>
                          </a:solidFill>
                          <a:effectLst/>
                          <a:latin typeface="Calibri" panose="020F0502020204030204" pitchFamily="34" charset="0"/>
                        </a:rPr>
                        <a:t>100.00%</a:t>
                      </a:r>
                    </a:p>
                  </a:txBody>
                  <a:tcPr marL="7620" marR="7620" marT="7620" marB="0" anchor="ctr"/>
                </a:tc>
                <a:tc>
                  <a:txBody>
                    <a:bodyPr/>
                    <a:lstStyle/>
                    <a:p>
                      <a:pPr algn="r" fontAlgn="ctr"/>
                      <a:r>
                        <a:rPr lang="en-IN" sz="1500" b="1" i="0" u="none" strike="noStrike" dirty="0">
                          <a:solidFill>
                            <a:srgbClr val="000000"/>
                          </a:solidFill>
                          <a:effectLst/>
                          <a:latin typeface="Calibri" panose="020F0502020204030204" pitchFamily="34" charset="0"/>
                        </a:rPr>
                        <a:t>64</a:t>
                      </a:r>
                    </a:p>
                  </a:txBody>
                  <a:tcPr marL="7620" marR="7620" marT="7620" marB="0" anchor="ctr"/>
                </a:tc>
                <a:extLst>
                  <a:ext uri="{0D108BD9-81ED-4DB2-BD59-A6C34878D82A}">
                    <a16:rowId xmlns:a16="http://schemas.microsoft.com/office/drawing/2014/main" val="1977530848"/>
                  </a:ext>
                </a:extLst>
              </a:tr>
            </a:tbl>
          </a:graphicData>
        </a:graphic>
      </p:graphicFrame>
      <p:graphicFrame>
        <p:nvGraphicFramePr>
          <p:cNvPr id="7" name="Table 6">
            <a:extLst>
              <a:ext uri="{FF2B5EF4-FFF2-40B4-BE49-F238E27FC236}">
                <a16:creationId xmlns:a16="http://schemas.microsoft.com/office/drawing/2014/main" id="{69084D2C-8BAE-2E4D-0472-5E590AC42BA3}"/>
              </a:ext>
            </a:extLst>
          </p:cNvPr>
          <p:cNvGraphicFramePr>
            <a:graphicFrameLocks noGrp="1"/>
          </p:cNvGraphicFramePr>
          <p:nvPr>
            <p:extLst>
              <p:ext uri="{D42A27DB-BD31-4B8C-83A1-F6EECF244321}">
                <p14:modId xmlns:p14="http://schemas.microsoft.com/office/powerpoint/2010/main" val="3721183323"/>
              </p:ext>
            </p:extLst>
          </p:nvPr>
        </p:nvGraphicFramePr>
        <p:xfrm>
          <a:off x="517109" y="719666"/>
          <a:ext cx="3454401" cy="4192182"/>
        </p:xfrm>
        <a:graphic>
          <a:graphicData uri="http://schemas.openxmlformats.org/drawingml/2006/table">
            <a:tbl>
              <a:tblPr firstRow="1" bandRow="1">
                <a:tableStyleId>{7DF18680-E054-41AD-8BC1-D1AEF772440D}</a:tableStyleId>
              </a:tblPr>
              <a:tblGrid>
                <a:gridCol w="1039191">
                  <a:extLst>
                    <a:ext uri="{9D8B030D-6E8A-4147-A177-3AD203B41FA5}">
                      <a16:colId xmlns:a16="http://schemas.microsoft.com/office/drawing/2014/main" val="4256176401"/>
                    </a:ext>
                  </a:extLst>
                </a:gridCol>
                <a:gridCol w="2415210">
                  <a:extLst>
                    <a:ext uri="{9D8B030D-6E8A-4147-A177-3AD203B41FA5}">
                      <a16:colId xmlns:a16="http://schemas.microsoft.com/office/drawing/2014/main" val="996985743"/>
                    </a:ext>
                  </a:extLst>
                </a:gridCol>
              </a:tblGrid>
              <a:tr h="279303">
                <a:tc>
                  <a:txBody>
                    <a:bodyPr/>
                    <a:lstStyle/>
                    <a:p>
                      <a:pPr algn="l" fontAlgn="b"/>
                      <a:r>
                        <a:rPr lang="en-IN" sz="1800" b="1" i="0" u="none" strike="noStrike" dirty="0">
                          <a:solidFill>
                            <a:srgbClr val="FFFFFF"/>
                          </a:solidFill>
                          <a:effectLst/>
                          <a:latin typeface="Calibri" panose="020F0502020204030204" pitchFamily="34" charset="0"/>
                        </a:rPr>
                        <a:t>Time</a:t>
                      </a:r>
                    </a:p>
                  </a:txBody>
                  <a:tcPr marL="7620" marR="7620" marT="7620" marB="0" anchor="b"/>
                </a:tc>
                <a:tc>
                  <a:txBody>
                    <a:bodyPr/>
                    <a:lstStyle/>
                    <a:p>
                      <a:pPr algn="l" fontAlgn="b"/>
                      <a:r>
                        <a:rPr lang="en-US" sz="1800" b="1" i="0" u="none" strike="noStrike" dirty="0">
                          <a:solidFill>
                            <a:srgbClr val="FFFFFF"/>
                          </a:solidFill>
                          <a:effectLst/>
                          <a:latin typeface="Calibri" panose="020F0502020204030204" pitchFamily="34" charset="0"/>
                        </a:rPr>
                        <a:t>Sum of </a:t>
                      </a:r>
                      <a:r>
                        <a:rPr lang="en-US" sz="1800" b="1" i="0" u="none" strike="noStrike" dirty="0" err="1">
                          <a:solidFill>
                            <a:srgbClr val="FFFFFF"/>
                          </a:solidFill>
                          <a:effectLst/>
                          <a:latin typeface="Calibri" panose="020F0502020204030204" pitchFamily="34" charset="0"/>
                        </a:rPr>
                        <a:t>Call_Seconds</a:t>
                      </a:r>
                      <a:r>
                        <a:rPr lang="en-US" sz="1800" b="1" i="0" u="none" strike="noStrike" dirty="0">
                          <a:solidFill>
                            <a:srgbClr val="FFFFFF"/>
                          </a:solidFill>
                          <a:effectLst/>
                          <a:latin typeface="Calibri" panose="020F0502020204030204" pitchFamily="34" charset="0"/>
                        </a:rPr>
                        <a:t> (s)</a:t>
                      </a:r>
                    </a:p>
                  </a:txBody>
                  <a:tcPr marL="7620" marR="7620" marT="7620" marB="0" anchor="b"/>
                </a:tc>
                <a:extLst>
                  <a:ext uri="{0D108BD9-81ED-4DB2-BD59-A6C34878D82A}">
                    <a16:rowId xmlns:a16="http://schemas.microsoft.com/office/drawing/2014/main" val="290253983"/>
                  </a:ext>
                </a:extLst>
              </a:tr>
              <a:tr h="279303">
                <a:tc>
                  <a:txBody>
                    <a:bodyPr/>
                    <a:lstStyle/>
                    <a:p>
                      <a:pPr algn="l" fontAlgn="b"/>
                      <a:r>
                        <a:rPr lang="en-IN" sz="1500" b="0" i="0" u="none" strike="noStrike" dirty="0">
                          <a:solidFill>
                            <a:srgbClr val="000000"/>
                          </a:solidFill>
                          <a:effectLst/>
                          <a:latin typeface="Calibri" panose="020F0502020204030204" pitchFamily="34" charset="0"/>
                        </a:rPr>
                        <a:t>10</a:t>
                      </a:r>
                    </a:p>
                  </a:txBody>
                  <a:tcPr marL="7620" marR="7620" marT="7620" marB="0" anchor="b"/>
                </a:tc>
                <a:tc>
                  <a:txBody>
                    <a:bodyPr/>
                    <a:lstStyle/>
                    <a:p>
                      <a:pPr algn="r" fontAlgn="b"/>
                      <a:r>
                        <a:rPr lang="en-IN" sz="1500" b="0" i="0" u="none" strike="noStrike">
                          <a:solidFill>
                            <a:srgbClr val="000000"/>
                          </a:solidFill>
                          <a:effectLst/>
                          <a:latin typeface="Calibri" panose="020F0502020204030204" pitchFamily="34" charset="0"/>
                        </a:rPr>
                        <a:t>53087</a:t>
                      </a:r>
                    </a:p>
                  </a:txBody>
                  <a:tcPr marL="7620" marR="7620" marT="7620" marB="0" anchor="b"/>
                </a:tc>
                <a:extLst>
                  <a:ext uri="{0D108BD9-81ED-4DB2-BD59-A6C34878D82A}">
                    <a16:rowId xmlns:a16="http://schemas.microsoft.com/office/drawing/2014/main" val="4016423603"/>
                  </a:ext>
                </a:extLst>
              </a:tr>
              <a:tr h="279303">
                <a:tc>
                  <a:txBody>
                    <a:bodyPr/>
                    <a:lstStyle/>
                    <a:p>
                      <a:pPr algn="l" fontAlgn="b"/>
                      <a:r>
                        <a:rPr lang="en-IN" sz="1500" b="0" i="0" u="none" strike="noStrike">
                          <a:solidFill>
                            <a:srgbClr val="000000"/>
                          </a:solidFill>
                          <a:effectLst/>
                          <a:latin typeface="Calibri" panose="020F0502020204030204" pitchFamily="34" charset="0"/>
                        </a:rPr>
                        <a:t>11</a:t>
                      </a:r>
                    </a:p>
                  </a:txBody>
                  <a:tcPr marL="7620" marR="7620" marT="7620" marB="0" anchor="b"/>
                </a:tc>
                <a:tc>
                  <a:txBody>
                    <a:bodyPr/>
                    <a:lstStyle/>
                    <a:p>
                      <a:pPr algn="r" fontAlgn="b"/>
                      <a:r>
                        <a:rPr lang="en-IN" sz="1500" b="0" i="0" u="none" strike="noStrike" dirty="0">
                          <a:solidFill>
                            <a:srgbClr val="000000"/>
                          </a:solidFill>
                          <a:effectLst/>
                          <a:latin typeface="Calibri" panose="020F0502020204030204" pitchFamily="34" charset="0"/>
                        </a:rPr>
                        <a:t>67751</a:t>
                      </a:r>
                    </a:p>
                  </a:txBody>
                  <a:tcPr marL="7620" marR="7620" marT="7620" marB="0" anchor="b"/>
                </a:tc>
                <a:extLst>
                  <a:ext uri="{0D108BD9-81ED-4DB2-BD59-A6C34878D82A}">
                    <a16:rowId xmlns:a16="http://schemas.microsoft.com/office/drawing/2014/main" val="424253318"/>
                  </a:ext>
                </a:extLst>
              </a:tr>
              <a:tr h="279303">
                <a:tc>
                  <a:txBody>
                    <a:bodyPr/>
                    <a:lstStyle/>
                    <a:p>
                      <a:pPr algn="l" fontAlgn="b"/>
                      <a:r>
                        <a:rPr lang="en-IN" sz="1500" b="0" i="0" u="none" strike="noStrike">
                          <a:solidFill>
                            <a:srgbClr val="000000"/>
                          </a:solidFill>
                          <a:effectLst/>
                          <a:latin typeface="Calibri" panose="020F0502020204030204" pitchFamily="34" charset="0"/>
                        </a:rPr>
                        <a:t>12</a:t>
                      </a:r>
                    </a:p>
                  </a:txBody>
                  <a:tcPr marL="7620" marR="7620" marT="7620" marB="0" anchor="b"/>
                </a:tc>
                <a:tc>
                  <a:txBody>
                    <a:bodyPr/>
                    <a:lstStyle/>
                    <a:p>
                      <a:pPr algn="r" fontAlgn="b"/>
                      <a:r>
                        <a:rPr lang="en-IN" sz="1500" b="0" i="0" u="none" strike="noStrike">
                          <a:solidFill>
                            <a:srgbClr val="000000"/>
                          </a:solidFill>
                          <a:effectLst/>
                          <a:latin typeface="Calibri" panose="020F0502020204030204" pitchFamily="34" charset="0"/>
                        </a:rPr>
                        <a:t>72680</a:t>
                      </a:r>
                    </a:p>
                  </a:txBody>
                  <a:tcPr marL="7620" marR="7620" marT="7620" marB="0" anchor="b"/>
                </a:tc>
                <a:extLst>
                  <a:ext uri="{0D108BD9-81ED-4DB2-BD59-A6C34878D82A}">
                    <a16:rowId xmlns:a16="http://schemas.microsoft.com/office/drawing/2014/main" val="2046056672"/>
                  </a:ext>
                </a:extLst>
              </a:tr>
              <a:tr h="279303">
                <a:tc>
                  <a:txBody>
                    <a:bodyPr/>
                    <a:lstStyle/>
                    <a:p>
                      <a:pPr algn="l" fontAlgn="b"/>
                      <a:r>
                        <a:rPr lang="en-IN" sz="1500" b="0" i="0" u="none" strike="noStrike">
                          <a:solidFill>
                            <a:srgbClr val="000000"/>
                          </a:solidFill>
                          <a:effectLst/>
                          <a:latin typeface="Calibri" panose="020F0502020204030204" pitchFamily="34" charset="0"/>
                        </a:rPr>
                        <a:t>13</a:t>
                      </a:r>
                    </a:p>
                  </a:txBody>
                  <a:tcPr marL="7620" marR="7620" marT="7620" marB="0" anchor="b"/>
                </a:tc>
                <a:tc>
                  <a:txBody>
                    <a:bodyPr/>
                    <a:lstStyle/>
                    <a:p>
                      <a:pPr algn="r" fontAlgn="b"/>
                      <a:r>
                        <a:rPr lang="en-IN" sz="1500" b="0" i="0" u="none" strike="noStrike">
                          <a:solidFill>
                            <a:srgbClr val="000000"/>
                          </a:solidFill>
                          <a:effectLst/>
                          <a:latin typeface="Calibri" panose="020F0502020204030204" pitchFamily="34" charset="0"/>
                        </a:rPr>
                        <a:t>59693</a:t>
                      </a:r>
                    </a:p>
                  </a:txBody>
                  <a:tcPr marL="7620" marR="7620" marT="7620" marB="0" anchor="b"/>
                </a:tc>
                <a:extLst>
                  <a:ext uri="{0D108BD9-81ED-4DB2-BD59-A6C34878D82A}">
                    <a16:rowId xmlns:a16="http://schemas.microsoft.com/office/drawing/2014/main" val="3563608145"/>
                  </a:ext>
                </a:extLst>
              </a:tr>
              <a:tr h="279303">
                <a:tc>
                  <a:txBody>
                    <a:bodyPr/>
                    <a:lstStyle/>
                    <a:p>
                      <a:pPr algn="l" fontAlgn="b"/>
                      <a:r>
                        <a:rPr lang="en-IN" sz="1500" b="0" i="0" u="none" strike="noStrike">
                          <a:solidFill>
                            <a:srgbClr val="000000"/>
                          </a:solidFill>
                          <a:effectLst/>
                          <a:latin typeface="Calibri" panose="020F0502020204030204" pitchFamily="34" charset="0"/>
                        </a:rPr>
                        <a:t>14</a:t>
                      </a:r>
                    </a:p>
                  </a:txBody>
                  <a:tcPr marL="7620" marR="7620" marT="7620" marB="0" anchor="b"/>
                </a:tc>
                <a:tc>
                  <a:txBody>
                    <a:bodyPr/>
                    <a:lstStyle/>
                    <a:p>
                      <a:pPr algn="r" fontAlgn="b"/>
                      <a:r>
                        <a:rPr lang="en-IN" sz="1500" b="0" i="0" u="none" strike="noStrike">
                          <a:solidFill>
                            <a:srgbClr val="000000"/>
                          </a:solidFill>
                          <a:effectLst/>
                          <a:latin typeface="Calibri" panose="020F0502020204030204" pitchFamily="34" charset="0"/>
                        </a:rPr>
                        <a:t>76137</a:t>
                      </a:r>
                    </a:p>
                  </a:txBody>
                  <a:tcPr marL="7620" marR="7620" marT="7620" marB="0" anchor="b"/>
                </a:tc>
                <a:extLst>
                  <a:ext uri="{0D108BD9-81ED-4DB2-BD59-A6C34878D82A}">
                    <a16:rowId xmlns:a16="http://schemas.microsoft.com/office/drawing/2014/main" val="4023442902"/>
                  </a:ext>
                </a:extLst>
              </a:tr>
              <a:tr h="279303">
                <a:tc>
                  <a:txBody>
                    <a:bodyPr/>
                    <a:lstStyle/>
                    <a:p>
                      <a:pPr algn="l" fontAlgn="b"/>
                      <a:r>
                        <a:rPr lang="en-IN" sz="1500" b="0" i="0" u="none" strike="noStrike">
                          <a:solidFill>
                            <a:srgbClr val="000000"/>
                          </a:solidFill>
                          <a:effectLst/>
                          <a:latin typeface="Calibri" panose="020F0502020204030204" pitchFamily="34" charset="0"/>
                        </a:rPr>
                        <a:t>15</a:t>
                      </a:r>
                    </a:p>
                  </a:txBody>
                  <a:tcPr marL="7620" marR="7620" marT="7620" marB="0" anchor="b"/>
                </a:tc>
                <a:tc>
                  <a:txBody>
                    <a:bodyPr/>
                    <a:lstStyle/>
                    <a:p>
                      <a:pPr algn="r" fontAlgn="b"/>
                      <a:r>
                        <a:rPr lang="en-IN" sz="1500" b="0" i="0" u="none" strike="noStrike">
                          <a:solidFill>
                            <a:srgbClr val="000000"/>
                          </a:solidFill>
                          <a:effectLst/>
                          <a:latin typeface="Calibri" panose="020F0502020204030204" pitchFamily="34" charset="0"/>
                        </a:rPr>
                        <a:t>65689</a:t>
                      </a:r>
                    </a:p>
                  </a:txBody>
                  <a:tcPr marL="7620" marR="7620" marT="7620" marB="0" anchor="b"/>
                </a:tc>
                <a:extLst>
                  <a:ext uri="{0D108BD9-81ED-4DB2-BD59-A6C34878D82A}">
                    <a16:rowId xmlns:a16="http://schemas.microsoft.com/office/drawing/2014/main" val="2458877057"/>
                  </a:ext>
                </a:extLst>
              </a:tr>
              <a:tr h="279303">
                <a:tc>
                  <a:txBody>
                    <a:bodyPr/>
                    <a:lstStyle/>
                    <a:p>
                      <a:pPr algn="l" fontAlgn="b"/>
                      <a:r>
                        <a:rPr lang="en-IN" sz="1500" b="0" i="0" u="none" strike="noStrike">
                          <a:solidFill>
                            <a:srgbClr val="000000"/>
                          </a:solidFill>
                          <a:effectLst/>
                          <a:latin typeface="Calibri" panose="020F0502020204030204" pitchFamily="34" charset="0"/>
                        </a:rPr>
                        <a:t>16</a:t>
                      </a:r>
                    </a:p>
                  </a:txBody>
                  <a:tcPr marL="7620" marR="7620" marT="7620" marB="0" anchor="b"/>
                </a:tc>
                <a:tc>
                  <a:txBody>
                    <a:bodyPr/>
                    <a:lstStyle/>
                    <a:p>
                      <a:pPr algn="r" fontAlgn="b"/>
                      <a:r>
                        <a:rPr lang="en-IN" sz="1500" b="0" i="0" u="none" strike="noStrike">
                          <a:solidFill>
                            <a:srgbClr val="000000"/>
                          </a:solidFill>
                          <a:effectLst/>
                          <a:latin typeface="Calibri" panose="020F0502020204030204" pitchFamily="34" charset="0"/>
                        </a:rPr>
                        <a:t>59464</a:t>
                      </a:r>
                    </a:p>
                  </a:txBody>
                  <a:tcPr marL="7620" marR="7620" marT="7620" marB="0" anchor="b"/>
                </a:tc>
                <a:extLst>
                  <a:ext uri="{0D108BD9-81ED-4DB2-BD59-A6C34878D82A}">
                    <a16:rowId xmlns:a16="http://schemas.microsoft.com/office/drawing/2014/main" val="4294775407"/>
                  </a:ext>
                </a:extLst>
              </a:tr>
              <a:tr h="279303">
                <a:tc>
                  <a:txBody>
                    <a:bodyPr/>
                    <a:lstStyle/>
                    <a:p>
                      <a:pPr algn="l" fontAlgn="b"/>
                      <a:r>
                        <a:rPr lang="en-IN" sz="1500" b="0" i="0" u="none" strike="noStrike">
                          <a:solidFill>
                            <a:srgbClr val="000000"/>
                          </a:solidFill>
                          <a:effectLst/>
                          <a:latin typeface="Calibri" panose="020F0502020204030204" pitchFamily="34" charset="0"/>
                        </a:rPr>
                        <a:t>17</a:t>
                      </a:r>
                    </a:p>
                  </a:txBody>
                  <a:tcPr marL="7620" marR="7620" marT="7620" marB="0" anchor="b"/>
                </a:tc>
                <a:tc>
                  <a:txBody>
                    <a:bodyPr/>
                    <a:lstStyle/>
                    <a:p>
                      <a:pPr algn="r" fontAlgn="b"/>
                      <a:r>
                        <a:rPr lang="en-IN" sz="1500" b="0" i="0" u="none" strike="noStrike">
                          <a:solidFill>
                            <a:srgbClr val="000000"/>
                          </a:solidFill>
                          <a:effectLst/>
                          <a:latin typeface="Calibri" panose="020F0502020204030204" pitchFamily="34" charset="0"/>
                        </a:rPr>
                        <a:t>68155</a:t>
                      </a:r>
                    </a:p>
                  </a:txBody>
                  <a:tcPr marL="7620" marR="7620" marT="7620" marB="0" anchor="b"/>
                </a:tc>
                <a:extLst>
                  <a:ext uri="{0D108BD9-81ED-4DB2-BD59-A6C34878D82A}">
                    <a16:rowId xmlns:a16="http://schemas.microsoft.com/office/drawing/2014/main" val="3364659312"/>
                  </a:ext>
                </a:extLst>
              </a:tr>
              <a:tr h="279303">
                <a:tc>
                  <a:txBody>
                    <a:bodyPr/>
                    <a:lstStyle/>
                    <a:p>
                      <a:pPr algn="l" fontAlgn="b"/>
                      <a:r>
                        <a:rPr lang="en-IN" sz="1500" b="0" i="0" u="none" strike="noStrike">
                          <a:solidFill>
                            <a:srgbClr val="000000"/>
                          </a:solidFill>
                          <a:effectLst/>
                          <a:latin typeface="Calibri" panose="020F0502020204030204" pitchFamily="34" charset="0"/>
                        </a:rPr>
                        <a:t>18</a:t>
                      </a:r>
                    </a:p>
                  </a:txBody>
                  <a:tcPr marL="7620" marR="7620" marT="7620" marB="0" anchor="b"/>
                </a:tc>
                <a:tc>
                  <a:txBody>
                    <a:bodyPr/>
                    <a:lstStyle/>
                    <a:p>
                      <a:pPr algn="r" fontAlgn="b"/>
                      <a:r>
                        <a:rPr lang="en-IN" sz="1500" b="0" i="0" u="none" strike="noStrike">
                          <a:solidFill>
                            <a:srgbClr val="000000"/>
                          </a:solidFill>
                          <a:effectLst/>
                          <a:latin typeface="Calibri" panose="020F0502020204030204" pitchFamily="34" charset="0"/>
                        </a:rPr>
                        <a:t>53096</a:t>
                      </a:r>
                    </a:p>
                  </a:txBody>
                  <a:tcPr marL="7620" marR="7620" marT="7620" marB="0" anchor="b"/>
                </a:tc>
                <a:extLst>
                  <a:ext uri="{0D108BD9-81ED-4DB2-BD59-A6C34878D82A}">
                    <a16:rowId xmlns:a16="http://schemas.microsoft.com/office/drawing/2014/main" val="3764777830"/>
                  </a:ext>
                </a:extLst>
              </a:tr>
              <a:tr h="279303">
                <a:tc>
                  <a:txBody>
                    <a:bodyPr/>
                    <a:lstStyle/>
                    <a:p>
                      <a:pPr algn="l" fontAlgn="b"/>
                      <a:r>
                        <a:rPr lang="en-IN" sz="1500" b="0" i="0" u="none" strike="noStrike">
                          <a:solidFill>
                            <a:srgbClr val="000000"/>
                          </a:solidFill>
                          <a:effectLst/>
                          <a:latin typeface="Calibri" panose="020F0502020204030204" pitchFamily="34" charset="0"/>
                        </a:rPr>
                        <a:t>19</a:t>
                      </a:r>
                    </a:p>
                  </a:txBody>
                  <a:tcPr marL="7620" marR="7620" marT="7620" marB="0" anchor="b"/>
                </a:tc>
                <a:tc>
                  <a:txBody>
                    <a:bodyPr/>
                    <a:lstStyle/>
                    <a:p>
                      <a:pPr algn="r" fontAlgn="b"/>
                      <a:r>
                        <a:rPr lang="en-IN" sz="1500" b="0" i="0" u="none" strike="noStrike">
                          <a:solidFill>
                            <a:srgbClr val="000000"/>
                          </a:solidFill>
                          <a:effectLst/>
                          <a:latin typeface="Calibri" panose="020F0502020204030204" pitchFamily="34" charset="0"/>
                        </a:rPr>
                        <a:t>40141</a:t>
                      </a:r>
                    </a:p>
                  </a:txBody>
                  <a:tcPr marL="7620" marR="7620" marT="7620" marB="0" anchor="b"/>
                </a:tc>
                <a:extLst>
                  <a:ext uri="{0D108BD9-81ED-4DB2-BD59-A6C34878D82A}">
                    <a16:rowId xmlns:a16="http://schemas.microsoft.com/office/drawing/2014/main" val="2885288788"/>
                  </a:ext>
                </a:extLst>
              </a:tr>
              <a:tr h="279303">
                <a:tc>
                  <a:txBody>
                    <a:bodyPr/>
                    <a:lstStyle/>
                    <a:p>
                      <a:pPr algn="l" fontAlgn="b"/>
                      <a:r>
                        <a:rPr lang="en-IN" sz="1500" b="0" i="0" u="none" strike="noStrike">
                          <a:solidFill>
                            <a:srgbClr val="000000"/>
                          </a:solidFill>
                          <a:effectLst/>
                          <a:latin typeface="Calibri" panose="020F0502020204030204" pitchFamily="34" charset="0"/>
                        </a:rPr>
                        <a:t>20</a:t>
                      </a:r>
                    </a:p>
                  </a:txBody>
                  <a:tcPr marL="7620" marR="7620" marT="7620" marB="0" anchor="b"/>
                </a:tc>
                <a:tc>
                  <a:txBody>
                    <a:bodyPr/>
                    <a:lstStyle/>
                    <a:p>
                      <a:pPr algn="r" fontAlgn="b"/>
                      <a:r>
                        <a:rPr lang="en-IN" sz="1500" b="0" i="0" u="none" strike="noStrike">
                          <a:solidFill>
                            <a:srgbClr val="000000"/>
                          </a:solidFill>
                          <a:effectLst/>
                          <a:latin typeface="Calibri" panose="020F0502020204030204" pitchFamily="34" charset="0"/>
                        </a:rPr>
                        <a:t>25281</a:t>
                      </a:r>
                    </a:p>
                  </a:txBody>
                  <a:tcPr marL="7620" marR="7620" marT="7620" marB="0" anchor="b"/>
                </a:tc>
                <a:extLst>
                  <a:ext uri="{0D108BD9-81ED-4DB2-BD59-A6C34878D82A}">
                    <a16:rowId xmlns:a16="http://schemas.microsoft.com/office/drawing/2014/main" val="1200988974"/>
                  </a:ext>
                </a:extLst>
              </a:tr>
              <a:tr h="279303">
                <a:tc>
                  <a:txBody>
                    <a:bodyPr/>
                    <a:lstStyle/>
                    <a:p>
                      <a:pPr algn="l" fontAlgn="b"/>
                      <a:r>
                        <a:rPr lang="en-IN" sz="1500" b="0" i="0" u="none" strike="noStrike">
                          <a:solidFill>
                            <a:srgbClr val="000000"/>
                          </a:solidFill>
                          <a:effectLst/>
                          <a:latin typeface="Calibri" panose="020F0502020204030204" pitchFamily="34" charset="0"/>
                        </a:rPr>
                        <a:t>21</a:t>
                      </a:r>
                    </a:p>
                  </a:txBody>
                  <a:tcPr marL="7620" marR="7620" marT="7620" marB="0" anchor="b"/>
                </a:tc>
                <a:tc>
                  <a:txBody>
                    <a:bodyPr/>
                    <a:lstStyle/>
                    <a:p>
                      <a:pPr algn="r" fontAlgn="b"/>
                      <a:r>
                        <a:rPr lang="en-IN" sz="1500" b="0" i="0" u="none" strike="noStrike">
                          <a:solidFill>
                            <a:srgbClr val="000000"/>
                          </a:solidFill>
                          <a:effectLst/>
                          <a:latin typeface="Calibri" panose="020F0502020204030204" pitchFamily="34" charset="0"/>
                        </a:rPr>
                        <a:t>177</a:t>
                      </a:r>
                    </a:p>
                  </a:txBody>
                  <a:tcPr marL="7620" marR="7620" marT="7620" marB="0" anchor="b"/>
                </a:tc>
                <a:extLst>
                  <a:ext uri="{0D108BD9-81ED-4DB2-BD59-A6C34878D82A}">
                    <a16:rowId xmlns:a16="http://schemas.microsoft.com/office/drawing/2014/main" val="721677092"/>
                  </a:ext>
                </a:extLst>
              </a:tr>
              <a:tr h="279303">
                <a:tc>
                  <a:txBody>
                    <a:bodyPr/>
                    <a:lstStyle/>
                    <a:p>
                      <a:pPr algn="l" fontAlgn="b"/>
                      <a:r>
                        <a:rPr lang="en-IN" sz="1500" b="0" i="0" u="none" strike="noStrike">
                          <a:solidFill>
                            <a:srgbClr val="000000"/>
                          </a:solidFill>
                          <a:effectLst/>
                          <a:latin typeface="Calibri" panose="020F0502020204030204" pitchFamily="34" charset="0"/>
                        </a:rPr>
                        <a:t>9</a:t>
                      </a:r>
                    </a:p>
                  </a:txBody>
                  <a:tcPr marL="7620" marR="7620" marT="7620" marB="0" anchor="b"/>
                </a:tc>
                <a:tc>
                  <a:txBody>
                    <a:bodyPr/>
                    <a:lstStyle/>
                    <a:p>
                      <a:pPr algn="r" fontAlgn="b"/>
                      <a:r>
                        <a:rPr lang="en-IN" sz="1500" b="0" i="0" u="none" strike="noStrike">
                          <a:solidFill>
                            <a:srgbClr val="000000"/>
                          </a:solidFill>
                          <a:effectLst/>
                          <a:latin typeface="Calibri" panose="020F0502020204030204" pitchFamily="34" charset="0"/>
                        </a:rPr>
                        <a:t>35313</a:t>
                      </a:r>
                    </a:p>
                  </a:txBody>
                  <a:tcPr marL="7620" marR="7620" marT="7620" marB="0" anchor="b"/>
                </a:tc>
                <a:extLst>
                  <a:ext uri="{0D108BD9-81ED-4DB2-BD59-A6C34878D82A}">
                    <a16:rowId xmlns:a16="http://schemas.microsoft.com/office/drawing/2014/main" val="4187636798"/>
                  </a:ext>
                </a:extLst>
              </a:tr>
              <a:tr h="279303">
                <a:tc>
                  <a:txBody>
                    <a:bodyPr/>
                    <a:lstStyle/>
                    <a:p>
                      <a:pPr algn="l" fontAlgn="b"/>
                      <a:r>
                        <a:rPr lang="en-IN" sz="1500" b="1" i="0" u="none" strike="noStrike">
                          <a:solidFill>
                            <a:srgbClr val="000000"/>
                          </a:solidFill>
                          <a:effectLst/>
                          <a:latin typeface="Calibri" panose="020F0502020204030204" pitchFamily="34" charset="0"/>
                        </a:rPr>
                        <a:t>Grand Total</a:t>
                      </a:r>
                    </a:p>
                  </a:txBody>
                  <a:tcPr marL="7620" marR="7620" marT="7620" marB="0" anchor="b"/>
                </a:tc>
                <a:tc>
                  <a:txBody>
                    <a:bodyPr/>
                    <a:lstStyle/>
                    <a:p>
                      <a:pPr algn="r" fontAlgn="b"/>
                      <a:r>
                        <a:rPr lang="en-IN" sz="1500" b="1" i="0" u="none" strike="noStrike" dirty="0">
                          <a:solidFill>
                            <a:srgbClr val="000000"/>
                          </a:solidFill>
                          <a:effectLst/>
                          <a:latin typeface="Calibri" panose="020F0502020204030204" pitchFamily="34" charset="0"/>
                        </a:rPr>
                        <a:t>676664</a:t>
                      </a:r>
                    </a:p>
                  </a:txBody>
                  <a:tcPr marL="7620" marR="7620" marT="7620" marB="0" anchor="b"/>
                </a:tc>
                <a:extLst>
                  <a:ext uri="{0D108BD9-81ED-4DB2-BD59-A6C34878D82A}">
                    <a16:rowId xmlns:a16="http://schemas.microsoft.com/office/drawing/2014/main" val="580626247"/>
                  </a:ext>
                </a:extLst>
              </a:tr>
            </a:tbl>
          </a:graphicData>
        </a:graphic>
      </p:graphicFrame>
      <p:graphicFrame>
        <p:nvGraphicFramePr>
          <p:cNvPr id="8" name="Table 7">
            <a:extLst>
              <a:ext uri="{FF2B5EF4-FFF2-40B4-BE49-F238E27FC236}">
                <a16:creationId xmlns:a16="http://schemas.microsoft.com/office/drawing/2014/main" id="{4A2C432C-D3AE-0F43-6ABF-D3F18301AF3E}"/>
              </a:ext>
            </a:extLst>
          </p:cNvPr>
          <p:cNvGraphicFramePr>
            <a:graphicFrameLocks noGrp="1"/>
          </p:cNvGraphicFramePr>
          <p:nvPr>
            <p:extLst>
              <p:ext uri="{D42A27DB-BD31-4B8C-83A1-F6EECF244321}">
                <p14:modId xmlns:p14="http://schemas.microsoft.com/office/powerpoint/2010/main" val="3683005736"/>
              </p:ext>
            </p:extLst>
          </p:nvPr>
        </p:nvGraphicFramePr>
        <p:xfrm>
          <a:off x="497257" y="5190924"/>
          <a:ext cx="3474253" cy="1300480"/>
        </p:xfrm>
        <a:graphic>
          <a:graphicData uri="http://schemas.openxmlformats.org/drawingml/2006/table">
            <a:tbl>
              <a:tblPr firstRow="1" bandRow="1">
                <a:tableStyleId>{22838BEF-8BB2-4498-84A7-C5851F593DF1}</a:tableStyleId>
              </a:tblPr>
              <a:tblGrid>
                <a:gridCol w="2146552">
                  <a:extLst>
                    <a:ext uri="{9D8B030D-6E8A-4147-A177-3AD203B41FA5}">
                      <a16:colId xmlns:a16="http://schemas.microsoft.com/office/drawing/2014/main" val="3241533418"/>
                    </a:ext>
                  </a:extLst>
                </a:gridCol>
                <a:gridCol w="1327701">
                  <a:extLst>
                    <a:ext uri="{9D8B030D-6E8A-4147-A177-3AD203B41FA5}">
                      <a16:colId xmlns:a16="http://schemas.microsoft.com/office/drawing/2014/main" val="3855970787"/>
                    </a:ext>
                  </a:extLst>
                </a:gridCol>
              </a:tblGrid>
              <a:tr h="370840">
                <a:tc>
                  <a:txBody>
                    <a:bodyPr/>
                    <a:lstStyle/>
                    <a:p>
                      <a:pPr algn="just" fontAlgn="b"/>
                      <a:r>
                        <a:rPr lang="en-IN" sz="1500" b="1" i="0" u="none" strike="noStrike" dirty="0">
                          <a:solidFill>
                            <a:srgbClr val="000000"/>
                          </a:solidFill>
                          <a:effectLst/>
                          <a:latin typeface="Calibri" panose="020F0502020204030204" pitchFamily="34" charset="0"/>
                        </a:rPr>
                        <a:t>Call per hour</a:t>
                      </a:r>
                    </a:p>
                  </a:txBody>
                  <a:tcPr marL="7620" marR="7620" marT="7620" marB="0" anchor="ctr"/>
                </a:tc>
                <a:tc>
                  <a:txBody>
                    <a:bodyPr/>
                    <a:lstStyle/>
                    <a:p>
                      <a:pPr algn="r" fontAlgn="b"/>
                      <a:r>
                        <a:rPr lang="en-IN" sz="1500" b="0" i="0" u="none" strike="noStrike" dirty="0">
                          <a:solidFill>
                            <a:srgbClr val="000000"/>
                          </a:solidFill>
                          <a:effectLst/>
                          <a:latin typeface="Calibri" panose="020F0502020204030204" pitchFamily="34" charset="0"/>
                        </a:rPr>
                        <a:t>187.9622222</a:t>
                      </a:r>
                    </a:p>
                  </a:txBody>
                  <a:tcPr marL="7620" marR="7620" marT="7620" marB="0" anchor="ctr"/>
                </a:tc>
                <a:extLst>
                  <a:ext uri="{0D108BD9-81ED-4DB2-BD59-A6C34878D82A}">
                    <a16:rowId xmlns:a16="http://schemas.microsoft.com/office/drawing/2014/main" val="1957383021"/>
                  </a:ext>
                </a:extLst>
              </a:tr>
              <a:tr h="370840">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lang="en-IN" sz="1500" b="1" i="0" u="none" strike="noStrike" dirty="0">
                          <a:solidFill>
                            <a:srgbClr val="000000"/>
                          </a:solidFill>
                          <a:effectLst/>
                          <a:latin typeface="Calibri" panose="020F0502020204030204" pitchFamily="34" charset="0"/>
                        </a:rPr>
                        <a:t>Agent present to attend 60% of call</a:t>
                      </a:r>
                    </a:p>
                  </a:txBody>
                  <a:tcPr marL="7620" marR="7620" marT="7620" marB="0" anchor="ctr"/>
                </a:tc>
                <a:tc>
                  <a:txBody>
                    <a:bodyPr/>
                    <a:lstStyle/>
                    <a:p>
                      <a:pPr algn="r" fontAlgn="b"/>
                      <a:r>
                        <a:rPr lang="en-IN" sz="1500" b="0" i="0" u="none" strike="noStrike" dirty="0">
                          <a:solidFill>
                            <a:srgbClr val="000000"/>
                          </a:solidFill>
                          <a:effectLst/>
                          <a:latin typeface="Calibri" panose="020F0502020204030204" pitchFamily="34" charset="0"/>
                        </a:rPr>
                        <a:t>42</a:t>
                      </a:r>
                    </a:p>
                  </a:txBody>
                  <a:tcPr marL="7620" marR="7620" marT="7620" marB="0" anchor="ctr"/>
                </a:tc>
                <a:extLst>
                  <a:ext uri="{0D108BD9-81ED-4DB2-BD59-A6C34878D82A}">
                    <a16:rowId xmlns:a16="http://schemas.microsoft.com/office/drawing/2014/main" val="1797500546"/>
                  </a:ext>
                </a:extLst>
              </a:tr>
              <a:tr h="370840">
                <a:tc>
                  <a:txBody>
                    <a:bodyPr/>
                    <a:lstStyle/>
                    <a:p>
                      <a:pPr algn="just" fontAlgn="b"/>
                      <a:r>
                        <a:rPr lang="en-IN" sz="1500" b="1" i="0" u="none" strike="noStrike" dirty="0">
                          <a:solidFill>
                            <a:srgbClr val="000000"/>
                          </a:solidFill>
                          <a:effectLst/>
                          <a:latin typeface="Calibri" panose="020F0502020204030204" pitchFamily="34" charset="0"/>
                        </a:rPr>
                        <a:t>Agent required to attend 90% of call</a:t>
                      </a:r>
                    </a:p>
                  </a:txBody>
                  <a:tcPr marL="7620" marR="7620" marT="7620" marB="0" anchor="ctr"/>
                </a:tc>
                <a:tc>
                  <a:txBody>
                    <a:bodyPr/>
                    <a:lstStyle/>
                    <a:p>
                      <a:pPr algn="r" fontAlgn="b"/>
                      <a:r>
                        <a:rPr lang="en-IN" sz="1500" b="0" i="0" u="none" strike="noStrike" dirty="0">
                          <a:solidFill>
                            <a:srgbClr val="000000"/>
                          </a:solidFill>
                          <a:effectLst/>
                          <a:latin typeface="Calibri" panose="020F0502020204030204" pitchFamily="34" charset="0"/>
                        </a:rPr>
                        <a:t>63</a:t>
                      </a:r>
                    </a:p>
                  </a:txBody>
                  <a:tcPr marL="7620" marR="7620" marT="7620" marB="0" anchor="ctr"/>
                </a:tc>
                <a:extLst>
                  <a:ext uri="{0D108BD9-81ED-4DB2-BD59-A6C34878D82A}">
                    <a16:rowId xmlns:a16="http://schemas.microsoft.com/office/drawing/2014/main" val="3557666822"/>
                  </a:ext>
                </a:extLst>
              </a:tr>
            </a:tbl>
          </a:graphicData>
        </a:graphic>
      </p:graphicFrame>
    </p:spTree>
    <p:extLst>
      <p:ext uri="{BB962C8B-B14F-4D97-AF65-F5344CB8AC3E}">
        <p14:creationId xmlns:p14="http://schemas.microsoft.com/office/powerpoint/2010/main" val="3116120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oup of people with headsets and icons">
            <a:extLst>
              <a:ext uri="{FF2B5EF4-FFF2-40B4-BE49-F238E27FC236}">
                <a16:creationId xmlns:a16="http://schemas.microsoft.com/office/drawing/2014/main" id="{918FFF86-7E97-7A95-877D-9A7B0B92F10A}"/>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r="7133" b="-1"/>
          <a:stretch/>
        </p:blipFill>
        <p:spPr>
          <a:xfrm>
            <a:off x="1525" y="10"/>
            <a:ext cx="12188951" cy="6857990"/>
          </a:xfrm>
          <a:prstGeom prst="rect">
            <a:avLst/>
          </a:prstGeom>
        </p:spPr>
      </p:pic>
      <p:sp>
        <p:nvSpPr>
          <p:cNvPr id="2" name="Title 1">
            <a:extLst>
              <a:ext uri="{FF2B5EF4-FFF2-40B4-BE49-F238E27FC236}">
                <a16:creationId xmlns:a16="http://schemas.microsoft.com/office/drawing/2014/main" id="{1B76CA6E-B244-F337-67C1-769E756B6B5D}"/>
              </a:ext>
            </a:extLst>
          </p:cNvPr>
          <p:cNvSpPr>
            <a:spLocks noGrp="1"/>
          </p:cNvSpPr>
          <p:nvPr>
            <p:ph type="title"/>
          </p:nvPr>
        </p:nvSpPr>
        <p:spPr>
          <a:xfrm>
            <a:off x="755650" y="255783"/>
            <a:ext cx="10659110" cy="1732032"/>
          </a:xfrm>
        </p:spPr>
        <p:txBody>
          <a:bodyPr>
            <a:normAutofit fontScale="90000"/>
          </a:bodyPr>
          <a:lstStyle/>
          <a:p>
            <a:pPr algn="just"/>
            <a:r>
              <a:rPr lang="en-US" sz="2600" b="1" dirty="0">
                <a:solidFill>
                  <a:srgbClr val="002060"/>
                </a:solidFill>
                <a:latin typeface="Manrope"/>
              </a:rPr>
              <a:t>Night Shift Manpower Planning: </a:t>
            </a:r>
            <a:r>
              <a:rPr lang="en-US" sz="2600" dirty="0">
                <a:solidFill>
                  <a:srgbClr val="002060"/>
                </a:solidFill>
                <a:latin typeface="Manrope"/>
              </a:rPr>
              <a:t>Customers also call ABC Insurance Company at night but don't get an answer because there are no agents available. This creates a poor customer experience. Assume that for every 100 calls that customers make between 9 am and 9 pm, they also make 30 calls at night between 9 pm and 9 am. The distribution of these 30 calls is as follows:</a:t>
            </a:r>
            <a:endParaRPr lang="en-IN" sz="2600" dirty="0">
              <a:solidFill>
                <a:srgbClr val="002060"/>
              </a:solidFill>
              <a:latin typeface="Manrope"/>
            </a:endParaRPr>
          </a:p>
        </p:txBody>
      </p:sp>
      <p:sp>
        <p:nvSpPr>
          <p:cNvPr id="5" name="Content Placeholder 4">
            <a:extLst>
              <a:ext uri="{FF2B5EF4-FFF2-40B4-BE49-F238E27FC236}">
                <a16:creationId xmlns:a16="http://schemas.microsoft.com/office/drawing/2014/main" id="{08C30550-CA5F-3CE4-7C7E-6B5A8D2B1909}"/>
              </a:ext>
            </a:extLst>
          </p:cNvPr>
          <p:cNvSpPr>
            <a:spLocks noGrp="1"/>
          </p:cNvSpPr>
          <p:nvPr>
            <p:ph idx="1"/>
          </p:nvPr>
        </p:nvSpPr>
        <p:spPr>
          <a:xfrm>
            <a:off x="777240" y="1987826"/>
            <a:ext cx="10659110" cy="4870163"/>
          </a:xfrm>
          <a:solidFill>
            <a:srgbClr val="003B47"/>
          </a:solidFill>
        </p:spPr>
        <p:txBody>
          <a:bodyPr>
            <a:normAutofit/>
          </a:bodyPr>
          <a:lstStyle/>
          <a:p>
            <a:endParaRPr lang="en-US" sz="2200" dirty="0">
              <a:solidFill>
                <a:schemeClr val="bg2"/>
              </a:solidFill>
            </a:endParaRPr>
          </a:p>
          <a:p>
            <a:pPr marL="0" indent="0">
              <a:buNone/>
            </a:pPr>
            <a:endParaRPr lang="en-US" sz="2200" dirty="0">
              <a:solidFill>
                <a:schemeClr val="bg2"/>
              </a:solidFill>
            </a:endParaRPr>
          </a:p>
          <a:p>
            <a:pPr marL="0" indent="0">
              <a:buNone/>
            </a:pPr>
            <a:endParaRPr lang="en-IN" dirty="0">
              <a:solidFill>
                <a:schemeClr val="bg2"/>
              </a:solidFill>
            </a:endParaRPr>
          </a:p>
        </p:txBody>
      </p:sp>
      <p:pic>
        <p:nvPicPr>
          <p:cNvPr id="3" name="Picture 2">
            <a:extLst>
              <a:ext uri="{FF2B5EF4-FFF2-40B4-BE49-F238E27FC236}">
                <a16:creationId xmlns:a16="http://schemas.microsoft.com/office/drawing/2014/main" id="{FEDACE4E-0486-96A1-9D04-19CD02326A84}"/>
              </a:ext>
            </a:extLst>
          </p:cNvPr>
          <p:cNvPicPr>
            <a:picLocks noChangeAspect="1"/>
          </p:cNvPicPr>
          <p:nvPr/>
        </p:nvPicPr>
        <p:blipFill>
          <a:blip r:embed="rId3"/>
          <a:stretch>
            <a:fillRect/>
          </a:stretch>
        </p:blipFill>
        <p:spPr>
          <a:xfrm>
            <a:off x="913599" y="2158647"/>
            <a:ext cx="10386392" cy="1109472"/>
          </a:xfrm>
          <a:prstGeom prst="rect">
            <a:avLst/>
          </a:prstGeom>
        </p:spPr>
      </p:pic>
      <p:graphicFrame>
        <p:nvGraphicFramePr>
          <p:cNvPr id="6" name="Table 5">
            <a:extLst>
              <a:ext uri="{FF2B5EF4-FFF2-40B4-BE49-F238E27FC236}">
                <a16:creationId xmlns:a16="http://schemas.microsoft.com/office/drawing/2014/main" id="{71895EDA-1A6F-F315-8645-5B7EEF0D0036}"/>
              </a:ext>
            </a:extLst>
          </p:cNvPr>
          <p:cNvGraphicFramePr>
            <a:graphicFrameLocks noGrp="1"/>
          </p:cNvGraphicFramePr>
          <p:nvPr>
            <p:extLst>
              <p:ext uri="{D42A27DB-BD31-4B8C-83A1-F6EECF244321}">
                <p14:modId xmlns:p14="http://schemas.microsoft.com/office/powerpoint/2010/main" val="3544896542"/>
              </p:ext>
            </p:extLst>
          </p:nvPr>
        </p:nvGraphicFramePr>
        <p:xfrm>
          <a:off x="1272619" y="3695307"/>
          <a:ext cx="3799002" cy="1357460"/>
        </p:xfrm>
        <a:graphic>
          <a:graphicData uri="http://schemas.openxmlformats.org/drawingml/2006/table">
            <a:tbl>
              <a:tblPr>
                <a:tableStyleId>{93296810-A885-4BE3-A3E7-6D5BEEA58F35}</a:tableStyleId>
              </a:tblPr>
              <a:tblGrid>
                <a:gridCol w="2658358">
                  <a:extLst>
                    <a:ext uri="{9D8B030D-6E8A-4147-A177-3AD203B41FA5}">
                      <a16:colId xmlns:a16="http://schemas.microsoft.com/office/drawing/2014/main" val="4053488163"/>
                    </a:ext>
                  </a:extLst>
                </a:gridCol>
                <a:gridCol w="1140644">
                  <a:extLst>
                    <a:ext uri="{9D8B030D-6E8A-4147-A177-3AD203B41FA5}">
                      <a16:colId xmlns:a16="http://schemas.microsoft.com/office/drawing/2014/main" val="1582653912"/>
                    </a:ext>
                  </a:extLst>
                </a:gridCol>
              </a:tblGrid>
              <a:tr h="339365">
                <a:tc>
                  <a:txBody>
                    <a:bodyPr/>
                    <a:lstStyle/>
                    <a:p>
                      <a:pPr algn="l" fontAlgn="b"/>
                      <a:r>
                        <a:rPr lang="en-IN" sz="1500" b="1" u="none" strike="noStrike" dirty="0">
                          <a:effectLst/>
                        </a:rPr>
                        <a:t>Total Call Incoming (9pm-9am)</a:t>
                      </a:r>
                      <a:endParaRPr lang="en-IN" sz="15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500" u="none" strike="noStrike" dirty="0">
                          <a:effectLst/>
                        </a:rPr>
                        <a:t>30</a:t>
                      </a:r>
                      <a:endParaRPr lang="en-IN" sz="15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403031006"/>
                  </a:ext>
                </a:extLst>
              </a:tr>
              <a:tr h="339365">
                <a:tc>
                  <a:txBody>
                    <a:bodyPr/>
                    <a:lstStyle/>
                    <a:p>
                      <a:pPr algn="l" fontAlgn="b"/>
                      <a:r>
                        <a:rPr lang="en-US" sz="1500" b="1" u="none" strike="noStrike" dirty="0">
                          <a:effectLst/>
                        </a:rPr>
                        <a:t>Working Hour of Each Agent</a:t>
                      </a:r>
                      <a:endParaRPr lang="en-US" sz="15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500" u="none" strike="noStrike" dirty="0">
                          <a:effectLst/>
                        </a:rPr>
                        <a:t>9</a:t>
                      </a:r>
                      <a:endParaRPr lang="en-IN" sz="15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60505401"/>
                  </a:ext>
                </a:extLst>
              </a:tr>
              <a:tr h="339365">
                <a:tc>
                  <a:txBody>
                    <a:bodyPr/>
                    <a:lstStyle/>
                    <a:p>
                      <a:pPr algn="l" fontAlgn="b"/>
                      <a:r>
                        <a:rPr lang="en-US" sz="1500" b="1" i="0" u="none" strike="noStrike" dirty="0">
                          <a:solidFill>
                            <a:srgbClr val="000000"/>
                          </a:solidFill>
                          <a:effectLst/>
                          <a:latin typeface="Calibri" panose="020F0502020204030204" pitchFamily="34" charset="0"/>
                        </a:rPr>
                        <a:t>Average Call Handling Time(s)</a:t>
                      </a:r>
                    </a:p>
                  </a:txBody>
                  <a:tcPr marL="7620" marR="7620" marT="7620" marB="0" anchor="ctr"/>
                </a:tc>
                <a:tc>
                  <a:txBody>
                    <a:bodyPr/>
                    <a:lstStyle/>
                    <a:p>
                      <a:pPr algn="ctr" fontAlgn="b"/>
                      <a:r>
                        <a:rPr lang="en-IN" sz="1500" u="none" strike="noStrike" dirty="0">
                          <a:effectLst/>
                        </a:rPr>
                        <a:t>196</a:t>
                      </a:r>
                      <a:endParaRPr lang="en-IN" sz="15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012251466"/>
                  </a:ext>
                </a:extLst>
              </a:tr>
              <a:tr h="339365">
                <a:tc>
                  <a:txBody>
                    <a:bodyPr/>
                    <a:lstStyle/>
                    <a:p>
                      <a:pPr algn="l" fontAlgn="b"/>
                      <a:r>
                        <a:rPr lang="en-IN" sz="1500" b="1" u="none" strike="noStrike" dirty="0">
                          <a:effectLst/>
                        </a:rPr>
                        <a:t>Occupancy on Average </a:t>
                      </a:r>
                      <a:endParaRPr lang="en-IN" sz="15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500" u="none" strike="noStrike" dirty="0">
                          <a:effectLst/>
                        </a:rPr>
                        <a:t>60%</a:t>
                      </a:r>
                      <a:endParaRPr lang="en-IN" sz="15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957703450"/>
                  </a:ext>
                </a:extLst>
              </a:tr>
            </a:tbl>
          </a:graphicData>
        </a:graphic>
      </p:graphicFrame>
      <p:graphicFrame>
        <p:nvGraphicFramePr>
          <p:cNvPr id="7" name="Table 6">
            <a:extLst>
              <a:ext uri="{FF2B5EF4-FFF2-40B4-BE49-F238E27FC236}">
                <a16:creationId xmlns:a16="http://schemas.microsoft.com/office/drawing/2014/main" id="{69E14982-7C53-2C57-403F-69DACE7409B6}"/>
              </a:ext>
            </a:extLst>
          </p:cNvPr>
          <p:cNvGraphicFramePr>
            <a:graphicFrameLocks noGrp="1"/>
          </p:cNvGraphicFramePr>
          <p:nvPr>
            <p:extLst>
              <p:ext uri="{D42A27DB-BD31-4B8C-83A1-F6EECF244321}">
                <p14:modId xmlns:p14="http://schemas.microsoft.com/office/powerpoint/2010/main" val="379399596"/>
              </p:ext>
            </p:extLst>
          </p:nvPr>
        </p:nvGraphicFramePr>
        <p:xfrm>
          <a:off x="5901180" y="3695307"/>
          <a:ext cx="5250728" cy="1357460"/>
        </p:xfrm>
        <a:graphic>
          <a:graphicData uri="http://schemas.openxmlformats.org/drawingml/2006/table">
            <a:tbl>
              <a:tblPr>
                <a:tableStyleId>{93296810-A885-4BE3-A3E7-6D5BEEA58F35}</a:tableStyleId>
              </a:tblPr>
              <a:tblGrid>
                <a:gridCol w="2300140">
                  <a:extLst>
                    <a:ext uri="{9D8B030D-6E8A-4147-A177-3AD203B41FA5}">
                      <a16:colId xmlns:a16="http://schemas.microsoft.com/office/drawing/2014/main" val="2423978127"/>
                    </a:ext>
                  </a:extLst>
                </a:gridCol>
                <a:gridCol w="1814716">
                  <a:extLst>
                    <a:ext uri="{9D8B030D-6E8A-4147-A177-3AD203B41FA5}">
                      <a16:colId xmlns:a16="http://schemas.microsoft.com/office/drawing/2014/main" val="2499423432"/>
                    </a:ext>
                  </a:extLst>
                </a:gridCol>
                <a:gridCol w="1135872">
                  <a:extLst>
                    <a:ext uri="{9D8B030D-6E8A-4147-A177-3AD203B41FA5}">
                      <a16:colId xmlns:a16="http://schemas.microsoft.com/office/drawing/2014/main" val="2799812198"/>
                    </a:ext>
                  </a:extLst>
                </a:gridCol>
              </a:tblGrid>
              <a:tr h="339365">
                <a:tc>
                  <a:txBody>
                    <a:bodyPr/>
                    <a:lstStyle/>
                    <a:p>
                      <a:pPr algn="l" fontAlgn="b"/>
                      <a:r>
                        <a:rPr lang="en-IN" sz="1500" b="1" u="none" strike="noStrike" dirty="0">
                          <a:effectLst/>
                        </a:rPr>
                        <a:t>Average Call Daily</a:t>
                      </a:r>
                      <a:endParaRPr lang="en-IN" sz="15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r" fontAlgn="b"/>
                      <a:r>
                        <a:rPr lang="en-IN" sz="1200" b="0" i="0" u="none" strike="noStrike" dirty="0">
                          <a:solidFill>
                            <a:srgbClr val="000000"/>
                          </a:solidFill>
                          <a:effectLst/>
                          <a:latin typeface="Calibri" panose="020F0502020204030204" pitchFamily="34" charset="0"/>
                        </a:rPr>
                        <a:t>117988 / 23</a:t>
                      </a:r>
                    </a:p>
                  </a:txBody>
                  <a:tcPr marL="7620" marR="7620" marT="7620" marB="0" anchor="b"/>
                </a:tc>
                <a:tc>
                  <a:txBody>
                    <a:bodyPr/>
                    <a:lstStyle/>
                    <a:p>
                      <a:pPr algn="ctr" fontAlgn="b"/>
                      <a:r>
                        <a:rPr lang="en-IN" sz="1500" u="none" strike="noStrike" dirty="0">
                          <a:effectLst/>
                        </a:rPr>
                        <a:t>5130</a:t>
                      </a:r>
                      <a:endParaRPr lang="en-IN" sz="15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72809626"/>
                  </a:ext>
                </a:extLst>
              </a:tr>
              <a:tr h="339365">
                <a:tc>
                  <a:txBody>
                    <a:bodyPr/>
                    <a:lstStyle/>
                    <a:p>
                      <a:pPr algn="l" fontAlgn="b"/>
                      <a:r>
                        <a:rPr lang="en-US" sz="1500" b="1" u="none" strike="noStrike" dirty="0">
                          <a:effectLst/>
                        </a:rPr>
                        <a:t>For Night 9PM to 9AM</a:t>
                      </a:r>
                      <a:endParaRPr lang="en-US" sz="15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500" b="0" i="0" u="none" strike="noStrike" dirty="0">
                          <a:solidFill>
                            <a:srgbClr val="000000"/>
                          </a:solidFill>
                          <a:effectLst/>
                          <a:latin typeface="Calibri" panose="020F0502020204030204" pitchFamily="34" charset="0"/>
                        </a:rPr>
                        <a:t>5130 * 30%</a:t>
                      </a:r>
                    </a:p>
                  </a:txBody>
                  <a:tcPr marL="7620" marR="7620" marT="7620" marB="0" anchor="ctr"/>
                </a:tc>
                <a:tc>
                  <a:txBody>
                    <a:bodyPr/>
                    <a:lstStyle/>
                    <a:p>
                      <a:pPr algn="ctr" fontAlgn="b"/>
                      <a:r>
                        <a:rPr lang="en-IN" sz="1500" u="none" strike="noStrike" dirty="0">
                          <a:effectLst/>
                        </a:rPr>
                        <a:t>1539</a:t>
                      </a:r>
                      <a:endParaRPr lang="en-IN" sz="15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362604779"/>
                  </a:ext>
                </a:extLst>
              </a:tr>
              <a:tr h="339365">
                <a:tc>
                  <a:txBody>
                    <a:bodyPr/>
                    <a:lstStyle/>
                    <a:p>
                      <a:pPr algn="l" fontAlgn="b"/>
                      <a:r>
                        <a:rPr lang="en-IN" sz="1500" b="1" u="none" strike="noStrike" dirty="0">
                          <a:effectLst/>
                        </a:rPr>
                        <a:t>Additional Hour Required</a:t>
                      </a:r>
                      <a:endParaRPr lang="en-IN" sz="15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500" b="0" i="0" u="none" strike="noStrike" dirty="0">
                          <a:solidFill>
                            <a:srgbClr val="000000"/>
                          </a:solidFill>
                          <a:effectLst/>
                          <a:latin typeface="Calibri" panose="020F0502020204030204" pitchFamily="34" charset="0"/>
                        </a:rPr>
                        <a:t>1539*196*90%/3600</a:t>
                      </a:r>
                    </a:p>
                  </a:txBody>
                  <a:tcPr marL="7620" marR="7620" marT="7620" marB="0" anchor="ctr"/>
                </a:tc>
                <a:tc>
                  <a:txBody>
                    <a:bodyPr/>
                    <a:lstStyle/>
                    <a:p>
                      <a:pPr algn="ctr" fontAlgn="b"/>
                      <a:r>
                        <a:rPr lang="en-IN" sz="1500" u="none" strike="noStrike" dirty="0">
                          <a:effectLst/>
                        </a:rPr>
                        <a:t>76</a:t>
                      </a:r>
                      <a:endParaRPr lang="en-IN" sz="15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098948563"/>
                  </a:ext>
                </a:extLst>
              </a:tr>
              <a:tr h="339365">
                <a:tc>
                  <a:txBody>
                    <a:bodyPr/>
                    <a:lstStyle/>
                    <a:p>
                      <a:pPr algn="l" fontAlgn="b"/>
                      <a:r>
                        <a:rPr lang="en-IN" sz="1500" b="1" u="none" strike="noStrike" dirty="0">
                          <a:effectLst/>
                        </a:rPr>
                        <a:t>Additional agent required</a:t>
                      </a:r>
                      <a:endParaRPr lang="en-IN" sz="15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500" b="0" i="0" u="none" strike="noStrike" dirty="0">
                          <a:solidFill>
                            <a:srgbClr val="000000"/>
                          </a:solidFill>
                          <a:effectLst/>
                          <a:latin typeface="Calibri" panose="020F0502020204030204" pitchFamily="34" charset="0"/>
                        </a:rPr>
                        <a:t>76/4.5 hour</a:t>
                      </a:r>
                    </a:p>
                  </a:txBody>
                  <a:tcPr marL="7620" marR="7620" marT="7620" marB="0" anchor="ctr"/>
                </a:tc>
                <a:tc>
                  <a:txBody>
                    <a:bodyPr/>
                    <a:lstStyle/>
                    <a:p>
                      <a:pPr algn="ctr" fontAlgn="b"/>
                      <a:r>
                        <a:rPr lang="en-IN" sz="1500" u="none" strike="noStrike" dirty="0">
                          <a:effectLst/>
                        </a:rPr>
                        <a:t>17</a:t>
                      </a:r>
                      <a:endParaRPr lang="en-IN" sz="15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266650752"/>
                  </a:ext>
                </a:extLst>
              </a:tr>
            </a:tbl>
          </a:graphicData>
        </a:graphic>
      </p:graphicFrame>
      <p:graphicFrame>
        <p:nvGraphicFramePr>
          <p:cNvPr id="8" name="Table 7">
            <a:extLst>
              <a:ext uri="{FF2B5EF4-FFF2-40B4-BE49-F238E27FC236}">
                <a16:creationId xmlns:a16="http://schemas.microsoft.com/office/drawing/2014/main" id="{C69BEA53-7C6F-E6F2-FF6B-234D7CF03999}"/>
              </a:ext>
            </a:extLst>
          </p:cNvPr>
          <p:cNvGraphicFramePr>
            <a:graphicFrameLocks noGrp="1"/>
          </p:cNvGraphicFramePr>
          <p:nvPr>
            <p:extLst>
              <p:ext uri="{D42A27DB-BD31-4B8C-83A1-F6EECF244321}">
                <p14:modId xmlns:p14="http://schemas.microsoft.com/office/powerpoint/2010/main" val="3211188644"/>
              </p:ext>
            </p:extLst>
          </p:nvPr>
        </p:nvGraphicFramePr>
        <p:xfrm>
          <a:off x="1272618" y="5479955"/>
          <a:ext cx="5429839" cy="937260"/>
        </p:xfrm>
        <a:graphic>
          <a:graphicData uri="http://schemas.openxmlformats.org/drawingml/2006/table">
            <a:tbl>
              <a:tblPr>
                <a:tableStyleId>{93296810-A885-4BE3-A3E7-6D5BEEA58F35}</a:tableStyleId>
              </a:tblPr>
              <a:tblGrid>
                <a:gridCol w="4540768">
                  <a:extLst>
                    <a:ext uri="{9D8B030D-6E8A-4147-A177-3AD203B41FA5}">
                      <a16:colId xmlns:a16="http://schemas.microsoft.com/office/drawing/2014/main" val="1254395977"/>
                    </a:ext>
                  </a:extLst>
                </a:gridCol>
                <a:gridCol w="889071">
                  <a:extLst>
                    <a:ext uri="{9D8B030D-6E8A-4147-A177-3AD203B41FA5}">
                      <a16:colId xmlns:a16="http://schemas.microsoft.com/office/drawing/2014/main" val="503432788"/>
                    </a:ext>
                  </a:extLst>
                </a:gridCol>
              </a:tblGrid>
              <a:tr h="198120">
                <a:tc>
                  <a:txBody>
                    <a:bodyPr/>
                    <a:lstStyle/>
                    <a:p>
                      <a:pPr algn="l" fontAlgn="b"/>
                      <a:r>
                        <a:rPr lang="en-US" sz="1500" u="none" strike="noStrike" dirty="0">
                          <a:effectLst/>
                        </a:rPr>
                        <a:t>Total Incoming Calls in 9am to 9pm </a:t>
                      </a:r>
                      <a:endParaRPr lang="en-US" sz="15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500" u="none" strike="noStrike">
                          <a:effectLst/>
                        </a:rPr>
                        <a:t>117988</a:t>
                      </a:r>
                      <a:endParaRPr lang="en-IN" sz="15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34609929"/>
                  </a:ext>
                </a:extLst>
              </a:tr>
              <a:tr h="457200">
                <a:tc gridSpan="2">
                  <a:txBody>
                    <a:bodyPr/>
                    <a:lstStyle/>
                    <a:p>
                      <a:pPr algn="l" fontAlgn="ctr"/>
                      <a:r>
                        <a:rPr lang="en-US" sz="1500" u="none" strike="noStrike" dirty="0">
                          <a:effectLst/>
                        </a:rPr>
                        <a:t>Given that calls between 9pm to 9 am is 30% of calls between 9am to 9pm</a:t>
                      </a:r>
                      <a:endParaRPr lang="en-US" sz="1500" b="0" i="0" u="none" strike="noStrike" dirty="0">
                        <a:solidFill>
                          <a:srgbClr val="000000"/>
                        </a:solidFill>
                        <a:effectLst/>
                        <a:latin typeface="Calibri" panose="020F0502020204030204" pitchFamily="34" charset="0"/>
                      </a:endParaRPr>
                    </a:p>
                  </a:txBody>
                  <a:tcPr marL="7620" marR="7620" marT="7620" marB="0" anchor="ctr">
                    <a:solidFill>
                      <a:schemeClr val="accent6">
                        <a:lumMod val="40000"/>
                        <a:lumOff val="60000"/>
                      </a:schemeClr>
                    </a:solidFill>
                  </a:tcPr>
                </a:tc>
                <a:tc hMerge="1">
                  <a:txBody>
                    <a:bodyPr/>
                    <a:lstStyle/>
                    <a:p>
                      <a:endParaRPr lang="en-IN"/>
                    </a:p>
                  </a:txBody>
                  <a:tcPr/>
                </a:tc>
                <a:extLst>
                  <a:ext uri="{0D108BD9-81ED-4DB2-BD59-A6C34878D82A}">
                    <a16:rowId xmlns:a16="http://schemas.microsoft.com/office/drawing/2014/main" val="823269461"/>
                  </a:ext>
                </a:extLst>
              </a:tr>
              <a:tr h="198120">
                <a:tc>
                  <a:txBody>
                    <a:bodyPr/>
                    <a:lstStyle/>
                    <a:p>
                      <a:pPr algn="l" fontAlgn="b"/>
                      <a:r>
                        <a:rPr lang="en-US" sz="1500" u="none" strike="noStrike">
                          <a:effectLst/>
                        </a:rPr>
                        <a:t>Total Incoming calls in 9pm to 9am</a:t>
                      </a:r>
                      <a:endParaRPr lang="en-US" sz="15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500" u="none" strike="noStrike" dirty="0">
                          <a:effectLst/>
                        </a:rPr>
                        <a:t>35396</a:t>
                      </a:r>
                      <a:endParaRPr lang="en-IN" sz="15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27383673"/>
                  </a:ext>
                </a:extLst>
              </a:tr>
            </a:tbl>
          </a:graphicData>
        </a:graphic>
      </p:graphicFrame>
    </p:spTree>
    <p:extLst>
      <p:ext uri="{BB962C8B-B14F-4D97-AF65-F5344CB8AC3E}">
        <p14:creationId xmlns:p14="http://schemas.microsoft.com/office/powerpoint/2010/main" val="1069526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oup of people with headsets and icons">
            <a:extLst>
              <a:ext uri="{FF2B5EF4-FFF2-40B4-BE49-F238E27FC236}">
                <a16:creationId xmlns:a16="http://schemas.microsoft.com/office/drawing/2014/main" id="{918FFF86-7E97-7A95-877D-9A7B0B92F10A}"/>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r="7133" b="-1"/>
          <a:stretch/>
        </p:blipFill>
        <p:spPr>
          <a:xfrm>
            <a:off x="12319" y="10"/>
            <a:ext cx="12188951" cy="6857990"/>
          </a:xfrm>
          <a:prstGeom prst="rect">
            <a:avLst/>
          </a:prstGeom>
        </p:spPr>
      </p:pic>
      <p:sp>
        <p:nvSpPr>
          <p:cNvPr id="2" name="Title 1">
            <a:extLst>
              <a:ext uri="{FF2B5EF4-FFF2-40B4-BE49-F238E27FC236}">
                <a16:creationId xmlns:a16="http://schemas.microsoft.com/office/drawing/2014/main" id="{1B76CA6E-B244-F337-67C1-769E756B6B5D}"/>
              </a:ext>
            </a:extLst>
          </p:cNvPr>
          <p:cNvSpPr>
            <a:spLocks noGrp="1"/>
          </p:cNvSpPr>
          <p:nvPr>
            <p:ph type="title"/>
          </p:nvPr>
        </p:nvSpPr>
        <p:spPr>
          <a:xfrm>
            <a:off x="777240" y="365125"/>
            <a:ext cx="10659110" cy="1732032"/>
          </a:xfrm>
        </p:spPr>
        <p:txBody>
          <a:bodyPr>
            <a:normAutofit/>
          </a:bodyPr>
          <a:lstStyle/>
          <a:p>
            <a:pPr algn="just"/>
            <a:r>
              <a:rPr lang="en-US" sz="2600" dirty="0">
                <a:solidFill>
                  <a:srgbClr val="002060"/>
                </a:solidFill>
                <a:latin typeface="Manrope"/>
              </a:rPr>
              <a:t>.</a:t>
            </a:r>
            <a:endParaRPr lang="en-IN" sz="2600" dirty="0">
              <a:solidFill>
                <a:srgbClr val="002060"/>
              </a:solidFill>
              <a:latin typeface="Manrope"/>
            </a:endParaRPr>
          </a:p>
        </p:txBody>
      </p:sp>
      <p:graphicFrame>
        <p:nvGraphicFramePr>
          <p:cNvPr id="3" name="Table 2">
            <a:extLst>
              <a:ext uri="{FF2B5EF4-FFF2-40B4-BE49-F238E27FC236}">
                <a16:creationId xmlns:a16="http://schemas.microsoft.com/office/drawing/2014/main" id="{C438377A-F542-9D11-D947-7B9B54FFA297}"/>
              </a:ext>
            </a:extLst>
          </p:cNvPr>
          <p:cNvGraphicFramePr>
            <a:graphicFrameLocks noGrp="1"/>
          </p:cNvGraphicFramePr>
          <p:nvPr>
            <p:extLst>
              <p:ext uri="{D42A27DB-BD31-4B8C-83A1-F6EECF244321}">
                <p14:modId xmlns:p14="http://schemas.microsoft.com/office/powerpoint/2010/main" val="481873308"/>
              </p:ext>
            </p:extLst>
          </p:nvPr>
        </p:nvGraphicFramePr>
        <p:xfrm>
          <a:off x="329990" y="112807"/>
          <a:ext cx="2997671" cy="3307080"/>
        </p:xfrm>
        <a:graphic>
          <a:graphicData uri="http://schemas.openxmlformats.org/drawingml/2006/table">
            <a:tbl>
              <a:tblPr>
                <a:tableStyleId>{93296810-A885-4BE3-A3E7-6D5BEEA58F35}</a:tableStyleId>
              </a:tblPr>
              <a:tblGrid>
                <a:gridCol w="1147115">
                  <a:extLst>
                    <a:ext uri="{9D8B030D-6E8A-4147-A177-3AD203B41FA5}">
                      <a16:colId xmlns:a16="http://schemas.microsoft.com/office/drawing/2014/main" val="377947878"/>
                    </a:ext>
                  </a:extLst>
                </a:gridCol>
                <a:gridCol w="1850556">
                  <a:extLst>
                    <a:ext uri="{9D8B030D-6E8A-4147-A177-3AD203B41FA5}">
                      <a16:colId xmlns:a16="http://schemas.microsoft.com/office/drawing/2014/main" val="3505634515"/>
                    </a:ext>
                  </a:extLst>
                </a:gridCol>
              </a:tblGrid>
              <a:tr h="400707">
                <a:tc>
                  <a:txBody>
                    <a:bodyPr/>
                    <a:lstStyle/>
                    <a:p>
                      <a:pPr algn="l" fontAlgn="b"/>
                      <a:r>
                        <a:rPr lang="en-IN" sz="1400" b="1" u="none" strike="noStrike" dirty="0">
                          <a:effectLst/>
                        </a:rPr>
                        <a:t>Time Bucket</a:t>
                      </a:r>
                      <a:endParaRPr lang="en-IN" sz="1400" b="1" i="0" u="none" strike="noStrike" dirty="0">
                        <a:solidFill>
                          <a:srgbClr val="FFFFFF"/>
                        </a:solidFill>
                        <a:effectLst/>
                        <a:latin typeface="Calibri" panose="020F0502020204030204" pitchFamily="34" charset="0"/>
                      </a:endParaRPr>
                    </a:p>
                  </a:txBody>
                  <a:tcPr marL="7620" marR="7620" marT="7620" marB="0" anchor="ctr">
                    <a:solidFill>
                      <a:schemeClr val="accent6"/>
                    </a:solidFill>
                  </a:tcPr>
                </a:tc>
                <a:tc>
                  <a:txBody>
                    <a:bodyPr/>
                    <a:lstStyle/>
                    <a:p>
                      <a:pPr algn="l" fontAlgn="b"/>
                      <a:r>
                        <a:rPr lang="en-IN" sz="1400" b="1" u="none" strike="noStrike" dirty="0">
                          <a:effectLst/>
                        </a:rPr>
                        <a:t>Number of Calls Projected</a:t>
                      </a:r>
                      <a:endParaRPr lang="en-IN" sz="1400" b="1" i="0" u="none" strike="noStrike" dirty="0">
                        <a:solidFill>
                          <a:srgbClr val="FFFFFF"/>
                        </a:solidFill>
                        <a:effectLst/>
                        <a:latin typeface="Calibri" panose="020F0502020204030204" pitchFamily="34" charset="0"/>
                      </a:endParaRPr>
                    </a:p>
                  </a:txBody>
                  <a:tcPr marL="7620" marR="7620" marT="7620" marB="0" anchor="ctr">
                    <a:solidFill>
                      <a:schemeClr val="accent6"/>
                    </a:solidFill>
                  </a:tcPr>
                </a:tc>
                <a:extLst>
                  <a:ext uri="{0D108BD9-81ED-4DB2-BD59-A6C34878D82A}">
                    <a16:rowId xmlns:a16="http://schemas.microsoft.com/office/drawing/2014/main" val="1962727775"/>
                  </a:ext>
                </a:extLst>
              </a:tr>
              <a:tr h="203638">
                <a:tc>
                  <a:txBody>
                    <a:bodyPr/>
                    <a:lstStyle/>
                    <a:p>
                      <a:pPr algn="l" fontAlgn="b"/>
                      <a:r>
                        <a:rPr lang="en-IN" sz="1400" u="none" strike="noStrike">
                          <a:effectLst/>
                        </a:rPr>
                        <a:t>9_10</a:t>
                      </a:r>
                      <a:endParaRPr lang="en-IN" sz="1400" b="1" i="0" u="none" strike="noStrike">
                        <a:solidFill>
                          <a:srgbClr val="FFFFFF"/>
                        </a:solidFill>
                        <a:effectLst/>
                        <a:latin typeface="Calibri" panose="020F0502020204030204" pitchFamily="34" charset="0"/>
                      </a:endParaRPr>
                    </a:p>
                  </a:txBody>
                  <a:tcPr marL="7620" marR="7620" marT="7620" marB="0" anchor="ctr"/>
                </a:tc>
                <a:tc>
                  <a:txBody>
                    <a:bodyPr/>
                    <a:lstStyle/>
                    <a:p>
                      <a:pPr algn="r" fontAlgn="b"/>
                      <a:r>
                        <a:rPr lang="en-IN" sz="1400" u="none" strike="noStrike">
                          <a:effectLst/>
                        </a:rPr>
                        <a:t>3540</a:t>
                      </a:r>
                      <a:endParaRPr lang="en-IN" sz="14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367038985"/>
                  </a:ext>
                </a:extLst>
              </a:tr>
              <a:tr h="203638">
                <a:tc>
                  <a:txBody>
                    <a:bodyPr/>
                    <a:lstStyle/>
                    <a:p>
                      <a:pPr algn="l" fontAlgn="b"/>
                      <a:r>
                        <a:rPr lang="en-IN" sz="1400" u="none" strike="noStrike">
                          <a:effectLst/>
                        </a:rPr>
                        <a:t>10_11</a:t>
                      </a:r>
                      <a:endParaRPr lang="en-IN" sz="1400" b="1" i="0" u="none" strike="noStrike">
                        <a:solidFill>
                          <a:srgbClr val="FFFFFF"/>
                        </a:solidFill>
                        <a:effectLst/>
                        <a:latin typeface="Calibri" panose="020F0502020204030204" pitchFamily="34" charset="0"/>
                      </a:endParaRPr>
                    </a:p>
                  </a:txBody>
                  <a:tcPr marL="7620" marR="7620" marT="7620" marB="0" anchor="ctr"/>
                </a:tc>
                <a:tc>
                  <a:txBody>
                    <a:bodyPr/>
                    <a:lstStyle/>
                    <a:p>
                      <a:pPr algn="r" fontAlgn="b"/>
                      <a:r>
                        <a:rPr lang="en-IN" sz="1400" u="none" strike="noStrike">
                          <a:effectLst/>
                        </a:rPr>
                        <a:t>3540</a:t>
                      </a:r>
                      <a:endParaRPr lang="en-IN" sz="14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891339783"/>
                  </a:ext>
                </a:extLst>
              </a:tr>
              <a:tr h="203638">
                <a:tc>
                  <a:txBody>
                    <a:bodyPr/>
                    <a:lstStyle/>
                    <a:p>
                      <a:pPr algn="l" fontAlgn="b"/>
                      <a:r>
                        <a:rPr lang="en-IN" sz="1400" u="none" strike="noStrike" dirty="0">
                          <a:effectLst/>
                        </a:rPr>
                        <a:t>11_12</a:t>
                      </a:r>
                      <a:endParaRPr lang="en-IN" sz="1400" b="1" i="0" u="none" strike="noStrike" dirty="0">
                        <a:solidFill>
                          <a:srgbClr val="FFFFFF"/>
                        </a:solidFill>
                        <a:effectLst/>
                        <a:latin typeface="Calibri" panose="020F0502020204030204" pitchFamily="34" charset="0"/>
                      </a:endParaRPr>
                    </a:p>
                  </a:txBody>
                  <a:tcPr marL="7620" marR="7620" marT="7620" marB="0" anchor="ctr"/>
                </a:tc>
                <a:tc>
                  <a:txBody>
                    <a:bodyPr/>
                    <a:lstStyle/>
                    <a:p>
                      <a:pPr algn="r" fontAlgn="b"/>
                      <a:r>
                        <a:rPr lang="en-IN" sz="1400" u="none" strike="noStrike" dirty="0">
                          <a:effectLst/>
                        </a:rPr>
                        <a:t>2360</a:t>
                      </a:r>
                      <a:endParaRPr lang="en-IN" sz="14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402521984"/>
                  </a:ext>
                </a:extLst>
              </a:tr>
              <a:tr h="203638">
                <a:tc>
                  <a:txBody>
                    <a:bodyPr/>
                    <a:lstStyle/>
                    <a:p>
                      <a:pPr algn="l" fontAlgn="b"/>
                      <a:r>
                        <a:rPr lang="en-IN" sz="1400" u="none" strike="noStrike">
                          <a:effectLst/>
                        </a:rPr>
                        <a:t>12_1</a:t>
                      </a:r>
                      <a:endParaRPr lang="en-IN" sz="1400" b="1" i="0" u="none" strike="noStrike">
                        <a:solidFill>
                          <a:srgbClr val="FFFFFF"/>
                        </a:solidFill>
                        <a:effectLst/>
                        <a:latin typeface="Calibri" panose="020F0502020204030204" pitchFamily="34" charset="0"/>
                      </a:endParaRPr>
                    </a:p>
                  </a:txBody>
                  <a:tcPr marL="7620" marR="7620" marT="7620" marB="0" anchor="ctr"/>
                </a:tc>
                <a:tc>
                  <a:txBody>
                    <a:bodyPr/>
                    <a:lstStyle/>
                    <a:p>
                      <a:pPr algn="r" fontAlgn="b"/>
                      <a:r>
                        <a:rPr lang="en-IN" sz="1400" u="none" strike="noStrike">
                          <a:effectLst/>
                        </a:rPr>
                        <a:t>2360</a:t>
                      </a:r>
                      <a:endParaRPr lang="en-IN" sz="14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752843626"/>
                  </a:ext>
                </a:extLst>
              </a:tr>
              <a:tr h="203638">
                <a:tc>
                  <a:txBody>
                    <a:bodyPr/>
                    <a:lstStyle/>
                    <a:p>
                      <a:pPr algn="l" fontAlgn="b"/>
                      <a:r>
                        <a:rPr lang="en-IN" sz="1400" u="none" strike="noStrike">
                          <a:effectLst/>
                        </a:rPr>
                        <a:t>1_2</a:t>
                      </a:r>
                      <a:endParaRPr lang="en-IN" sz="1400" b="1" i="0" u="none" strike="noStrike">
                        <a:solidFill>
                          <a:srgbClr val="FFFFFF"/>
                        </a:solidFill>
                        <a:effectLst/>
                        <a:latin typeface="Calibri" panose="020F0502020204030204" pitchFamily="34" charset="0"/>
                      </a:endParaRPr>
                    </a:p>
                  </a:txBody>
                  <a:tcPr marL="7620" marR="7620" marT="7620" marB="0" anchor="ctr"/>
                </a:tc>
                <a:tc>
                  <a:txBody>
                    <a:bodyPr/>
                    <a:lstStyle/>
                    <a:p>
                      <a:pPr algn="r" fontAlgn="b"/>
                      <a:r>
                        <a:rPr lang="en-IN" sz="1400" u="none" strike="noStrike" dirty="0">
                          <a:effectLst/>
                        </a:rPr>
                        <a:t>1180</a:t>
                      </a:r>
                      <a:endParaRPr lang="en-IN" sz="14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236145496"/>
                  </a:ext>
                </a:extLst>
              </a:tr>
              <a:tr h="203638">
                <a:tc>
                  <a:txBody>
                    <a:bodyPr/>
                    <a:lstStyle/>
                    <a:p>
                      <a:pPr algn="l" fontAlgn="b"/>
                      <a:r>
                        <a:rPr lang="en-IN" sz="1400" u="none" strike="noStrike">
                          <a:effectLst/>
                        </a:rPr>
                        <a:t>2_3</a:t>
                      </a:r>
                      <a:endParaRPr lang="en-IN" sz="1400" b="1" i="0" u="none" strike="noStrike">
                        <a:solidFill>
                          <a:srgbClr val="FFFFFF"/>
                        </a:solidFill>
                        <a:effectLst/>
                        <a:latin typeface="Calibri" panose="020F0502020204030204" pitchFamily="34" charset="0"/>
                      </a:endParaRPr>
                    </a:p>
                  </a:txBody>
                  <a:tcPr marL="7620" marR="7620" marT="7620" marB="0" anchor="ctr"/>
                </a:tc>
                <a:tc>
                  <a:txBody>
                    <a:bodyPr/>
                    <a:lstStyle/>
                    <a:p>
                      <a:pPr algn="r" fontAlgn="b"/>
                      <a:r>
                        <a:rPr lang="en-IN" sz="1400" u="none" strike="noStrike" dirty="0">
                          <a:effectLst/>
                        </a:rPr>
                        <a:t>1180</a:t>
                      </a:r>
                      <a:endParaRPr lang="en-IN" sz="14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826932063"/>
                  </a:ext>
                </a:extLst>
              </a:tr>
              <a:tr h="203638">
                <a:tc>
                  <a:txBody>
                    <a:bodyPr/>
                    <a:lstStyle/>
                    <a:p>
                      <a:pPr algn="l" fontAlgn="b"/>
                      <a:r>
                        <a:rPr lang="en-IN" sz="1400" u="none" strike="noStrike">
                          <a:effectLst/>
                        </a:rPr>
                        <a:t>3_4</a:t>
                      </a:r>
                      <a:endParaRPr lang="en-IN" sz="1400" b="1" i="0" u="none" strike="noStrike">
                        <a:solidFill>
                          <a:srgbClr val="FFFFFF"/>
                        </a:solidFill>
                        <a:effectLst/>
                        <a:latin typeface="Calibri" panose="020F0502020204030204" pitchFamily="34" charset="0"/>
                      </a:endParaRPr>
                    </a:p>
                  </a:txBody>
                  <a:tcPr marL="7620" marR="7620" marT="7620" marB="0" anchor="ctr"/>
                </a:tc>
                <a:tc>
                  <a:txBody>
                    <a:bodyPr/>
                    <a:lstStyle/>
                    <a:p>
                      <a:pPr algn="r" fontAlgn="b"/>
                      <a:r>
                        <a:rPr lang="en-IN" sz="1400" u="none" strike="noStrike" dirty="0">
                          <a:effectLst/>
                        </a:rPr>
                        <a:t>1180</a:t>
                      </a:r>
                      <a:endParaRPr lang="en-IN" sz="14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486450255"/>
                  </a:ext>
                </a:extLst>
              </a:tr>
              <a:tr h="203638">
                <a:tc>
                  <a:txBody>
                    <a:bodyPr/>
                    <a:lstStyle/>
                    <a:p>
                      <a:pPr algn="l" fontAlgn="b"/>
                      <a:r>
                        <a:rPr lang="en-IN" sz="1400" u="none" strike="noStrike">
                          <a:effectLst/>
                        </a:rPr>
                        <a:t>4_5</a:t>
                      </a:r>
                      <a:endParaRPr lang="en-IN" sz="1400" b="1" i="0" u="none" strike="noStrike">
                        <a:solidFill>
                          <a:srgbClr val="FFFFFF"/>
                        </a:solidFill>
                        <a:effectLst/>
                        <a:latin typeface="Calibri" panose="020F0502020204030204" pitchFamily="34" charset="0"/>
                      </a:endParaRPr>
                    </a:p>
                  </a:txBody>
                  <a:tcPr marL="7620" marR="7620" marT="7620" marB="0" anchor="ctr"/>
                </a:tc>
                <a:tc>
                  <a:txBody>
                    <a:bodyPr/>
                    <a:lstStyle/>
                    <a:p>
                      <a:pPr algn="r" fontAlgn="b"/>
                      <a:r>
                        <a:rPr lang="en-IN" sz="1400" u="none" strike="noStrike" dirty="0">
                          <a:effectLst/>
                        </a:rPr>
                        <a:t>1180</a:t>
                      </a:r>
                      <a:endParaRPr lang="en-IN" sz="14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560727980"/>
                  </a:ext>
                </a:extLst>
              </a:tr>
              <a:tr h="203638">
                <a:tc>
                  <a:txBody>
                    <a:bodyPr/>
                    <a:lstStyle/>
                    <a:p>
                      <a:pPr algn="l" fontAlgn="b"/>
                      <a:r>
                        <a:rPr lang="en-IN" sz="1400" u="none" strike="noStrike">
                          <a:effectLst/>
                        </a:rPr>
                        <a:t>5_6</a:t>
                      </a:r>
                      <a:endParaRPr lang="en-IN" sz="1400" b="1" i="0" u="none" strike="noStrike">
                        <a:solidFill>
                          <a:srgbClr val="FFFFFF"/>
                        </a:solidFill>
                        <a:effectLst/>
                        <a:latin typeface="Calibri" panose="020F0502020204030204" pitchFamily="34" charset="0"/>
                      </a:endParaRPr>
                    </a:p>
                  </a:txBody>
                  <a:tcPr marL="7620" marR="7620" marT="7620" marB="0" anchor="ctr"/>
                </a:tc>
                <a:tc>
                  <a:txBody>
                    <a:bodyPr/>
                    <a:lstStyle/>
                    <a:p>
                      <a:pPr algn="r" fontAlgn="b"/>
                      <a:r>
                        <a:rPr lang="en-IN" sz="1400" u="none" strike="noStrike" dirty="0">
                          <a:effectLst/>
                        </a:rPr>
                        <a:t>3540</a:t>
                      </a:r>
                      <a:endParaRPr lang="en-IN" sz="14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587522582"/>
                  </a:ext>
                </a:extLst>
              </a:tr>
              <a:tr h="203638">
                <a:tc>
                  <a:txBody>
                    <a:bodyPr/>
                    <a:lstStyle/>
                    <a:p>
                      <a:pPr algn="l" fontAlgn="b"/>
                      <a:r>
                        <a:rPr lang="en-IN" sz="1400" u="none" strike="noStrike">
                          <a:effectLst/>
                        </a:rPr>
                        <a:t>6_7</a:t>
                      </a:r>
                      <a:endParaRPr lang="en-IN" sz="1400" b="1" i="0" u="none" strike="noStrike">
                        <a:solidFill>
                          <a:srgbClr val="FFFFFF"/>
                        </a:solidFill>
                        <a:effectLst/>
                        <a:latin typeface="Calibri" panose="020F0502020204030204" pitchFamily="34" charset="0"/>
                      </a:endParaRPr>
                    </a:p>
                  </a:txBody>
                  <a:tcPr marL="7620" marR="7620" marT="7620" marB="0" anchor="ctr"/>
                </a:tc>
                <a:tc>
                  <a:txBody>
                    <a:bodyPr/>
                    <a:lstStyle/>
                    <a:p>
                      <a:pPr algn="r" fontAlgn="b"/>
                      <a:r>
                        <a:rPr lang="en-IN" sz="1400" u="none" strike="noStrike" dirty="0">
                          <a:effectLst/>
                        </a:rPr>
                        <a:t>4719</a:t>
                      </a:r>
                      <a:endParaRPr lang="en-IN" sz="14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581355051"/>
                  </a:ext>
                </a:extLst>
              </a:tr>
              <a:tr h="203638">
                <a:tc>
                  <a:txBody>
                    <a:bodyPr/>
                    <a:lstStyle/>
                    <a:p>
                      <a:pPr algn="l" fontAlgn="b"/>
                      <a:r>
                        <a:rPr lang="en-IN" sz="1400" u="none" strike="noStrike">
                          <a:effectLst/>
                        </a:rPr>
                        <a:t>7_8</a:t>
                      </a:r>
                      <a:endParaRPr lang="en-IN" sz="1400" b="1" i="0" u="none" strike="noStrike">
                        <a:solidFill>
                          <a:srgbClr val="FFFFFF"/>
                        </a:solidFill>
                        <a:effectLst/>
                        <a:latin typeface="Calibri" panose="020F0502020204030204" pitchFamily="34" charset="0"/>
                      </a:endParaRPr>
                    </a:p>
                  </a:txBody>
                  <a:tcPr marL="7620" marR="7620" marT="7620" marB="0" anchor="ctr"/>
                </a:tc>
                <a:tc>
                  <a:txBody>
                    <a:bodyPr/>
                    <a:lstStyle/>
                    <a:p>
                      <a:pPr algn="r" fontAlgn="b"/>
                      <a:r>
                        <a:rPr lang="en-IN" sz="1400" u="none" strike="noStrike" dirty="0">
                          <a:effectLst/>
                        </a:rPr>
                        <a:t>4719</a:t>
                      </a:r>
                      <a:endParaRPr lang="en-IN" sz="14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16012487"/>
                  </a:ext>
                </a:extLst>
              </a:tr>
              <a:tr h="203638">
                <a:tc>
                  <a:txBody>
                    <a:bodyPr/>
                    <a:lstStyle/>
                    <a:p>
                      <a:pPr algn="l" fontAlgn="b"/>
                      <a:r>
                        <a:rPr lang="en-IN" sz="1400" u="none" strike="noStrike" dirty="0">
                          <a:effectLst/>
                        </a:rPr>
                        <a:t>8_9</a:t>
                      </a:r>
                      <a:endParaRPr lang="en-IN" sz="1400" b="1" i="0" u="none" strike="noStrike" dirty="0">
                        <a:solidFill>
                          <a:srgbClr val="FFFFFF"/>
                        </a:solidFill>
                        <a:effectLst/>
                        <a:latin typeface="Calibri" panose="020F0502020204030204" pitchFamily="34" charset="0"/>
                      </a:endParaRPr>
                    </a:p>
                  </a:txBody>
                  <a:tcPr marL="7620" marR="7620" marT="7620" marB="0" anchor="ctr"/>
                </a:tc>
                <a:tc>
                  <a:txBody>
                    <a:bodyPr/>
                    <a:lstStyle/>
                    <a:p>
                      <a:pPr algn="r" fontAlgn="b"/>
                      <a:r>
                        <a:rPr lang="en-IN" sz="1400" u="none" strike="noStrike" dirty="0">
                          <a:effectLst/>
                        </a:rPr>
                        <a:t>5899</a:t>
                      </a:r>
                      <a:endParaRPr lang="en-IN" sz="14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309049682"/>
                  </a:ext>
                </a:extLst>
              </a:tr>
              <a:tr h="203638">
                <a:tc>
                  <a:txBody>
                    <a:bodyPr/>
                    <a:lstStyle/>
                    <a:p>
                      <a:pPr algn="l" fontAlgn="b"/>
                      <a:r>
                        <a:rPr lang="en-IN" sz="1400" b="1" u="none" strike="noStrike" dirty="0">
                          <a:effectLst/>
                        </a:rPr>
                        <a:t>Grand Total</a:t>
                      </a:r>
                      <a:endParaRPr lang="en-IN" sz="1400" b="1" i="0" u="none" strike="noStrike" dirty="0">
                        <a:solidFill>
                          <a:srgbClr val="FFFFFF"/>
                        </a:solidFill>
                        <a:effectLst/>
                        <a:latin typeface="Calibri" panose="020F0502020204030204" pitchFamily="34" charset="0"/>
                      </a:endParaRPr>
                    </a:p>
                  </a:txBody>
                  <a:tcPr marL="7620" marR="7620" marT="7620" marB="0" anchor="ctr"/>
                </a:tc>
                <a:tc>
                  <a:txBody>
                    <a:bodyPr/>
                    <a:lstStyle/>
                    <a:p>
                      <a:pPr algn="r" fontAlgn="b"/>
                      <a:r>
                        <a:rPr lang="en-IN" sz="1400" b="1" u="none" strike="noStrike" dirty="0">
                          <a:effectLst/>
                        </a:rPr>
                        <a:t>35396</a:t>
                      </a:r>
                      <a:endParaRPr lang="en-IN" sz="14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468991035"/>
                  </a:ext>
                </a:extLst>
              </a:tr>
            </a:tbl>
          </a:graphicData>
        </a:graphic>
      </p:graphicFrame>
      <p:graphicFrame>
        <p:nvGraphicFramePr>
          <p:cNvPr id="5" name="Table 4">
            <a:extLst>
              <a:ext uri="{FF2B5EF4-FFF2-40B4-BE49-F238E27FC236}">
                <a16:creationId xmlns:a16="http://schemas.microsoft.com/office/drawing/2014/main" id="{58C7BCB1-7904-4149-BDFC-C24E18F5E03A}"/>
              </a:ext>
            </a:extLst>
          </p:cNvPr>
          <p:cNvGraphicFramePr>
            <a:graphicFrameLocks noGrp="1"/>
          </p:cNvGraphicFramePr>
          <p:nvPr>
            <p:extLst>
              <p:ext uri="{D42A27DB-BD31-4B8C-83A1-F6EECF244321}">
                <p14:modId xmlns:p14="http://schemas.microsoft.com/office/powerpoint/2010/main" val="3706883673"/>
              </p:ext>
            </p:extLst>
          </p:nvPr>
        </p:nvGraphicFramePr>
        <p:xfrm>
          <a:off x="5137609" y="301343"/>
          <a:ext cx="5814074" cy="6120776"/>
        </p:xfrm>
        <a:graphic>
          <a:graphicData uri="http://schemas.openxmlformats.org/drawingml/2006/table">
            <a:tbl>
              <a:tblPr>
                <a:tableStyleId>{93296810-A885-4BE3-A3E7-6D5BEEA58F35}</a:tableStyleId>
              </a:tblPr>
              <a:tblGrid>
                <a:gridCol w="1891743">
                  <a:extLst>
                    <a:ext uri="{9D8B030D-6E8A-4147-A177-3AD203B41FA5}">
                      <a16:colId xmlns:a16="http://schemas.microsoft.com/office/drawing/2014/main" val="4028124458"/>
                    </a:ext>
                  </a:extLst>
                </a:gridCol>
                <a:gridCol w="919839">
                  <a:extLst>
                    <a:ext uri="{9D8B030D-6E8A-4147-A177-3AD203B41FA5}">
                      <a16:colId xmlns:a16="http://schemas.microsoft.com/office/drawing/2014/main" val="696400019"/>
                    </a:ext>
                  </a:extLst>
                </a:gridCol>
                <a:gridCol w="954549">
                  <a:extLst>
                    <a:ext uri="{9D8B030D-6E8A-4147-A177-3AD203B41FA5}">
                      <a16:colId xmlns:a16="http://schemas.microsoft.com/office/drawing/2014/main" val="2126619532"/>
                    </a:ext>
                  </a:extLst>
                </a:gridCol>
                <a:gridCol w="919839">
                  <a:extLst>
                    <a:ext uri="{9D8B030D-6E8A-4147-A177-3AD203B41FA5}">
                      <a16:colId xmlns:a16="http://schemas.microsoft.com/office/drawing/2014/main" val="696967018"/>
                    </a:ext>
                  </a:extLst>
                </a:gridCol>
                <a:gridCol w="1128104">
                  <a:extLst>
                    <a:ext uri="{9D8B030D-6E8A-4147-A177-3AD203B41FA5}">
                      <a16:colId xmlns:a16="http://schemas.microsoft.com/office/drawing/2014/main" val="34884394"/>
                    </a:ext>
                  </a:extLst>
                </a:gridCol>
              </a:tblGrid>
              <a:tr h="209116">
                <a:tc>
                  <a:txBody>
                    <a:bodyPr/>
                    <a:lstStyle/>
                    <a:p>
                      <a:pPr algn="l" fontAlgn="b"/>
                      <a:r>
                        <a:rPr lang="en-IN" sz="1500" b="1" u="none" strike="noStrike" dirty="0">
                          <a:effectLst/>
                        </a:rPr>
                        <a:t>Date</a:t>
                      </a:r>
                      <a:endParaRPr lang="en-IN" sz="1500" b="1" i="0" u="none" strike="noStrike" dirty="0">
                        <a:solidFill>
                          <a:srgbClr val="FFFFFF"/>
                        </a:solidFill>
                        <a:effectLst/>
                        <a:latin typeface="Calibri" panose="020F0502020204030204" pitchFamily="34" charset="0"/>
                      </a:endParaRPr>
                    </a:p>
                  </a:txBody>
                  <a:tcPr marL="6325" marR="6325" marT="6325" marB="0" anchor="b">
                    <a:solidFill>
                      <a:schemeClr val="accent6"/>
                    </a:solidFill>
                  </a:tcPr>
                </a:tc>
                <a:tc>
                  <a:txBody>
                    <a:bodyPr/>
                    <a:lstStyle/>
                    <a:p>
                      <a:pPr algn="l" fontAlgn="b"/>
                      <a:r>
                        <a:rPr lang="en-IN" sz="1500" b="1" u="none" strike="noStrike" dirty="0">
                          <a:effectLst/>
                        </a:rPr>
                        <a:t>abandon</a:t>
                      </a:r>
                      <a:endParaRPr lang="en-IN" sz="1500" b="1" i="0" u="none" strike="noStrike" dirty="0">
                        <a:solidFill>
                          <a:srgbClr val="FFFFFF"/>
                        </a:solidFill>
                        <a:effectLst/>
                        <a:latin typeface="Calibri" panose="020F0502020204030204" pitchFamily="34" charset="0"/>
                      </a:endParaRPr>
                    </a:p>
                  </a:txBody>
                  <a:tcPr marL="6325" marR="6325" marT="6325" marB="0" anchor="b">
                    <a:solidFill>
                      <a:schemeClr val="accent6"/>
                    </a:solidFill>
                  </a:tcPr>
                </a:tc>
                <a:tc>
                  <a:txBody>
                    <a:bodyPr/>
                    <a:lstStyle/>
                    <a:p>
                      <a:pPr algn="l" fontAlgn="b"/>
                      <a:r>
                        <a:rPr lang="en-IN" sz="1500" b="1" u="none" strike="noStrike" dirty="0">
                          <a:effectLst/>
                        </a:rPr>
                        <a:t>answered</a:t>
                      </a:r>
                      <a:endParaRPr lang="en-IN" sz="1500" b="1" i="0" u="none" strike="noStrike" dirty="0">
                        <a:solidFill>
                          <a:srgbClr val="FFFFFF"/>
                        </a:solidFill>
                        <a:effectLst/>
                        <a:latin typeface="Calibri" panose="020F0502020204030204" pitchFamily="34" charset="0"/>
                      </a:endParaRPr>
                    </a:p>
                  </a:txBody>
                  <a:tcPr marL="6325" marR="6325" marT="6325" marB="0" anchor="b">
                    <a:solidFill>
                      <a:schemeClr val="accent6"/>
                    </a:solidFill>
                  </a:tcPr>
                </a:tc>
                <a:tc>
                  <a:txBody>
                    <a:bodyPr/>
                    <a:lstStyle/>
                    <a:p>
                      <a:pPr algn="l" fontAlgn="b"/>
                      <a:r>
                        <a:rPr lang="en-IN" sz="1500" b="1" u="none" strike="noStrike" dirty="0">
                          <a:effectLst/>
                        </a:rPr>
                        <a:t>transfer</a:t>
                      </a:r>
                      <a:endParaRPr lang="en-IN" sz="1500" b="1" i="0" u="none" strike="noStrike" dirty="0">
                        <a:solidFill>
                          <a:srgbClr val="FFFFFF"/>
                        </a:solidFill>
                        <a:effectLst/>
                        <a:latin typeface="Calibri" panose="020F0502020204030204" pitchFamily="34" charset="0"/>
                      </a:endParaRPr>
                    </a:p>
                  </a:txBody>
                  <a:tcPr marL="6325" marR="6325" marT="6325" marB="0" anchor="b">
                    <a:solidFill>
                      <a:schemeClr val="accent6"/>
                    </a:solidFill>
                  </a:tcPr>
                </a:tc>
                <a:tc>
                  <a:txBody>
                    <a:bodyPr/>
                    <a:lstStyle/>
                    <a:p>
                      <a:pPr algn="l" fontAlgn="b"/>
                      <a:r>
                        <a:rPr lang="en-IN" sz="1500" b="1" u="none" strike="noStrike" dirty="0">
                          <a:effectLst/>
                        </a:rPr>
                        <a:t>Grand Total</a:t>
                      </a:r>
                      <a:endParaRPr lang="en-IN" sz="1500" b="1" i="0" u="none" strike="noStrike" dirty="0">
                        <a:solidFill>
                          <a:srgbClr val="FFFFFF"/>
                        </a:solidFill>
                        <a:effectLst/>
                        <a:latin typeface="Calibri" panose="020F0502020204030204" pitchFamily="34" charset="0"/>
                      </a:endParaRPr>
                    </a:p>
                  </a:txBody>
                  <a:tcPr marL="6325" marR="6325" marT="6325" marB="0" anchor="b">
                    <a:solidFill>
                      <a:schemeClr val="accent6"/>
                    </a:solidFill>
                  </a:tcPr>
                </a:tc>
                <a:extLst>
                  <a:ext uri="{0D108BD9-81ED-4DB2-BD59-A6C34878D82A}">
                    <a16:rowId xmlns:a16="http://schemas.microsoft.com/office/drawing/2014/main" val="1699255901"/>
                  </a:ext>
                </a:extLst>
              </a:tr>
              <a:tr h="209116">
                <a:tc>
                  <a:txBody>
                    <a:bodyPr/>
                    <a:lstStyle/>
                    <a:p>
                      <a:pPr algn="l" fontAlgn="b"/>
                      <a:r>
                        <a:rPr lang="en-IN" sz="1500" u="none" strike="noStrike">
                          <a:effectLst/>
                        </a:rPr>
                        <a:t>01-01-2022</a:t>
                      </a:r>
                      <a:endParaRPr lang="en-IN" sz="1500" b="0" i="0" u="none" strike="noStrike">
                        <a:solidFill>
                          <a:srgbClr val="000000"/>
                        </a:solidFill>
                        <a:effectLst/>
                        <a:latin typeface="Calibri" panose="020F0502020204030204" pitchFamily="34" charset="0"/>
                      </a:endParaRPr>
                    </a:p>
                  </a:txBody>
                  <a:tcPr marL="6325" marR="6325" marT="6325" marB="0" anchor="b"/>
                </a:tc>
                <a:tc>
                  <a:txBody>
                    <a:bodyPr/>
                    <a:lstStyle/>
                    <a:p>
                      <a:pPr algn="r" fontAlgn="b"/>
                      <a:r>
                        <a:rPr lang="en-IN" sz="1500" u="none" strike="noStrike">
                          <a:effectLst/>
                        </a:rPr>
                        <a:t>684</a:t>
                      </a:r>
                      <a:endParaRPr lang="en-IN" sz="1500" b="0" i="0" u="none" strike="noStrike">
                        <a:solidFill>
                          <a:srgbClr val="000000"/>
                        </a:solidFill>
                        <a:effectLst/>
                        <a:latin typeface="Calibri" panose="020F0502020204030204" pitchFamily="34" charset="0"/>
                      </a:endParaRPr>
                    </a:p>
                  </a:txBody>
                  <a:tcPr marL="6325" marR="6325" marT="6325" marB="0" anchor="b"/>
                </a:tc>
                <a:tc>
                  <a:txBody>
                    <a:bodyPr/>
                    <a:lstStyle/>
                    <a:p>
                      <a:pPr algn="r" fontAlgn="b"/>
                      <a:r>
                        <a:rPr lang="en-IN" sz="1500" u="none" strike="noStrike">
                          <a:effectLst/>
                        </a:rPr>
                        <a:t>3883</a:t>
                      </a:r>
                      <a:endParaRPr lang="en-IN" sz="1500" b="0" i="0" u="none" strike="noStrike">
                        <a:solidFill>
                          <a:srgbClr val="000000"/>
                        </a:solidFill>
                        <a:effectLst/>
                        <a:latin typeface="Calibri" panose="020F0502020204030204" pitchFamily="34" charset="0"/>
                      </a:endParaRPr>
                    </a:p>
                  </a:txBody>
                  <a:tcPr marL="6325" marR="6325" marT="6325" marB="0" anchor="b"/>
                </a:tc>
                <a:tc>
                  <a:txBody>
                    <a:bodyPr/>
                    <a:lstStyle/>
                    <a:p>
                      <a:pPr algn="r" fontAlgn="b"/>
                      <a:r>
                        <a:rPr lang="en-IN" sz="1500" u="none" strike="noStrike">
                          <a:effectLst/>
                        </a:rPr>
                        <a:t>77</a:t>
                      </a:r>
                      <a:endParaRPr lang="en-IN" sz="1500" b="0" i="0" u="none" strike="noStrike">
                        <a:solidFill>
                          <a:srgbClr val="000000"/>
                        </a:solidFill>
                        <a:effectLst/>
                        <a:latin typeface="Calibri" panose="020F0502020204030204" pitchFamily="34" charset="0"/>
                      </a:endParaRPr>
                    </a:p>
                  </a:txBody>
                  <a:tcPr marL="6325" marR="6325" marT="6325" marB="0" anchor="b"/>
                </a:tc>
                <a:tc>
                  <a:txBody>
                    <a:bodyPr/>
                    <a:lstStyle/>
                    <a:p>
                      <a:pPr algn="r" fontAlgn="b"/>
                      <a:r>
                        <a:rPr lang="en-IN" sz="1500" u="none" strike="noStrike">
                          <a:effectLst/>
                        </a:rPr>
                        <a:t>4644</a:t>
                      </a:r>
                      <a:endParaRPr lang="en-IN" sz="1500" b="0" i="0" u="none" strike="noStrike">
                        <a:solidFill>
                          <a:srgbClr val="000000"/>
                        </a:solidFill>
                        <a:effectLst/>
                        <a:latin typeface="Calibri" panose="020F0502020204030204" pitchFamily="34" charset="0"/>
                      </a:endParaRPr>
                    </a:p>
                  </a:txBody>
                  <a:tcPr marL="6325" marR="6325" marT="6325" marB="0" anchor="b"/>
                </a:tc>
                <a:extLst>
                  <a:ext uri="{0D108BD9-81ED-4DB2-BD59-A6C34878D82A}">
                    <a16:rowId xmlns:a16="http://schemas.microsoft.com/office/drawing/2014/main" val="2440516993"/>
                  </a:ext>
                </a:extLst>
              </a:tr>
              <a:tr h="482576">
                <a:tc>
                  <a:txBody>
                    <a:bodyPr/>
                    <a:lstStyle/>
                    <a:p>
                      <a:pPr algn="l" fontAlgn="b"/>
                      <a:r>
                        <a:rPr lang="en-IN" sz="1500" u="none" strike="noStrike">
                          <a:effectLst/>
                        </a:rPr>
                        <a:t>02-01-2022</a:t>
                      </a:r>
                      <a:endParaRPr lang="en-IN" sz="1500" b="0" i="0" u="none" strike="noStrike">
                        <a:solidFill>
                          <a:srgbClr val="000000"/>
                        </a:solidFill>
                        <a:effectLst/>
                        <a:latin typeface="Calibri" panose="020F0502020204030204" pitchFamily="34" charset="0"/>
                      </a:endParaRPr>
                    </a:p>
                  </a:txBody>
                  <a:tcPr marL="6325" marR="6325" marT="6325" marB="0" anchor="b"/>
                </a:tc>
                <a:tc>
                  <a:txBody>
                    <a:bodyPr/>
                    <a:lstStyle/>
                    <a:p>
                      <a:pPr algn="r" fontAlgn="b"/>
                      <a:r>
                        <a:rPr lang="en-IN" sz="1500" u="none" strike="noStrike">
                          <a:effectLst/>
                        </a:rPr>
                        <a:t>356</a:t>
                      </a:r>
                      <a:endParaRPr lang="en-IN" sz="1500" b="0" i="0" u="none" strike="noStrike">
                        <a:solidFill>
                          <a:srgbClr val="000000"/>
                        </a:solidFill>
                        <a:effectLst/>
                        <a:latin typeface="Calibri" panose="020F0502020204030204" pitchFamily="34" charset="0"/>
                      </a:endParaRPr>
                    </a:p>
                  </a:txBody>
                  <a:tcPr marL="6325" marR="6325" marT="6325" marB="0" anchor="b"/>
                </a:tc>
                <a:tc>
                  <a:txBody>
                    <a:bodyPr/>
                    <a:lstStyle/>
                    <a:p>
                      <a:pPr algn="r" fontAlgn="b"/>
                      <a:r>
                        <a:rPr lang="en-IN" sz="1500" u="none" strike="noStrike">
                          <a:effectLst/>
                        </a:rPr>
                        <a:t>2935</a:t>
                      </a:r>
                      <a:endParaRPr lang="en-IN" sz="1500" b="0" i="0" u="none" strike="noStrike">
                        <a:solidFill>
                          <a:srgbClr val="000000"/>
                        </a:solidFill>
                        <a:effectLst/>
                        <a:latin typeface="Calibri" panose="020F0502020204030204" pitchFamily="34" charset="0"/>
                      </a:endParaRPr>
                    </a:p>
                  </a:txBody>
                  <a:tcPr marL="6325" marR="6325" marT="6325" marB="0" anchor="b"/>
                </a:tc>
                <a:tc>
                  <a:txBody>
                    <a:bodyPr/>
                    <a:lstStyle/>
                    <a:p>
                      <a:pPr algn="r" fontAlgn="b"/>
                      <a:r>
                        <a:rPr lang="en-IN" sz="1500" u="none" strike="noStrike" dirty="0">
                          <a:effectLst/>
                        </a:rPr>
                        <a:t>60</a:t>
                      </a:r>
                      <a:endParaRPr lang="en-IN" sz="1500" b="0" i="0" u="none" strike="noStrike" dirty="0">
                        <a:solidFill>
                          <a:srgbClr val="000000"/>
                        </a:solidFill>
                        <a:effectLst/>
                        <a:latin typeface="Calibri" panose="020F0502020204030204" pitchFamily="34" charset="0"/>
                      </a:endParaRPr>
                    </a:p>
                  </a:txBody>
                  <a:tcPr marL="6325" marR="6325" marT="6325" marB="0" anchor="b"/>
                </a:tc>
                <a:tc>
                  <a:txBody>
                    <a:bodyPr/>
                    <a:lstStyle/>
                    <a:p>
                      <a:pPr algn="r" fontAlgn="b"/>
                      <a:r>
                        <a:rPr lang="en-IN" sz="1500" u="none" strike="noStrike">
                          <a:effectLst/>
                        </a:rPr>
                        <a:t>3351</a:t>
                      </a:r>
                      <a:endParaRPr lang="en-IN" sz="1500" b="0" i="0" u="none" strike="noStrike">
                        <a:solidFill>
                          <a:srgbClr val="000000"/>
                        </a:solidFill>
                        <a:effectLst/>
                        <a:latin typeface="Calibri" panose="020F0502020204030204" pitchFamily="34" charset="0"/>
                      </a:endParaRPr>
                    </a:p>
                  </a:txBody>
                  <a:tcPr marL="6325" marR="6325" marT="6325" marB="0" anchor="b"/>
                </a:tc>
                <a:extLst>
                  <a:ext uri="{0D108BD9-81ED-4DB2-BD59-A6C34878D82A}">
                    <a16:rowId xmlns:a16="http://schemas.microsoft.com/office/drawing/2014/main" val="214372326"/>
                  </a:ext>
                </a:extLst>
              </a:tr>
              <a:tr h="209116">
                <a:tc>
                  <a:txBody>
                    <a:bodyPr/>
                    <a:lstStyle/>
                    <a:p>
                      <a:pPr algn="l" fontAlgn="b"/>
                      <a:r>
                        <a:rPr lang="en-IN" sz="1500" u="none" strike="noStrike">
                          <a:effectLst/>
                        </a:rPr>
                        <a:t>03-01-2022</a:t>
                      </a:r>
                      <a:endParaRPr lang="en-IN" sz="1500" b="0" i="0" u="none" strike="noStrike">
                        <a:solidFill>
                          <a:srgbClr val="000000"/>
                        </a:solidFill>
                        <a:effectLst/>
                        <a:latin typeface="Calibri" panose="020F0502020204030204" pitchFamily="34" charset="0"/>
                      </a:endParaRPr>
                    </a:p>
                  </a:txBody>
                  <a:tcPr marL="6325" marR="6325" marT="6325" marB="0" anchor="b"/>
                </a:tc>
                <a:tc>
                  <a:txBody>
                    <a:bodyPr/>
                    <a:lstStyle/>
                    <a:p>
                      <a:pPr algn="r" fontAlgn="b"/>
                      <a:r>
                        <a:rPr lang="en-IN" sz="1500" u="none" strike="noStrike">
                          <a:effectLst/>
                        </a:rPr>
                        <a:t>599</a:t>
                      </a:r>
                      <a:endParaRPr lang="en-IN" sz="1500" b="0" i="0" u="none" strike="noStrike">
                        <a:solidFill>
                          <a:srgbClr val="000000"/>
                        </a:solidFill>
                        <a:effectLst/>
                        <a:latin typeface="Calibri" panose="020F0502020204030204" pitchFamily="34" charset="0"/>
                      </a:endParaRPr>
                    </a:p>
                  </a:txBody>
                  <a:tcPr marL="6325" marR="6325" marT="6325" marB="0" anchor="b"/>
                </a:tc>
                <a:tc>
                  <a:txBody>
                    <a:bodyPr/>
                    <a:lstStyle/>
                    <a:p>
                      <a:pPr algn="r" fontAlgn="b"/>
                      <a:r>
                        <a:rPr lang="en-IN" sz="1500" u="none" strike="noStrike">
                          <a:effectLst/>
                        </a:rPr>
                        <a:t>4079</a:t>
                      </a:r>
                      <a:endParaRPr lang="en-IN" sz="1500" b="0" i="0" u="none" strike="noStrike">
                        <a:solidFill>
                          <a:srgbClr val="000000"/>
                        </a:solidFill>
                        <a:effectLst/>
                        <a:latin typeface="Calibri" panose="020F0502020204030204" pitchFamily="34" charset="0"/>
                      </a:endParaRPr>
                    </a:p>
                  </a:txBody>
                  <a:tcPr marL="6325" marR="6325" marT="6325" marB="0" anchor="b"/>
                </a:tc>
                <a:tc>
                  <a:txBody>
                    <a:bodyPr/>
                    <a:lstStyle/>
                    <a:p>
                      <a:pPr algn="r" fontAlgn="b"/>
                      <a:r>
                        <a:rPr lang="en-IN" sz="1500" u="none" strike="noStrike">
                          <a:effectLst/>
                        </a:rPr>
                        <a:t>111</a:t>
                      </a:r>
                      <a:endParaRPr lang="en-IN" sz="1500" b="0" i="0" u="none" strike="noStrike">
                        <a:solidFill>
                          <a:srgbClr val="000000"/>
                        </a:solidFill>
                        <a:effectLst/>
                        <a:latin typeface="Calibri" panose="020F0502020204030204" pitchFamily="34" charset="0"/>
                      </a:endParaRPr>
                    </a:p>
                  </a:txBody>
                  <a:tcPr marL="6325" marR="6325" marT="6325" marB="0" anchor="b"/>
                </a:tc>
                <a:tc>
                  <a:txBody>
                    <a:bodyPr/>
                    <a:lstStyle/>
                    <a:p>
                      <a:pPr algn="r" fontAlgn="b"/>
                      <a:r>
                        <a:rPr lang="en-IN" sz="1500" u="none" strike="noStrike">
                          <a:effectLst/>
                        </a:rPr>
                        <a:t>4789</a:t>
                      </a:r>
                      <a:endParaRPr lang="en-IN" sz="1500" b="0" i="0" u="none" strike="noStrike">
                        <a:solidFill>
                          <a:srgbClr val="000000"/>
                        </a:solidFill>
                        <a:effectLst/>
                        <a:latin typeface="Calibri" panose="020F0502020204030204" pitchFamily="34" charset="0"/>
                      </a:endParaRPr>
                    </a:p>
                  </a:txBody>
                  <a:tcPr marL="6325" marR="6325" marT="6325" marB="0" anchor="b"/>
                </a:tc>
                <a:extLst>
                  <a:ext uri="{0D108BD9-81ED-4DB2-BD59-A6C34878D82A}">
                    <a16:rowId xmlns:a16="http://schemas.microsoft.com/office/drawing/2014/main" val="916260778"/>
                  </a:ext>
                </a:extLst>
              </a:tr>
              <a:tr h="209116">
                <a:tc>
                  <a:txBody>
                    <a:bodyPr/>
                    <a:lstStyle/>
                    <a:p>
                      <a:pPr algn="l" fontAlgn="b"/>
                      <a:r>
                        <a:rPr lang="en-IN" sz="1500" u="none" strike="noStrike">
                          <a:effectLst/>
                        </a:rPr>
                        <a:t>04-01-2022</a:t>
                      </a:r>
                      <a:endParaRPr lang="en-IN" sz="1500" b="0" i="0" u="none" strike="noStrike">
                        <a:solidFill>
                          <a:srgbClr val="000000"/>
                        </a:solidFill>
                        <a:effectLst/>
                        <a:latin typeface="Calibri" panose="020F0502020204030204" pitchFamily="34" charset="0"/>
                      </a:endParaRPr>
                    </a:p>
                  </a:txBody>
                  <a:tcPr marL="6325" marR="6325" marT="6325" marB="0" anchor="b"/>
                </a:tc>
                <a:tc>
                  <a:txBody>
                    <a:bodyPr/>
                    <a:lstStyle/>
                    <a:p>
                      <a:pPr algn="r" fontAlgn="b"/>
                      <a:r>
                        <a:rPr lang="en-IN" sz="1500" u="none" strike="noStrike">
                          <a:effectLst/>
                        </a:rPr>
                        <a:t>595</a:t>
                      </a:r>
                      <a:endParaRPr lang="en-IN" sz="1500" b="0" i="0" u="none" strike="noStrike">
                        <a:solidFill>
                          <a:srgbClr val="000000"/>
                        </a:solidFill>
                        <a:effectLst/>
                        <a:latin typeface="Calibri" panose="020F0502020204030204" pitchFamily="34" charset="0"/>
                      </a:endParaRPr>
                    </a:p>
                  </a:txBody>
                  <a:tcPr marL="6325" marR="6325" marT="6325" marB="0" anchor="b"/>
                </a:tc>
                <a:tc>
                  <a:txBody>
                    <a:bodyPr/>
                    <a:lstStyle/>
                    <a:p>
                      <a:pPr algn="r" fontAlgn="b"/>
                      <a:r>
                        <a:rPr lang="en-IN" sz="1500" u="none" strike="noStrike">
                          <a:effectLst/>
                        </a:rPr>
                        <a:t>4404</a:t>
                      </a:r>
                      <a:endParaRPr lang="en-IN" sz="1500" b="0" i="0" u="none" strike="noStrike">
                        <a:solidFill>
                          <a:srgbClr val="000000"/>
                        </a:solidFill>
                        <a:effectLst/>
                        <a:latin typeface="Calibri" panose="020F0502020204030204" pitchFamily="34" charset="0"/>
                      </a:endParaRPr>
                    </a:p>
                  </a:txBody>
                  <a:tcPr marL="6325" marR="6325" marT="6325" marB="0" anchor="b"/>
                </a:tc>
                <a:tc>
                  <a:txBody>
                    <a:bodyPr/>
                    <a:lstStyle/>
                    <a:p>
                      <a:pPr algn="r" fontAlgn="b"/>
                      <a:r>
                        <a:rPr lang="en-IN" sz="1500" u="none" strike="noStrike">
                          <a:effectLst/>
                        </a:rPr>
                        <a:t>114</a:t>
                      </a:r>
                      <a:endParaRPr lang="en-IN" sz="1500" b="0" i="0" u="none" strike="noStrike">
                        <a:solidFill>
                          <a:srgbClr val="000000"/>
                        </a:solidFill>
                        <a:effectLst/>
                        <a:latin typeface="Calibri" panose="020F0502020204030204" pitchFamily="34" charset="0"/>
                      </a:endParaRPr>
                    </a:p>
                  </a:txBody>
                  <a:tcPr marL="6325" marR="6325" marT="6325" marB="0" anchor="b"/>
                </a:tc>
                <a:tc>
                  <a:txBody>
                    <a:bodyPr/>
                    <a:lstStyle/>
                    <a:p>
                      <a:pPr algn="r" fontAlgn="b"/>
                      <a:r>
                        <a:rPr lang="en-IN" sz="1500" u="none" strike="noStrike">
                          <a:effectLst/>
                        </a:rPr>
                        <a:t>5113</a:t>
                      </a:r>
                      <a:endParaRPr lang="en-IN" sz="1500" b="0" i="0" u="none" strike="noStrike">
                        <a:solidFill>
                          <a:srgbClr val="000000"/>
                        </a:solidFill>
                        <a:effectLst/>
                        <a:latin typeface="Calibri" panose="020F0502020204030204" pitchFamily="34" charset="0"/>
                      </a:endParaRPr>
                    </a:p>
                  </a:txBody>
                  <a:tcPr marL="6325" marR="6325" marT="6325" marB="0" anchor="b"/>
                </a:tc>
                <a:extLst>
                  <a:ext uri="{0D108BD9-81ED-4DB2-BD59-A6C34878D82A}">
                    <a16:rowId xmlns:a16="http://schemas.microsoft.com/office/drawing/2014/main" val="4251216922"/>
                  </a:ext>
                </a:extLst>
              </a:tr>
              <a:tr h="217159">
                <a:tc>
                  <a:txBody>
                    <a:bodyPr/>
                    <a:lstStyle/>
                    <a:p>
                      <a:pPr algn="l" fontAlgn="b"/>
                      <a:r>
                        <a:rPr lang="en-IN" sz="1500" u="none" strike="noStrike">
                          <a:effectLst/>
                        </a:rPr>
                        <a:t>05-01-2022</a:t>
                      </a:r>
                      <a:endParaRPr lang="en-IN" sz="1500" b="0" i="0" u="none" strike="noStrike">
                        <a:solidFill>
                          <a:srgbClr val="000000"/>
                        </a:solidFill>
                        <a:effectLst/>
                        <a:latin typeface="Calibri" panose="020F0502020204030204" pitchFamily="34" charset="0"/>
                      </a:endParaRPr>
                    </a:p>
                  </a:txBody>
                  <a:tcPr marL="6325" marR="6325" marT="6325" marB="0" anchor="b"/>
                </a:tc>
                <a:tc>
                  <a:txBody>
                    <a:bodyPr/>
                    <a:lstStyle/>
                    <a:p>
                      <a:pPr algn="r" fontAlgn="b"/>
                      <a:r>
                        <a:rPr lang="en-IN" sz="1500" u="none" strike="noStrike">
                          <a:effectLst/>
                        </a:rPr>
                        <a:t>536</a:t>
                      </a:r>
                      <a:endParaRPr lang="en-IN" sz="1500" b="0" i="0" u="none" strike="noStrike">
                        <a:solidFill>
                          <a:srgbClr val="000000"/>
                        </a:solidFill>
                        <a:effectLst/>
                        <a:latin typeface="Calibri" panose="020F0502020204030204" pitchFamily="34" charset="0"/>
                      </a:endParaRPr>
                    </a:p>
                  </a:txBody>
                  <a:tcPr marL="6325" marR="6325" marT="6325" marB="0" anchor="b"/>
                </a:tc>
                <a:tc>
                  <a:txBody>
                    <a:bodyPr/>
                    <a:lstStyle/>
                    <a:p>
                      <a:pPr algn="r" fontAlgn="b"/>
                      <a:r>
                        <a:rPr lang="en-IN" sz="1500" u="none" strike="noStrike">
                          <a:effectLst/>
                        </a:rPr>
                        <a:t>4140</a:t>
                      </a:r>
                      <a:endParaRPr lang="en-IN" sz="1500" b="0" i="0" u="none" strike="noStrike">
                        <a:solidFill>
                          <a:srgbClr val="000000"/>
                        </a:solidFill>
                        <a:effectLst/>
                        <a:latin typeface="Calibri" panose="020F0502020204030204" pitchFamily="34" charset="0"/>
                      </a:endParaRPr>
                    </a:p>
                  </a:txBody>
                  <a:tcPr marL="6325" marR="6325" marT="6325" marB="0" anchor="b"/>
                </a:tc>
                <a:tc>
                  <a:txBody>
                    <a:bodyPr/>
                    <a:lstStyle/>
                    <a:p>
                      <a:pPr algn="r" fontAlgn="b"/>
                      <a:r>
                        <a:rPr lang="en-IN" sz="1500" u="none" strike="noStrike">
                          <a:effectLst/>
                        </a:rPr>
                        <a:t>114</a:t>
                      </a:r>
                      <a:endParaRPr lang="en-IN" sz="1500" b="0" i="0" u="none" strike="noStrike">
                        <a:solidFill>
                          <a:srgbClr val="000000"/>
                        </a:solidFill>
                        <a:effectLst/>
                        <a:latin typeface="Calibri" panose="020F0502020204030204" pitchFamily="34" charset="0"/>
                      </a:endParaRPr>
                    </a:p>
                  </a:txBody>
                  <a:tcPr marL="6325" marR="6325" marT="6325" marB="0" anchor="b"/>
                </a:tc>
                <a:tc>
                  <a:txBody>
                    <a:bodyPr/>
                    <a:lstStyle/>
                    <a:p>
                      <a:pPr algn="r" fontAlgn="b"/>
                      <a:r>
                        <a:rPr lang="en-IN" sz="1500" u="none" strike="noStrike">
                          <a:effectLst/>
                        </a:rPr>
                        <a:t>4790</a:t>
                      </a:r>
                      <a:endParaRPr lang="en-IN" sz="1500" b="0" i="0" u="none" strike="noStrike">
                        <a:solidFill>
                          <a:srgbClr val="000000"/>
                        </a:solidFill>
                        <a:effectLst/>
                        <a:latin typeface="Calibri" panose="020F0502020204030204" pitchFamily="34" charset="0"/>
                      </a:endParaRPr>
                    </a:p>
                  </a:txBody>
                  <a:tcPr marL="6325" marR="6325" marT="6325" marB="0" anchor="b"/>
                </a:tc>
                <a:extLst>
                  <a:ext uri="{0D108BD9-81ED-4DB2-BD59-A6C34878D82A}">
                    <a16:rowId xmlns:a16="http://schemas.microsoft.com/office/drawing/2014/main" val="2320417854"/>
                  </a:ext>
                </a:extLst>
              </a:tr>
              <a:tr h="217159">
                <a:tc>
                  <a:txBody>
                    <a:bodyPr/>
                    <a:lstStyle/>
                    <a:p>
                      <a:pPr algn="l" fontAlgn="b"/>
                      <a:r>
                        <a:rPr lang="en-IN" sz="1500" u="none" strike="noStrike">
                          <a:effectLst/>
                        </a:rPr>
                        <a:t>06-01-2022</a:t>
                      </a:r>
                      <a:endParaRPr lang="en-IN" sz="1500" b="0" i="0" u="none" strike="noStrike">
                        <a:solidFill>
                          <a:srgbClr val="000000"/>
                        </a:solidFill>
                        <a:effectLst/>
                        <a:latin typeface="Calibri" panose="020F0502020204030204" pitchFamily="34" charset="0"/>
                      </a:endParaRPr>
                    </a:p>
                  </a:txBody>
                  <a:tcPr marL="6325" marR="6325" marT="6325" marB="0" anchor="b"/>
                </a:tc>
                <a:tc>
                  <a:txBody>
                    <a:bodyPr/>
                    <a:lstStyle/>
                    <a:p>
                      <a:pPr algn="r" fontAlgn="b"/>
                      <a:r>
                        <a:rPr lang="en-IN" sz="1500" u="none" strike="noStrike">
                          <a:effectLst/>
                        </a:rPr>
                        <a:t>991</a:t>
                      </a:r>
                      <a:endParaRPr lang="en-IN" sz="1500" b="0" i="0" u="none" strike="noStrike">
                        <a:solidFill>
                          <a:srgbClr val="000000"/>
                        </a:solidFill>
                        <a:effectLst/>
                        <a:latin typeface="Calibri" panose="020F0502020204030204" pitchFamily="34" charset="0"/>
                      </a:endParaRPr>
                    </a:p>
                  </a:txBody>
                  <a:tcPr marL="6325" marR="6325" marT="6325" marB="0" anchor="b"/>
                </a:tc>
                <a:tc>
                  <a:txBody>
                    <a:bodyPr/>
                    <a:lstStyle/>
                    <a:p>
                      <a:pPr algn="r" fontAlgn="b"/>
                      <a:r>
                        <a:rPr lang="en-IN" sz="1500" u="none" strike="noStrike">
                          <a:effectLst/>
                        </a:rPr>
                        <a:t>3875</a:t>
                      </a:r>
                      <a:endParaRPr lang="en-IN" sz="1500" b="0" i="0" u="none" strike="noStrike">
                        <a:solidFill>
                          <a:srgbClr val="000000"/>
                        </a:solidFill>
                        <a:effectLst/>
                        <a:latin typeface="Calibri" panose="020F0502020204030204" pitchFamily="34" charset="0"/>
                      </a:endParaRPr>
                    </a:p>
                  </a:txBody>
                  <a:tcPr marL="6325" marR="6325" marT="6325" marB="0" anchor="b"/>
                </a:tc>
                <a:tc>
                  <a:txBody>
                    <a:bodyPr/>
                    <a:lstStyle/>
                    <a:p>
                      <a:pPr algn="r" fontAlgn="b"/>
                      <a:r>
                        <a:rPr lang="en-IN" sz="1500" u="none" strike="noStrike">
                          <a:effectLst/>
                        </a:rPr>
                        <a:t>85</a:t>
                      </a:r>
                      <a:endParaRPr lang="en-IN" sz="1500" b="0" i="0" u="none" strike="noStrike">
                        <a:solidFill>
                          <a:srgbClr val="000000"/>
                        </a:solidFill>
                        <a:effectLst/>
                        <a:latin typeface="Calibri" panose="020F0502020204030204" pitchFamily="34" charset="0"/>
                      </a:endParaRPr>
                    </a:p>
                  </a:txBody>
                  <a:tcPr marL="6325" marR="6325" marT="6325" marB="0" anchor="b"/>
                </a:tc>
                <a:tc>
                  <a:txBody>
                    <a:bodyPr/>
                    <a:lstStyle/>
                    <a:p>
                      <a:pPr algn="r" fontAlgn="b"/>
                      <a:r>
                        <a:rPr lang="en-IN" sz="1500" u="none" strike="noStrike">
                          <a:effectLst/>
                        </a:rPr>
                        <a:t>4951</a:t>
                      </a:r>
                      <a:endParaRPr lang="en-IN" sz="1500" b="0" i="0" u="none" strike="noStrike">
                        <a:solidFill>
                          <a:srgbClr val="000000"/>
                        </a:solidFill>
                        <a:effectLst/>
                        <a:latin typeface="Calibri" panose="020F0502020204030204" pitchFamily="34" charset="0"/>
                      </a:endParaRPr>
                    </a:p>
                  </a:txBody>
                  <a:tcPr marL="6325" marR="6325" marT="6325" marB="0" anchor="b"/>
                </a:tc>
                <a:extLst>
                  <a:ext uri="{0D108BD9-81ED-4DB2-BD59-A6C34878D82A}">
                    <a16:rowId xmlns:a16="http://schemas.microsoft.com/office/drawing/2014/main" val="590791579"/>
                  </a:ext>
                </a:extLst>
              </a:tr>
              <a:tr h="209116">
                <a:tc>
                  <a:txBody>
                    <a:bodyPr/>
                    <a:lstStyle/>
                    <a:p>
                      <a:pPr algn="l" fontAlgn="b"/>
                      <a:r>
                        <a:rPr lang="en-IN" sz="1500" u="none" strike="noStrike">
                          <a:effectLst/>
                        </a:rPr>
                        <a:t>07-01-2022</a:t>
                      </a:r>
                      <a:endParaRPr lang="en-IN" sz="1500" b="0" i="0" u="none" strike="noStrike">
                        <a:solidFill>
                          <a:srgbClr val="000000"/>
                        </a:solidFill>
                        <a:effectLst/>
                        <a:latin typeface="Calibri" panose="020F0502020204030204" pitchFamily="34" charset="0"/>
                      </a:endParaRPr>
                    </a:p>
                  </a:txBody>
                  <a:tcPr marL="6325" marR="6325" marT="6325" marB="0" anchor="b"/>
                </a:tc>
                <a:tc>
                  <a:txBody>
                    <a:bodyPr/>
                    <a:lstStyle/>
                    <a:p>
                      <a:pPr algn="r" fontAlgn="b"/>
                      <a:r>
                        <a:rPr lang="en-IN" sz="1500" u="none" strike="noStrike">
                          <a:effectLst/>
                        </a:rPr>
                        <a:t>1319</a:t>
                      </a:r>
                      <a:endParaRPr lang="en-IN" sz="1500" b="0" i="0" u="none" strike="noStrike">
                        <a:solidFill>
                          <a:srgbClr val="000000"/>
                        </a:solidFill>
                        <a:effectLst/>
                        <a:latin typeface="Calibri" panose="020F0502020204030204" pitchFamily="34" charset="0"/>
                      </a:endParaRPr>
                    </a:p>
                  </a:txBody>
                  <a:tcPr marL="6325" marR="6325" marT="6325" marB="0" anchor="b"/>
                </a:tc>
                <a:tc>
                  <a:txBody>
                    <a:bodyPr/>
                    <a:lstStyle/>
                    <a:p>
                      <a:pPr algn="r" fontAlgn="b"/>
                      <a:r>
                        <a:rPr lang="en-IN" sz="1500" u="none" strike="noStrike">
                          <a:effectLst/>
                        </a:rPr>
                        <a:t>3587</a:t>
                      </a:r>
                      <a:endParaRPr lang="en-IN" sz="1500" b="0" i="0" u="none" strike="noStrike">
                        <a:solidFill>
                          <a:srgbClr val="000000"/>
                        </a:solidFill>
                        <a:effectLst/>
                        <a:latin typeface="Calibri" panose="020F0502020204030204" pitchFamily="34" charset="0"/>
                      </a:endParaRPr>
                    </a:p>
                  </a:txBody>
                  <a:tcPr marL="6325" marR="6325" marT="6325" marB="0" anchor="b"/>
                </a:tc>
                <a:tc>
                  <a:txBody>
                    <a:bodyPr/>
                    <a:lstStyle/>
                    <a:p>
                      <a:pPr algn="r" fontAlgn="b"/>
                      <a:r>
                        <a:rPr lang="en-IN" sz="1500" u="none" strike="noStrike">
                          <a:effectLst/>
                        </a:rPr>
                        <a:t>42</a:t>
                      </a:r>
                      <a:endParaRPr lang="en-IN" sz="1500" b="0" i="0" u="none" strike="noStrike">
                        <a:solidFill>
                          <a:srgbClr val="000000"/>
                        </a:solidFill>
                        <a:effectLst/>
                        <a:latin typeface="Calibri" panose="020F0502020204030204" pitchFamily="34" charset="0"/>
                      </a:endParaRPr>
                    </a:p>
                  </a:txBody>
                  <a:tcPr marL="6325" marR="6325" marT="6325" marB="0" anchor="b"/>
                </a:tc>
                <a:tc>
                  <a:txBody>
                    <a:bodyPr/>
                    <a:lstStyle/>
                    <a:p>
                      <a:pPr algn="r" fontAlgn="b"/>
                      <a:r>
                        <a:rPr lang="en-IN" sz="1500" u="none" strike="noStrike">
                          <a:effectLst/>
                        </a:rPr>
                        <a:t>4948</a:t>
                      </a:r>
                      <a:endParaRPr lang="en-IN" sz="1500" b="0" i="0" u="none" strike="noStrike">
                        <a:solidFill>
                          <a:srgbClr val="000000"/>
                        </a:solidFill>
                        <a:effectLst/>
                        <a:latin typeface="Calibri" panose="020F0502020204030204" pitchFamily="34" charset="0"/>
                      </a:endParaRPr>
                    </a:p>
                  </a:txBody>
                  <a:tcPr marL="6325" marR="6325" marT="6325" marB="0" anchor="b"/>
                </a:tc>
                <a:extLst>
                  <a:ext uri="{0D108BD9-81ED-4DB2-BD59-A6C34878D82A}">
                    <a16:rowId xmlns:a16="http://schemas.microsoft.com/office/drawing/2014/main" val="2871653601"/>
                  </a:ext>
                </a:extLst>
              </a:tr>
              <a:tr h="209116">
                <a:tc>
                  <a:txBody>
                    <a:bodyPr/>
                    <a:lstStyle/>
                    <a:p>
                      <a:pPr algn="l" fontAlgn="b"/>
                      <a:r>
                        <a:rPr lang="en-IN" sz="1500" u="none" strike="noStrike">
                          <a:effectLst/>
                        </a:rPr>
                        <a:t>08-01-2022</a:t>
                      </a:r>
                      <a:endParaRPr lang="en-IN" sz="1500" b="0" i="0" u="none" strike="noStrike">
                        <a:solidFill>
                          <a:srgbClr val="000000"/>
                        </a:solidFill>
                        <a:effectLst/>
                        <a:latin typeface="Calibri" panose="020F0502020204030204" pitchFamily="34" charset="0"/>
                      </a:endParaRPr>
                    </a:p>
                  </a:txBody>
                  <a:tcPr marL="6325" marR="6325" marT="6325" marB="0" anchor="b"/>
                </a:tc>
                <a:tc>
                  <a:txBody>
                    <a:bodyPr/>
                    <a:lstStyle/>
                    <a:p>
                      <a:pPr algn="r" fontAlgn="b"/>
                      <a:r>
                        <a:rPr lang="en-IN" sz="1500" u="none" strike="noStrike">
                          <a:effectLst/>
                        </a:rPr>
                        <a:t>1103</a:t>
                      </a:r>
                      <a:endParaRPr lang="en-IN" sz="1500" b="0" i="0" u="none" strike="noStrike">
                        <a:solidFill>
                          <a:srgbClr val="000000"/>
                        </a:solidFill>
                        <a:effectLst/>
                        <a:latin typeface="Calibri" panose="020F0502020204030204" pitchFamily="34" charset="0"/>
                      </a:endParaRPr>
                    </a:p>
                  </a:txBody>
                  <a:tcPr marL="6325" marR="6325" marT="6325" marB="0" anchor="b"/>
                </a:tc>
                <a:tc>
                  <a:txBody>
                    <a:bodyPr/>
                    <a:lstStyle/>
                    <a:p>
                      <a:pPr algn="r" fontAlgn="b"/>
                      <a:r>
                        <a:rPr lang="en-IN" sz="1500" u="none" strike="noStrike">
                          <a:effectLst/>
                        </a:rPr>
                        <a:t>3519</a:t>
                      </a:r>
                      <a:endParaRPr lang="en-IN" sz="1500" b="0" i="0" u="none" strike="noStrike">
                        <a:solidFill>
                          <a:srgbClr val="000000"/>
                        </a:solidFill>
                        <a:effectLst/>
                        <a:latin typeface="Calibri" panose="020F0502020204030204" pitchFamily="34" charset="0"/>
                      </a:endParaRPr>
                    </a:p>
                  </a:txBody>
                  <a:tcPr marL="6325" marR="6325" marT="6325" marB="0" anchor="b"/>
                </a:tc>
                <a:tc>
                  <a:txBody>
                    <a:bodyPr/>
                    <a:lstStyle/>
                    <a:p>
                      <a:pPr algn="r" fontAlgn="b"/>
                      <a:r>
                        <a:rPr lang="en-IN" sz="1500" u="none" strike="noStrike">
                          <a:effectLst/>
                        </a:rPr>
                        <a:t>50</a:t>
                      </a:r>
                      <a:endParaRPr lang="en-IN" sz="1500" b="0" i="0" u="none" strike="noStrike">
                        <a:solidFill>
                          <a:srgbClr val="000000"/>
                        </a:solidFill>
                        <a:effectLst/>
                        <a:latin typeface="Calibri" panose="020F0502020204030204" pitchFamily="34" charset="0"/>
                      </a:endParaRPr>
                    </a:p>
                  </a:txBody>
                  <a:tcPr marL="6325" marR="6325" marT="6325" marB="0" anchor="b"/>
                </a:tc>
                <a:tc>
                  <a:txBody>
                    <a:bodyPr/>
                    <a:lstStyle/>
                    <a:p>
                      <a:pPr algn="r" fontAlgn="b"/>
                      <a:r>
                        <a:rPr lang="en-IN" sz="1500" u="none" strike="noStrike">
                          <a:effectLst/>
                        </a:rPr>
                        <a:t>4672</a:t>
                      </a:r>
                      <a:endParaRPr lang="en-IN" sz="1500" b="0" i="0" u="none" strike="noStrike">
                        <a:solidFill>
                          <a:srgbClr val="000000"/>
                        </a:solidFill>
                        <a:effectLst/>
                        <a:latin typeface="Calibri" panose="020F0502020204030204" pitchFamily="34" charset="0"/>
                      </a:endParaRPr>
                    </a:p>
                  </a:txBody>
                  <a:tcPr marL="6325" marR="6325" marT="6325" marB="0" anchor="b"/>
                </a:tc>
                <a:extLst>
                  <a:ext uri="{0D108BD9-81ED-4DB2-BD59-A6C34878D82A}">
                    <a16:rowId xmlns:a16="http://schemas.microsoft.com/office/drawing/2014/main" val="4048127129"/>
                  </a:ext>
                </a:extLst>
              </a:tr>
              <a:tr h="209116">
                <a:tc>
                  <a:txBody>
                    <a:bodyPr/>
                    <a:lstStyle/>
                    <a:p>
                      <a:pPr algn="l" fontAlgn="b"/>
                      <a:r>
                        <a:rPr lang="en-IN" sz="1500" u="none" strike="noStrike">
                          <a:effectLst/>
                        </a:rPr>
                        <a:t>09-01-2022</a:t>
                      </a:r>
                      <a:endParaRPr lang="en-IN" sz="1500" b="0" i="0" u="none" strike="noStrike">
                        <a:solidFill>
                          <a:srgbClr val="000000"/>
                        </a:solidFill>
                        <a:effectLst/>
                        <a:latin typeface="Calibri" panose="020F0502020204030204" pitchFamily="34" charset="0"/>
                      </a:endParaRPr>
                    </a:p>
                  </a:txBody>
                  <a:tcPr marL="6325" marR="6325" marT="6325" marB="0" anchor="b"/>
                </a:tc>
                <a:tc>
                  <a:txBody>
                    <a:bodyPr/>
                    <a:lstStyle/>
                    <a:p>
                      <a:pPr algn="r" fontAlgn="b"/>
                      <a:r>
                        <a:rPr lang="en-IN" sz="1500" u="none" strike="noStrike">
                          <a:effectLst/>
                        </a:rPr>
                        <a:t>962</a:t>
                      </a:r>
                      <a:endParaRPr lang="en-IN" sz="1500" b="0" i="0" u="none" strike="noStrike">
                        <a:solidFill>
                          <a:srgbClr val="000000"/>
                        </a:solidFill>
                        <a:effectLst/>
                        <a:latin typeface="Calibri" panose="020F0502020204030204" pitchFamily="34" charset="0"/>
                      </a:endParaRPr>
                    </a:p>
                  </a:txBody>
                  <a:tcPr marL="6325" marR="6325" marT="6325" marB="0" anchor="b"/>
                </a:tc>
                <a:tc>
                  <a:txBody>
                    <a:bodyPr/>
                    <a:lstStyle/>
                    <a:p>
                      <a:pPr algn="r" fontAlgn="b"/>
                      <a:r>
                        <a:rPr lang="en-IN" sz="1500" u="none" strike="noStrike">
                          <a:effectLst/>
                        </a:rPr>
                        <a:t>2628</a:t>
                      </a:r>
                      <a:endParaRPr lang="en-IN" sz="1500" b="0" i="0" u="none" strike="noStrike">
                        <a:solidFill>
                          <a:srgbClr val="000000"/>
                        </a:solidFill>
                        <a:effectLst/>
                        <a:latin typeface="Calibri" panose="020F0502020204030204" pitchFamily="34" charset="0"/>
                      </a:endParaRPr>
                    </a:p>
                  </a:txBody>
                  <a:tcPr marL="6325" marR="6325" marT="6325" marB="0" anchor="b"/>
                </a:tc>
                <a:tc>
                  <a:txBody>
                    <a:bodyPr/>
                    <a:lstStyle/>
                    <a:p>
                      <a:pPr algn="r" fontAlgn="b"/>
                      <a:r>
                        <a:rPr lang="en-IN" sz="1500" u="none" strike="noStrike">
                          <a:effectLst/>
                        </a:rPr>
                        <a:t>62</a:t>
                      </a:r>
                      <a:endParaRPr lang="en-IN" sz="1500" b="0" i="0" u="none" strike="noStrike">
                        <a:solidFill>
                          <a:srgbClr val="000000"/>
                        </a:solidFill>
                        <a:effectLst/>
                        <a:latin typeface="Calibri" panose="020F0502020204030204" pitchFamily="34" charset="0"/>
                      </a:endParaRPr>
                    </a:p>
                  </a:txBody>
                  <a:tcPr marL="6325" marR="6325" marT="6325" marB="0" anchor="b"/>
                </a:tc>
                <a:tc>
                  <a:txBody>
                    <a:bodyPr/>
                    <a:lstStyle/>
                    <a:p>
                      <a:pPr algn="r" fontAlgn="b"/>
                      <a:r>
                        <a:rPr lang="en-IN" sz="1500" u="none" strike="noStrike">
                          <a:effectLst/>
                        </a:rPr>
                        <a:t>3652</a:t>
                      </a:r>
                      <a:endParaRPr lang="en-IN" sz="1500" b="0" i="0" u="none" strike="noStrike">
                        <a:solidFill>
                          <a:srgbClr val="000000"/>
                        </a:solidFill>
                        <a:effectLst/>
                        <a:latin typeface="Calibri" panose="020F0502020204030204" pitchFamily="34" charset="0"/>
                      </a:endParaRPr>
                    </a:p>
                  </a:txBody>
                  <a:tcPr marL="6325" marR="6325" marT="6325" marB="0" anchor="b"/>
                </a:tc>
                <a:extLst>
                  <a:ext uri="{0D108BD9-81ED-4DB2-BD59-A6C34878D82A}">
                    <a16:rowId xmlns:a16="http://schemas.microsoft.com/office/drawing/2014/main" val="3827038454"/>
                  </a:ext>
                </a:extLst>
              </a:tr>
              <a:tr h="209116">
                <a:tc>
                  <a:txBody>
                    <a:bodyPr/>
                    <a:lstStyle/>
                    <a:p>
                      <a:pPr algn="l" fontAlgn="b"/>
                      <a:r>
                        <a:rPr lang="en-IN" sz="1500" u="none" strike="noStrike">
                          <a:effectLst/>
                        </a:rPr>
                        <a:t>10-01-2022</a:t>
                      </a:r>
                      <a:endParaRPr lang="en-IN" sz="1500" b="0" i="0" u="none" strike="noStrike">
                        <a:solidFill>
                          <a:srgbClr val="000000"/>
                        </a:solidFill>
                        <a:effectLst/>
                        <a:latin typeface="Calibri" panose="020F0502020204030204" pitchFamily="34" charset="0"/>
                      </a:endParaRPr>
                    </a:p>
                  </a:txBody>
                  <a:tcPr marL="6325" marR="6325" marT="6325" marB="0" anchor="b"/>
                </a:tc>
                <a:tc>
                  <a:txBody>
                    <a:bodyPr/>
                    <a:lstStyle/>
                    <a:p>
                      <a:pPr algn="r" fontAlgn="b"/>
                      <a:r>
                        <a:rPr lang="en-IN" sz="1500" u="none" strike="noStrike">
                          <a:effectLst/>
                        </a:rPr>
                        <a:t>1212</a:t>
                      </a:r>
                      <a:endParaRPr lang="en-IN" sz="1500" b="0" i="0" u="none" strike="noStrike">
                        <a:solidFill>
                          <a:srgbClr val="000000"/>
                        </a:solidFill>
                        <a:effectLst/>
                        <a:latin typeface="Calibri" panose="020F0502020204030204" pitchFamily="34" charset="0"/>
                      </a:endParaRPr>
                    </a:p>
                  </a:txBody>
                  <a:tcPr marL="6325" marR="6325" marT="6325" marB="0" anchor="b"/>
                </a:tc>
                <a:tc>
                  <a:txBody>
                    <a:bodyPr/>
                    <a:lstStyle/>
                    <a:p>
                      <a:pPr algn="r" fontAlgn="b"/>
                      <a:r>
                        <a:rPr lang="en-IN" sz="1500" u="none" strike="noStrike">
                          <a:effectLst/>
                        </a:rPr>
                        <a:t>3699</a:t>
                      </a:r>
                      <a:endParaRPr lang="en-IN" sz="1500" b="0" i="0" u="none" strike="noStrike">
                        <a:solidFill>
                          <a:srgbClr val="000000"/>
                        </a:solidFill>
                        <a:effectLst/>
                        <a:latin typeface="Calibri" panose="020F0502020204030204" pitchFamily="34" charset="0"/>
                      </a:endParaRPr>
                    </a:p>
                  </a:txBody>
                  <a:tcPr marL="6325" marR="6325" marT="6325" marB="0" anchor="b"/>
                </a:tc>
                <a:tc>
                  <a:txBody>
                    <a:bodyPr/>
                    <a:lstStyle/>
                    <a:p>
                      <a:pPr algn="r" fontAlgn="b"/>
                      <a:r>
                        <a:rPr lang="en-IN" sz="1500" u="none" strike="noStrike">
                          <a:effectLst/>
                        </a:rPr>
                        <a:t>72</a:t>
                      </a:r>
                      <a:endParaRPr lang="en-IN" sz="1500" b="0" i="0" u="none" strike="noStrike">
                        <a:solidFill>
                          <a:srgbClr val="000000"/>
                        </a:solidFill>
                        <a:effectLst/>
                        <a:latin typeface="Calibri" panose="020F0502020204030204" pitchFamily="34" charset="0"/>
                      </a:endParaRPr>
                    </a:p>
                  </a:txBody>
                  <a:tcPr marL="6325" marR="6325" marT="6325" marB="0" anchor="b"/>
                </a:tc>
                <a:tc>
                  <a:txBody>
                    <a:bodyPr/>
                    <a:lstStyle/>
                    <a:p>
                      <a:pPr algn="r" fontAlgn="b"/>
                      <a:r>
                        <a:rPr lang="en-IN" sz="1500" u="none" strike="noStrike">
                          <a:effectLst/>
                        </a:rPr>
                        <a:t>4983</a:t>
                      </a:r>
                      <a:endParaRPr lang="en-IN" sz="1500" b="0" i="0" u="none" strike="noStrike">
                        <a:solidFill>
                          <a:srgbClr val="000000"/>
                        </a:solidFill>
                        <a:effectLst/>
                        <a:latin typeface="Calibri" panose="020F0502020204030204" pitchFamily="34" charset="0"/>
                      </a:endParaRPr>
                    </a:p>
                  </a:txBody>
                  <a:tcPr marL="6325" marR="6325" marT="6325" marB="0" anchor="b"/>
                </a:tc>
                <a:extLst>
                  <a:ext uri="{0D108BD9-81ED-4DB2-BD59-A6C34878D82A}">
                    <a16:rowId xmlns:a16="http://schemas.microsoft.com/office/drawing/2014/main" val="2802521546"/>
                  </a:ext>
                </a:extLst>
              </a:tr>
              <a:tr h="209116">
                <a:tc>
                  <a:txBody>
                    <a:bodyPr/>
                    <a:lstStyle/>
                    <a:p>
                      <a:pPr algn="l" fontAlgn="b"/>
                      <a:r>
                        <a:rPr lang="en-IN" sz="1500" u="none" strike="noStrike">
                          <a:effectLst/>
                        </a:rPr>
                        <a:t>11-01-2022</a:t>
                      </a:r>
                      <a:endParaRPr lang="en-IN" sz="1500" b="0" i="0" u="none" strike="noStrike">
                        <a:solidFill>
                          <a:srgbClr val="000000"/>
                        </a:solidFill>
                        <a:effectLst/>
                        <a:latin typeface="Calibri" panose="020F0502020204030204" pitchFamily="34" charset="0"/>
                      </a:endParaRPr>
                    </a:p>
                  </a:txBody>
                  <a:tcPr marL="6325" marR="6325" marT="6325" marB="0" anchor="b"/>
                </a:tc>
                <a:tc>
                  <a:txBody>
                    <a:bodyPr/>
                    <a:lstStyle/>
                    <a:p>
                      <a:pPr algn="r" fontAlgn="b"/>
                      <a:r>
                        <a:rPr lang="en-IN" sz="1500" u="none" strike="noStrike">
                          <a:effectLst/>
                        </a:rPr>
                        <a:t>856</a:t>
                      </a:r>
                      <a:endParaRPr lang="en-IN" sz="1500" b="0" i="0" u="none" strike="noStrike">
                        <a:solidFill>
                          <a:srgbClr val="000000"/>
                        </a:solidFill>
                        <a:effectLst/>
                        <a:latin typeface="Calibri" panose="020F0502020204030204" pitchFamily="34" charset="0"/>
                      </a:endParaRPr>
                    </a:p>
                  </a:txBody>
                  <a:tcPr marL="6325" marR="6325" marT="6325" marB="0" anchor="b"/>
                </a:tc>
                <a:tc>
                  <a:txBody>
                    <a:bodyPr/>
                    <a:lstStyle/>
                    <a:p>
                      <a:pPr algn="r" fontAlgn="b"/>
                      <a:r>
                        <a:rPr lang="en-IN" sz="1500" u="none" strike="noStrike">
                          <a:effectLst/>
                        </a:rPr>
                        <a:t>3695</a:t>
                      </a:r>
                      <a:endParaRPr lang="en-IN" sz="1500" b="0" i="0" u="none" strike="noStrike">
                        <a:solidFill>
                          <a:srgbClr val="000000"/>
                        </a:solidFill>
                        <a:effectLst/>
                        <a:latin typeface="Calibri" panose="020F0502020204030204" pitchFamily="34" charset="0"/>
                      </a:endParaRPr>
                    </a:p>
                  </a:txBody>
                  <a:tcPr marL="6325" marR="6325" marT="6325" marB="0" anchor="b"/>
                </a:tc>
                <a:tc>
                  <a:txBody>
                    <a:bodyPr/>
                    <a:lstStyle/>
                    <a:p>
                      <a:pPr algn="r" fontAlgn="b"/>
                      <a:r>
                        <a:rPr lang="en-IN" sz="1500" u="none" strike="noStrike">
                          <a:effectLst/>
                        </a:rPr>
                        <a:t>86</a:t>
                      </a:r>
                      <a:endParaRPr lang="en-IN" sz="1500" b="0" i="0" u="none" strike="noStrike">
                        <a:solidFill>
                          <a:srgbClr val="000000"/>
                        </a:solidFill>
                        <a:effectLst/>
                        <a:latin typeface="Calibri" panose="020F0502020204030204" pitchFamily="34" charset="0"/>
                      </a:endParaRPr>
                    </a:p>
                  </a:txBody>
                  <a:tcPr marL="6325" marR="6325" marT="6325" marB="0" anchor="b"/>
                </a:tc>
                <a:tc>
                  <a:txBody>
                    <a:bodyPr/>
                    <a:lstStyle/>
                    <a:p>
                      <a:pPr algn="r" fontAlgn="b"/>
                      <a:r>
                        <a:rPr lang="en-IN" sz="1500" u="none" strike="noStrike">
                          <a:effectLst/>
                        </a:rPr>
                        <a:t>4637</a:t>
                      </a:r>
                      <a:endParaRPr lang="en-IN" sz="1500" b="0" i="0" u="none" strike="noStrike">
                        <a:solidFill>
                          <a:srgbClr val="000000"/>
                        </a:solidFill>
                        <a:effectLst/>
                        <a:latin typeface="Calibri" panose="020F0502020204030204" pitchFamily="34" charset="0"/>
                      </a:endParaRPr>
                    </a:p>
                  </a:txBody>
                  <a:tcPr marL="6325" marR="6325" marT="6325" marB="0" anchor="b"/>
                </a:tc>
                <a:extLst>
                  <a:ext uri="{0D108BD9-81ED-4DB2-BD59-A6C34878D82A}">
                    <a16:rowId xmlns:a16="http://schemas.microsoft.com/office/drawing/2014/main" val="687823203"/>
                  </a:ext>
                </a:extLst>
              </a:tr>
              <a:tr h="209116">
                <a:tc>
                  <a:txBody>
                    <a:bodyPr/>
                    <a:lstStyle/>
                    <a:p>
                      <a:pPr algn="l" fontAlgn="b"/>
                      <a:r>
                        <a:rPr lang="en-IN" sz="1500" u="none" strike="noStrike">
                          <a:effectLst/>
                        </a:rPr>
                        <a:t>12-01-2022</a:t>
                      </a:r>
                      <a:endParaRPr lang="en-IN" sz="1500" b="0" i="0" u="none" strike="noStrike">
                        <a:solidFill>
                          <a:srgbClr val="000000"/>
                        </a:solidFill>
                        <a:effectLst/>
                        <a:latin typeface="Calibri" panose="020F0502020204030204" pitchFamily="34" charset="0"/>
                      </a:endParaRPr>
                    </a:p>
                  </a:txBody>
                  <a:tcPr marL="6325" marR="6325" marT="6325" marB="0" anchor="b"/>
                </a:tc>
                <a:tc>
                  <a:txBody>
                    <a:bodyPr/>
                    <a:lstStyle/>
                    <a:p>
                      <a:pPr algn="r" fontAlgn="b"/>
                      <a:r>
                        <a:rPr lang="en-IN" sz="1500" u="none" strike="noStrike">
                          <a:effectLst/>
                        </a:rPr>
                        <a:t>1299</a:t>
                      </a:r>
                      <a:endParaRPr lang="en-IN" sz="1500" b="0" i="0" u="none" strike="noStrike">
                        <a:solidFill>
                          <a:srgbClr val="000000"/>
                        </a:solidFill>
                        <a:effectLst/>
                        <a:latin typeface="Calibri" panose="020F0502020204030204" pitchFamily="34" charset="0"/>
                      </a:endParaRPr>
                    </a:p>
                  </a:txBody>
                  <a:tcPr marL="6325" marR="6325" marT="6325" marB="0" anchor="b"/>
                </a:tc>
                <a:tc>
                  <a:txBody>
                    <a:bodyPr/>
                    <a:lstStyle/>
                    <a:p>
                      <a:pPr algn="r" fontAlgn="b"/>
                      <a:r>
                        <a:rPr lang="en-IN" sz="1500" u="none" strike="noStrike">
                          <a:effectLst/>
                        </a:rPr>
                        <a:t>3297</a:t>
                      </a:r>
                      <a:endParaRPr lang="en-IN" sz="1500" b="0" i="0" u="none" strike="noStrike">
                        <a:solidFill>
                          <a:srgbClr val="000000"/>
                        </a:solidFill>
                        <a:effectLst/>
                        <a:latin typeface="Calibri" panose="020F0502020204030204" pitchFamily="34" charset="0"/>
                      </a:endParaRPr>
                    </a:p>
                  </a:txBody>
                  <a:tcPr marL="6325" marR="6325" marT="6325" marB="0" anchor="b"/>
                </a:tc>
                <a:tc>
                  <a:txBody>
                    <a:bodyPr/>
                    <a:lstStyle/>
                    <a:p>
                      <a:pPr algn="r" fontAlgn="b"/>
                      <a:r>
                        <a:rPr lang="en-IN" sz="1500" u="none" strike="noStrike">
                          <a:effectLst/>
                        </a:rPr>
                        <a:t>47</a:t>
                      </a:r>
                      <a:endParaRPr lang="en-IN" sz="1500" b="0" i="0" u="none" strike="noStrike">
                        <a:solidFill>
                          <a:srgbClr val="000000"/>
                        </a:solidFill>
                        <a:effectLst/>
                        <a:latin typeface="Calibri" panose="020F0502020204030204" pitchFamily="34" charset="0"/>
                      </a:endParaRPr>
                    </a:p>
                  </a:txBody>
                  <a:tcPr marL="6325" marR="6325" marT="6325" marB="0" anchor="b"/>
                </a:tc>
                <a:tc>
                  <a:txBody>
                    <a:bodyPr/>
                    <a:lstStyle/>
                    <a:p>
                      <a:pPr algn="r" fontAlgn="b"/>
                      <a:r>
                        <a:rPr lang="en-IN" sz="1500" u="none" strike="noStrike">
                          <a:effectLst/>
                        </a:rPr>
                        <a:t>4643</a:t>
                      </a:r>
                      <a:endParaRPr lang="en-IN" sz="1500" b="0" i="0" u="none" strike="noStrike">
                        <a:solidFill>
                          <a:srgbClr val="000000"/>
                        </a:solidFill>
                        <a:effectLst/>
                        <a:latin typeface="Calibri" panose="020F0502020204030204" pitchFamily="34" charset="0"/>
                      </a:endParaRPr>
                    </a:p>
                  </a:txBody>
                  <a:tcPr marL="6325" marR="6325" marT="6325" marB="0" anchor="b"/>
                </a:tc>
                <a:extLst>
                  <a:ext uri="{0D108BD9-81ED-4DB2-BD59-A6C34878D82A}">
                    <a16:rowId xmlns:a16="http://schemas.microsoft.com/office/drawing/2014/main" val="3166833581"/>
                  </a:ext>
                </a:extLst>
              </a:tr>
              <a:tr h="209116">
                <a:tc>
                  <a:txBody>
                    <a:bodyPr/>
                    <a:lstStyle/>
                    <a:p>
                      <a:pPr algn="l" fontAlgn="b"/>
                      <a:r>
                        <a:rPr lang="en-IN" sz="1500" u="none" strike="noStrike">
                          <a:effectLst/>
                        </a:rPr>
                        <a:t>13-01-2022</a:t>
                      </a:r>
                      <a:endParaRPr lang="en-IN" sz="1500" b="0" i="0" u="none" strike="noStrike">
                        <a:solidFill>
                          <a:srgbClr val="000000"/>
                        </a:solidFill>
                        <a:effectLst/>
                        <a:latin typeface="Calibri" panose="020F0502020204030204" pitchFamily="34" charset="0"/>
                      </a:endParaRPr>
                    </a:p>
                  </a:txBody>
                  <a:tcPr marL="6325" marR="6325" marT="6325" marB="0" anchor="b"/>
                </a:tc>
                <a:tc>
                  <a:txBody>
                    <a:bodyPr/>
                    <a:lstStyle/>
                    <a:p>
                      <a:pPr algn="r" fontAlgn="b"/>
                      <a:r>
                        <a:rPr lang="en-IN" sz="1500" u="none" strike="noStrike">
                          <a:effectLst/>
                        </a:rPr>
                        <a:t>738</a:t>
                      </a:r>
                      <a:endParaRPr lang="en-IN" sz="1500" b="0" i="0" u="none" strike="noStrike">
                        <a:solidFill>
                          <a:srgbClr val="000000"/>
                        </a:solidFill>
                        <a:effectLst/>
                        <a:latin typeface="Calibri" panose="020F0502020204030204" pitchFamily="34" charset="0"/>
                      </a:endParaRPr>
                    </a:p>
                  </a:txBody>
                  <a:tcPr marL="6325" marR="6325" marT="6325" marB="0" anchor="b"/>
                </a:tc>
                <a:tc>
                  <a:txBody>
                    <a:bodyPr/>
                    <a:lstStyle/>
                    <a:p>
                      <a:pPr algn="r" fontAlgn="b"/>
                      <a:r>
                        <a:rPr lang="en-IN" sz="1500" u="none" strike="noStrike">
                          <a:effectLst/>
                        </a:rPr>
                        <a:t>3326</a:t>
                      </a:r>
                      <a:endParaRPr lang="en-IN" sz="1500" b="0" i="0" u="none" strike="noStrike">
                        <a:solidFill>
                          <a:srgbClr val="000000"/>
                        </a:solidFill>
                        <a:effectLst/>
                        <a:latin typeface="Calibri" panose="020F0502020204030204" pitchFamily="34" charset="0"/>
                      </a:endParaRPr>
                    </a:p>
                  </a:txBody>
                  <a:tcPr marL="6325" marR="6325" marT="6325" marB="0" anchor="b"/>
                </a:tc>
                <a:tc>
                  <a:txBody>
                    <a:bodyPr/>
                    <a:lstStyle/>
                    <a:p>
                      <a:pPr algn="r" fontAlgn="b"/>
                      <a:r>
                        <a:rPr lang="en-IN" sz="1500" u="none" strike="noStrike">
                          <a:effectLst/>
                        </a:rPr>
                        <a:t>59</a:t>
                      </a:r>
                      <a:endParaRPr lang="en-IN" sz="1500" b="0" i="0" u="none" strike="noStrike">
                        <a:solidFill>
                          <a:srgbClr val="000000"/>
                        </a:solidFill>
                        <a:effectLst/>
                        <a:latin typeface="Calibri" panose="020F0502020204030204" pitchFamily="34" charset="0"/>
                      </a:endParaRPr>
                    </a:p>
                  </a:txBody>
                  <a:tcPr marL="6325" marR="6325" marT="6325" marB="0" anchor="b"/>
                </a:tc>
                <a:tc>
                  <a:txBody>
                    <a:bodyPr/>
                    <a:lstStyle/>
                    <a:p>
                      <a:pPr algn="r" fontAlgn="b"/>
                      <a:r>
                        <a:rPr lang="en-IN" sz="1500" u="none" strike="noStrike">
                          <a:effectLst/>
                        </a:rPr>
                        <a:t>4123</a:t>
                      </a:r>
                      <a:endParaRPr lang="en-IN" sz="1500" b="0" i="0" u="none" strike="noStrike">
                        <a:solidFill>
                          <a:srgbClr val="000000"/>
                        </a:solidFill>
                        <a:effectLst/>
                        <a:latin typeface="Calibri" panose="020F0502020204030204" pitchFamily="34" charset="0"/>
                      </a:endParaRPr>
                    </a:p>
                  </a:txBody>
                  <a:tcPr marL="6325" marR="6325" marT="6325" marB="0" anchor="b"/>
                </a:tc>
                <a:extLst>
                  <a:ext uri="{0D108BD9-81ED-4DB2-BD59-A6C34878D82A}">
                    <a16:rowId xmlns:a16="http://schemas.microsoft.com/office/drawing/2014/main" val="2378081494"/>
                  </a:ext>
                </a:extLst>
              </a:tr>
              <a:tr h="209116">
                <a:tc>
                  <a:txBody>
                    <a:bodyPr/>
                    <a:lstStyle/>
                    <a:p>
                      <a:pPr algn="l" fontAlgn="b"/>
                      <a:r>
                        <a:rPr lang="en-IN" sz="1500" u="none" strike="noStrike">
                          <a:effectLst/>
                        </a:rPr>
                        <a:t>14-01-2022</a:t>
                      </a:r>
                      <a:endParaRPr lang="en-IN" sz="1500" b="0" i="0" u="none" strike="noStrike">
                        <a:solidFill>
                          <a:srgbClr val="000000"/>
                        </a:solidFill>
                        <a:effectLst/>
                        <a:latin typeface="Calibri" panose="020F0502020204030204" pitchFamily="34" charset="0"/>
                      </a:endParaRPr>
                    </a:p>
                  </a:txBody>
                  <a:tcPr marL="6325" marR="6325" marT="6325" marB="0" anchor="b"/>
                </a:tc>
                <a:tc>
                  <a:txBody>
                    <a:bodyPr/>
                    <a:lstStyle/>
                    <a:p>
                      <a:pPr algn="r" fontAlgn="b"/>
                      <a:r>
                        <a:rPr lang="en-IN" sz="1500" u="none" strike="noStrike">
                          <a:effectLst/>
                        </a:rPr>
                        <a:t>291</a:t>
                      </a:r>
                      <a:endParaRPr lang="en-IN" sz="1500" b="0" i="0" u="none" strike="noStrike">
                        <a:solidFill>
                          <a:srgbClr val="000000"/>
                        </a:solidFill>
                        <a:effectLst/>
                        <a:latin typeface="Calibri" panose="020F0502020204030204" pitchFamily="34" charset="0"/>
                      </a:endParaRPr>
                    </a:p>
                  </a:txBody>
                  <a:tcPr marL="6325" marR="6325" marT="6325" marB="0" anchor="b"/>
                </a:tc>
                <a:tc>
                  <a:txBody>
                    <a:bodyPr/>
                    <a:lstStyle/>
                    <a:p>
                      <a:pPr algn="r" fontAlgn="b"/>
                      <a:r>
                        <a:rPr lang="en-IN" sz="1500" u="none" strike="noStrike">
                          <a:effectLst/>
                        </a:rPr>
                        <a:t>2832</a:t>
                      </a:r>
                      <a:endParaRPr lang="en-IN" sz="1500" b="0" i="0" u="none" strike="noStrike">
                        <a:solidFill>
                          <a:srgbClr val="000000"/>
                        </a:solidFill>
                        <a:effectLst/>
                        <a:latin typeface="Calibri" panose="020F0502020204030204" pitchFamily="34" charset="0"/>
                      </a:endParaRPr>
                    </a:p>
                  </a:txBody>
                  <a:tcPr marL="6325" marR="6325" marT="6325" marB="0" anchor="b"/>
                </a:tc>
                <a:tc>
                  <a:txBody>
                    <a:bodyPr/>
                    <a:lstStyle/>
                    <a:p>
                      <a:pPr algn="r" fontAlgn="b"/>
                      <a:r>
                        <a:rPr lang="en-IN" sz="1500" u="none" strike="noStrike">
                          <a:effectLst/>
                        </a:rPr>
                        <a:t>32</a:t>
                      </a:r>
                      <a:endParaRPr lang="en-IN" sz="1500" b="0" i="0" u="none" strike="noStrike">
                        <a:solidFill>
                          <a:srgbClr val="000000"/>
                        </a:solidFill>
                        <a:effectLst/>
                        <a:latin typeface="Calibri" panose="020F0502020204030204" pitchFamily="34" charset="0"/>
                      </a:endParaRPr>
                    </a:p>
                  </a:txBody>
                  <a:tcPr marL="6325" marR="6325" marT="6325" marB="0" anchor="b"/>
                </a:tc>
                <a:tc>
                  <a:txBody>
                    <a:bodyPr/>
                    <a:lstStyle/>
                    <a:p>
                      <a:pPr algn="r" fontAlgn="b"/>
                      <a:r>
                        <a:rPr lang="en-IN" sz="1500" u="none" strike="noStrike">
                          <a:effectLst/>
                        </a:rPr>
                        <a:t>3155</a:t>
                      </a:r>
                      <a:endParaRPr lang="en-IN" sz="1500" b="0" i="0" u="none" strike="noStrike">
                        <a:solidFill>
                          <a:srgbClr val="000000"/>
                        </a:solidFill>
                        <a:effectLst/>
                        <a:latin typeface="Calibri" panose="020F0502020204030204" pitchFamily="34" charset="0"/>
                      </a:endParaRPr>
                    </a:p>
                  </a:txBody>
                  <a:tcPr marL="6325" marR="6325" marT="6325" marB="0" anchor="b"/>
                </a:tc>
                <a:extLst>
                  <a:ext uri="{0D108BD9-81ED-4DB2-BD59-A6C34878D82A}">
                    <a16:rowId xmlns:a16="http://schemas.microsoft.com/office/drawing/2014/main" val="2241782703"/>
                  </a:ext>
                </a:extLst>
              </a:tr>
              <a:tr h="209116">
                <a:tc>
                  <a:txBody>
                    <a:bodyPr/>
                    <a:lstStyle/>
                    <a:p>
                      <a:pPr algn="l" fontAlgn="b"/>
                      <a:r>
                        <a:rPr lang="en-IN" sz="1500" u="none" strike="noStrike">
                          <a:effectLst/>
                        </a:rPr>
                        <a:t>15-01-2022</a:t>
                      </a:r>
                      <a:endParaRPr lang="en-IN" sz="1500" b="0" i="0" u="none" strike="noStrike">
                        <a:solidFill>
                          <a:srgbClr val="000000"/>
                        </a:solidFill>
                        <a:effectLst/>
                        <a:latin typeface="Calibri" panose="020F0502020204030204" pitchFamily="34" charset="0"/>
                      </a:endParaRPr>
                    </a:p>
                  </a:txBody>
                  <a:tcPr marL="6325" marR="6325" marT="6325" marB="0" anchor="b"/>
                </a:tc>
                <a:tc>
                  <a:txBody>
                    <a:bodyPr/>
                    <a:lstStyle/>
                    <a:p>
                      <a:pPr algn="r" fontAlgn="b"/>
                      <a:r>
                        <a:rPr lang="en-IN" sz="1500" u="none" strike="noStrike">
                          <a:effectLst/>
                        </a:rPr>
                        <a:t>304</a:t>
                      </a:r>
                      <a:endParaRPr lang="en-IN" sz="1500" b="0" i="0" u="none" strike="noStrike">
                        <a:solidFill>
                          <a:srgbClr val="000000"/>
                        </a:solidFill>
                        <a:effectLst/>
                        <a:latin typeface="Calibri" panose="020F0502020204030204" pitchFamily="34" charset="0"/>
                      </a:endParaRPr>
                    </a:p>
                  </a:txBody>
                  <a:tcPr marL="6325" marR="6325" marT="6325" marB="0" anchor="b"/>
                </a:tc>
                <a:tc>
                  <a:txBody>
                    <a:bodyPr/>
                    <a:lstStyle/>
                    <a:p>
                      <a:pPr algn="r" fontAlgn="b"/>
                      <a:r>
                        <a:rPr lang="en-IN" sz="1500" u="none" strike="noStrike">
                          <a:effectLst/>
                        </a:rPr>
                        <a:t>2730</a:t>
                      </a:r>
                      <a:endParaRPr lang="en-IN" sz="1500" b="0" i="0" u="none" strike="noStrike">
                        <a:solidFill>
                          <a:srgbClr val="000000"/>
                        </a:solidFill>
                        <a:effectLst/>
                        <a:latin typeface="Calibri" panose="020F0502020204030204" pitchFamily="34" charset="0"/>
                      </a:endParaRPr>
                    </a:p>
                  </a:txBody>
                  <a:tcPr marL="6325" marR="6325" marT="6325" marB="0" anchor="b"/>
                </a:tc>
                <a:tc>
                  <a:txBody>
                    <a:bodyPr/>
                    <a:lstStyle/>
                    <a:p>
                      <a:pPr algn="r" fontAlgn="b"/>
                      <a:r>
                        <a:rPr lang="en-IN" sz="1500" u="none" strike="noStrike">
                          <a:effectLst/>
                        </a:rPr>
                        <a:t>24</a:t>
                      </a:r>
                      <a:endParaRPr lang="en-IN" sz="1500" b="0" i="0" u="none" strike="noStrike">
                        <a:solidFill>
                          <a:srgbClr val="000000"/>
                        </a:solidFill>
                        <a:effectLst/>
                        <a:latin typeface="Calibri" panose="020F0502020204030204" pitchFamily="34" charset="0"/>
                      </a:endParaRPr>
                    </a:p>
                  </a:txBody>
                  <a:tcPr marL="6325" marR="6325" marT="6325" marB="0" anchor="b"/>
                </a:tc>
                <a:tc>
                  <a:txBody>
                    <a:bodyPr/>
                    <a:lstStyle/>
                    <a:p>
                      <a:pPr algn="r" fontAlgn="b"/>
                      <a:r>
                        <a:rPr lang="en-IN" sz="1500" u="none" strike="noStrike">
                          <a:effectLst/>
                        </a:rPr>
                        <a:t>3058</a:t>
                      </a:r>
                      <a:endParaRPr lang="en-IN" sz="1500" b="0" i="0" u="none" strike="noStrike">
                        <a:solidFill>
                          <a:srgbClr val="000000"/>
                        </a:solidFill>
                        <a:effectLst/>
                        <a:latin typeface="Calibri" panose="020F0502020204030204" pitchFamily="34" charset="0"/>
                      </a:endParaRPr>
                    </a:p>
                  </a:txBody>
                  <a:tcPr marL="6325" marR="6325" marT="6325" marB="0" anchor="b"/>
                </a:tc>
                <a:extLst>
                  <a:ext uri="{0D108BD9-81ED-4DB2-BD59-A6C34878D82A}">
                    <a16:rowId xmlns:a16="http://schemas.microsoft.com/office/drawing/2014/main" val="879432070"/>
                  </a:ext>
                </a:extLst>
              </a:tr>
              <a:tr h="209116">
                <a:tc>
                  <a:txBody>
                    <a:bodyPr/>
                    <a:lstStyle/>
                    <a:p>
                      <a:pPr algn="l" fontAlgn="b"/>
                      <a:r>
                        <a:rPr lang="en-IN" sz="1500" u="none" strike="noStrike">
                          <a:effectLst/>
                        </a:rPr>
                        <a:t>16-01-2022</a:t>
                      </a:r>
                      <a:endParaRPr lang="en-IN" sz="1500" b="0" i="0" u="none" strike="noStrike">
                        <a:solidFill>
                          <a:srgbClr val="000000"/>
                        </a:solidFill>
                        <a:effectLst/>
                        <a:latin typeface="Calibri" panose="020F0502020204030204" pitchFamily="34" charset="0"/>
                      </a:endParaRPr>
                    </a:p>
                  </a:txBody>
                  <a:tcPr marL="6325" marR="6325" marT="6325" marB="0" anchor="b"/>
                </a:tc>
                <a:tc>
                  <a:txBody>
                    <a:bodyPr/>
                    <a:lstStyle/>
                    <a:p>
                      <a:pPr algn="r" fontAlgn="b"/>
                      <a:r>
                        <a:rPr lang="en-IN" sz="1500" u="none" strike="noStrike">
                          <a:effectLst/>
                        </a:rPr>
                        <a:t>1191</a:t>
                      </a:r>
                      <a:endParaRPr lang="en-IN" sz="1500" b="0" i="0" u="none" strike="noStrike">
                        <a:solidFill>
                          <a:srgbClr val="000000"/>
                        </a:solidFill>
                        <a:effectLst/>
                        <a:latin typeface="Calibri" panose="020F0502020204030204" pitchFamily="34" charset="0"/>
                      </a:endParaRPr>
                    </a:p>
                  </a:txBody>
                  <a:tcPr marL="6325" marR="6325" marT="6325" marB="0" anchor="b"/>
                </a:tc>
                <a:tc>
                  <a:txBody>
                    <a:bodyPr/>
                    <a:lstStyle/>
                    <a:p>
                      <a:pPr algn="r" fontAlgn="b"/>
                      <a:r>
                        <a:rPr lang="en-IN" sz="1500" u="none" strike="noStrike">
                          <a:effectLst/>
                        </a:rPr>
                        <a:t>3910</a:t>
                      </a:r>
                      <a:endParaRPr lang="en-IN" sz="1500" b="0" i="0" u="none" strike="noStrike">
                        <a:solidFill>
                          <a:srgbClr val="000000"/>
                        </a:solidFill>
                        <a:effectLst/>
                        <a:latin typeface="Calibri" panose="020F0502020204030204" pitchFamily="34" charset="0"/>
                      </a:endParaRPr>
                    </a:p>
                  </a:txBody>
                  <a:tcPr marL="6325" marR="6325" marT="6325" marB="0" anchor="b"/>
                </a:tc>
                <a:tc>
                  <a:txBody>
                    <a:bodyPr/>
                    <a:lstStyle/>
                    <a:p>
                      <a:pPr algn="r" fontAlgn="b"/>
                      <a:r>
                        <a:rPr lang="en-IN" sz="1500" u="none" strike="noStrike">
                          <a:effectLst/>
                        </a:rPr>
                        <a:t>41</a:t>
                      </a:r>
                      <a:endParaRPr lang="en-IN" sz="1500" b="0" i="0" u="none" strike="noStrike">
                        <a:solidFill>
                          <a:srgbClr val="000000"/>
                        </a:solidFill>
                        <a:effectLst/>
                        <a:latin typeface="Calibri" panose="020F0502020204030204" pitchFamily="34" charset="0"/>
                      </a:endParaRPr>
                    </a:p>
                  </a:txBody>
                  <a:tcPr marL="6325" marR="6325" marT="6325" marB="0" anchor="b"/>
                </a:tc>
                <a:tc>
                  <a:txBody>
                    <a:bodyPr/>
                    <a:lstStyle/>
                    <a:p>
                      <a:pPr algn="r" fontAlgn="b"/>
                      <a:r>
                        <a:rPr lang="en-IN" sz="1500" u="none" strike="noStrike">
                          <a:effectLst/>
                        </a:rPr>
                        <a:t>5142</a:t>
                      </a:r>
                      <a:endParaRPr lang="en-IN" sz="1500" b="0" i="0" u="none" strike="noStrike">
                        <a:solidFill>
                          <a:srgbClr val="000000"/>
                        </a:solidFill>
                        <a:effectLst/>
                        <a:latin typeface="Calibri" panose="020F0502020204030204" pitchFamily="34" charset="0"/>
                      </a:endParaRPr>
                    </a:p>
                  </a:txBody>
                  <a:tcPr marL="6325" marR="6325" marT="6325" marB="0" anchor="b"/>
                </a:tc>
                <a:extLst>
                  <a:ext uri="{0D108BD9-81ED-4DB2-BD59-A6C34878D82A}">
                    <a16:rowId xmlns:a16="http://schemas.microsoft.com/office/drawing/2014/main" val="2036601153"/>
                  </a:ext>
                </a:extLst>
              </a:tr>
              <a:tr h="209116">
                <a:tc>
                  <a:txBody>
                    <a:bodyPr/>
                    <a:lstStyle/>
                    <a:p>
                      <a:pPr algn="l" fontAlgn="b"/>
                      <a:r>
                        <a:rPr lang="en-IN" sz="1500" u="none" strike="noStrike">
                          <a:effectLst/>
                        </a:rPr>
                        <a:t>17-01-2022</a:t>
                      </a:r>
                      <a:endParaRPr lang="en-IN" sz="1500" b="0" i="0" u="none" strike="noStrike">
                        <a:solidFill>
                          <a:srgbClr val="000000"/>
                        </a:solidFill>
                        <a:effectLst/>
                        <a:latin typeface="Calibri" panose="020F0502020204030204" pitchFamily="34" charset="0"/>
                      </a:endParaRPr>
                    </a:p>
                  </a:txBody>
                  <a:tcPr marL="6325" marR="6325" marT="6325" marB="0" anchor="b"/>
                </a:tc>
                <a:tc>
                  <a:txBody>
                    <a:bodyPr/>
                    <a:lstStyle/>
                    <a:p>
                      <a:pPr algn="r" fontAlgn="b"/>
                      <a:r>
                        <a:rPr lang="en-IN" sz="1500" u="none" strike="noStrike">
                          <a:effectLst/>
                        </a:rPr>
                        <a:t>16636</a:t>
                      </a:r>
                      <a:endParaRPr lang="en-IN" sz="1500" b="0" i="0" u="none" strike="noStrike">
                        <a:solidFill>
                          <a:srgbClr val="000000"/>
                        </a:solidFill>
                        <a:effectLst/>
                        <a:latin typeface="Calibri" panose="020F0502020204030204" pitchFamily="34" charset="0"/>
                      </a:endParaRPr>
                    </a:p>
                  </a:txBody>
                  <a:tcPr marL="6325" marR="6325" marT="6325" marB="0" anchor="b"/>
                </a:tc>
                <a:tc>
                  <a:txBody>
                    <a:bodyPr/>
                    <a:lstStyle/>
                    <a:p>
                      <a:pPr algn="r" fontAlgn="b"/>
                      <a:r>
                        <a:rPr lang="en-IN" sz="1500" u="none" strike="noStrike">
                          <a:effectLst/>
                        </a:rPr>
                        <a:t>5706</a:t>
                      </a:r>
                      <a:endParaRPr lang="en-IN" sz="1500" b="0" i="0" u="none" strike="noStrike">
                        <a:solidFill>
                          <a:srgbClr val="000000"/>
                        </a:solidFill>
                        <a:effectLst/>
                        <a:latin typeface="Calibri" panose="020F0502020204030204" pitchFamily="34" charset="0"/>
                      </a:endParaRPr>
                    </a:p>
                  </a:txBody>
                  <a:tcPr marL="6325" marR="6325" marT="6325" marB="0" anchor="b"/>
                </a:tc>
                <a:tc>
                  <a:txBody>
                    <a:bodyPr/>
                    <a:lstStyle/>
                    <a:p>
                      <a:pPr algn="r" fontAlgn="b"/>
                      <a:r>
                        <a:rPr lang="en-IN" sz="1500" u="none" strike="noStrike">
                          <a:effectLst/>
                        </a:rPr>
                        <a:t>5</a:t>
                      </a:r>
                      <a:endParaRPr lang="en-IN" sz="1500" b="0" i="0" u="none" strike="noStrike">
                        <a:solidFill>
                          <a:srgbClr val="000000"/>
                        </a:solidFill>
                        <a:effectLst/>
                        <a:latin typeface="Calibri" panose="020F0502020204030204" pitchFamily="34" charset="0"/>
                      </a:endParaRPr>
                    </a:p>
                  </a:txBody>
                  <a:tcPr marL="6325" marR="6325" marT="6325" marB="0" anchor="b"/>
                </a:tc>
                <a:tc>
                  <a:txBody>
                    <a:bodyPr/>
                    <a:lstStyle/>
                    <a:p>
                      <a:pPr algn="r" fontAlgn="b"/>
                      <a:r>
                        <a:rPr lang="en-IN" sz="1500" u="none" strike="noStrike">
                          <a:effectLst/>
                        </a:rPr>
                        <a:t>22347</a:t>
                      </a:r>
                      <a:endParaRPr lang="en-IN" sz="1500" b="0" i="0" u="none" strike="noStrike">
                        <a:solidFill>
                          <a:srgbClr val="000000"/>
                        </a:solidFill>
                        <a:effectLst/>
                        <a:latin typeface="Calibri" panose="020F0502020204030204" pitchFamily="34" charset="0"/>
                      </a:endParaRPr>
                    </a:p>
                  </a:txBody>
                  <a:tcPr marL="6325" marR="6325" marT="6325" marB="0" anchor="b"/>
                </a:tc>
                <a:extLst>
                  <a:ext uri="{0D108BD9-81ED-4DB2-BD59-A6C34878D82A}">
                    <a16:rowId xmlns:a16="http://schemas.microsoft.com/office/drawing/2014/main" val="907462886"/>
                  </a:ext>
                </a:extLst>
              </a:tr>
              <a:tr h="209116">
                <a:tc>
                  <a:txBody>
                    <a:bodyPr/>
                    <a:lstStyle/>
                    <a:p>
                      <a:pPr algn="l" fontAlgn="b"/>
                      <a:r>
                        <a:rPr lang="en-IN" sz="1500" u="none" strike="noStrike">
                          <a:effectLst/>
                        </a:rPr>
                        <a:t>18-01-2022</a:t>
                      </a:r>
                      <a:endParaRPr lang="en-IN" sz="1500" b="0" i="0" u="none" strike="noStrike">
                        <a:solidFill>
                          <a:srgbClr val="000000"/>
                        </a:solidFill>
                        <a:effectLst/>
                        <a:latin typeface="Calibri" panose="020F0502020204030204" pitchFamily="34" charset="0"/>
                      </a:endParaRPr>
                    </a:p>
                  </a:txBody>
                  <a:tcPr marL="6325" marR="6325" marT="6325" marB="0" anchor="b"/>
                </a:tc>
                <a:tc>
                  <a:txBody>
                    <a:bodyPr/>
                    <a:lstStyle/>
                    <a:p>
                      <a:pPr algn="r" fontAlgn="b"/>
                      <a:r>
                        <a:rPr lang="en-IN" sz="1500" u="none" strike="noStrike">
                          <a:effectLst/>
                        </a:rPr>
                        <a:t>1738</a:t>
                      </a:r>
                      <a:endParaRPr lang="en-IN" sz="1500" b="0" i="0" u="none" strike="noStrike">
                        <a:solidFill>
                          <a:srgbClr val="000000"/>
                        </a:solidFill>
                        <a:effectLst/>
                        <a:latin typeface="Calibri" panose="020F0502020204030204" pitchFamily="34" charset="0"/>
                      </a:endParaRPr>
                    </a:p>
                  </a:txBody>
                  <a:tcPr marL="6325" marR="6325" marT="6325" marB="0" anchor="b"/>
                </a:tc>
                <a:tc>
                  <a:txBody>
                    <a:bodyPr/>
                    <a:lstStyle/>
                    <a:p>
                      <a:pPr algn="r" fontAlgn="b"/>
                      <a:r>
                        <a:rPr lang="en-IN" sz="1500" u="none" strike="noStrike">
                          <a:effectLst/>
                        </a:rPr>
                        <a:t>4024</a:t>
                      </a:r>
                      <a:endParaRPr lang="en-IN" sz="1500" b="0" i="0" u="none" strike="noStrike">
                        <a:solidFill>
                          <a:srgbClr val="000000"/>
                        </a:solidFill>
                        <a:effectLst/>
                        <a:latin typeface="Calibri" panose="020F0502020204030204" pitchFamily="34" charset="0"/>
                      </a:endParaRPr>
                    </a:p>
                  </a:txBody>
                  <a:tcPr marL="6325" marR="6325" marT="6325" marB="0" anchor="b"/>
                </a:tc>
                <a:tc>
                  <a:txBody>
                    <a:bodyPr/>
                    <a:lstStyle/>
                    <a:p>
                      <a:pPr algn="r" fontAlgn="b"/>
                      <a:r>
                        <a:rPr lang="en-IN" sz="1500" u="none" strike="noStrike">
                          <a:effectLst/>
                        </a:rPr>
                        <a:t>12</a:t>
                      </a:r>
                      <a:endParaRPr lang="en-IN" sz="1500" b="0" i="0" u="none" strike="noStrike">
                        <a:solidFill>
                          <a:srgbClr val="000000"/>
                        </a:solidFill>
                        <a:effectLst/>
                        <a:latin typeface="Calibri" panose="020F0502020204030204" pitchFamily="34" charset="0"/>
                      </a:endParaRPr>
                    </a:p>
                  </a:txBody>
                  <a:tcPr marL="6325" marR="6325" marT="6325" marB="0" anchor="b"/>
                </a:tc>
                <a:tc>
                  <a:txBody>
                    <a:bodyPr/>
                    <a:lstStyle/>
                    <a:p>
                      <a:pPr algn="r" fontAlgn="b"/>
                      <a:r>
                        <a:rPr lang="en-IN" sz="1500" u="none" strike="noStrike">
                          <a:effectLst/>
                        </a:rPr>
                        <a:t>5774</a:t>
                      </a:r>
                      <a:endParaRPr lang="en-IN" sz="1500" b="0" i="0" u="none" strike="noStrike">
                        <a:solidFill>
                          <a:srgbClr val="000000"/>
                        </a:solidFill>
                        <a:effectLst/>
                        <a:latin typeface="Calibri" panose="020F0502020204030204" pitchFamily="34" charset="0"/>
                      </a:endParaRPr>
                    </a:p>
                  </a:txBody>
                  <a:tcPr marL="6325" marR="6325" marT="6325" marB="0" anchor="b"/>
                </a:tc>
                <a:extLst>
                  <a:ext uri="{0D108BD9-81ED-4DB2-BD59-A6C34878D82A}">
                    <a16:rowId xmlns:a16="http://schemas.microsoft.com/office/drawing/2014/main" val="2494289736"/>
                  </a:ext>
                </a:extLst>
              </a:tr>
              <a:tr h="209116">
                <a:tc>
                  <a:txBody>
                    <a:bodyPr/>
                    <a:lstStyle/>
                    <a:p>
                      <a:pPr algn="l" fontAlgn="b"/>
                      <a:r>
                        <a:rPr lang="en-IN" sz="1500" u="none" strike="noStrike">
                          <a:effectLst/>
                        </a:rPr>
                        <a:t>19-01-2022</a:t>
                      </a:r>
                      <a:endParaRPr lang="en-IN" sz="1500" b="0" i="0" u="none" strike="noStrike">
                        <a:solidFill>
                          <a:srgbClr val="000000"/>
                        </a:solidFill>
                        <a:effectLst/>
                        <a:latin typeface="Calibri" panose="020F0502020204030204" pitchFamily="34" charset="0"/>
                      </a:endParaRPr>
                    </a:p>
                  </a:txBody>
                  <a:tcPr marL="6325" marR="6325" marT="6325" marB="0" anchor="b"/>
                </a:tc>
                <a:tc>
                  <a:txBody>
                    <a:bodyPr/>
                    <a:lstStyle/>
                    <a:p>
                      <a:pPr algn="r" fontAlgn="b"/>
                      <a:r>
                        <a:rPr lang="en-IN" sz="1500" u="none" strike="noStrike">
                          <a:effectLst/>
                        </a:rPr>
                        <a:t>974</a:t>
                      </a:r>
                      <a:endParaRPr lang="en-IN" sz="1500" b="0" i="0" u="none" strike="noStrike">
                        <a:solidFill>
                          <a:srgbClr val="000000"/>
                        </a:solidFill>
                        <a:effectLst/>
                        <a:latin typeface="Calibri" panose="020F0502020204030204" pitchFamily="34" charset="0"/>
                      </a:endParaRPr>
                    </a:p>
                  </a:txBody>
                  <a:tcPr marL="6325" marR="6325" marT="6325" marB="0" anchor="b"/>
                </a:tc>
                <a:tc>
                  <a:txBody>
                    <a:bodyPr/>
                    <a:lstStyle/>
                    <a:p>
                      <a:pPr algn="r" fontAlgn="b"/>
                      <a:r>
                        <a:rPr lang="en-IN" sz="1500" u="none" strike="noStrike">
                          <a:effectLst/>
                        </a:rPr>
                        <a:t>3717</a:t>
                      </a:r>
                      <a:endParaRPr lang="en-IN" sz="1500" b="0" i="0" u="none" strike="noStrike">
                        <a:solidFill>
                          <a:srgbClr val="000000"/>
                        </a:solidFill>
                        <a:effectLst/>
                        <a:latin typeface="Calibri" panose="020F0502020204030204" pitchFamily="34" charset="0"/>
                      </a:endParaRPr>
                    </a:p>
                  </a:txBody>
                  <a:tcPr marL="6325" marR="6325" marT="6325" marB="0" anchor="b"/>
                </a:tc>
                <a:tc>
                  <a:txBody>
                    <a:bodyPr/>
                    <a:lstStyle/>
                    <a:p>
                      <a:pPr algn="r" fontAlgn="b"/>
                      <a:r>
                        <a:rPr lang="en-IN" sz="1500" u="none" strike="noStrike">
                          <a:effectLst/>
                        </a:rPr>
                        <a:t>12</a:t>
                      </a:r>
                      <a:endParaRPr lang="en-IN" sz="1500" b="0" i="0" u="none" strike="noStrike">
                        <a:solidFill>
                          <a:srgbClr val="000000"/>
                        </a:solidFill>
                        <a:effectLst/>
                        <a:latin typeface="Calibri" panose="020F0502020204030204" pitchFamily="34" charset="0"/>
                      </a:endParaRPr>
                    </a:p>
                  </a:txBody>
                  <a:tcPr marL="6325" marR="6325" marT="6325" marB="0" anchor="b"/>
                </a:tc>
                <a:tc>
                  <a:txBody>
                    <a:bodyPr/>
                    <a:lstStyle/>
                    <a:p>
                      <a:pPr algn="r" fontAlgn="b"/>
                      <a:r>
                        <a:rPr lang="en-IN" sz="1500" u="none" strike="noStrike">
                          <a:effectLst/>
                        </a:rPr>
                        <a:t>4703</a:t>
                      </a:r>
                      <a:endParaRPr lang="en-IN" sz="1500" b="0" i="0" u="none" strike="noStrike">
                        <a:solidFill>
                          <a:srgbClr val="000000"/>
                        </a:solidFill>
                        <a:effectLst/>
                        <a:latin typeface="Calibri" panose="020F0502020204030204" pitchFamily="34" charset="0"/>
                      </a:endParaRPr>
                    </a:p>
                  </a:txBody>
                  <a:tcPr marL="6325" marR="6325" marT="6325" marB="0" anchor="b"/>
                </a:tc>
                <a:extLst>
                  <a:ext uri="{0D108BD9-81ED-4DB2-BD59-A6C34878D82A}">
                    <a16:rowId xmlns:a16="http://schemas.microsoft.com/office/drawing/2014/main" val="3531652775"/>
                  </a:ext>
                </a:extLst>
              </a:tr>
              <a:tr h="209116">
                <a:tc>
                  <a:txBody>
                    <a:bodyPr/>
                    <a:lstStyle/>
                    <a:p>
                      <a:pPr algn="l" fontAlgn="b"/>
                      <a:r>
                        <a:rPr lang="en-IN" sz="1500" u="none" strike="noStrike">
                          <a:effectLst/>
                        </a:rPr>
                        <a:t>20-01-2022</a:t>
                      </a:r>
                      <a:endParaRPr lang="en-IN" sz="1500" b="0" i="0" u="none" strike="noStrike">
                        <a:solidFill>
                          <a:srgbClr val="000000"/>
                        </a:solidFill>
                        <a:effectLst/>
                        <a:latin typeface="Calibri" panose="020F0502020204030204" pitchFamily="34" charset="0"/>
                      </a:endParaRPr>
                    </a:p>
                  </a:txBody>
                  <a:tcPr marL="6325" marR="6325" marT="6325" marB="0" anchor="b"/>
                </a:tc>
                <a:tc>
                  <a:txBody>
                    <a:bodyPr/>
                    <a:lstStyle/>
                    <a:p>
                      <a:pPr algn="r" fontAlgn="b"/>
                      <a:r>
                        <a:rPr lang="en-IN" sz="1500" u="none" strike="noStrike">
                          <a:effectLst/>
                        </a:rPr>
                        <a:t>833</a:t>
                      </a:r>
                      <a:endParaRPr lang="en-IN" sz="1500" b="0" i="0" u="none" strike="noStrike">
                        <a:solidFill>
                          <a:srgbClr val="000000"/>
                        </a:solidFill>
                        <a:effectLst/>
                        <a:latin typeface="Calibri" panose="020F0502020204030204" pitchFamily="34" charset="0"/>
                      </a:endParaRPr>
                    </a:p>
                  </a:txBody>
                  <a:tcPr marL="6325" marR="6325" marT="6325" marB="0" anchor="b"/>
                </a:tc>
                <a:tc>
                  <a:txBody>
                    <a:bodyPr/>
                    <a:lstStyle/>
                    <a:p>
                      <a:pPr algn="r" fontAlgn="b"/>
                      <a:r>
                        <a:rPr lang="en-IN" sz="1500" u="none" strike="noStrike">
                          <a:effectLst/>
                        </a:rPr>
                        <a:t>3485</a:t>
                      </a:r>
                      <a:endParaRPr lang="en-IN" sz="1500" b="0" i="0" u="none" strike="noStrike">
                        <a:solidFill>
                          <a:srgbClr val="000000"/>
                        </a:solidFill>
                        <a:effectLst/>
                        <a:latin typeface="Calibri" panose="020F0502020204030204" pitchFamily="34" charset="0"/>
                      </a:endParaRPr>
                    </a:p>
                  </a:txBody>
                  <a:tcPr marL="6325" marR="6325" marT="6325" marB="0" anchor="b"/>
                </a:tc>
                <a:tc>
                  <a:txBody>
                    <a:bodyPr/>
                    <a:lstStyle/>
                    <a:p>
                      <a:pPr algn="r" fontAlgn="b"/>
                      <a:r>
                        <a:rPr lang="en-IN" sz="1500" u="none" strike="noStrike">
                          <a:effectLst/>
                        </a:rPr>
                        <a:t>4</a:t>
                      </a:r>
                      <a:endParaRPr lang="en-IN" sz="1500" b="0" i="0" u="none" strike="noStrike">
                        <a:solidFill>
                          <a:srgbClr val="000000"/>
                        </a:solidFill>
                        <a:effectLst/>
                        <a:latin typeface="Calibri" panose="020F0502020204030204" pitchFamily="34" charset="0"/>
                      </a:endParaRPr>
                    </a:p>
                  </a:txBody>
                  <a:tcPr marL="6325" marR="6325" marT="6325" marB="0" anchor="b"/>
                </a:tc>
                <a:tc>
                  <a:txBody>
                    <a:bodyPr/>
                    <a:lstStyle/>
                    <a:p>
                      <a:pPr algn="r" fontAlgn="b"/>
                      <a:r>
                        <a:rPr lang="en-IN" sz="1500" u="none" strike="noStrike">
                          <a:effectLst/>
                        </a:rPr>
                        <a:t>4322</a:t>
                      </a:r>
                      <a:endParaRPr lang="en-IN" sz="1500" b="0" i="0" u="none" strike="noStrike">
                        <a:solidFill>
                          <a:srgbClr val="000000"/>
                        </a:solidFill>
                        <a:effectLst/>
                        <a:latin typeface="Calibri" panose="020F0502020204030204" pitchFamily="34" charset="0"/>
                      </a:endParaRPr>
                    </a:p>
                  </a:txBody>
                  <a:tcPr marL="6325" marR="6325" marT="6325" marB="0" anchor="b"/>
                </a:tc>
                <a:extLst>
                  <a:ext uri="{0D108BD9-81ED-4DB2-BD59-A6C34878D82A}">
                    <a16:rowId xmlns:a16="http://schemas.microsoft.com/office/drawing/2014/main" val="2460297142"/>
                  </a:ext>
                </a:extLst>
              </a:tr>
              <a:tr h="209116">
                <a:tc>
                  <a:txBody>
                    <a:bodyPr/>
                    <a:lstStyle/>
                    <a:p>
                      <a:pPr algn="l" fontAlgn="b"/>
                      <a:r>
                        <a:rPr lang="en-IN" sz="1500" u="none" strike="noStrike">
                          <a:effectLst/>
                        </a:rPr>
                        <a:t>21-01-2022</a:t>
                      </a:r>
                      <a:endParaRPr lang="en-IN" sz="1500" b="0" i="0" u="none" strike="noStrike">
                        <a:solidFill>
                          <a:srgbClr val="000000"/>
                        </a:solidFill>
                        <a:effectLst/>
                        <a:latin typeface="Calibri" panose="020F0502020204030204" pitchFamily="34" charset="0"/>
                      </a:endParaRPr>
                    </a:p>
                  </a:txBody>
                  <a:tcPr marL="6325" marR="6325" marT="6325" marB="0" anchor="b"/>
                </a:tc>
                <a:tc>
                  <a:txBody>
                    <a:bodyPr/>
                    <a:lstStyle/>
                    <a:p>
                      <a:pPr algn="r" fontAlgn="b"/>
                      <a:r>
                        <a:rPr lang="en-IN" sz="1500" u="none" strike="noStrike">
                          <a:effectLst/>
                        </a:rPr>
                        <a:t>566</a:t>
                      </a:r>
                      <a:endParaRPr lang="en-IN" sz="1500" b="0" i="0" u="none" strike="noStrike">
                        <a:solidFill>
                          <a:srgbClr val="000000"/>
                        </a:solidFill>
                        <a:effectLst/>
                        <a:latin typeface="Calibri" panose="020F0502020204030204" pitchFamily="34" charset="0"/>
                      </a:endParaRPr>
                    </a:p>
                  </a:txBody>
                  <a:tcPr marL="6325" marR="6325" marT="6325" marB="0" anchor="b"/>
                </a:tc>
                <a:tc>
                  <a:txBody>
                    <a:bodyPr/>
                    <a:lstStyle/>
                    <a:p>
                      <a:pPr algn="r" fontAlgn="b"/>
                      <a:r>
                        <a:rPr lang="en-IN" sz="1500" u="none" strike="noStrike">
                          <a:effectLst/>
                        </a:rPr>
                        <a:t>3104</a:t>
                      </a:r>
                      <a:endParaRPr lang="en-IN" sz="1500" b="0" i="0" u="none" strike="noStrike">
                        <a:solidFill>
                          <a:srgbClr val="000000"/>
                        </a:solidFill>
                        <a:effectLst/>
                        <a:latin typeface="Calibri" panose="020F0502020204030204" pitchFamily="34" charset="0"/>
                      </a:endParaRPr>
                    </a:p>
                  </a:txBody>
                  <a:tcPr marL="6325" marR="6325" marT="6325" marB="0" anchor="b"/>
                </a:tc>
                <a:tc>
                  <a:txBody>
                    <a:bodyPr/>
                    <a:lstStyle/>
                    <a:p>
                      <a:pPr algn="r" fontAlgn="b"/>
                      <a:r>
                        <a:rPr lang="en-IN" sz="1500" u="none" strike="noStrike">
                          <a:effectLst/>
                        </a:rPr>
                        <a:t>5</a:t>
                      </a:r>
                      <a:endParaRPr lang="en-IN" sz="1500" b="0" i="0" u="none" strike="noStrike">
                        <a:solidFill>
                          <a:srgbClr val="000000"/>
                        </a:solidFill>
                        <a:effectLst/>
                        <a:latin typeface="Calibri" panose="020F0502020204030204" pitchFamily="34" charset="0"/>
                      </a:endParaRPr>
                    </a:p>
                  </a:txBody>
                  <a:tcPr marL="6325" marR="6325" marT="6325" marB="0" anchor="b"/>
                </a:tc>
                <a:tc>
                  <a:txBody>
                    <a:bodyPr/>
                    <a:lstStyle/>
                    <a:p>
                      <a:pPr algn="r" fontAlgn="b"/>
                      <a:r>
                        <a:rPr lang="en-IN" sz="1500" u="none" strike="noStrike">
                          <a:effectLst/>
                        </a:rPr>
                        <a:t>3675</a:t>
                      </a:r>
                      <a:endParaRPr lang="en-IN" sz="1500" b="0" i="0" u="none" strike="noStrike">
                        <a:solidFill>
                          <a:srgbClr val="000000"/>
                        </a:solidFill>
                        <a:effectLst/>
                        <a:latin typeface="Calibri" panose="020F0502020204030204" pitchFamily="34" charset="0"/>
                      </a:endParaRPr>
                    </a:p>
                  </a:txBody>
                  <a:tcPr marL="6325" marR="6325" marT="6325" marB="0" anchor="b"/>
                </a:tc>
                <a:extLst>
                  <a:ext uri="{0D108BD9-81ED-4DB2-BD59-A6C34878D82A}">
                    <a16:rowId xmlns:a16="http://schemas.microsoft.com/office/drawing/2014/main" val="1113118518"/>
                  </a:ext>
                </a:extLst>
              </a:tr>
              <a:tr h="209116">
                <a:tc>
                  <a:txBody>
                    <a:bodyPr/>
                    <a:lstStyle/>
                    <a:p>
                      <a:pPr algn="l" fontAlgn="b"/>
                      <a:r>
                        <a:rPr lang="en-IN" sz="1500" u="none" strike="noStrike">
                          <a:effectLst/>
                        </a:rPr>
                        <a:t>22-01-2022</a:t>
                      </a:r>
                      <a:endParaRPr lang="en-IN" sz="1500" b="0" i="0" u="none" strike="noStrike">
                        <a:solidFill>
                          <a:srgbClr val="000000"/>
                        </a:solidFill>
                        <a:effectLst/>
                        <a:latin typeface="Calibri" panose="020F0502020204030204" pitchFamily="34" charset="0"/>
                      </a:endParaRPr>
                    </a:p>
                  </a:txBody>
                  <a:tcPr marL="6325" marR="6325" marT="6325" marB="0" anchor="b"/>
                </a:tc>
                <a:tc>
                  <a:txBody>
                    <a:bodyPr/>
                    <a:lstStyle/>
                    <a:p>
                      <a:pPr algn="r" fontAlgn="b"/>
                      <a:r>
                        <a:rPr lang="en-IN" sz="1500" u="none" strike="noStrike">
                          <a:effectLst/>
                        </a:rPr>
                        <a:t>239</a:t>
                      </a:r>
                      <a:endParaRPr lang="en-IN" sz="1500" b="0" i="0" u="none" strike="noStrike">
                        <a:solidFill>
                          <a:srgbClr val="000000"/>
                        </a:solidFill>
                        <a:effectLst/>
                        <a:latin typeface="Calibri" panose="020F0502020204030204" pitchFamily="34" charset="0"/>
                      </a:endParaRPr>
                    </a:p>
                  </a:txBody>
                  <a:tcPr marL="6325" marR="6325" marT="6325" marB="0" anchor="b"/>
                </a:tc>
                <a:tc>
                  <a:txBody>
                    <a:bodyPr/>
                    <a:lstStyle/>
                    <a:p>
                      <a:pPr algn="r" fontAlgn="b"/>
                      <a:r>
                        <a:rPr lang="en-IN" sz="1500" u="none" strike="noStrike">
                          <a:effectLst/>
                        </a:rPr>
                        <a:t>3045</a:t>
                      </a:r>
                      <a:endParaRPr lang="en-IN" sz="1500" b="0" i="0" u="none" strike="noStrike">
                        <a:solidFill>
                          <a:srgbClr val="000000"/>
                        </a:solidFill>
                        <a:effectLst/>
                        <a:latin typeface="Calibri" panose="020F0502020204030204" pitchFamily="34" charset="0"/>
                      </a:endParaRPr>
                    </a:p>
                  </a:txBody>
                  <a:tcPr marL="6325" marR="6325" marT="6325" marB="0" anchor="b"/>
                </a:tc>
                <a:tc>
                  <a:txBody>
                    <a:bodyPr/>
                    <a:lstStyle/>
                    <a:p>
                      <a:pPr algn="r" fontAlgn="b"/>
                      <a:r>
                        <a:rPr lang="en-IN" sz="1500" u="none" strike="noStrike">
                          <a:effectLst/>
                        </a:rPr>
                        <a:t>7</a:t>
                      </a:r>
                      <a:endParaRPr lang="en-IN" sz="1500" b="0" i="0" u="none" strike="noStrike">
                        <a:solidFill>
                          <a:srgbClr val="000000"/>
                        </a:solidFill>
                        <a:effectLst/>
                        <a:latin typeface="Calibri" panose="020F0502020204030204" pitchFamily="34" charset="0"/>
                      </a:endParaRPr>
                    </a:p>
                  </a:txBody>
                  <a:tcPr marL="6325" marR="6325" marT="6325" marB="0" anchor="b"/>
                </a:tc>
                <a:tc>
                  <a:txBody>
                    <a:bodyPr/>
                    <a:lstStyle/>
                    <a:p>
                      <a:pPr algn="r" fontAlgn="b"/>
                      <a:r>
                        <a:rPr lang="en-IN" sz="1500" u="none" strike="noStrike">
                          <a:effectLst/>
                        </a:rPr>
                        <a:t>3291</a:t>
                      </a:r>
                      <a:endParaRPr lang="en-IN" sz="1500" b="0" i="0" u="none" strike="noStrike">
                        <a:solidFill>
                          <a:srgbClr val="000000"/>
                        </a:solidFill>
                        <a:effectLst/>
                        <a:latin typeface="Calibri" panose="020F0502020204030204" pitchFamily="34" charset="0"/>
                      </a:endParaRPr>
                    </a:p>
                  </a:txBody>
                  <a:tcPr marL="6325" marR="6325" marT="6325" marB="0" anchor="b"/>
                </a:tc>
                <a:extLst>
                  <a:ext uri="{0D108BD9-81ED-4DB2-BD59-A6C34878D82A}">
                    <a16:rowId xmlns:a16="http://schemas.microsoft.com/office/drawing/2014/main" val="3275042441"/>
                  </a:ext>
                </a:extLst>
              </a:tr>
              <a:tr h="217159">
                <a:tc>
                  <a:txBody>
                    <a:bodyPr/>
                    <a:lstStyle/>
                    <a:p>
                      <a:pPr algn="l" fontAlgn="b"/>
                      <a:r>
                        <a:rPr lang="en-IN" sz="1500" u="none" strike="noStrike">
                          <a:effectLst/>
                        </a:rPr>
                        <a:t>23-01-2022</a:t>
                      </a:r>
                      <a:endParaRPr lang="en-IN" sz="1500" b="0" i="0" u="none" strike="noStrike">
                        <a:solidFill>
                          <a:srgbClr val="000000"/>
                        </a:solidFill>
                        <a:effectLst/>
                        <a:latin typeface="Calibri" panose="020F0502020204030204" pitchFamily="34" charset="0"/>
                      </a:endParaRPr>
                    </a:p>
                  </a:txBody>
                  <a:tcPr marL="6325" marR="6325" marT="6325" marB="0" anchor="b"/>
                </a:tc>
                <a:tc>
                  <a:txBody>
                    <a:bodyPr/>
                    <a:lstStyle/>
                    <a:p>
                      <a:pPr algn="r" fontAlgn="b"/>
                      <a:r>
                        <a:rPr lang="en-IN" sz="1500" u="none" strike="noStrike">
                          <a:effectLst/>
                        </a:rPr>
                        <a:t>381</a:t>
                      </a:r>
                      <a:endParaRPr lang="en-IN" sz="1500" b="0" i="0" u="none" strike="noStrike">
                        <a:solidFill>
                          <a:srgbClr val="000000"/>
                        </a:solidFill>
                        <a:effectLst/>
                        <a:latin typeface="Calibri" panose="020F0502020204030204" pitchFamily="34" charset="0"/>
                      </a:endParaRPr>
                    </a:p>
                  </a:txBody>
                  <a:tcPr marL="6325" marR="6325" marT="6325" marB="0" anchor="b"/>
                </a:tc>
                <a:tc>
                  <a:txBody>
                    <a:bodyPr/>
                    <a:lstStyle/>
                    <a:p>
                      <a:pPr algn="r" fontAlgn="b"/>
                      <a:r>
                        <a:rPr lang="en-IN" sz="1500" u="none" strike="noStrike">
                          <a:effectLst/>
                        </a:rPr>
                        <a:t>2832</a:t>
                      </a:r>
                      <a:endParaRPr lang="en-IN" sz="1500" b="0" i="0" u="none" strike="noStrike">
                        <a:solidFill>
                          <a:srgbClr val="000000"/>
                        </a:solidFill>
                        <a:effectLst/>
                        <a:latin typeface="Calibri" panose="020F0502020204030204" pitchFamily="34" charset="0"/>
                      </a:endParaRPr>
                    </a:p>
                  </a:txBody>
                  <a:tcPr marL="6325" marR="6325" marT="6325" marB="0" anchor="b"/>
                </a:tc>
                <a:tc>
                  <a:txBody>
                    <a:bodyPr/>
                    <a:lstStyle/>
                    <a:p>
                      <a:pPr algn="r" fontAlgn="b"/>
                      <a:r>
                        <a:rPr lang="en-IN" sz="1500" u="none" strike="noStrike">
                          <a:effectLst/>
                        </a:rPr>
                        <a:t>12</a:t>
                      </a:r>
                      <a:endParaRPr lang="en-IN" sz="1500" b="0" i="0" u="none" strike="noStrike">
                        <a:solidFill>
                          <a:srgbClr val="000000"/>
                        </a:solidFill>
                        <a:effectLst/>
                        <a:latin typeface="Calibri" panose="020F0502020204030204" pitchFamily="34" charset="0"/>
                      </a:endParaRPr>
                    </a:p>
                  </a:txBody>
                  <a:tcPr marL="6325" marR="6325" marT="6325" marB="0" anchor="b"/>
                </a:tc>
                <a:tc>
                  <a:txBody>
                    <a:bodyPr/>
                    <a:lstStyle/>
                    <a:p>
                      <a:pPr algn="r" fontAlgn="b"/>
                      <a:r>
                        <a:rPr lang="en-IN" sz="1500" u="none" strike="noStrike">
                          <a:effectLst/>
                        </a:rPr>
                        <a:t>3225</a:t>
                      </a:r>
                      <a:endParaRPr lang="en-IN" sz="1500" b="0" i="0" u="none" strike="noStrike">
                        <a:solidFill>
                          <a:srgbClr val="000000"/>
                        </a:solidFill>
                        <a:effectLst/>
                        <a:latin typeface="Calibri" panose="020F0502020204030204" pitchFamily="34" charset="0"/>
                      </a:endParaRPr>
                    </a:p>
                  </a:txBody>
                  <a:tcPr marL="6325" marR="6325" marT="6325" marB="0" anchor="b"/>
                </a:tc>
                <a:extLst>
                  <a:ext uri="{0D108BD9-81ED-4DB2-BD59-A6C34878D82A}">
                    <a16:rowId xmlns:a16="http://schemas.microsoft.com/office/drawing/2014/main" val="1612666008"/>
                  </a:ext>
                </a:extLst>
              </a:tr>
              <a:tr h="217159">
                <a:tc>
                  <a:txBody>
                    <a:bodyPr/>
                    <a:lstStyle/>
                    <a:p>
                      <a:pPr algn="l" fontAlgn="b"/>
                      <a:r>
                        <a:rPr lang="en-IN" sz="1500" u="none" strike="noStrike">
                          <a:effectLst/>
                        </a:rPr>
                        <a:t>Grand Total</a:t>
                      </a:r>
                      <a:endParaRPr lang="en-IN" sz="1500" b="1" i="0" u="none" strike="noStrike">
                        <a:solidFill>
                          <a:srgbClr val="000000"/>
                        </a:solidFill>
                        <a:effectLst/>
                        <a:latin typeface="Calibri" panose="020F0502020204030204" pitchFamily="34" charset="0"/>
                      </a:endParaRPr>
                    </a:p>
                  </a:txBody>
                  <a:tcPr marL="6325" marR="6325" marT="6325" marB="0" anchor="b"/>
                </a:tc>
                <a:tc>
                  <a:txBody>
                    <a:bodyPr/>
                    <a:lstStyle/>
                    <a:p>
                      <a:pPr algn="r" fontAlgn="b"/>
                      <a:r>
                        <a:rPr lang="en-IN" sz="1500" u="none" strike="noStrike">
                          <a:effectLst/>
                        </a:rPr>
                        <a:t>34403</a:t>
                      </a:r>
                      <a:endParaRPr lang="en-IN" sz="1500" b="1" i="0" u="none" strike="noStrike">
                        <a:solidFill>
                          <a:srgbClr val="000000"/>
                        </a:solidFill>
                        <a:effectLst/>
                        <a:latin typeface="Calibri" panose="020F0502020204030204" pitchFamily="34" charset="0"/>
                      </a:endParaRPr>
                    </a:p>
                  </a:txBody>
                  <a:tcPr marL="6325" marR="6325" marT="6325" marB="0" anchor="b"/>
                </a:tc>
                <a:tc>
                  <a:txBody>
                    <a:bodyPr/>
                    <a:lstStyle/>
                    <a:p>
                      <a:pPr algn="r" fontAlgn="b"/>
                      <a:r>
                        <a:rPr lang="en-IN" sz="1500" u="none" strike="noStrike">
                          <a:effectLst/>
                        </a:rPr>
                        <a:t>82452</a:t>
                      </a:r>
                      <a:endParaRPr lang="en-IN" sz="1500" b="1" i="0" u="none" strike="noStrike">
                        <a:solidFill>
                          <a:srgbClr val="000000"/>
                        </a:solidFill>
                        <a:effectLst/>
                        <a:latin typeface="Calibri" panose="020F0502020204030204" pitchFamily="34" charset="0"/>
                      </a:endParaRPr>
                    </a:p>
                  </a:txBody>
                  <a:tcPr marL="6325" marR="6325" marT="6325" marB="0" anchor="b"/>
                </a:tc>
                <a:tc>
                  <a:txBody>
                    <a:bodyPr/>
                    <a:lstStyle/>
                    <a:p>
                      <a:pPr algn="r" fontAlgn="b"/>
                      <a:r>
                        <a:rPr lang="en-IN" sz="1500" u="none" strike="noStrike">
                          <a:effectLst/>
                        </a:rPr>
                        <a:t>1133</a:t>
                      </a:r>
                      <a:endParaRPr lang="en-IN" sz="1500" b="1" i="0" u="none" strike="noStrike">
                        <a:solidFill>
                          <a:srgbClr val="000000"/>
                        </a:solidFill>
                        <a:effectLst/>
                        <a:latin typeface="Calibri" panose="020F0502020204030204" pitchFamily="34" charset="0"/>
                      </a:endParaRPr>
                    </a:p>
                  </a:txBody>
                  <a:tcPr marL="6325" marR="6325" marT="6325" marB="0" anchor="b"/>
                </a:tc>
                <a:tc>
                  <a:txBody>
                    <a:bodyPr/>
                    <a:lstStyle/>
                    <a:p>
                      <a:pPr algn="r" fontAlgn="b"/>
                      <a:r>
                        <a:rPr lang="en-IN" sz="1500" u="none" strike="noStrike" dirty="0">
                          <a:effectLst/>
                        </a:rPr>
                        <a:t>117988</a:t>
                      </a:r>
                      <a:endParaRPr lang="en-IN" sz="1500" b="1" i="0" u="none" strike="noStrike" dirty="0">
                        <a:solidFill>
                          <a:srgbClr val="000000"/>
                        </a:solidFill>
                        <a:effectLst/>
                        <a:latin typeface="Calibri" panose="020F0502020204030204" pitchFamily="34" charset="0"/>
                      </a:endParaRPr>
                    </a:p>
                  </a:txBody>
                  <a:tcPr marL="6325" marR="6325" marT="6325" marB="0" anchor="b"/>
                </a:tc>
                <a:extLst>
                  <a:ext uri="{0D108BD9-81ED-4DB2-BD59-A6C34878D82A}">
                    <a16:rowId xmlns:a16="http://schemas.microsoft.com/office/drawing/2014/main" val="2185587481"/>
                  </a:ext>
                </a:extLst>
              </a:tr>
            </a:tbl>
          </a:graphicData>
        </a:graphic>
      </p:graphicFrame>
      <p:graphicFrame>
        <p:nvGraphicFramePr>
          <p:cNvPr id="9" name="Table 8">
            <a:extLst>
              <a:ext uri="{FF2B5EF4-FFF2-40B4-BE49-F238E27FC236}">
                <a16:creationId xmlns:a16="http://schemas.microsoft.com/office/drawing/2014/main" id="{678E4FA2-CD4B-4672-5F42-49A7472BBEEA}"/>
              </a:ext>
            </a:extLst>
          </p:cNvPr>
          <p:cNvGraphicFramePr>
            <a:graphicFrameLocks noGrp="1"/>
          </p:cNvGraphicFramePr>
          <p:nvPr>
            <p:extLst>
              <p:ext uri="{D42A27DB-BD31-4B8C-83A1-F6EECF244321}">
                <p14:modId xmlns:p14="http://schemas.microsoft.com/office/powerpoint/2010/main" val="2948045279"/>
              </p:ext>
            </p:extLst>
          </p:nvPr>
        </p:nvGraphicFramePr>
        <p:xfrm>
          <a:off x="329990" y="3568904"/>
          <a:ext cx="2997671" cy="3176289"/>
        </p:xfrm>
        <a:graphic>
          <a:graphicData uri="http://schemas.openxmlformats.org/drawingml/2006/table">
            <a:tbl>
              <a:tblPr>
                <a:tableStyleId>{93296810-A885-4BE3-A3E7-6D5BEEA58F35}</a:tableStyleId>
              </a:tblPr>
              <a:tblGrid>
                <a:gridCol w="974971">
                  <a:extLst>
                    <a:ext uri="{9D8B030D-6E8A-4147-A177-3AD203B41FA5}">
                      <a16:colId xmlns:a16="http://schemas.microsoft.com/office/drawing/2014/main" val="1306213032"/>
                    </a:ext>
                  </a:extLst>
                </a:gridCol>
                <a:gridCol w="2022700">
                  <a:extLst>
                    <a:ext uri="{9D8B030D-6E8A-4147-A177-3AD203B41FA5}">
                      <a16:colId xmlns:a16="http://schemas.microsoft.com/office/drawing/2014/main" val="3543046416"/>
                    </a:ext>
                  </a:extLst>
                </a:gridCol>
              </a:tblGrid>
              <a:tr h="303549">
                <a:tc>
                  <a:txBody>
                    <a:bodyPr/>
                    <a:lstStyle/>
                    <a:p>
                      <a:pPr algn="r" fontAlgn="b"/>
                      <a:r>
                        <a:rPr lang="en-IN" sz="1400" u="none" strike="noStrike" dirty="0">
                          <a:effectLst/>
                        </a:rPr>
                        <a:t>Time Bucket</a:t>
                      </a:r>
                      <a:endParaRPr lang="en-IN" sz="1400" b="1" i="0" u="none" strike="noStrike" dirty="0">
                        <a:solidFill>
                          <a:srgbClr val="FFFFFF"/>
                        </a:solidFill>
                        <a:effectLst/>
                        <a:latin typeface="Calibri" panose="020F0502020204030204" pitchFamily="34" charset="0"/>
                      </a:endParaRPr>
                    </a:p>
                  </a:txBody>
                  <a:tcPr marL="7620" marR="7620" marT="7620" marB="0" anchor="b">
                    <a:solidFill>
                      <a:schemeClr val="accent6"/>
                    </a:solidFill>
                  </a:tcPr>
                </a:tc>
                <a:tc>
                  <a:txBody>
                    <a:bodyPr/>
                    <a:lstStyle/>
                    <a:p>
                      <a:pPr algn="l" fontAlgn="b"/>
                      <a:r>
                        <a:rPr lang="en-IN" sz="1400" u="none" strike="noStrike" dirty="0">
                          <a:effectLst/>
                        </a:rPr>
                        <a:t>Number of Calls Projected</a:t>
                      </a:r>
                      <a:endParaRPr lang="en-IN" sz="1400" b="1" i="0" u="none" strike="noStrike" dirty="0">
                        <a:solidFill>
                          <a:srgbClr val="FFFFFF"/>
                        </a:solidFill>
                        <a:effectLst/>
                        <a:latin typeface="Calibri" panose="020F0502020204030204" pitchFamily="34" charset="0"/>
                      </a:endParaRPr>
                    </a:p>
                  </a:txBody>
                  <a:tcPr marL="7620" marR="7620" marT="7620" marB="0" anchor="b">
                    <a:solidFill>
                      <a:schemeClr val="accent6"/>
                    </a:solidFill>
                  </a:tcPr>
                </a:tc>
                <a:extLst>
                  <a:ext uri="{0D108BD9-81ED-4DB2-BD59-A6C34878D82A}">
                    <a16:rowId xmlns:a16="http://schemas.microsoft.com/office/drawing/2014/main" val="3505421255"/>
                  </a:ext>
                </a:extLst>
              </a:tr>
              <a:tr h="198120">
                <a:tc>
                  <a:txBody>
                    <a:bodyPr/>
                    <a:lstStyle/>
                    <a:p>
                      <a:pPr algn="l" fontAlgn="b"/>
                      <a:r>
                        <a:rPr lang="en-IN" sz="1400" u="none" strike="noStrike" dirty="0">
                          <a:effectLst/>
                        </a:rPr>
                        <a:t>9_10</a:t>
                      </a:r>
                      <a:endParaRPr lang="en-IN" sz="1400" b="1" i="0" u="none" strike="noStrike" dirty="0">
                        <a:solidFill>
                          <a:srgbClr val="FFFFFF"/>
                        </a:solidFill>
                        <a:effectLst/>
                        <a:latin typeface="Calibri" panose="020F0502020204030204" pitchFamily="34" charset="0"/>
                      </a:endParaRPr>
                    </a:p>
                  </a:txBody>
                  <a:tcPr marL="7620" marR="7620" marT="7620" marB="0" anchor="b"/>
                </a:tc>
                <a:tc>
                  <a:txBody>
                    <a:bodyPr/>
                    <a:lstStyle/>
                    <a:p>
                      <a:pPr algn="r" fontAlgn="b"/>
                      <a:r>
                        <a:rPr lang="en-IN" sz="1400" u="none" strike="noStrike">
                          <a:effectLst/>
                        </a:rPr>
                        <a:t>3540</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96434713"/>
                  </a:ext>
                </a:extLst>
              </a:tr>
              <a:tr h="198120">
                <a:tc>
                  <a:txBody>
                    <a:bodyPr/>
                    <a:lstStyle/>
                    <a:p>
                      <a:pPr algn="l" fontAlgn="b"/>
                      <a:r>
                        <a:rPr lang="en-IN" sz="1400" u="none" strike="noStrike">
                          <a:effectLst/>
                        </a:rPr>
                        <a:t>10_11</a:t>
                      </a:r>
                      <a:endParaRPr lang="en-IN" sz="1400" b="1" i="0" u="none" strike="noStrike">
                        <a:solidFill>
                          <a:srgbClr val="FFFFFF"/>
                        </a:solidFill>
                        <a:effectLst/>
                        <a:latin typeface="Calibri" panose="020F0502020204030204" pitchFamily="34" charset="0"/>
                      </a:endParaRPr>
                    </a:p>
                  </a:txBody>
                  <a:tcPr marL="7620" marR="7620" marT="7620" marB="0" anchor="b"/>
                </a:tc>
                <a:tc>
                  <a:txBody>
                    <a:bodyPr/>
                    <a:lstStyle/>
                    <a:p>
                      <a:pPr algn="r" fontAlgn="b"/>
                      <a:r>
                        <a:rPr lang="en-IN" sz="1400" u="none" strike="noStrike" dirty="0">
                          <a:effectLst/>
                        </a:rPr>
                        <a:t>3540</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46747443"/>
                  </a:ext>
                </a:extLst>
              </a:tr>
              <a:tr h="205740">
                <a:tc>
                  <a:txBody>
                    <a:bodyPr/>
                    <a:lstStyle/>
                    <a:p>
                      <a:pPr algn="l" fontAlgn="b"/>
                      <a:r>
                        <a:rPr lang="en-IN" sz="1400" u="none" strike="noStrike">
                          <a:effectLst/>
                        </a:rPr>
                        <a:t>11_12</a:t>
                      </a:r>
                      <a:endParaRPr lang="en-IN" sz="1400" b="1" i="0" u="none" strike="noStrike">
                        <a:solidFill>
                          <a:srgbClr val="FFFFFF"/>
                        </a:solidFill>
                        <a:effectLst/>
                        <a:latin typeface="Calibri" panose="020F0502020204030204" pitchFamily="34" charset="0"/>
                      </a:endParaRPr>
                    </a:p>
                  </a:txBody>
                  <a:tcPr marL="7620" marR="7620" marT="7620" marB="0" anchor="b"/>
                </a:tc>
                <a:tc>
                  <a:txBody>
                    <a:bodyPr/>
                    <a:lstStyle/>
                    <a:p>
                      <a:pPr algn="r" fontAlgn="b"/>
                      <a:r>
                        <a:rPr lang="en-IN" sz="1400" u="none" strike="noStrike">
                          <a:effectLst/>
                        </a:rPr>
                        <a:t>2360</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69488537"/>
                  </a:ext>
                </a:extLst>
              </a:tr>
              <a:tr h="205740">
                <a:tc>
                  <a:txBody>
                    <a:bodyPr/>
                    <a:lstStyle/>
                    <a:p>
                      <a:pPr algn="l" fontAlgn="b"/>
                      <a:r>
                        <a:rPr lang="en-IN" sz="1400" u="none" strike="noStrike" dirty="0">
                          <a:effectLst/>
                        </a:rPr>
                        <a:t>12_1</a:t>
                      </a:r>
                      <a:endParaRPr lang="en-IN" sz="1400" b="1" i="0" u="none" strike="noStrike" dirty="0">
                        <a:solidFill>
                          <a:srgbClr val="FFFFFF"/>
                        </a:solidFill>
                        <a:effectLst/>
                        <a:latin typeface="Calibri" panose="020F0502020204030204" pitchFamily="34" charset="0"/>
                      </a:endParaRPr>
                    </a:p>
                  </a:txBody>
                  <a:tcPr marL="7620" marR="7620" marT="7620" marB="0" anchor="b"/>
                </a:tc>
                <a:tc>
                  <a:txBody>
                    <a:bodyPr/>
                    <a:lstStyle/>
                    <a:p>
                      <a:pPr algn="r" fontAlgn="b"/>
                      <a:r>
                        <a:rPr lang="en-IN" sz="1400" u="none" strike="noStrike">
                          <a:effectLst/>
                        </a:rPr>
                        <a:t>2360</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88786314"/>
                  </a:ext>
                </a:extLst>
              </a:tr>
              <a:tr h="198120">
                <a:tc>
                  <a:txBody>
                    <a:bodyPr/>
                    <a:lstStyle/>
                    <a:p>
                      <a:pPr algn="l" fontAlgn="b"/>
                      <a:r>
                        <a:rPr lang="en-IN" sz="1400" u="none" strike="noStrike">
                          <a:effectLst/>
                        </a:rPr>
                        <a:t>1_2</a:t>
                      </a:r>
                      <a:endParaRPr lang="en-IN" sz="1400" b="1" i="0" u="none" strike="noStrike">
                        <a:solidFill>
                          <a:srgbClr val="FFFFFF"/>
                        </a:solidFill>
                        <a:effectLst/>
                        <a:latin typeface="Calibri" panose="020F0502020204030204" pitchFamily="34" charset="0"/>
                      </a:endParaRPr>
                    </a:p>
                  </a:txBody>
                  <a:tcPr marL="7620" marR="7620" marT="7620" marB="0" anchor="b"/>
                </a:tc>
                <a:tc>
                  <a:txBody>
                    <a:bodyPr/>
                    <a:lstStyle/>
                    <a:p>
                      <a:pPr algn="r" fontAlgn="b"/>
                      <a:r>
                        <a:rPr lang="en-IN" sz="1400" u="none" strike="noStrike" dirty="0">
                          <a:effectLst/>
                        </a:rPr>
                        <a:t>1180</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77778554"/>
                  </a:ext>
                </a:extLst>
              </a:tr>
              <a:tr h="198120">
                <a:tc>
                  <a:txBody>
                    <a:bodyPr/>
                    <a:lstStyle/>
                    <a:p>
                      <a:pPr algn="l" fontAlgn="b"/>
                      <a:r>
                        <a:rPr lang="en-IN" sz="1400" u="none" strike="noStrike" dirty="0">
                          <a:effectLst/>
                        </a:rPr>
                        <a:t>2_3</a:t>
                      </a:r>
                      <a:endParaRPr lang="en-IN" sz="1400" b="1" i="0" u="none" strike="noStrike" dirty="0">
                        <a:solidFill>
                          <a:srgbClr val="FFFFFF"/>
                        </a:solidFill>
                        <a:effectLst/>
                        <a:latin typeface="Calibri" panose="020F0502020204030204" pitchFamily="34" charset="0"/>
                      </a:endParaRPr>
                    </a:p>
                  </a:txBody>
                  <a:tcPr marL="7620" marR="7620" marT="7620" marB="0" anchor="b"/>
                </a:tc>
                <a:tc>
                  <a:txBody>
                    <a:bodyPr/>
                    <a:lstStyle/>
                    <a:p>
                      <a:pPr algn="r" fontAlgn="b"/>
                      <a:r>
                        <a:rPr lang="en-IN" sz="1400" u="none" strike="noStrike">
                          <a:effectLst/>
                        </a:rPr>
                        <a:t>1180</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93513842"/>
                  </a:ext>
                </a:extLst>
              </a:tr>
              <a:tr h="198120">
                <a:tc>
                  <a:txBody>
                    <a:bodyPr/>
                    <a:lstStyle/>
                    <a:p>
                      <a:pPr algn="l" fontAlgn="b"/>
                      <a:r>
                        <a:rPr lang="en-IN" sz="1400" u="none" strike="noStrike">
                          <a:effectLst/>
                        </a:rPr>
                        <a:t>3_4</a:t>
                      </a:r>
                      <a:endParaRPr lang="en-IN" sz="1400" b="1" i="0" u="none" strike="noStrike">
                        <a:solidFill>
                          <a:srgbClr val="FFFFFF"/>
                        </a:solidFill>
                        <a:effectLst/>
                        <a:latin typeface="Calibri" panose="020F0502020204030204" pitchFamily="34" charset="0"/>
                      </a:endParaRPr>
                    </a:p>
                  </a:txBody>
                  <a:tcPr marL="7620" marR="7620" marT="7620" marB="0" anchor="b"/>
                </a:tc>
                <a:tc>
                  <a:txBody>
                    <a:bodyPr/>
                    <a:lstStyle/>
                    <a:p>
                      <a:pPr algn="r" fontAlgn="b"/>
                      <a:r>
                        <a:rPr lang="en-IN" sz="1400" u="none" strike="noStrike">
                          <a:effectLst/>
                        </a:rPr>
                        <a:t>1180</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79247476"/>
                  </a:ext>
                </a:extLst>
              </a:tr>
              <a:tr h="198120">
                <a:tc>
                  <a:txBody>
                    <a:bodyPr/>
                    <a:lstStyle/>
                    <a:p>
                      <a:pPr algn="l" fontAlgn="b"/>
                      <a:r>
                        <a:rPr lang="en-IN" sz="1400" u="none" strike="noStrike" dirty="0">
                          <a:effectLst/>
                        </a:rPr>
                        <a:t>4_5</a:t>
                      </a:r>
                      <a:endParaRPr lang="en-IN" sz="1400" b="1" i="0" u="none" strike="noStrike" dirty="0">
                        <a:solidFill>
                          <a:srgbClr val="FFFFFF"/>
                        </a:solidFill>
                        <a:effectLst/>
                        <a:latin typeface="Calibri" panose="020F0502020204030204" pitchFamily="34" charset="0"/>
                      </a:endParaRPr>
                    </a:p>
                  </a:txBody>
                  <a:tcPr marL="7620" marR="7620" marT="7620" marB="0" anchor="b"/>
                </a:tc>
                <a:tc>
                  <a:txBody>
                    <a:bodyPr/>
                    <a:lstStyle/>
                    <a:p>
                      <a:pPr algn="r" fontAlgn="b"/>
                      <a:r>
                        <a:rPr lang="en-IN" sz="1400" u="none" strike="noStrike" dirty="0">
                          <a:effectLst/>
                        </a:rPr>
                        <a:t>1180</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26264637"/>
                  </a:ext>
                </a:extLst>
              </a:tr>
              <a:tr h="198120">
                <a:tc>
                  <a:txBody>
                    <a:bodyPr/>
                    <a:lstStyle/>
                    <a:p>
                      <a:pPr algn="l" fontAlgn="b"/>
                      <a:r>
                        <a:rPr lang="en-IN" sz="1400" u="none" strike="noStrike" dirty="0">
                          <a:effectLst/>
                        </a:rPr>
                        <a:t>5_6</a:t>
                      </a:r>
                      <a:endParaRPr lang="en-IN" sz="1400" b="1" i="0" u="none" strike="noStrike" dirty="0">
                        <a:solidFill>
                          <a:srgbClr val="FFFFFF"/>
                        </a:solidFill>
                        <a:effectLst/>
                        <a:latin typeface="Calibri" panose="020F0502020204030204" pitchFamily="34" charset="0"/>
                      </a:endParaRPr>
                    </a:p>
                  </a:txBody>
                  <a:tcPr marL="7620" marR="7620" marT="7620" marB="0" anchor="b"/>
                </a:tc>
                <a:tc>
                  <a:txBody>
                    <a:bodyPr/>
                    <a:lstStyle/>
                    <a:p>
                      <a:pPr algn="r" fontAlgn="b"/>
                      <a:r>
                        <a:rPr lang="en-IN" sz="1400" u="none" strike="noStrike">
                          <a:effectLst/>
                        </a:rPr>
                        <a:t>3540</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02531944"/>
                  </a:ext>
                </a:extLst>
              </a:tr>
              <a:tr h="198120">
                <a:tc>
                  <a:txBody>
                    <a:bodyPr/>
                    <a:lstStyle/>
                    <a:p>
                      <a:pPr algn="l" fontAlgn="b"/>
                      <a:r>
                        <a:rPr lang="en-IN" sz="1400" u="none" strike="noStrike" dirty="0">
                          <a:effectLst/>
                        </a:rPr>
                        <a:t>6_7</a:t>
                      </a:r>
                      <a:endParaRPr lang="en-IN" sz="1400" b="1" i="0" u="none" strike="noStrike" dirty="0">
                        <a:solidFill>
                          <a:srgbClr val="FFFFFF"/>
                        </a:solidFill>
                        <a:effectLst/>
                        <a:latin typeface="Calibri" panose="020F0502020204030204" pitchFamily="34" charset="0"/>
                      </a:endParaRPr>
                    </a:p>
                  </a:txBody>
                  <a:tcPr marL="7620" marR="7620" marT="7620" marB="0" anchor="b"/>
                </a:tc>
                <a:tc>
                  <a:txBody>
                    <a:bodyPr/>
                    <a:lstStyle/>
                    <a:p>
                      <a:pPr algn="r" fontAlgn="b"/>
                      <a:r>
                        <a:rPr lang="en-IN" sz="1400" u="none" strike="noStrike">
                          <a:effectLst/>
                        </a:rPr>
                        <a:t>4719</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267855"/>
                  </a:ext>
                </a:extLst>
              </a:tr>
              <a:tr h="198120">
                <a:tc>
                  <a:txBody>
                    <a:bodyPr/>
                    <a:lstStyle/>
                    <a:p>
                      <a:pPr algn="l" fontAlgn="b"/>
                      <a:r>
                        <a:rPr lang="en-IN" sz="1400" u="none" strike="noStrike" dirty="0">
                          <a:effectLst/>
                        </a:rPr>
                        <a:t>7_8</a:t>
                      </a:r>
                      <a:endParaRPr lang="en-IN" sz="1400" b="1" i="0" u="none" strike="noStrike" dirty="0">
                        <a:solidFill>
                          <a:srgbClr val="FFFFFF"/>
                        </a:solidFill>
                        <a:effectLst/>
                        <a:latin typeface="Calibri" panose="020F0502020204030204" pitchFamily="34" charset="0"/>
                      </a:endParaRPr>
                    </a:p>
                  </a:txBody>
                  <a:tcPr marL="7620" marR="7620" marT="7620" marB="0" anchor="b"/>
                </a:tc>
                <a:tc>
                  <a:txBody>
                    <a:bodyPr/>
                    <a:lstStyle/>
                    <a:p>
                      <a:pPr algn="r" fontAlgn="b"/>
                      <a:r>
                        <a:rPr lang="en-IN" sz="1400" u="none" strike="noStrike" dirty="0">
                          <a:effectLst/>
                        </a:rPr>
                        <a:t>4719</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01372350"/>
                  </a:ext>
                </a:extLst>
              </a:tr>
              <a:tr h="198120">
                <a:tc>
                  <a:txBody>
                    <a:bodyPr/>
                    <a:lstStyle/>
                    <a:p>
                      <a:pPr algn="l" fontAlgn="b"/>
                      <a:r>
                        <a:rPr lang="en-IN" sz="1400" u="none" strike="noStrike" dirty="0">
                          <a:effectLst/>
                        </a:rPr>
                        <a:t>8_9</a:t>
                      </a:r>
                      <a:endParaRPr lang="en-IN" sz="1400" b="1" i="0" u="none" strike="noStrike" dirty="0">
                        <a:solidFill>
                          <a:srgbClr val="FFFFFF"/>
                        </a:solidFill>
                        <a:effectLst/>
                        <a:latin typeface="Calibri" panose="020F0502020204030204" pitchFamily="34" charset="0"/>
                      </a:endParaRPr>
                    </a:p>
                  </a:txBody>
                  <a:tcPr marL="7620" marR="7620" marT="7620" marB="0" anchor="b"/>
                </a:tc>
                <a:tc>
                  <a:txBody>
                    <a:bodyPr/>
                    <a:lstStyle/>
                    <a:p>
                      <a:pPr algn="r" fontAlgn="b"/>
                      <a:r>
                        <a:rPr lang="en-IN" sz="1400" u="none" strike="noStrike" dirty="0">
                          <a:effectLst/>
                        </a:rPr>
                        <a:t>5899</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76677254"/>
                  </a:ext>
                </a:extLst>
              </a:tr>
              <a:tr h="198120">
                <a:tc>
                  <a:txBody>
                    <a:bodyPr/>
                    <a:lstStyle/>
                    <a:p>
                      <a:pPr algn="l" fontAlgn="b"/>
                      <a:r>
                        <a:rPr lang="en-IN" sz="1400" u="none" strike="noStrike">
                          <a:effectLst/>
                        </a:rPr>
                        <a:t>Grand Total</a:t>
                      </a:r>
                      <a:endParaRPr lang="en-IN" sz="1400" b="1" i="0" u="none" strike="noStrike">
                        <a:solidFill>
                          <a:srgbClr val="FFFFFF"/>
                        </a:solidFill>
                        <a:effectLst/>
                        <a:latin typeface="Calibri" panose="020F0502020204030204" pitchFamily="34" charset="0"/>
                      </a:endParaRPr>
                    </a:p>
                  </a:txBody>
                  <a:tcPr marL="7620" marR="7620" marT="7620" marB="0" anchor="b"/>
                </a:tc>
                <a:tc>
                  <a:txBody>
                    <a:bodyPr/>
                    <a:lstStyle/>
                    <a:p>
                      <a:pPr algn="r" fontAlgn="b"/>
                      <a:r>
                        <a:rPr lang="en-IN" sz="1400" u="none" strike="noStrike" dirty="0">
                          <a:effectLst/>
                        </a:rPr>
                        <a:t>35396</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6961239"/>
                  </a:ext>
                </a:extLst>
              </a:tr>
            </a:tbl>
          </a:graphicData>
        </a:graphic>
      </p:graphicFrame>
    </p:spTree>
    <p:extLst>
      <p:ext uri="{BB962C8B-B14F-4D97-AF65-F5344CB8AC3E}">
        <p14:creationId xmlns:p14="http://schemas.microsoft.com/office/powerpoint/2010/main" val="723864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oup of people with headsets and icons">
            <a:extLst>
              <a:ext uri="{FF2B5EF4-FFF2-40B4-BE49-F238E27FC236}">
                <a16:creationId xmlns:a16="http://schemas.microsoft.com/office/drawing/2014/main" id="{918FFF86-7E97-7A95-877D-9A7B0B92F10A}"/>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r="7133" b="-1"/>
          <a:stretch/>
        </p:blipFill>
        <p:spPr>
          <a:xfrm>
            <a:off x="12319" y="10"/>
            <a:ext cx="12188951" cy="6857990"/>
          </a:xfrm>
          <a:prstGeom prst="rect">
            <a:avLst/>
          </a:prstGeom>
        </p:spPr>
      </p:pic>
      <p:sp>
        <p:nvSpPr>
          <p:cNvPr id="2" name="Title 1">
            <a:extLst>
              <a:ext uri="{FF2B5EF4-FFF2-40B4-BE49-F238E27FC236}">
                <a16:creationId xmlns:a16="http://schemas.microsoft.com/office/drawing/2014/main" id="{1B76CA6E-B244-F337-67C1-769E756B6B5D}"/>
              </a:ext>
            </a:extLst>
          </p:cNvPr>
          <p:cNvSpPr>
            <a:spLocks noGrp="1"/>
          </p:cNvSpPr>
          <p:nvPr>
            <p:ph type="title"/>
          </p:nvPr>
        </p:nvSpPr>
        <p:spPr>
          <a:xfrm>
            <a:off x="777240" y="365125"/>
            <a:ext cx="10659110" cy="1732032"/>
          </a:xfrm>
        </p:spPr>
        <p:txBody>
          <a:bodyPr>
            <a:normAutofit/>
          </a:bodyPr>
          <a:lstStyle/>
          <a:p>
            <a:pPr algn="just"/>
            <a:r>
              <a:rPr lang="en-US" sz="2600" dirty="0">
                <a:solidFill>
                  <a:srgbClr val="002060"/>
                </a:solidFill>
                <a:latin typeface="Manrope"/>
              </a:rPr>
              <a:t>.</a:t>
            </a:r>
            <a:endParaRPr lang="en-IN" sz="2600" dirty="0">
              <a:solidFill>
                <a:srgbClr val="002060"/>
              </a:solidFill>
              <a:latin typeface="Manrope"/>
            </a:endParaRPr>
          </a:p>
        </p:txBody>
      </p:sp>
      <p:graphicFrame>
        <p:nvGraphicFramePr>
          <p:cNvPr id="6" name="Table 5">
            <a:extLst>
              <a:ext uri="{FF2B5EF4-FFF2-40B4-BE49-F238E27FC236}">
                <a16:creationId xmlns:a16="http://schemas.microsoft.com/office/drawing/2014/main" id="{8B66F630-EB70-A770-2AC0-A13A769D2D52}"/>
              </a:ext>
            </a:extLst>
          </p:cNvPr>
          <p:cNvGraphicFramePr>
            <a:graphicFrameLocks noGrp="1"/>
          </p:cNvGraphicFramePr>
          <p:nvPr>
            <p:extLst>
              <p:ext uri="{D42A27DB-BD31-4B8C-83A1-F6EECF244321}">
                <p14:modId xmlns:p14="http://schemas.microsoft.com/office/powerpoint/2010/main" val="2389447558"/>
              </p:ext>
            </p:extLst>
          </p:nvPr>
        </p:nvGraphicFramePr>
        <p:xfrm>
          <a:off x="864646" y="138881"/>
          <a:ext cx="7676037" cy="3412745"/>
        </p:xfrm>
        <a:graphic>
          <a:graphicData uri="http://schemas.openxmlformats.org/drawingml/2006/table">
            <a:tbl>
              <a:tblPr>
                <a:tableStyleId>{93296810-A885-4BE3-A3E7-6D5BEEA58F35}</a:tableStyleId>
              </a:tblPr>
              <a:tblGrid>
                <a:gridCol w="1567971">
                  <a:extLst>
                    <a:ext uri="{9D8B030D-6E8A-4147-A177-3AD203B41FA5}">
                      <a16:colId xmlns:a16="http://schemas.microsoft.com/office/drawing/2014/main" val="3360961676"/>
                    </a:ext>
                  </a:extLst>
                </a:gridCol>
                <a:gridCol w="1942412">
                  <a:extLst>
                    <a:ext uri="{9D8B030D-6E8A-4147-A177-3AD203B41FA5}">
                      <a16:colId xmlns:a16="http://schemas.microsoft.com/office/drawing/2014/main" val="1369564247"/>
                    </a:ext>
                  </a:extLst>
                </a:gridCol>
                <a:gridCol w="2199840">
                  <a:extLst>
                    <a:ext uri="{9D8B030D-6E8A-4147-A177-3AD203B41FA5}">
                      <a16:colId xmlns:a16="http://schemas.microsoft.com/office/drawing/2014/main" val="2598513338"/>
                    </a:ext>
                  </a:extLst>
                </a:gridCol>
                <a:gridCol w="1965814">
                  <a:extLst>
                    <a:ext uri="{9D8B030D-6E8A-4147-A177-3AD203B41FA5}">
                      <a16:colId xmlns:a16="http://schemas.microsoft.com/office/drawing/2014/main" val="3414005391"/>
                    </a:ext>
                  </a:extLst>
                </a:gridCol>
              </a:tblGrid>
              <a:tr h="341885">
                <a:tc>
                  <a:txBody>
                    <a:bodyPr/>
                    <a:lstStyle/>
                    <a:p>
                      <a:pPr algn="l" fontAlgn="b"/>
                      <a:r>
                        <a:rPr lang="en-IN" sz="1500" b="1" u="none" strike="noStrike" dirty="0">
                          <a:effectLst/>
                        </a:rPr>
                        <a:t>Time Bucket</a:t>
                      </a:r>
                      <a:endParaRPr lang="en-IN" sz="1500" b="1" i="0" u="none" strike="noStrike" dirty="0">
                        <a:solidFill>
                          <a:srgbClr val="FFFFFF"/>
                        </a:solidFill>
                        <a:effectLst/>
                        <a:latin typeface="Calibri" panose="020F0502020204030204" pitchFamily="34" charset="0"/>
                      </a:endParaRPr>
                    </a:p>
                  </a:txBody>
                  <a:tcPr marL="7620" marR="7620" marT="7620" marB="0" anchor="b">
                    <a:solidFill>
                      <a:schemeClr val="accent6"/>
                    </a:solidFill>
                  </a:tcPr>
                </a:tc>
                <a:tc>
                  <a:txBody>
                    <a:bodyPr/>
                    <a:lstStyle/>
                    <a:p>
                      <a:pPr algn="l" fontAlgn="b"/>
                      <a:r>
                        <a:rPr lang="en-IN" sz="1500" b="1" u="none" strike="noStrike">
                          <a:effectLst/>
                        </a:rPr>
                        <a:t>Call distribution</a:t>
                      </a:r>
                      <a:endParaRPr lang="en-IN" sz="1500" b="1" i="0" u="none" strike="noStrike">
                        <a:solidFill>
                          <a:srgbClr val="FFFFFF"/>
                        </a:solidFill>
                        <a:effectLst/>
                        <a:latin typeface="Calibri" panose="020F0502020204030204" pitchFamily="34" charset="0"/>
                      </a:endParaRPr>
                    </a:p>
                  </a:txBody>
                  <a:tcPr marL="7620" marR="7620" marT="7620" marB="0" anchor="b">
                    <a:solidFill>
                      <a:schemeClr val="accent6"/>
                    </a:solidFill>
                  </a:tcPr>
                </a:tc>
                <a:tc>
                  <a:txBody>
                    <a:bodyPr/>
                    <a:lstStyle/>
                    <a:p>
                      <a:pPr algn="l" fontAlgn="b"/>
                      <a:r>
                        <a:rPr lang="en-IN" sz="1500" b="1" u="none" strike="noStrike" dirty="0">
                          <a:effectLst/>
                        </a:rPr>
                        <a:t>Time Distribution</a:t>
                      </a:r>
                      <a:endParaRPr lang="en-IN" sz="1500" b="1" i="0" u="none" strike="noStrike" dirty="0">
                        <a:solidFill>
                          <a:srgbClr val="FFFFFF"/>
                        </a:solidFill>
                        <a:effectLst/>
                        <a:latin typeface="Calibri" panose="020F0502020204030204" pitchFamily="34" charset="0"/>
                      </a:endParaRPr>
                    </a:p>
                  </a:txBody>
                  <a:tcPr marL="7620" marR="7620" marT="7620" marB="0" anchor="b">
                    <a:solidFill>
                      <a:schemeClr val="accent6"/>
                    </a:solidFill>
                  </a:tcPr>
                </a:tc>
                <a:tc>
                  <a:txBody>
                    <a:bodyPr/>
                    <a:lstStyle/>
                    <a:p>
                      <a:pPr algn="l" fontAlgn="b"/>
                      <a:r>
                        <a:rPr lang="en-IN" sz="1500" b="1" u="none" strike="noStrike" dirty="0">
                          <a:effectLst/>
                        </a:rPr>
                        <a:t>Agent Required</a:t>
                      </a:r>
                      <a:endParaRPr lang="en-IN" sz="1500" b="1" i="0" u="none" strike="noStrike" dirty="0">
                        <a:solidFill>
                          <a:srgbClr val="FFFFFF"/>
                        </a:solidFill>
                        <a:effectLst/>
                        <a:latin typeface="Calibri" panose="020F0502020204030204" pitchFamily="34" charset="0"/>
                      </a:endParaRPr>
                    </a:p>
                  </a:txBody>
                  <a:tcPr marL="7620" marR="7620" marT="7620" marB="0" anchor="b">
                    <a:solidFill>
                      <a:schemeClr val="accent6"/>
                    </a:solidFill>
                  </a:tcPr>
                </a:tc>
                <a:extLst>
                  <a:ext uri="{0D108BD9-81ED-4DB2-BD59-A6C34878D82A}">
                    <a16:rowId xmlns:a16="http://schemas.microsoft.com/office/drawing/2014/main" val="2985042697"/>
                  </a:ext>
                </a:extLst>
              </a:tr>
              <a:tr h="235717">
                <a:tc>
                  <a:txBody>
                    <a:bodyPr/>
                    <a:lstStyle/>
                    <a:p>
                      <a:pPr algn="ctr" fontAlgn="b"/>
                      <a:r>
                        <a:rPr lang="en-IN" sz="1500" u="none" strike="noStrike" dirty="0">
                          <a:effectLst/>
                        </a:rPr>
                        <a:t>9_10</a:t>
                      </a:r>
                      <a:endParaRPr lang="en-IN" sz="1500" b="1" i="0" u="none" strike="noStrike" dirty="0">
                        <a:solidFill>
                          <a:srgbClr val="FFFFFF"/>
                        </a:solidFill>
                        <a:effectLst/>
                        <a:latin typeface="Calibri" panose="020F0502020204030204" pitchFamily="34" charset="0"/>
                      </a:endParaRPr>
                    </a:p>
                  </a:txBody>
                  <a:tcPr marL="7620" marR="7620" marT="7620" marB="0" anchor="b"/>
                </a:tc>
                <a:tc>
                  <a:txBody>
                    <a:bodyPr/>
                    <a:lstStyle/>
                    <a:p>
                      <a:pPr algn="ctr" fontAlgn="b"/>
                      <a:r>
                        <a:rPr lang="en-IN" sz="1500" u="none" strike="noStrike">
                          <a:effectLst/>
                        </a:rPr>
                        <a:t>3</a:t>
                      </a:r>
                      <a:endParaRPr lang="en-IN" sz="15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500" u="none" strike="noStrike">
                          <a:effectLst/>
                        </a:rPr>
                        <a:t>10</a:t>
                      </a:r>
                      <a:endParaRPr lang="en-IN" sz="15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500" u="none" strike="noStrike" dirty="0">
                          <a:effectLst/>
                        </a:rPr>
                        <a:t>2.0</a:t>
                      </a:r>
                      <a:endParaRPr lang="en-IN" sz="15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79059434"/>
                  </a:ext>
                </a:extLst>
              </a:tr>
              <a:tr h="235717">
                <a:tc>
                  <a:txBody>
                    <a:bodyPr/>
                    <a:lstStyle/>
                    <a:p>
                      <a:pPr algn="ctr" fontAlgn="b"/>
                      <a:r>
                        <a:rPr lang="en-IN" sz="1500" u="none" strike="noStrike">
                          <a:effectLst/>
                        </a:rPr>
                        <a:t>10_11</a:t>
                      </a:r>
                      <a:endParaRPr lang="en-IN" sz="1500" b="1" i="0" u="none" strike="noStrike">
                        <a:solidFill>
                          <a:srgbClr val="FFFFFF"/>
                        </a:solidFill>
                        <a:effectLst/>
                        <a:latin typeface="Calibri" panose="020F0502020204030204" pitchFamily="34" charset="0"/>
                      </a:endParaRPr>
                    </a:p>
                  </a:txBody>
                  <a:tcPr marL="7620" marR="7620" marT="7620" marB="0" anchor="b"/>
                </a:tc>
                <a:tc>
                  <a:txBody>
                    <a:bodyPr/>
                    <a:lstStyle/>
                    <a:p>
                      <a:pPr algn="ctr" fontAlgn="b"/>
                      <a:r>
                        <a:rPr lang="en-IN" sz="1500" u="none" strike="noStrike">
                          <a:effectLst/>
                        </a:rPr>
                        <a:t>3</a:t>
                      </a:r>
                      <a:endParaRPr lang="en-IN" sz="15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500" u="none" strike="noStrike" dirty="0">
                          <a:effectLst/>
                        </a:rPr>
                        <a:t>10</a:t>
                      </a:r>
                      <a:endParaRPr lang="en-IN" sz="15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500" u="none" strike="noStrike">
                          <a:effectLst/>
                        </a:rPr>
                        <a:t>2.0</a:t>
                      </a:r>
                      <a:endParaRPr lang="en-IN" sz="15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73742916"/>
                  </a:ext>
                </a:extLst>
              </a:tr>
              <a:tr h="235717">
                <a:tc>
                  <a:txBody>
                    <a:bodyPr/>
                    <a:lstStyle/>
                    <a:p>
                      <a:pPr algn="ctr" fontAlgn="b"/>
                      <a:r>
                        <a:rPr lang="en-IN" sz="1500" u="none" strike="noStrike">
                          <a:effectLst/>
                        </a:rPr>
                        <a:t>11_12</a:t>
                      </a:r>
                      <a:endParaRPr lang="en-IN" sz="1500" b="1" i="0" u="none" strike="noStrike">
                        <a:solidFill>
                          <a:srgbClr val="FFFFFF"/>
                        </a:solidFill>
                        <a:effectLst/>
                        <a:latin typeface="Calibri" panose="020F0502020204030204" pitchFamily="34" charset="0"/>
                      </a:endParaRPr>
                    </a:p>
                  </a:txBody>
                  <a:tcPr marL="7620" marR="7620" marT="7620" marB="0" anchor="b"/>
                </a:tc>
                <a:tc>
                  <a:txBody>
                    <a:bodyPr/>
                    <a:lstStyle/>
                    <a:p>
                      <a:pPr algn="ctr" fontAlgn="b"/>
                      <a:r>
                        <a:rPr lang="en-IN" sz="1500" u="none" strike="noStrike">
                          <a:effectLst/>
                        </a:rPr>
                        <a:t>2</a:t>
                      </a:r>
                      <a:endParaRPr lang="en-IN" sz="15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500" u="none" strike="noStrike" dirty="0">
                          <a:effectLst/>
                        </a:rPr>
                        <a:t>15</a:t>
                      </a:r>
                      <a:endParaRPr lang="en-IN" sz="15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500" u="none" strike="noStrike">
                          <a:effectLst/>
                        </a:rPr>
                        <a:t>1.0</a:t>
                      </a:r>
                      <a:endParaRPr lang="en-IN" sz="15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37248481"/>
                  </a:ext>
                </a:extLst>
              </a:tr>
              <a:tr h="235717">
                <a:tc>
                  <a:txBody>
                    <a:bodyPr/>
                    <a:lstStyle/>
                    <a:p>
                      <a:pPr algn="ctr" fontAlgn="b"/>
                      <a:r>
                        <a:rPr lang="en-IN" sz="1500" u="none" strike="noStrike" dirty="0">
                          <a:effectLst/>
                        </a:rPr>
                        <a:t>12_1</a:t>
                      </a:r>
                      <a:endParaRPr lang="en-IN" sz="1500" b="1" i="0" u="none" strike="noStrike" dirty="0">
                        <a:solidFill>
                          <a:srgbClr val="FFFFFF"/>
                        </a:solidFill>
                        <a:effectLst/>
                        <a:latin typeface="Calibri" panose="020F0502020204030204" pitchFamily="34" charset="0"/>
                      </a:endParaRPr>
                    </a:p>
                  </a:txBody>
                  <a:tcPr marL="7620" marR="7620" marT="7620" marB="0" anchor="b"/>
                </a:tc>
                <a:tc>
                  <a:txBody>
                    <a:bodyPr/>
                    <a:lstStyle/>
                    <a:p>
                      <a:pPr algn="ctr" fontAlgn="b"/>
                      <a:r>
                        <a:rPr lang="en-IN" sz="1500" u="none" strike="noStrike">
                          <a:effectLst/>
                        </a:rPr>
                        <a:t>2</a:t>
                      </a:r>
                      <a:endParaRPr lang="en-IN" sz="15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500" u="none" strike="noStrike">
                          <a:effectLst/>
                        </a:rPr>
                        <a:t>15</a:t>
                      </a:r>
                      <a:endParaRPr lang="en-IN" sz="15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500" u="none" strike="noStrike" dirty="0">
                          <a:effectLst/>
                        </a:rPr>
                        <a:t>1.0</a:t>
                      </a:r>
                      <a:endParaRPr lang="en-IN" sz="15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27825901"/>
                  </a:ext>
                </a:extLst>
              </a:tr>
              <a:tr h="235717">
                <a:tc>
                  <a:txBody>
                    <a:bodyPr/>
                    <a:lstStyle/>
                    <a:p>
                      <a:pPr algn="ctr" fontAlgn="b"/>
                      <a:r>
                        <a:rPr lang="en-IN" sz="1500" u="none" strike="noStrike">
                          <a:effectLst/>
                        </a:rPr>
                        <a:t>1_2</a:t>
                      </a:r>
                      <a:endParaRPr lang="en-IN" sz="1500" b="1" i="0" u="none" strike="noStrike">
                        <a:solidFill>
                          <a:srgbClr val="FFFFFF"/>
                        </a:solidFill>
                        <a:effectLst/>
                        <a:latin typeface="Calibri" panose="020F0502020204030204" pitchFamily="34" charset="0"/>
                      </a:endParaRPr>
                    </a:p>
                  </a:txBody>
                  <a:tcPr marL="7620" marR="7620" marT="7620" marB="0" anchor="b"/>
                </a:tc>
                <a:tc>
                  <a:txBody>
                    <a:bodyPr/>
                    <a:lstStyle/>
                    <a:p>
                      <a:pPr algn="ctr" fontAlgn="b"/>
                      <a:r>
                        <a:rPr lang="en-IN" sz="1500" u="none" strike="noStrike">
                          <a:effectLst/>
                        </a:rPr>
                        <a:t>1</a:t>
                      </a:r>
                      <a:endParaRPr lang="en-IN" sz="15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500" u="none" strike="noStrike">
                          <a:effectLst/>
                        </a:rPr>
                        <a:t>30</a:t>
                      </a:r>
                      <a:endParaRPr lang="en-IN" sz="15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500" u="none" strike="noStrike" dirty="0">
                          <a:effectLst/>
                        </a:rPr>
                        <a:t>1.0</a:t>
                      </a:r>
                      <a:endParaRPr lang="en-IN" sz="15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37804099"/>
                  </a:ext>
                </a:extLst>
              </a:tr>
              <a:tr h="235717">
                <a:tc>
                  <a:txBody>
                    <a:bodyPr/>
                    <a:lstStyle/>
                    <a:p>
                      <a:pPr algn="ctr" fontAlgn="b"/>
                      <a:r>
                        <a:rPr lang="en-IN" sz="1500" u="none" strike="noStrike" dirty="0">
                          <a:effectLst/>
                        </a:rPr>
                        <a:t>2_3</a:t>
                      </a:r>
                      <a:endParaRPr lang="en-IN" sz="1500" b="1" i="0" u="none" strike="noStrike" dirty="0">
                        <a:solidFill>
                          <a:srgbClr val="FFFFFF"/>
                        </a:solidFill>
                        <a:effectLst/>
                        <a:latin typeface="Calibri" panose="020F0502020204030204" pitchFamily="34" charset="0"/>
                      </a:endParaRPr>
                    </a:p>
                  </a:txBody>
                  <a:tcPr marL="7620" marR="7620" marT="7620" marB="0" anchor="b"/>
                </a:tc>
                <a:tc>
                  <a:txBody>
                    <a:bodyPr/>
                    <a:lstStyle/>
                    <a:p>
                      <a:pPr algn="ctr" fontAlgn="b"/>
                      <a:r>
                        <a:rPr lang="en-IN" sz="1500" u="none" strike="noStrike">
                          <a:effectLst/>
                        </a:rPr>
                        <a:t>1</a:t>
                      </a:r>
                      <a:endParaRPr lang="en-IN" sz="15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500" u="none" strike="noStrike">
                          <a:effectLst/>
                        </a:rPr>
                        <a:t>30</a:t>
                      </a:r>
                      <a:endParaRPr lang="en-IN" sz="15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500" u="none" strike="noStrike" dirty="0">
                          <a:effectLst/>
                        </a:rPr>
                        <a:t>1.0</a:t>
                      </a:r>
                      <a:endParaRPr lang="en-IN" sz="15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66738679"/>
                  </a:ext>
                </a:extLst>
              </a:tr>
              <a:tr h="235717">
                <a:tc>
                  <a:txBody>
                    <a:bodyPr/>
                    <a:lstStyle/>
                    <a:p>
                      <a:pPr algn="ctr" fontAlgn="b"/>
                      <a:r>
                        <a:rPr lang="en-IN" sz="1500" u="none" strike="noStrike" dirty="0">
                          <a:effectLst/>
                        </a:rPr>
                        <a:t>3_4</a:t>
                      </a:r>
                      <a:endParaRPr lang="en-IN" sz="1500" b="1" i="0" u="none" strike="noStrike" dirty="0">
                        <a:solidFill>
                          <a:srgbClr val="FFFFFF"/>
                        </a:solidFill>
                        <a:effectLst/>
                        <a:latin typeface="Calibri" panose="020F0502020204030204" pitchFamily="34" charset="0"/>
                      </a:endParaRPr>
                    </a:p>
                  </a:txBody>
                  <a:tcPr marL="7620" marR="7620" marT="7620" marB="0" anchor="b"/>
                </a:tc>
                <a:tc>
                  <a:txBody>
                    <a:bodyPr/>
                    <a:lstStyle/>
                    <a:p>
                      <a:pPr algn="ctr" fontAlgn="b"/>
                      <a:r>
                        <a:rPr lang="en-IN" sz="1500" u="none" strike="noStrike">
                          <a:effectLst/>
                        </a:rPr>
                        <a:t>1</a:t>
                      </a:r>
                      <a:endParaRPr lang="en-IN" sz="15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500" u="none" strike="noStrike">
                          <a:effectLst/>
                        </a:rPr>
                        <a:t>30</a:t>
                      </a:r>
                      <a:endParaRPr lang="en-IN" sz="15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500" u="none" strike="noStrike" dirty="0">
                          <a:effectLst/>
                        </a:rPr>
                        <a:t>1.0</a:t>
                      </a:r>
                      <a:endParaRPr lang="en-IN" sz="15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30136073"/>
                  </a:ext>
                </a:extLst>
              </a:tr>
              <a:tr h="235717">
                <a:tc>
                  <a:txBody>
                    <a:bodyPr/>
                    <a:lstStyle/>
                    <a:p>
                      <a:pPr algn="ctr" fontAlgn="b"/>
                      <a:r>
                        <a:rPr lang="en-IN" sz="1500" u="none" strike="noStrike" dirty="0">
                          <a:effectLst/>
                        </a:rPr>
                        <a:t>4_5</a:t>
                      </a:r>
                      <a:endParaRPr lang="en-IN" sz="1500" b="1" i="0" u="none" strike="noStrike" dirty="0">
                        <a:solidFill>
                          <a:srgbClr val="FFFFFF"/>
                        </a:solidFill>
                        <a:effectLst/>
                        <a:latin typeface="Calibri" panose="020F0502020204030204" pitchFamily="34" charset="0"/>
                      </a:endParaRPr>
                    </a:p>
                  </a:txBody>
                  <a:tcPr marL="7620" marR="7620" marT="7620" marB="0" anchor="b"/>
                </a:tc>
                <a:tc>
                  <a:txBody>
                    <a:bodyPr/>
                    <a:lstStyle/>
                    <a:p>
                      <a:pPr algn="ctr" fontAlgn="b"/>
                      <a:r>
                        <a:rPr lang="en-IN" sz="1500" u="none" strike="noStrike">
                          <a:effectLst/>
                        </a:rPr>
                        <a:t>1</a:t>
                      </a:r>
                      <a:endParaRPr lang="en-IN" sz="15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500" u="none" strike="noStrike">
                          <a:effectLst/>
                        </a:rPr>
                        <a:t>30</a:t>
                      </a:r>
                      <a:endParaRPr lang="en-IN" sz="15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500" u="none" strike="noStrike">
                          <a:effectLst/>
                        </a:rPr>
                        <a:t>1.0</a:t>
                      </a:r>
                      <a:endParaRPr lang="en-IN" sz="15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19853806"/>
                  </a:ext>
                </a:extLst>
              </a:tr>
              <a:tr h="235717">
                <a:tc>
                  <a:txBody>
                    <a:bodyPr/>
                    <a:lstStyle/>
                    <a:p>
                      <a:pPr algn="ctr" fontAlgn="b"/>
                      <a:r>
                        <a:rPr lang="en-IN" sz="1500" u="none" strike="noStrike" dirty="0">
                          <a:effectLst/>
                        </a:rPr>
                        <a:t>5_6</a:t>
                      </a:r>
                      <a:endParaRPr lang="en-IN" sz="1500" b="1" i="0" u="none" strike="noStrike" dirty="0">
                        <a:solidFill>
                          <a:srgbClr val="FFFFFF"/>
                        </a:solidFill>
                        <a:effectLst/>
                        <a:latin typeface="Calibri" panose="020F0502020204030204" pitchFamily="34" charset="0"/>
                      </a:endParaRPr>
                    </a:p>
                  </a:txBody>
                  <a:tcPr marL="7620" marR="7620" marT="7620" marB="0" anchor="b"/>
                </a:tc>
                <a:tc>
                  <a:txBody>
                    <a:bodyPr/>
                    <a:lstStyle/>
                    <a:p>
                      <a:pPr algn="ctr" fontAlgn="b"/>
                      <a:r>
                        <a:rPr lang="en-IN" sz="1500" u="none" strike="noStrike">
                          <a:effectLst/>
                        </a:rPr>
                        <a:t>3</a:t>
                      </a:r>
                      <a:endParaRPr lang="en-IN" sz="15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500" u="none" strike="noStrike">
                          <a:effectLst/>
                        </a:rPr>
                        <a:t>10</a:t>
                      </a:r>
                      <a:endParaRPr lang="en-IN" sz="15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500" u="none" strike="noStrike" dirty="0">
                          <a:effectLst/>
                        </a:rPr>
                        <a:t>2.0</a:t>
                      </a:r>
                      <a:endParaRPr lang="en-IN" sz="15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46553322"/>
                  </a:ext>
                </a:extLst>
              </a:tr>
              <a:tr h="235717">
                <a:tc>
                  <a:txBody>
                    <a:bodyPr/>
                    <a:lstStyle/>
                    <a:p>
                      <a:pPr algn="ctr" fontAlgn="b"/>
                      <a:r>
                        <a:rPr lang="en-IN" sz="1500" u="none" strike="noStrike" dirty="0">
                          <a:effectLst/>
                        </a:rPr>
                        <a:t>6_7</a:t>
                      </a:r>
                      <a:endParaRPr lang="en-IN" sz="1500" b="1" i="0" u="none" strike="noStrike" dirty="0">
                        <a:solidFill>
                          <a:srgbClr val="FFFFFF"/>
                        </a:solidFill>
                        <a:effectLst/>
                        <a:latin typeface="Calibri" panose="020F0502020204030204" pitchFamily="34" charset="0"/>
                      </a:endParaRPr>
                    </a:p>
                  </a:txBody>
                  <a:tcPr marL="7620" marR="7620" marT="7620" marB="0" anchor="b"/>
                </a:tc>
                <a:tc>
                  <a:txBody>
                    <a:bodyPr/>
                    <a:lstStyle/>
                    <a:p>
                      <a:pPr algn="ctr" fontAlgn="b"/>
                      <a:r>
                        <a:rPr lang="en-IN" sz="1500" u="none" strike="noStrike">
                          <a:effectLst/>
                        </a:rPr>
                        <a:t>4</a:t>
                      </a:r>
                      <a:endParaRPr lang="en-IN" sz="15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500" u="none" strike="noStrike">
                          <a:effectLst/>
                        </a:rPr>
                        <a:t>7.5</a:t>
                      </a:r>
                      <a:endParaRPr lang="en-IN" sz="15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500" u="none" strike="noStrike" dirty="0">
                          <a:effectLst/>
                        </a:rPr>
                        <a:t>2.0</a:t>
                      </a:r>
                      <a:endParaRPr lang="en-IN" sz="15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55696829"/>
                  </a:ext>
                </a:extLst>
              </a:tr>
              <a:tr h="235717">
                <a:tc>
                  <a:txBody>
                    <a:bodyPr/>
                    <a:lstStyle/>
                    <a:p>
                      <a:pPr algn="ctr" fontAlgn="b"/>
                      <a:r>
                        <a:rPr lang="en-IN" sz="1500" u="none" strike="noStrike" dirty="0">
                          <a:effectLst/>
                        </a:rPr>
                        <a:t>7_8</a:t>
                      </a:r>
                      <a:endParaRPr lang="en-IN" sz="1500" b="1" i="0" u="none" strike="noStrike" dirty="0">
                        <a:solidFill>
                          <a:srgbClr val="FFFFFF"/>
                        </a:solidFill>
                        <a:effectLst/>
                        <a:latin typeface="Calibri" panose="020F0502020204030204" pitchFamily="34" charset="0"/>
                      </a:endParaRPr>
                    </a:p>
                  </a:txBody>
                  <a:tcPr marL="7620" marR="7620" marT="7620" marB="0" anchor="b"/>
                </a:tc>
                <a:tc>
                  <a:txBody>
                    <a:bodyPr/>
                    <a:lstStyle/>
                    <a:p>
                      <a:pPr algn="ctr" fontAlgn="b"/>
                      <a:r>
                        <a:rPr lang="en-IN" sz="1500" u="none" strike="noStrike">
                          <a:effectLst/>
                        </a:rPr>
                        <a:t>4</a:t>
                      </a:r>
                      <a:endParaRPr lang="en-IN" sz="15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500" u="none" strike="noStrike">
                          <a:effectLst/>
                        </a:rPr>
                        <a:t>7.5</a:t>
                      </a:r>
                      <a:endParaRPr lang="en-IN" sz="15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500" u="none" strike="noStrike" dirty="0">
                          <a:effectLst/>
                        </a:rPr>
                        <a:t>2.0</a:t>
                      </a:r>
                      <a:endParaRPr lang="en-IN" sz="15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02915293"/>
                  </a:ext>
                </a:extLst>
              </a:tr>
              <a:tr h="235717">
                <a:tc>
                  <a:txBody>
                    <a:bodyPr/>
                    <a:lstStyle/>
                    <a:p>
                      <a:pPr algn="ctr" fontAlgn="b"/>
                      <a:r>
                        <a:rPr lang="en-IN" sz="1500" u="none" strike="noStrike" dirty="0">
                          <a:effectLst/>
                        </a:rPr>
                        <a:t>8_9</a:t>
                      </a:r>
                      <a:endParaRPr lang="en-IN" sz="1500" b="1" i="0" u="none" strike="noStrike" dirty="0">
                        <a:solidFill>
                          <a:srgbClr val="FFFFFF"/>
                        </a:solidFill>
                        <a:effectLst/>
                        <a:latin typeface="Calibri" panose="020F0502020204030204" pitchFamily="34" charset="0"/>
                      </a:endParaRPr>
                    </a:p>
                  </a:txBody>
                  <a:tcPr marL="7620" marR="7620" marT="7620" marB="0" anchor="b"/>
                </a:tc>
                <a:tc>
                  <a:txBody>
                    <a:bodyPr/>
                    <a:lstStyle/>
                    <a:p>
                      <a:pPr algn="ctr" fontAlgn="b"/>
                      <a:r>
                        <a:rPr lang="en-IN" sz="1500" u="none" strike="noStrike">
                          <a:effectLst/>
                        </a:rPr>
                        <a:t>5</a:t>
                      </a:r>
                      <a:endParaRPr lang="en-IN" sz="15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500" u="none" strike="noStrike">
                          <a:effectLst/>
                        </a:rPr>
                        <a:t>6</a:t>
                      </a:r>
                      <a:endParaRPr lang="en-IN" sz="15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500" u="none" strike="noStrike" dirty="0">
                          <a:effectLst/>
                        </a:rPr>
                        <a:t>3.0</a:t>
                      </a:r>
                      <a:endParaRPr lang="en-IN" sz="15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9072649"/>
                  </a:ext>
                </a:extLst>
              </a:tr>
              <a:tr h="235717">
                <a:tc>
                  <a:txBody>
                    <a:bodyPr/>
                    <a:lstStyle/>
                    <a:p>
                      <a:pPr algn="ctr" fontAlgn="b"/>
                      <a:r>
                        <a:rPr lang="en-IN" sz="1500" u="none" strike="noStrike" dirty="0">
                          <a:effectLst/>
                        </a:rPr>
                        <a:t>Total</a:t>
                      </a:r>
                      <a:endParaRPr lang="en-IN" sz="1500" b="1" i="0" u="none" strike="noStrike" dirty="0">
                        <a:solidFill>
                          <a:srgbClr val="FFFFFF"/>
                        </a:solidFill>
                        <a:effectLst/>
                        <a:latin typeface="Calibri" panose="020F0502020204030204" pitchFamily="34" charset="0"/>
                      </a:endParaRPr>
                    </a:p>
                  </a:txBody>
                  <a:tcPr marL="7620" marR="7620" marT="7620" marB="0" anchor="b"/>
                </a:tc>
                <a:tc>
                  <a:txBody>
                    <a:bodyPr/>
                    <a:lstStyle/>
                    <a:p>
                      <a:pPr algn="ctr" fontAlgn="b"/>
                      <a:r>
                        <a:rPr lang="en-IN" sz="1500" u="none" strike="noStrike">
                          <a:effectLst/>
                        </a:rPr>
                        <a:t>30.00</a:t>
                      </a:r>
                      <a:endParaRPr lang="en-IN" sz="1500" b="1" i="0" u="none" strike="noStrike">
                        <a:solidFill>
                          <a:srgbClr val="FFFFFF"/>
                        </a:solidFill>
                        <a:effectLst/>
                        <a:latin typeface="Calibri" panose="020F0502020204030204" pitchFamily="34" charset="0"/>
                      </a:endParaRPr>
                    </a:p>
                  </a:txBody>
                  <a:tcPr marL="7620" marR="7620" marT="7620" marB="0" anchor="b"/>
                </a:tc>
                <a:tc>
                  <a:txBody>
                    <a:bodyPr/>
                    <a:lstStyle/>
                    <a:p>
                      <a:pPr algn="ctr" fontAlgn="b"/>
                      <a:r>
                        <a:rPr lang="en-IN" sz="1500" u="none" strike="noStrike">
                          <a:effectLst/>
                        </a:rPr>
                        <a:t> </a:t>
                      </a:r>
                      <a:endParaRPr lang="en-IN" sz="1500" b="1" i="0" u="none" strike="noStrike">
                        <a:solidFill>
                          <a:srgbClr val="FFFFFF"/>
                        </a:solidFill>
                        <a:effectLst/>
                        <a:latin typeface="Calibri" panose="020F0502020204030204" pitchFamily="34" charset="0"/>
                      </a:endParaRPr>
                    </a:p>
                  </a:txBody>
                  <a:tcPr marL="7620" marR="7620" marT="7620" marB="0" anchor="b"/>
                </a:tc>
                <a:tc>
                  <a:txBody>
                    <a:bodyPr/>
                    <a:lstStyle/>
                    <a:p>
                      <a:pPr algn="ctr" fontAlgn="b"/>
                      <a:r>
                        <a:rPr lang="en-IN" sz="1500" u="none" strike="noStrike" dirty="0">
                          <a:effectLst/>
                        </a:rPr>
                        <a:t>19.00</a:t>
                      </a:r>
                      <a:endParaRPr lang="en-IN" sz="1500" b="1" i="0" u="none" strike="noStrike" dirty="0">
                        <a:solidFill>
                          <a:srgbClr val="FFFFFF"/>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26303635"/>
                  </a:ext>
                </a:extLst>
              </a:tr>
            </a:tbl>
          </a:graphicData>
        </a:graphic>
      </p:graphicFrame>
      <p:graphicFrame>
        <p:nvGraphicFramePr>
          <p:cNvPr id="7" name="Chart 6">
            <a:extLst>
              <a:ext uri="{FF2B5EF4-FFF2-40B4-BE49-F238E27FC236}">
                <a16:creationId xmlns:a16="http://schemas.microsoft.com/office/drawing/2014/main" id="{740CF046-50F8-2A1E-B14F-EF577D98A941}"/>
              </a:ext>
            </a:extLst>
          </p:cNvPr>
          <p:cNvGraphicFramePr>
            <a:graphicFrameLocks/>
          </p:cNvGraphicFramePr>
          <p:nvPr>
            <p:extLst>
              <p:ext uri="{D42A27DB-BD31-4B8C-83A1-F6EECF244321}">
                <p14:modId xmlns:p14="http://schemas.microsoft.com/office/powerpoint/2010/main" val="746771827"/>
              </p:ext>
            </p:extLst>
          </p:nvPr>
        </p:nvGraphicFramePr>
        <p:xfrm>
          <a:off x="1319754" y="3777870"/>
          <a:ext cx="760743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905D849F-03F2-C7BC-93C1-77F28E1F4462}"/>
              </a:ext>
            </a:extLst>
          </p:cNvPr>
          <p:cNvSpPr txBox="1"/>
          <p:nvPr/>
        </p:nvSpPr>
        <p:spPr>
          <a:xfrm>
            <a:off x="8927184" y="443060"/>
            <a:ext cx="3044857" cy="2308324"/>
          </a:xfrm>
          <a:prstGeom prst="rect">
            <a:avLst/>
          </a:prstGeom>
          <a:noFill/>
        </p:spPr>
        <p:txBody>
          <a:bodyPr wrap="square" rtlCol="0">
            <a:spAutoFit/>
          </a:bodyPr>
          <a:lstStyle/>
          <a:p>
            <a:r>
              <a:rPr lang="en-IN" dirty="0"/>
              <a:t>Time distribution = total call distribution(30)/call distribution as per time bucket</a:t>
            </a:r>
          </a:p>
          <a:p>
            <a:endParaRPr lang="en-IN" dirty="0"/>
          </a:p>
          <a:p>
            <a:r>
              <a:rPr lang="en-IN" dirty="0"/>
              <a:t>Agent required = additional agent required (17)/ time distribution</a:t>
            </a:r>
          </a:p>
          <a:p>
            <a:endParaRPr lang="en-IN" dirty="0"/>
          </a:p>
        </p:txBody>
      </p:sp>
    </p:spTree>
    <p:extLst>
      <p:ext uri="{BB962C8B-B14F-4D97-AF65-F5344CB8AC3E}">
        <p14:creationId xmlns:p14="http://schemas.microsoft.com/office/powerpoint/2010/main" val="1378728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oup of people with headsets and icons">
            <a:extLst>
              <a:ext uri="{FF2B5EF4-FFF2-40B4-BE49-F238E27FC236}">
                <a16:creationId xmlns:a16="http://schemas.microsoft.com/office/drawing/2014/main" id="{918FFF86-7E97-7A95-877D-9A7B0B92F10A}"/>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r="7133" b="-1"/>
          <a:stretch/>
        </p:blipFill>
        <p:spPr>
          <a:xfrm>
            <a:off x="1525" y="10"/>
            <a:ext cx="12188951" cy="6857990"/>
          </a:xfrm>
          <a:prstGeom prst="rect">
            <a:avLst/>
          </a:prstGeom>
        </p:spPr>
      </p:pic>
      <p:sp>
        <p:nvSpPr>
          <p:cNvPr id="2" name="Title 1">
            <a:extLst>
              <a:ext uri="{FF2B5EF4-FFF2-40B4-BE49-F238E27FC236}">
                <a16:creationId xmlns:a16="http://schemas.microsoft.com/office/drawing/2014/main" id="{1B76CA6E-B244-F337-67C1-769E756B6B5D}"/>
              </a:ext>
            </a:extLst>
          </p:cNvPr>
          <p:cNvSpPr>
            <a:spLocks noGrp="1"/>
          </p:cNvSpPr>
          <p:nvPr>
            <p:ph type="title"/>
          </p:nvPr>
        </p:nvSpPr>
        <p:spPr>
          <a:xfrm>
            <a:off x="755650" y="255782"/>
            <a:ext cx="10659110" cy="809447"/>
          </a:xfrm>
        </p:spPr>
        <p:txBody>
          <a:bodyPr>
            <a:normAutofit/>
          </a:bodyPr>
          <a:lstStyle/>
          <a:p>
            <a:pPr algn="just"/>
            <a:r>
              <a:rPr lang="en-IN" sz="3500" b="1" dirty="0">
                <a:solidFill>
                  <a:srgbClr val="002060"/>
                </a:solidFill>
                <a:latin typeface="Manrope"/>
              </a:rPr>
              <a:t>INSIGHTS</a:t>
            </a:r>
          </a:p>
        </p:txBody>
      </p:sp>
      <p:sp>
        <p:nvSpPr>
          <p:cNvPr id="5" name="Content Placeholder 4">
            <a:extLst>
              <a:ext uri="{FF2B5EF4-FFF2-40B4-BE49-F238E27FC236}">
                <a16:creationId xmlns:a16="http://schemas.microsoft.com/office/drawing/2014/main" id="{08C30550-CA5F-3CE4-7C7E-6B5A8D2B1909}"/>
              </a:ext>
            </a:extLst>
          </p:cNvPr>
          <p:cNvSpPr>
            <a:spLocks noGrp="1"/>
          </p:cNvSpPr>
          <p:nvPr>
            <p:ph idx="1"/>
          </p:nvPr>
        </p:nvSpPr>
        <p:spPr>
          <a:xfrm>
            <a:off x="777240" y="1065230"/>
            <a:ext cx="10659110" cy="5792760"/>
          </a:xfrm>
          <a:solidFill>
            <a:srgbClr val="003B47"/>
          </a:solidFill>
        </p:spPr>
        <p:txBody>
          <a:bodyPr>
            <a:normAutofit/>
          </a:bodyPr>
          <a:lstStyle/>
          <a:p>
            <a:pPr algn="l">
              <a:buClr>
                <a:schemeClr val="accent6">
                  <a:lumMod val="40000"/>
                  <a:lumOff val="60000"/>
                </a:schemeClr>
              </a:buClr>
              <a:buFont typeface="Arial" panose="020B0604020202020204" pitchFamily="34" charset="0"/>
              <a:buChar char="•"/>
            </a:pPr>
            <a:r>
              <a:rPr lang="en-US" b="0" i="0" dirty="0">
                <a:solidFill>
                  <a:schemeClr val="bg2"/>
                </a:solidFill>
                <a:effectLst/>
                <a:latin typeface="Söhne"/>
              </a:rPr>
              <a:t>Total average call time duration for answered and transferred calls by agents: 196.96 seconds.</a:t>
            </a:r>
          </a:p>
          <a:p>
            <a:pPr algn="l">
              <a:buClr>
                <a:schemeClr val="accent6">
                  <a:lumMod val="40000"/>
                  <a:lumOff val="60000"/>
                </a:schemeClr>
              </a:buClr>
              <a:buFont typeface="Arial" panose="020B0604020202020204" pitchFamily="34" charset="0"/>
              <a:buChar char="•"/>
            </a:pPr>
            <a:r>
              <a:rPr lang="en-US" b="0" i="0" dirty="0">
                <a:solidFill>
                  <a:schemeClr val="bg2"/>
                </a:solidFill>
                <a:effectLst/>
                <a:latin typeface="Söhne"/>
              </a:rPr>
              <a:t>Highest average call time durations for incoming calls received by agents:</a:t>
            </a:r>
          </a:p>
          <a:p>
            <a:pPr marL="457200" lvl="1" indent="0" algn="l">
              <a:buClr>
                <a:schemeClr val="accent6">
                  <a:lumMod val="40000"/>
                  <a:lumOff val="60000"/>
                </a:schemeClr>
              </a:buClr>
              <a:buNone/>
            </a:pPr>
            <a:r>
              <a:rPr lang="en-US" b="0" i="0" dirty="0">
                <a:solidFill>
                  <a:schemeClr val="bg2"/>
                </a:solidFill>
                <a:effectLst/>
                <a:latin typeface="Söhne"/>
              </a:rPr>
              <a:t>10 am to 11 am: 202.59 seconds</a:t>
            </a:r>
          </a:p>
          <a:p>
            <a:pPr marL="457200" lvl="1" indent="0" algn="l">
              <a:buClr>
                <a:schemeClr val="accent6">
                  <a:lumMod val="40000"/>
                  <a:lumOff val="60000"/>
                </a:schemeClr>
              </a:buClr>
              <a:buNone/>
            </a:pPr>
            <a:r>
              <a:rPr lang="en-US" b="0" i="0" dirty="0">
                <a:solidFill>
                  <a:schemeClr val="bg2"/>
                </a:solidFill>
                <a:effectLst/>
                <a:latin typeface="Söhne"/>
              </a:rPr>
              <a:t>7 pm to 8 pm: 202.48 seconds</a:t>
            </a:r>
          </a:p>
          <a:p>
            <a:pPr marL="457200" lvl="1" indent="0" algn="l">
              <a:buClr>
                <a:schemeClr val="accent6">
                  <a:lumMod val="40000"/>
                  <a:lumOff val="60000"/>
                </a:schemeClr>
              </a:buClr>
              <a:buNone/>
            </a:pPr>
            <a:r>
              <a:rPr lang="en-US" b="0" i="0" dirty="0">
                <a:solidFill>
                  <a:schemeClr val="bg2"/>
                </a:solidFill>
                <a:effectLst/>
                <a:latin typeface="Söhne"/>
              </a:rPr>
              <a:t>8 pm to 9 pm: 202.52 seconds</a:t>
            </a:r>
          </a:p>
          <a:p>
            <a:pPr algn="l">
              <a:buClr>
                <a:schemeClr val="accent6">
                  <a:lumMod val="40000"/>
                  <a:lumOff val="60000"/>
                </a:schemeClr>
              </a:buClr>
              <a:buFont typeface="Arial" panose="020B0604020202020204" pitchFamily="34" charset="0"/>
              <a:buChar char="•"/>
            </a:pPr>
            <a:r>
              <a:rPr lang="en-US" b="0" i="0" dirty="0">
                <a:solidFill>
                  <a:schemeClr val="bg2"/>
                </a:solidFill>
                <a:effectLst/>
                <a:latin typeface="Söhne"/>
              </a:rPr>
              <a:t>Lowest average call time duration for incoming calls received by agents:</a:t>
            </a:r>
          </a:p>
          <a:p>
            <a:pPr marL="457200" lvl="1" indent="0" algn="l">
              <a:buClr>
                <a:schemeClr val="accent6">
                  <a:lumMod val="40000"/>
                  <a:lumOff val="60000"/>
                </a:schemeClr>
              </a:buClr>
              <a:buNone/>
            </a:pPr>
            <a:r>
              <a:rPr lang="en-US" b="0" i="0" dirty="0">
                <a:solidFill>
                  <a:schemeClr val="bg2"/>
                </a:solidFill>
                <a:effectLst/>
                <a:latin typeface="Söhne"/>
              </a:rPr>
              <a:t>12 noon to 1 pm: 191.15 seconds</a:t>
            </a:r>
          </a:p>
          <a:p>
            <a:pPr algn="l">
              <a:buClr>
                <a:schemeClr val="accent6">
                  <a:lumMod val="40000"/>
                  <a:lumOff val="60000"/>
                </a:schemeClr>
              </a:buClr>
              <a:buFont typeface="Arial" panose="020B0604020202020204" pitchFamily="34" charset="0"/>
              <a:buChar char="•"/>
            </a:pPr>
            <a:r>
              <a:rPr lang="en-US" b="0" i="0" dirty="0">
                <a:solidFill>
                  <a:schemeClr val="bg2"/>
                </a:solidFill>
                <a:effectLst/>
                <a:latin typeface="Söhne"/>
              </a:rPr>
              <a:t>Peak customer call activity observed between 11 am to 12 pm, indicating the highest engagement and interaction during this time.</a:t>
            </a:r>
          </a:p>
          <a:p>
            <a:pPr algn="l">
              <a:buClr>
                <a:schemeClr val="accent6">
                  <a:lumMod val="40000"/>
                  <a:lumOff val="60000"/>
                </a:schemeClr>
              </a:buClr>
              <a:buFont typeface="Arial" panose="020B0604020202020204" pitchFamily="34" charset="0"/>
              <a:buChar char="•"/>
            </a:pPr>
            <a:r>
              <a:rPr lang="en-US" b="0" i="0" dirty="0">
                <a:solidFill>
                  <a:schemeClr val="bg2"/>
                </a:solidFill>
                <a:effectLst/>
                <a:latin typeface="Söhne"/>
              </a:rPr>
              <a:t>Lowest customer call activity between 8 pm to 9 pm, possibly influenced by factors like dinner time or reduced customer service availability.</a:t>
            </a:r>
          </a:p>
          <a:p>
            <a:pPr algn="l">
              <a:buClr>
                <a:schemeClr val="accent6">
                  <a:lumMod val="40000"/>
                  <a:lumOff val="60000"/>
                </a:schemeClr>
              </a:buClr>
              <a:buFont typeface="Arial" panose="020B0604020202020204" pitchFamily="34" charset="0"/>
              <a:buChar char="•"/>
            </a:pPr>
            <a:r>
              <a:rPr lang="en-US" b="0" i="0" dirty="0">
                <a:solidFill>
                  <a:schemeClr val="bg2"/>
                </a:solidFill>
                <a:effectLst/>
                <a:latin typeface="Söhne"/>
              </a:rPr>
              <a:t>Evening hours show the least frequent customer calls, suggesting an opportunity to optimize workforce by reducing agents during that period.</a:t>
            </a:r>
          </a:p>
          <a:p>
            <a:pPr algn="l">
              <a:buClr>
                <a:schemeClr val="accent6">
                  <a:lumMod val="40000"/>
                  <a:lumOff val="60000"/>
                </a:schemeClr>
              </a:buClr>
              <a:buFont typeface="Arial" panose="020B0604020202020204" pitchFamily="34" charset="0"/>
              <a:buChar char="•"/>
            </a:pPr>
            <a:r>
              <a:rPr lang="en-US" b="0" i="0" dirty="0">
                <a:solidFill>
                  <a:schemeClr val="bg2"/>
                </a:solidFill>
                <a:effectLst/>
                <a:latin typeface="Söhne"/>
              </a:rPr>
              <a:t>To support night shifts, consider hiring 19 dedicated customer support agents available during nighttime.</a:t>
            </a:r>
          </a:p>
          <a:p>
            <a:pPr algn="l">
              <a:buClr>
                <a:schemeClr val="accent6">
                  <a:lumMod val="40000"/>
                  <a:lumOff val="60000"/>
                </a:schemeClr>
              </a:buClr>
              <a:buFont typeface="Arial" panose="020B0604020202020204" pitchFamily="34" charset="0"/>
              <a:buChar char="•"/>
            </a:pPr>
            <a:r>
              <a:rPr lang="en-US" b="0" i="0" dirty="0">
                <a:solidFill>
                  <a:schemeClr val="bg2"/>
                </a:solidFill>
                <a:effectLst/>
                <a:latin typeface="Söhne"/>
              </a:rPr>
              <a:t>A requirement for an additional 64 agents to decrease abandon call rate from 30% to 10% during daytime.</a:t>
            </a:r>
          </a:p>
        </p:txBody>
      </p:sp>
    </p:spTree>
    <p:extLst>
      <p:ext uri="{BB962C8B-B14F-4D97-AF65-F5344CB8AC3E}">
        <p14:creationId xmlns:p14="http://schemas.microsoft.com/office/powerpoint/2010/main" val="456494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oup of people with headsets and icons">
            <a:extLst>
              <a:ext uri="{FF2B5EF4-FFF2-40B4-BE49-F238E27FC236}">
                <a16:creationId xmlns:a16="http://schemas.microsoft.com/office/drawing/2014/main" id="{918FFF86-7E97-7A95-877D-9A7B0B92F10A}"/>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r="7133" b="-1"/>
          <a:stretch/>
        </p:blipFill>
        <p:spPr>
          <a:xfrm>
            <a:off x="1525" y="10"/>
            <a:ext cx="12188951" cy="6857990"/>
          </a:xfrm>
          <a:prstGeom prst="rect">
            <a:avLst/>
          </a:prstGeom>
        </p:spPr>
      </p:pic>
      <p:sp>
        <p:nvSpPr>
          <p:cNvPr id="2" name="Title 1">
            <a:extLst>
              <a:ext uri="{FF2B5EF4-FFF2-40B4-BE49-F238E27FC236}">
                <a16:creationId xmlns:a16="http://schemas.microsoft.com/office/drawing/2014/main" id="{1B76CA6E-B244-F337-67C1-769E756B6B5D}"/>
              </a:ext>
            </a:extLst>
          </p:cNvPr>
          <p:cNvSpPr>
            <a:spLocks noGrp="1"/>
          </p:cNvSpPr>
          <p:nvPr>
            <p:ph type="title"/>
          </p:nvPr>
        </p:nvSpPr>
        <p:spPr>
          <a:xfrm>
            <a:off x="755650" y="255782"/>
            <a:ext cx="10659110" cy="809447"/>
          </a:xfrm>
        </p:spPr>
        <p:txBody>
          <a:bodyPr>
            <a:normAutofit/>
          </a:bodyPr>
          <a:lstStyle/>
          <a:p>
            <a:pPr algn="just"/>
            <a:r>
              <a:rPr lang="en-IN" sz="3500" b="1" dirty="0">
                <a:solidFill>
                  <a:srgbClr val="002060"/>
                </a:solidFill>
                <a:latin typeface="Manrope"/>
              </a:rPr>
              <a:t>CONCLUSION</a:t>
            </a:r>
          </a:p>
        </p:txBody>
      </p:sp>
      <p:sp>
        <p:nvSpPr>
          <p:cNvPr id="5" name="Content Placeholder 4">
            <a:extLst>
              <a:ext uri="{FF2B5EF4-FFF2-40B4-BE49-F238E27FC236}">
                <a16:creationId xmlns:a16="http://schemas.microsoft.com/office/drawing/2014/main" id="{08C30550-CA5F-3CE4-7C7E-6B5A8D2B1909}"/>
              </a:ext>
            </a:extLst>
          </p:cNvPr>
          <p:cNvSpPr>
            <a:spLocks noGrp="1"/>
          </p:cNvSpPr>
          <p:nvPr>
            <p:ph idx="1"/>
          </p:nvPr>
        </p:nvSpPr>
        <p:spPr>
          <a:xfrm>
            <a:off x="777240" y="1065230"/>
            <a:ext cx="10893144" cy="5536988"/>
          </a:xfrm>
          <a:solidFill>
            <a:srgbClr val="003B47"/>
          </a:solidFill>
        </p:spPr>
        <p:txBody>
          <a:bodyPr>
            <a:normAutofit/>
          </a:bodyPr>
          <a:lstStyle/>
          <a:p>
            <a:pPr algn="just">
              <a:buClr>
                <a:schemeClr val="accent6">
                  <a:lumMod val="40000"/>
                  <a:lumOff val="60000"/>
                </a:schemeClr>
              </a:buClr>
              <a:buFont typeface="Arial" panose="020B0604020202020204" pitchFamily="34" charset="0"/>
              <a:buChar char="•"/>
            </a:pPr>
            <a:r>
              <a:rPr lang="en-US" b="0" i="0" dirty="0">
                <a:solidFill>
                  <a:schemeClr val="bg2"/>
                </a:solidFill>
                <a:effectLst/>
                <a:latin typeface="Söhne"/>
              </a:rPr>
              <a:t>Provide insights into the distribution of call durations throughout the day, enabling the identification of peak and off-peak periods in call handling.</a:t>
            </a:r>
          </a:p>
          <a:p>
            <a:pPr algn="just">
              <a:buClr>
                <a:schemeClr val="accent6">
                  <a:lumMod val="40000"/>
                  <a:lumOff val="60000"/>
                </a:schemeClr>
              </a:buClr>
              <a:buFont typeface="Arial" panose="020B0604020202020204" pitchFamily="34" charset="0"/>
              <a:buChar char="•"/>
            </a:pPr>
            <a:r>
              <a:rPr lang="en-US" b="0" i="0" dirty="0">
                <a:solidFill>
                  <a:schemeClr val="bg2"/>
                </a:solidFill>
                <a:effectLst/>
                <a:latin typeface="Söhne"/>
              </a:rPr>
              <a:t>Offer information on customer call patterns across the day, highlighting peak and low activity periods for optimizing staffing and resources to enhance customer service efficiency.</a:t>
            </a:r>
          </a:p>
          <a:p>
            <a:pPr algn="just">
              <a:buClr>
                <a:schemeClr val="accent6">
                  <a:lumMod val="40000"/>
                  <a:lumOff val="60000"/>
                </a:schemeClr>
              </a:buClr>
              <a:buFont typeface="Arial" panose="020B0604020202020204" pitchFamily="34" charset="0"/>
              <a:buChar char="•"/>
            </a:pPr>
            <a:r>
              <a:rPr lang="en-US" b="0" i="0" dirty="0">
                <a:solidFill>
                  <a:schemeClr val="bg2"/>
                </a:solidFill>
                <a:effectLst/>
                <a:latin typeface="Söhne"/>
              </a:rPr>
              <a:t>Explore the option of adjusting employee shift timings, such as having some workers from 5 am to 2 pm and others from 2 pm to 11 pm, to maximize the number of calls answered during peak hours.</a:t>
            </a:r>
          </a:p>
          <a:p>
            <a:pPr algn="just">
              <a:buClr>
                <a:schemeClr val="accent6">
                  <a:lumMod val="40000"/>
                  <a:lumOff val="60000"/>
                </a:schemeClr>
              </a:buClr>
              <a:buFont typeface="Arial" panose="020B0604020202020204" pitchFamily="34" charset="0"/>
              <a:buChar char="•"/>
            </a:pPr>
            <a:r>
              <a:rPr lang="en-US" b="0" i="0" dirty="0">
                <a:solidFill>
                  <a:schemeClr val="bg2"/>
                </a:solidFill>
                <a:effectLst/>
                <a:latin typeface="Söhne"/>
              </a:rPr>
              <a:t>Suggest the possibility of shifting some day workers to the night shift, ensuring continuous coverage and efficient call handling throughout the day.</a:t>
            </a:r>
          </a:p>
          <a:p>
            <a:pPr algn="just">
              <a:buClr>
                <a:schemeClr val="accent6">
                  <a:lumMod val="40000"/>
                  <a:lumOff val="60000"/>
                </a:schemeClr>
              </a:buClr>
              <a:buFont typeface="Arial" panose="020B0604020202020204" pitchFamily="34" charset="0"/>
              <a:buChar char="•"/>
            </a:pPr>
            <a:r>
              <a:rPr lang="en-US" b="0" i="0" dirty="0">
                <a:solidFill>
                  <a:schemeClr val="bg2"/>
                </a:solidFill>
                <a:effectLst/>
                <a:latin typeface="Söhne"/>
              </a:rPr>
              <a:t>Propose a three-shift model for the workforce to guarantee round-the-clock availability, allowing agents to address customer queries and concerns 24/7.</a:t>
            </a:r>
          </a:p>
          <a:p>
            <a:pPr algn="just">
              <a:buClr>
                <a:schemeClr val="accent6">
                  <a:lumMod val="40000"/>
                  <a:lumOff val="60000"/>
                </a:schemeClr>
              </a:buClr>
              <a:buFont typeface="Arial" panose="020B0604020202020204" pitchFamily="34" charset="0"/>
              <a:buChar char="•"/>
            </a:pPr>
            <a:r>
              <a:rPr lang="en-US" b="0" i="0" dirty="0">
                <a:solidFill>
                  <a:schemeClr val="bg2"/>
                </a:solidFill>
                <a:effectLst/>
                <a:latin typeface="Söhne"/>
              </a:rPr>
              <a:t>Acknowledge the identification of outliers in the data during the analysis, noting that removing these outliers may yield different outcomes and answers as they could have influenced the results.</a:t>
            </a:r>
          </a:p>
          <a:p>
            <a:pPr algn="just">
              <a:buClr>
                <a:schemeClr val="accent6">
                  <a:lumMod val="40000"/>
                  <a:lumOff val="60000"/>
                </a:schemeClr>
              </a:buClr>
              <a:buFont typeface="Arial" panose="020B0604020202020204" pitchFamily="34" charset="0"/>
              <a:buChar char="•"/>
            </a:pPr>
            <a:r>
              <a:rPr lang="en-US" b="0" i="0" dirty="0">
                <a:solidFill>
                  <a:schemeClr val="bg2"/>
                </a:solidFill>
                <a:effectLst/>
                <a:latin typeface="Söhne"/>
              </a:rPr>
              <a:t>Emphasize that these insights offer actionable strategies for optimizing workforce allocation, improving customer service efficiency, and ensuring continuous availability to address customer needs.</a:t>
            </a:r>
          </a:p>
        </p:txBody>
      </p:sp>
    </p:spTree>
    <p:extLst>
      <p:ext uri="{BB962C8B-B14F-4D97-AF65-F5344CB8AC3E}">
        <p14:creationId xmlns:p14="http://schemas.microsoft.com/office/powerpoint/2010/main" val="16199219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14"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15" name="Oval 14">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6" name="Freeform: Shape 25">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7" name="Freeform: Shape 26">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8" name="Oval 27">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31" name="Rectangle 30">
            <a:extLst>
              <a:ext uri="{FF2B5EF4-FFF2-40B4-BE49-F238E27FC236}">
                <a16:creationId xmlns:a16="http://schemas.microsoft.com/office/drawing/2014/main" id="{733E0473-C315-42D8-A82A-A2FE49DC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D23A251-68F2-43E5-812B-4BBAE1AF5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4" name="Picture 3" descr="TA group of people with headsets and icons">
            <a:extLst>
              <a:ext uri="{FF2B5EF4-FFF2-40B4-BE49-F238E27FC236}">
                <a16:creationId xmlns:a16="http://schemas.microsoft.com/office/drawing/2014/main" id="{861D7143-B069-E93B-6824-D04363A8BF03}"/>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r="7133" b="-1"/>
          <a:stretch/>
        </p:blipFill>
        <p:spPr>
          <a:xfrm>
            <a:off x="1525" y="10"/>
            <a:ext cx="12188951" cy="6857990"/>
          </a:xfrm>
          <a:prstGeom prst="rect">
            <a:avLst/>
          </a:prstGeom>
        </p:spPr>
      </p:pic>
      <p:grpSp>
        <p:nvGrpSpPr>
          <p:cNvPr id="35" name="decorative circle">
            <a:extLst>
              <a:ext uri="{FF2B5EF4-FFF2-40B4-BE49-F238E27FC236}">
                <a16:creationId xmlns:a16="http://schemas.microsoft.com/office/drawing/2014/main" id="{0350AF23-2606-421F-AB7B-23D9B48F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36" name="Oval 35">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extBox 4">
            <a:extLst>
              <a:ext uri="{FF2B5EF4-FFF2-40B4-BE49-F238E27FC236}">
                <a16:creationId xmlns:a16="http://schemas.microsoft.com/office/drawing/2014/main" id="{EA8D6FAF-A1D2-2DA9-4C48-94C66A0CA475}"/>
              </a:ext>
            </a:extLst>
          </p:cNvPr>
          <p:cNvSpPr txBox="1"/>
          <p:nvPr/>
        </p:nvSpPr>
        <p:spPr>
          <a:xfrm>
            <a:off x="2562606" y="1122363"/>
            <a:ext cx="7063739" cy="238760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7000" dirty="0">
                <a:solidFill>
                  <a:srgbClr val="FFFFFF"/>
                </a:solidFill>
                <a:latin typeface="+mj-lt"/>
                <a:ea typeface="+mj-ea"/>
                <a:cs typeface="+mj-cs"/>
              </a:rPr>
              <a:t>THANK YOU</a:t>
            </a:r>
          </a:p>
        </p:txBody>
      </p:sp>
    </p:spTree>
    <p:extLst>
      <p:ext uri="{BB962C8B-B14F-4D97-AF65-F5344CB8AC3E}">
        <p14:creationId xmlns:p14="http://schemas.microsoft.com/office/powerpoint/2010/main" val="2532787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8183E0-58D3-4C7F-97F0-2494113B3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93D7220-9A41-4B89-8A05-2E854925ED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5" name="Picture 4" descr="A group of people with headsets and icons">
            <a:extLst>
              <a:ext uri="{FF2B5EF4-FFF2-40B4-BE49-F238E27FC236}">
                <a16:creationId xmlns:a16="http://schemas.microsoft.com/office/drawing/2014/main" id="{559D4101-166A-F23A-5101-3DDE3DBB3B73}"/>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r="7133" b="-1"/>
          <a:stretch/>
        </p:blipFill>
        <p:spPr>
          <a:xfrm>
            <a:off x="0" y="-1"/>
            <a:ext cx="12192000" cy="6810599"/>
          </a:xfrm>
          <a:prstGeom prst="rect">
            <a:avLst/>
          </a:prstGeom>
        </p:spPr>
      </p:pic>
      <p:grpSp>
        <p:nvGrpSpPr>
          <p:cNvPr id="14" name="decorative circles">
            <a:extLst>
              <a:ext uri="{FF2B5EF4-FFF2-40B4-BE49-F238E27FC236}">
                <a16:creationId xmlns:a16="http://schemas.microsoft.com/office/drawing/2014/main" id="{C1F869AB-954B-4EAB-8260-60AE9C8D0C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15" name="Oval 14">
              <a:extLst>
                <a:ext uri="{FF2B5EF4-FFF2-40B4-BE49-F238E27FC236}">
                  <a16:creationId xmlns:a16="http://schemas.microsoft.com/office/drawing/2014/main" id="{73902316-BF90-4159-9FD2-6CFCCF7BE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F0C14E3-3AAA-4BA8-93F9-856D02967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ECE6F6B-297F-4766-8C04-0960E99600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44AE5C63-0522-4DDF-B67A-5DA271883B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64F95A54-2855-4B65-82E3-A9D306CBA1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164F2D59-D40C-482F-BF5E-7FA622D97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DCE1484-E528-418A-9339-8410B8F71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471ADFB-A135-4594-B9A3-481A91AE2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5CA89082-EA0F-B30E-112C-9C6BEDE7A102}"/>
              </a:ext>
            </a:extLst>
          </p:cNvPr>
          <p:cNvSpPr>
            <a:spLocks noGrp="1"/>
          </p:cNvSpPr>
          <p:nvPr>
            <p:ph type="title"/>
          </p:nvPr>
        </p:nvSpPr>
        <p:spPr>
          <a:xfrm>
            <a:off x="537185" y="777240"/>
            <a:ext cx="8573341" cy="787352"/>
          </a:xfrm>
        </p:spPr>
        <p:txBody>
          <a:bodyPr anchor="b">
            <a:normAutofit/>
          </a:bodyPr>
          <a:lstStyle/>
          <a:p>
            <a:r>
              <a:rPr lang="en-IN" sz="4400" b="1" dirty="0">
                <a:solidFill>
                  <a:srgbClr val="FFFFFF"/>
                </a:solidFill>
              </a:rPr>
              <a:t>APPROCH</a:t>
            </a:r>
          </a:p>
        </p:txBody>
      </p:sp>
      <p:sp>
        <p:nvSpPr>
          <p:cNvPr id="4" name="Arrow: Right 3">
            <a:extLst>
              <a:ext uri="{FF2B5EF4-FFF2-40B4-BE49-F238E27FC236}">
                <a16:creationId xmlns:a16="http://schemas.microsoft.com/office/drawing/2014/main" id="{2D2319E9-F3D0-84D9-916D-2EA78499ACE7}"/>
              </a:ext>
            </a:extLst>
          </p:cNvPr>
          <p:cNvSpPr/>
          <p:nvPr/>
        </p:nvSpPr>
        <p:spPr>
          <a:xfrm>
            <a:off x="561944" y="1797104"/>
            <a:ext cx="2761207" cy="1574276"/>
          </a:xfrm>
          <a:prstGeom prst="rightArrow">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buNone/>
            </a:pPr>
            <a:r>
              <a:rPr lang="en-IN" sz="2000" b="1" dirty="0">
                <a:ln w="0"/>
                <a:solidFill>
                  <a:srgbClr val="003B47"/>
                </a:solidFill>
                <a:effectLst>
                  <a:reflection blurRad="6350" stA="53000" endA="300" endPos="35500" dir="5400000" sy="-90000" algn="bl" rotWithShape="0"/>
                </a:effectLst>
              </a:rPr>
              <a:t>PROJECT DESCRIPTION</a:t>
            </a:r>
          </a:p>
        </p:txBody>
      </p:sp>
      <p:sp>
        <p:nvSpPr>
          <p:cNvPr id="6" name="Arrow: Right 5">
            <a:extLst>
              <a:ext uri="{FF2B5EF4-FFF2-40B4-BE49-F238E27FC236}">
                <a16:creationId xmlns:a16="http://schemas.microsoft.com/office/drawing/2014/main" id="{3BB5D31D-9521-0C85-2C78-A225F3FBF21E}"/>
              </a:ext>
            </a:extLst>
          </p:cNvPr>
          <p:cNvSpPr/>
          <p:nvPr/>
        </p:nvSpPr>
        <p:spPr>
          <a:xfrm>
            <a:off x="3333268" y="1803586"/>
            <a:ext cx="2761207" cy="1574276"/>
          </a:xfrm>
          <a:prstGeom prst="rightArrow">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ln w="0"/>
                <a:solidFill>
                  <a:srgbClr val="003B47"/>
                </a:solidFill>
                <a:effectLst>
                  <a:reflection blurRad="6350" stA="53000" endA="300" endPos="35500" dir="5400000" sy="-90000" algn="bl" rotWithShape="0"/>
                </a:effectLst>
              </a:rPr>
              <a:t>TECH-STACK USED</a:t>
            </a:r>
          </a:p>
        </p:txBody>
      </p:sp>
      <p:sp>
        <p:nvSpPr>
          <p:cNvPr id="7" name="Arrow: Right 6">
            <a:extLst>
              <a:ext uri="{FF2B5EF4-FFF2-40B4-BE49-F238E27FC236}">
                <a16:creationId xmlns:a16="http://schemas.microsoft.com/office/drawing/2014/main" id="{1F7295B7-CFFB-3E92-246C-7710ABCB7D86}"/>
              </a:ext>
            </a:extLst>
          </p:cNvPr>
          <p:cNvSpPr/>
          <p:nvPr/>
        </p:nvSpPr>
        <p:spPr>
          <a:xfrm>
            <a:off x="6079112" y="1759869"/>
            <a:ext cx="2761207" cy="1574276"/>
          </a:xfrm>
          <a:prstGeom prst="rightArrow">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ln w="0"/>
                <a:solidFill>
                  <a:srgbClr val="003B47"/>
                </a:solidFill>
                <a:effectLst>
                  <a:reflection blurRad="6350" stA="53000" endA="300" endPos="35500" dir="5400000" sy="-90000" algn="bl" rotWithShape="0"/>
                </a:effectLst>
              </a:rPr>
              <a:t>UNDERSTANDING THE DATA</a:t>
            </a:r>
          </a:p>
        </p:txBody>
      </p:sp>
      <p:sp>
        <p:nvSpPr>
          <p:cNvPr id="9" name="Arrow: Bent 8">
            <a:extLst>
              <a:ext uri="{FF2B5EF4-FFF2-40B4-BE49-F238E27FC236}">
                <a16:creationId xmlns:a16="http://schemas.microsoft.com/office/drawing/2014/main" id="{5B66FF58-9331-05FB-809E-162A8BE92D98}"/>
              </a:ext>
            </a:extLst>
          </p:cNvPr>
          <p:cNvSpPr/>
          <p:nvPr/>
        </p:nvSpPr>
        <p:spPr>
          <a:xfrm rot="5400000">
            <a:off x="8136068" y="3154517"/>
            <a:ext cx="2553505" cy="1096468"/>
          </a:xfrm>
          <a:prstGeom prst="bentArrow">
            <a:avLst>
              <a:gd name="adj1" fmla="val 25000"/>
              <a:gd name="adj2" fmla="val 29790"/>
              <a:gd name="adj3" fmla="val 25000"/>
              <a:gd name="adj4" fmla="val 43750"/>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buNone/>
            </a:pPr>
            <a:endParaRPr lang="en-IN" sz="1800" dirty="0">
              <a:solidFill>
                <a:srgbClr val="FFFFFF"/>
              </a:solidFill>
            </a:endParaRPr>
          </a:p>
        </p:txBody>
      </p:sp>
      <p:sp>
        <p:nvSpPr>
          <p:cNvPr id="13" name="Arrow: Left 12">
            <a:extLst>
              <a:ext uri="{FF2B5EF4-FFF2-40B4-BE49-F238E27FC236}">
                <a16:creationId xmlns:a16="http://schemas.microsoft.com/office/drawing/2014/main" id="{43D5BAA3-2898-659E-6844-7866307A2F22}"/>
              </a:ext>
            </a:extLst>
          </p:cNvPr>
          <p:cNvSpPr/>
          <p:nvPr/>
        </p:nvSpPr>
        <p:spPr>
          <a:xfrm>
            <a:off x="6923086" y="4648186"/>
            <a:ext cx="2761207" cy="1514504"/>
          </a:xfrm>
          <a:prstGeom prst="leftArrow">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ln w="0"/>
                <a:solidFill>
                  <a:srgbClr val="003B47"/>
                </a:solidFill>
                <a:effectLst>
                  <a:reflection blurRad="6350" stA="53000" endA="300" endPos="35500" dir="5400000" sy="-90000" algn="bl" rotWithShape="0"/>
                </a:effectLst>
              </a:rPr>
              <a:t>TASKS</a:t>
            </a:r>
          </a:p>
        </p:txBody>
      </p:sp>
      <p:sp>
        <p:nvSpPr>
          <p:cNvPr id="23" name="Arrow: Left 22">
            <a:extLst>
              <a:ext uri="{FF2B5EF4-FFF2-40B4-BE49-F238E27FC236}">
                <a16:creationId xmlns:a16="http://schemas.microsoft.com/office/drawing/2014/main" id="{2472AD75-CCBF-4E5B-7C4B-1F761BC5A212}"/>
              </a:ext>
            </a:extLst>
          </p:cNvPr>
          <p:cNvSpPr/>
          <p:nvPr/>
        </p:nvSpPr>
        <p:spPr>
          <a:xfrm>
            <a:off x="4161116" y="4700853"/>
            <a:ext cx="2761207" cy="1514504"/>
          </a:xfrm>
          <a:prstGeom prst="leftArrow">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ln w="0"/>
                <a:solidFill>
                  <a:srgbClr val="003B47"/>
                </a:solidFill>
                <a:effectLst>
                  <a:reflection blurRad="6350" stA="53000" endA="300" endPos="35500" dir="5400000" sy="-90000" algn="bl" rotWithShape="0"/>
                </a:effectLst>
              </a:rPr>
              <a:t>INSIGHTS</a:t>
            </a:r>
          </a:p>
        </p:txBody>
      </p:sp>
      <p:sp>
        <p:nvSpPr>
          <p:cNvPr id="24" name="Arrow: Left 23">
            <a:extLst>
              <a:ext uri="{FF2B5EF4-FFF2-40B4-BE49-F238E27FC236}">
                <a16:creationId xmlns:a16="http://schemas.microsoft.com/office/drawing/2014/main" id="{5B7C03A2-92B4-DDEC-36B8-FA3803C12460}"/>
              </a:ext>
            </a:extLst>
          </p:cNvPr>
          <p:cNvSpPr/>
          <p:nvPr/>
        </p:nvSpPr>
        <p:spPr>
          <a:xfrm>
            <a:off x="1392202" y="4725980"/>
            <a:ext cx="2761207" cy="1514504"/>
          </a:xfrm>
          <a:prstGeom prst="leftArrow">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ln w="0"/>
                <a:solidFill>
                  <a:srgbClr val="003B47"/>
                </a:solidFill>
                <a:effectLst>
                  <a:reflection blurRad="6350" stA="53000" endA="300" endPos="35500" dir="5400000" sy="-90000" algn="bl" rotWithShape="0"/>
                </a:effectLst>
              </a:rPr>
              <a:t>CONCLUSION</a:t>
            </a:r>
          </a:p>
        </p:txBody>
      </p:sp>
    </p:spTree>
    <p:extLst>
      <p:ext uri="{BB962C8B-B14F-4D97-AF65-F5344CB8AC3E}">
        <p14:creationId xmlns:p14="http://schemas.microsoft.com/office/powerpoint/2010/main" val="477478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oup of people with headsets and icons">
            <a:extLst>
              <a:ext uri="{FF2B5EF4-FFF2-40B4-BE49-F238E27FC236}">
                <a16:creationId xmlns:a16="http://schemas.microsoft.com/office/drawing/2014/main" id="{C92A44E3-1A65-CFED-0FBA-40E765139D15}"/>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r="7133" b="-1"/>
          <a:stretch/>
        </p:blipFill>
        <p:spPr>
          <a:xfrm>
            <a:off x="1525" y="10"/>
            <a:ext cx="12188951" cy="6857990"/>
          </a:xfrm>
          <a:prstGeom prst="rect">
            <a:avLst/>
          </a:prstGeom>
        </p:spPr>
      </p:pic>
      <p:sp>
        <p:nvSpPr>
          <p:cNvPr id="2" name="Title 1">
            <a:extLst>
              <a:ext uri="{FF2B5EF4-FFF2-40B4-BE49-F238E27FC236}">
                <a16:creationId xmlns:a16="http://schemas.microsoft.com/office/drawing/2014/main" id="{D3A334E1-EA0E-42EB-ECC6-66E83A1464C0}"/>
              </a:ext>
            </a:extLst>
          </p:cNvPr>
          <p:cNvSpPr>
            <a:spLocks noGrp="1"/>
          </p:cNvSpPr>
          <p:nvPr>
            <p:ph type="title"/>
          </p:nvPr>
        </p:nvSpPr>
        <p:spPr>
          <a:xfrm>
            <a:off x="683934" y="18260"/>
            <a:ext cx="10659110" cy="1325563"/>
          </a:xfrm>
        </p:spPr>
        <p:txBody>
          <a:bodyPr/>
          <a:lstStyle/>
          <a:p>
            <a:r>
              <a:rPr lang="en-IN" b="1" dirty="0">
                <a:solidFill>
                  <a:srgbClr val="002060"/>
                </a:solidFill>
              </a:rPr>
              <a:t>PROJECT DESCRIPTION</a:t>
            </a:r>
          </a:p>
        </p:txBody>
      </p:sp>
      <p:graphicFrame>
        <p:nvGraphicFramePr>
          <p:cNvPr id="6" name="Content Placeholder 2">
            <a:extLst>
              <a:ext uri="{FF2B5EF4-FFF2-40B4-BE49-F238E27FC236}">
                <a16:creationId xmlns:a16="http://schemas.microsoft.com/office/drawing/2014/main" id="{D5DE6210-4974-B7D1-1218-5A789B09A55D}"/>
              </a:ext>
            </a:extLst>
          </p:cNvPr>
          <p:cNvGraphicFramePr>
            <a:graphicFrameLocks noGrp="1"/>
          </p:cNvGraphicFramePr>
          <p:nvPr>
            <p:ph idx="1"/>
            <p:extLst>
              <p:ext uri="{D42A27DB-BD31-4B8C-83A1-F6EECF244321}">
                <p14:modId xmlns:p14="http://schemas.microsoft.com/office/powerpoint/2010/main" val="3809263440"/>
              </p:ext>
            </p:extLst>
          </p:nvPr>
        </p:nvGraphicFramePr>
        <p:xfrm>
          <a:off x="755650" y="1474237"/>
          <a:ext cx="10659110" cy="50946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5090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oup of people with headsets and icons">
            <a:extLst>
              <a:ext uri="{FF2B5EF4-FFF2-40B4-BE49-F238E27FC236}">
                <a16:creationId xmlns:a16="http://schemas.microsoft.com/office/drawing/2014/main" id="{ED4C7A98-3157-C9AC-1C3F-E090E56D5E0D}"/>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r="7133" b="-1"/>
          <a:stretch/>
        </p:blipFill>
        <p:spPr>
          <a:xfrm>
            <a:off x="1525" y="10"/>
            <a:ext cx="12188951" cy="6857990"/>
          </a:xfrm>
          <a:prstGeom prst="rect">
            <a:avLst/>
          </a:prstGeom>
        </p:spPr>
      </p:pic>
      <p:sp>
        <p:nvSpPr>
          <p:cNvPr id="2" name="Title 1">
            <a:extLst>
              <a:ext uri="{FF2B5EF4-FFF2-40B4-BE49-F238E27FC236}">
                <a16:creationId xmlns:a16="http://schemas.microsoft.com/office/drawing/2014/main" id="{87A34790-605F-F6F5-3BC5-D10498A7DC84}"/>
              </a:ext>
            </a:extLst>
          </p:cNvPr>
          <p:cNvSpPr>
            <a:spLocks noGrp="1"/>
          </p:cNvSpPr>
          <p:nvPr>
            <p:ph type="title"/>
          </p:nvPr>
        </p:nvSpPr>
        <p:spPr/>
        <p:txBody>
          <a:bodyPr/>
          <a:lstStyle/>
          <a:p>
            <a:r>
              <a:rPr lang="en-IN" b="1" dirty="0">
                <a:solidFill>
                  <a:srgbClr val="002060"/>
                </a:solidFill>
              </a:rPr>
              <a:t>TECH-STACK USED</a:t>
            </a:r>
          </a:p>
        </p:txBody>
      </p:sp>
      <p:pic>
        <p:nvPicPr>
          <p:cNvPr id="10" name="Content Placeholder 9" descr="A green rectangular object with white text">
            <a:extLst>
              <a:ext uri="{FF2B5EF4-FFF2-40B4-BE49-F238E27FC236}">
                <a16:creationId xmlns:a16="http://schemas.microsoft.com/office/drawing/2014/main" id="{E0601A5A-C82C-EDE6-C0F0-6D6FA5BA0E3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36073" y="2217220"/>
            <a:ext cx="3513378" cy="1600200"/>
          </a:xfrm>
        </p:spPr>
      </p:pic>
      <p:pic>
        <p:nvPicPr>
          <p:cNvPr id="12" name="Picture 11" descr="A red rectangle with a red circle and a red circle with a white background&#10;&#10;Description automatically generated with medium confidence">
            <a:extLst>
              <a:ext uri="{FF2B5EF4-FFF2-40B4-BE49-F238E27FC236}">
                <a16:creationId xmlns:a16="http://schemas.microsoft.com/office/drawing/2014/main" id="{001F10D6-F292-45EC-8888-086547D89C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2551" y="2217220"/>
            <a:ext cx="3136306" cy="1600200"/>
          </a:xfrm>
          <a:prstGeom prst="rect">
            <a:avLst/>
          </a:prstGeom>
        </p:spPr>
      </p:pic>
      <p:sp>
        <p:nvSpPr>
          <p:cNvPr id="13" name="TextBox 12">
            <a:extLst>
              <a:ext uri="{FF2B5EF4-FFF2-40B4-BE49-F238E27FC236}">
                <a16:creationId xmlns:a16="http://schemas.microsoft.com/office/drawing/2014/main" id="{59950B97-EFB8-475E-C0D5-41ECE37F3081}"/>
              </a:ext>
            </a:extLst>
          </p:cNvPr>
          <p:cNvSpPr txBox="1"/>
          <p:nvPr/>
        </p:nvSpPr>
        <p:spPr>
          <a:xfrm>
            <a:off x="936072" y="4089678"/>
            <a:ext cx="3513379" cy="1200329"/>
          </a:xfrm>
          <a:prstGeom prst="rect">
            <a:avLst/>
          </a:prstGeom>
          <a:solidFill>
            <a:srgbClr val="003B47"/>
          </a:solidFill>
        </p:spPr>
        <p:txBody>
          <a:bodyPr wrap="square" rtlCol="0">
            <a:spAutoFit/>
          </a:bodyPr>
          <a:lstStyle/>
          <a:p>
            <a:pPr marL="285750" indent="-285750">
              <a:buFont typeface="Arial" panose="020B0604020202020204" pitchFamily="34" charset="0"/>
              <a:buChar char="•"/>
            </a:pPr>
            <a:r>
              <a:rPr lang="en-IN" dirty="0">
                <a:solidFill>
                  <a:schemeClr val="bg1">
                    <a:lumMod val="95000"/>
                  </a:schemeClr>
                </a:solidFill>
              </a:rPr>
              <a:t>Understand Data</a:t>
            </a:r>
          </a:p>
          <a:p>
            <a:pPr marL="285750" indent="-285750">
              <a:buFont typeface="Arial" panose="020B0604020202020204" pitchFamily="34" charset="0"/>
              <a:buChar char="•"/>
            </a:pPr>
            <a:r>
              <a:rPr lang="en-IN" dirty="0">
                <a:solidFill>
                  <a:schemeClr val="bg1">
                    <a:lumMod val="95000"/>
                  </a:schemeClr>
                </a:solidFill>
              </a:rPr>
              <a:t>Clean the data</a:t>
            </a:r>
          </a:p>
          <a:p>
            <a:pPr marL="285750" indent="-285750" algn="just">
              <a:buFont typeface="Arial" panose="020B0604020202020204" pitchFamily="34" charset="0"/>
              <a:buChar char="•"/>
            </a:pPr>
            <a:r>
              <a:rPr lang="en-IN" dirty="0">
                <a:solidFill>
                  <a:schemeClr val="bg1">
                    <a:lumMod val="95000"/>
                  </a:schemeClr>
                </a:solidFill>
              </a:rPr>
              <a:t>Perform various mathematical function to complete the project</a:t>
            </a:r>
          </a:p>
        </p:txBody>
      </p:sp>
      <p:sp>
        <p:nvSpPr>
          <p:cNvPr id="14" name="TextBox 13">
            <a:extLst>
              <a:ext uri="{FF2B5EF4-FFF2-40B4-BE49-F238E27FC236}">
                <a16:creationId xmlns:a16="http://schemas.microsoft.com/office/drawing/2014/main" id="{AD88C646-F8B4-0574-F8C4-EEB526D1ADF6}"/>
              </a:ext>
            </a:extLst>
          </p:cNvPr>
          <p:cNvSpPr txBox="1"/>
          <p:nvPr/>
        </p:nvSpPr>
        <p:spPr>
          <a:xfrm>
            <a:off x="7742551" y="4251489"/>
            <a:ext cx="3136306" cy="646331"/>
          </a:xfrm>
          <a:prstGeom prst="rect">
            <a:avLst/>
          </a:prstGeom>
          <a:solidFill>
            <a:srgbClr val="003B47"/>
          </a:solidFill>
        </p:spPr>
        <p:txBody>
          <a:bodyPr wrap="square" rtlCol="0">
            <a:spAutoFit/>
          </a:bodyPr>
          <a:lstStyle/>
          <a:p>
            <a:r>
              <a:rPr lang="en-US" b="0" i="0" dirty="0">
                <a:solidFill>
                  <a:schemeClr val="bg1">
                    <a:lumMod val="95000"/>
                  </a:schemeClr>
                </a:solidFill>
                <a:effectLst/>
                <a:latin typeface="Söhne"/>
              </a:rPr>
              <a:t>For a presentations and insights communication o the project</a:t>
            </a:r>
            <a:endParaRPr lang="en-IN" dirty="0">
              <a:solidFill>
                <a:schemeClr val="bg1">
                  <a:lumMod val="95000"/>
                </a:schemeClr>
              </a:solidFill>
            </a:endParaRPr>
          </a:p>
        </p:txBody>
      </p:sp>
    </p:spTree>
    <p:extLst>
      <p:ext uri="{BB962C8B-B14F-4D97-AF65-F5344CB8AC3E}">
        <p14:creationId xmlns:p14="http://schemas.microsoft.com/office/powerpoint/2010/main" val="313362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oup of people with headsets and icons">
            <a:extLst>
              <a:ext uri="{FF2B5EF4-FFF2-40B4-BE49-F238E27FC236}">
                <a16:creationId xmlns:a16="http://schemas.microsoft.com/office/drawing/2014/main" id="{63885022-BB9A-3DEA-C621-80E75121221C}"/>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r="7133" b="-1"/>
          <a:stretch/>
        </p:blipFill>
        <p:spPr>
          <a:xfrm>
            <a:off x="1525" y="10"/>
            <a:ext cx="12188951" cy="6857990"/>
          </a:xfrm>
          <a:prstGeom prst="rect">
            <a:avLst/>
          </a:prstGeom>
        </p:spPr>
      </p:pic>
      <p:sp>
        <p:nvSpPr>
          <p:cNvPr id="2" name="Title 1">
            <a:extLst>
              <a:ext uri="{FF2B5EF4-FFF2-40B4-BE49-F238E27FC236}">
                <a16:creationId xmlns:a16="http://schemas.microsoft.com/office/drawing/2014/main" id="{667A99F0-EAF3-5E50-A58F-C8C6F004A79E}"/>
              </a:ext>
            </a:extLst>
          </p:cNvPr>
          <p:cNvSpPr>
            <a:spLocks noGrp="1"/>
          </p:cNvSpPr>
          <p:nvPr>
            <p:ph type="title"/>
          </p:nvPr>
        </p:nvSpPr>
        <p:spPr/>
        <p:txBody>
          <a:bodyPr/>
          <a:lstStyle/>
          <a:p>
            <a:r>
              <a:rPr lang="en-IN" dirty="0">
                <a:solidFill>
                  <a:srgbClr val="002060"/>
                </a:solidFill>
              </a:rPr>
              <a:t>UNDERSATNING THE DATA</a:t>
            </a:r>
          </a:p>
        </p:txBody>
      </p:sp>
      <p:sp>
        <p:nvSpPr>
          <p:cNvPr id="3" name="Content Placeholder 2">
            <a:extLst>
              <a:ext uri="{FF2B5EF4-FFF2-40B4-BE49-F238E27FC236}">
                <a16:creationId xmlns:a16="http://schemas.microsoft.com/office/drawing/2014/main" id="{DD7A80D7-3696-B6EA-D31A-E68DF8264B1B}"/>
              </a:ext>
            </a:extLst>
          </p:cNvPr>
          <p:cNvSpPr>
            <a:spLocks noGrp="1"/>
          </p:cNvSpPr>
          <p:nvPr>
            <p:ph idx="1"/>
          </p:nvPr>
        </p:nvSpPr>
        <p:spPr/>
        <p:txBody>
          <a:bodyPr>
            <a:normAutofit/>
          </a:bodyPr>
          <a:lstStyle/>
          <a:p>
            <a:pPr>
              <a:buClr>
                <a:schemeClr val="accent6">
                  <a:lumMod val="75000"/>
                </a:schemeClr>
              </a:buClr>
              <a:buFont typeface="Wingdings" panose="05000000000000000000" pitchFamily="2" charset="2"/>
              <a:buChar char="§"/>
            </a:pPr>
            <a:r>
              <a:rPr lang="en-US" sz="1500" b="1" dirty="0">
                <a:solidFill>
                  <a:schemeClr val="tx1"/>
                </a:solidFill>
              </a:rPr>
              <a:t>This dataset comprises call  information and call agent details of a insurance company call center.</a:t>
            </a:r>
          </a:p>
          <a:p>
            <a:pPr>
              <a:buClr>
                <a:schemeClr val="accent6">
                  <a:lumMod val="75000"/>
                </a:schemeClr>
              </a:buClr>
              <a:buFont typeface="Wingdings" panose="05000000000000000000" pitchFamily="2" charset="2"/>
              <a:buChar char="§"/>
            </a:pPr>
            <a:r>
              <a:rPr lang="en-US" sz="1500" b="1" dirty="0">
                <a:solidFill>
                  <a:schemeClr val="tx1"/>
                </a:solidFill>
              </a:rPr>
              <a:t>It includes 13 columns and 117989 rows.</a:t>
            </a:r>
          </a:p>
          <a:p>
            <a:pPr>
              <a:buClr>
                <a:schemeClr val="accent6">
                  <a:lumMod val="75000"/>
                </a:schemeClr>
              </a:buClr>
              <a:buFont typeface="Wingdings" panose="05000000000000000000" pitchFamily="2" charset="2"/>
              <a:buChar char="§"/>
            </a:pPr>
            <a:r>
              <a:rPr lang="en-US" sz="1500" b="1" dirty="0">
                <a:solidFill>
                  <a:schemeClr val="tx1"/>
                </a:solidFill>
              </a:rPr>
              <a:t>The primary absence of data is noticed in the </a:t>
            </a:r>
            <a:r>
              <a:rPr lang="en-US" sz="1500" b="1" dirty="0" err="1">
                <a:solidFill>
                  <a:schemeClr val="tx1"/>
                </a:solidFill>
              </a:rPr>
              <a:t>Agent_Name</a:t>
            </a:r>
            <a:r>
              <a:rPr lang="en-US" sz="1500" b="1" dirty="0">
                <a:solidFill>
                  <a:schemeClr val="tx1"/>
                </a:solidFill>
              </a:rPr>
              <a:t> and </a:t>
            </a:r>
            <a:r>
              <a:rPr lang="en-US" sz="1500" b="1" dirty="0" err="1">
                <a:solidFill>
                  <a:schemeClr val="tx1"/>
                </a:solidFill>
              </a:rPr>
              <a:t>Agent_ID</a:t>
            </a:r>
            <a:r>
              <a:rPr lang="en-US" sz="1500" b="1" dirty="0">
                <a:solidFill>
                  <a:schemeClr val="tx1"/>
                </a:solidFill>
              </a:rPr>
              <a:t> columns. Although these columns lack relevance to the project, they have been retained in their original state..</a:t>
            </a:r>
          </a:p>
          <a:p>
            <a:pPr>
              <a:buClr>
                <a:schemeClr val="accent6">
                  <a:lumMod val="75000"/>
                </a:schemeClr>
              </a:buClr>
              <a:buFont typeface="Wingdings" panose="05000000000000000000" pitchFamily="2" charset="2"/>
              <a:buChar char="§"/>
            </a:pPr>
            <a:r>
              <a:rPr lang="en-US" sz="1500" b="1" dirty="0">
                <a:solidFill>
                  <a:schemeClr val="tx1"/>
                </a:solidFill>
              </a:rPr>
              <a:t>Refer to the details of each column below.</a:t>
            </a:r>
          </a:p>
          <a:p>
            <a:pPr>
              <a:buClr>
                <a:schemeClr val="accent6">
                  <a:lumMod val="75000"/>
                </a:schemeClr>
              </a:buClr>
              <a:buFont typeface="Wingdings" panose="05000000000000000000" pitchFamily="2" charset="2"/>
              <a:buChar char="§"/>
            </a:pPr>
            <a:r>
              <a:rPr lang="en-US" sz="1500" b="1" dirty="0">
                <a:solidFill>
                  <a:schemeClr val="tx1"/>
                </a:solidFill>
              </a:rPr>
              <a:t>Sure, here's a brief description of each column in the dataset:</a:t>
            </a:r>
          </a:p>
          <a:p>
            <a:pPr marL="0" indent="0">
              <a:buClr>
                <a:srgbClr val="92D050"/>
              </a:buClr>
              <a:buNone/>
            </a:pPr>
            <a:endParaRPr lang="en-US" dirty="0"/>
          </a:p>
          <a:p>
            <a:pPr marL="0" indent="0">
              <a:buClr>
                <a:srgbClr val="92D050"/>
              </a:buClr>
              <a:buNone/>
            </a:pPr>
            <a:endParaRPr lang="en-IN" dirty="0"/>
          </a:p>
        </p:txBody>
      </p:sp>
      <p:graphicFrame>
        <p:nvGraphicFramePr>
          <p:cNvPr id="7" name="Table 6">
            <a:extLst>
              <a:ext uri="{FF2B5EF4-FFF2-40B4-BE49-F238E27FC236}">
                <a16:creationId xmlns:a16="http://schemas.microsoft.com/office/drawing/2014/main" id="{EEAEC4CC-7DEC-7ED2-EC6C-D8EDEB3B48A8}"/>
              </a:ext>
            </a:extLst>
          </p:cNvPr>
          <p:cNvGraphicFramePr>
            <a:graphicFrameLocks noGrp="1"/>
          </p:cNvGraphicFramePr>
          <p:nvPr>
            <p:extLst>
              <p:ext uri="{D42A27DB-BD31-4B8C-83A1-F6EECF244321}">
                <p14:modId xmlns:p14="http://schemas.microsoft.com/office/powerpoint/2010/main" val="3982368836"/>
              </p:ext>
            </p:extLst>
          </p:nvPr>
        </p:nvGraphicFramePr>
        <p:xfrm>
          <a:off x="5514680" y="3937727"/>
          <a:ext cx="6207575" cy="2834640"/>
        </p:xfrm>
        <a:graphic>
          <a:graphicData uri="http://schemas.openxmlformats.org/drawingml/2006/table">
            <a:tbl>
              <a:tblPr firstRow="1" bandRow="1">
                <a:tableStyleId>{5C22544A-7EE6-4342-B048-85BDC9FD1C3A}</a:tableStyleId>
              </a:tblPr>
              <a:tblGrid>
                <a:gridCol w="6207575">
                  <a:extLst>
                    <a:ext uri="{9D8B030D-6E8A-4147-A177-3AD203B41FA5}">
                      <a16:colId xmlns:a16="http://schemas.microsoft.com/office/drawing/2014/main" val="1834007427"/>
                    </a:ext>
                  </a:extLst>
                </a:gridCol>
              </a:tblGrid>
              <a:tr h="2603195">
                <a:tc>
                  <a:txBody>
                    <a:bodyPr/>
                    <a:lstStyle/>
                    <a:p>
                      <a:pPr marL="342900" indent="-342900">
                        <a:buFont typeface="+mj-lt"/>
                        <a:buAutoNum type="arabicPeriod" startAt="6"/>
                      </a:pPr>
                      <a:r>
                        <a:rPr lang="en-US" sz="1500" b="1" i="0" kern="1200" dirty="0">
                          <a:solidFill>
                            <a:schemeClr val="lt1"/>
                          </a:solidFill>
                          <a:effectLst/>
                          <a:latin typeface="+mn-lt"/>
                          <a:ea typeface="+mn-ea"/>
                          <a:cs typeface="+mn-cs"/>
                        </a:rPr>
                        <a:t>Time:</a:t>
                      </a:r>
                      <a:r>
                        <a:rPr lang="en-US" sz="1500" b="0" i="0" kern="1200" dirty="0">
                          <a:solidFill>
                            <a:schemeClr val="lt1"/>
                          </a:solidFill>
                          <a:effectLst/>
                          <a:latin typeface="+mn-lt"/>
                          <a:ea typeface="+mn-ea"/>
                          <a:cs typeface="+mn-cs"/>
                        </a:rPr>
                        <a:t> The time when the call was initiated.</a:t>
                      </a:r>
                    </a:p>
                    <a:p>
                      <a:pPr marL="342900" indent="-342900">
                        <a:buFont typeface="+mj-lt"/>
                        <a:buAutoNum type="arabicPeriod" startAt="6"/>
                      </a:pPr>
                      <a:r>
                        <a:rPr lang="en-US" sz="1500" b="1" i="0" kern="1200" dirty="0" err="1">
                          <a:solidFill>
                            <a:schemeClr val="lt1"/>
                          </a:solidFill>
                          <a:effectLst/>
                          <a:latin typeface="+mn-lt"/>
                          <a:ea typeface="+mn-ea"/>
                          <a:cs typeface="+mn-cs"/>
                        </a:rPr>
                        <a:t>Time_Bucket</a:t>
                      </a:r>
                      <a:r>
                        <a:rPr lang="en-US" sz="1500" b="1" i="0" kern="1200" dirty="0">
                          <a:solidFill>
                            <a:schemeClr val="lt1"/>
                          </a:solidFill>
                          <a:effectLst/>
                          <a:latin typeface="+mn-lt"/>
                          <a:ea typeface="+mn-ea"/>
                          <a:cs typeface="+mn-cs"/>
                        </a:rPr>
                        <a:t>:</a:t>
                      </a:r>
                      <a:r>
                        <a:rPr lang="en-US" sz="1500" b="0" i="0" kern="1200" dirty="0">
                          <a:solidFill>
                            <a:schemeClr val="lt1"/>
                          </a:solidFill>
                          <a:effectLst/>
                          <a:latin typeface="+mn-lt"/>
                          <a:ea typeface="+mn-ea"/>
                          <a:cs typeface="+mn-cs"/>
                        </a:rPr>
                        <a:t> Categorization of time intervals (e.g., hourly buckets) for analysis.</a:t>
                      </a:r>
                    </a:p>
                    <a:p>
                      <a:pPr marL="342900" indent="-342900">
                        <a:buFont typeface="+mj-lt"/>
                        <a:buAutoNum type="arabicPeriod" startAt="6"/>
                      </a:pPr>
                      <a:r>
                        <a:rPr lang="en-US" sz="1500" b="1" i="0" kern="1200" dirty="0">
                          <a:solidFill>
                            <a:schemeClr val="lt1"/>
                          </a:solidFill>
                          <a:effectLst/>
                          <a:latin typeface="+mn-lt"/>
                          <a:ea typeface="+mn-ea"/>
                          <a:cs typeface="+mn-cs"/>
                        </a:rPr>
                        <a:t>Duration(</a:t>
                      </a:r>
                      <a:r>
                        <a:rPr lang="en-US" sz="1500" b="1" i="0" kern="1200" dirty="0" err="1">
                          <a:solidFill>
                            <a:schemeClr val="lt1"/>
                          </a:solidFill>
                          <a:effectLst/>
                          <a:latin typeface="+mn-lt"/>
                          <a:ea typeface="+mn-ea"/>
                          <a:cs typeface="+mn-cs"/>
                        </a:rPr>
                        <a:t>hh:mm:ss</a:t>
                      </a:r>
                      <a:r>
                        <a:rPr lang="en-US" sz="1500" b="1" i="0" kern="1200" dirty="0">
                          <a:solidFill>
                            <a:schemeClr val="lt1"/>
                          </a:solidFill>
                          <a:effectLst/>
                          <a:latin typeface="+mn-lt"/>
                          <a:ea typeface="+mn-ea"/>
                          <a:cs typeface="+mn-cs"/>
                        </a:rPr>
                        <a:t>):</a:t>
                      </a:r>
                      <a:r>
                        <a:rPr lang="en-US" sz="1500" b="0" i="0" kern="1200" dirty="0">
                          <a:solidFill>
                            <a:schemeClr val="lt1"/>
                          </a:solidFill>
                          <a:effectLst/>
                          <a:latin typeface="+mn-lt"/>
                          <a:ea typeface="+mn-ea"/>
                          <a:cs typeface="+mn-cs"/>
                        </a:rPr>
                        <a:t> The total duration of the call in hours, minutes, and seconds.</a:t>
                      </a:r>
                    </a:p>
                    <a:p>
                      <a:pPr marL="342900" indent="-342900">
                        <a:buFont typeface="+mj-lt"/>
                        <a:buAutoNum type="arabicPeriod" startAt="6"/>
                      </a:pPr>
                      <a:r>
                        <a:rPr lang="en-US" sz="1500" b="1" i="0" kern="1200" dirty="0" err="1">
                          <a:solidFill>
                            <a:schemeClr val="lt1"/>
                          </a:solidFill>
                          <a:effectLst/>
                          <a:latin typeface="+mn-lt"/>
                          <a:ea typeface="+mn-ea"/>
                          <a:cs typeface="+mn-cs"/>
                        </a:rPr>
                        <a:t>Call_Seconds</a:t>
                      </a:r>
                      <a:r>
                        <a:rPr lang="en-US" sz="1500" b="1" i="0" kern="1200" dirty="0">
                          <a:solidFill>
                            <a:schemeClr val="lt1"/>
                          </a:solidFill>
                          <a:effectLst/>
                          <a:latin typeface="+mn-lt"/>
                          <a:ea typeface="+mn-ea"/>
                          <a:cs typeface="+mn-cs"/>
                        </a:rPr>
                        <a:t>(s):</a:t>
                      </a:r>
                      <a:r>
                        <a:rPr lang="en-US" sz="1500" b="0" i="0" kern="1200" dirty="0">
                          <a:solidFill>
                            <a:schemeClr val="lt1"/>
                          </a:solidFill>
                          <a:effectLst/>
                          <a:latin typeface="+mn-lt"/>
                          <a:ea typeface="+mn-ea"/>
                          <a:cs typeface="+mn-cs"/>
                        </a:rPr>
                        <a:t> The duration of the call in seconds.</a:t>
                      </a:r>
                    </a:p>
                    <a:p>
                      <a:pPr marL="342900" indent="-342900">
                        <a:buFont typeface="+mj-lt"/>
                        <a:buAutoNum type="arabicPeriod" startAt="6"/>
                      </a:pPr>
                      <a:r>
                        <a:rPr lang="en-US" sz="1500" b="1" i="0" kern="1200" dirty="0" err="1">
                          <a:solidFill>
                            <a:schemeClr val="lt1"/>
                          </a:solidFill>
                          <a:effectLst/>
                          <a:latin typeface="+mn-lt"/>
                          <a:ea typeface="+mn-ea"/>
                          <a:cs typeface="+mn-cs"/>
                        </a:rPr>
                        <a:t>Call_Status</a:t>
                      </a:r>
                      <a:r>
                        <a:rPr lang="en-US" sz="1500" b="1" i="0" kern="1200" dirty="0">
                          <a:solidFill>
                            <a:schemeClr val="lt1"/>
                          </a:solidFill>
                          <a:effectLst/>
                          <a:latin typeface="+mn-lt"/>
                          <a:ea typeface="+mn-ea"/>
                          <a:cs typeface="+mn-cs"/>
                        </a:rPr>
                        <a:t>:</a:t>
                      </a:r>
                      <a:r>
                        <a:rPr lang="en-US" sz="1500" b="0" i="0" kern="1200" dirty="0">
                          <a:solidFill>
                            <a:schemeClr val="lt1"/>
                          </a:solidFill>
                          <a:effectLst/>
                          <a:latin typeface="+mn-lt"/>
                          <a:ea typeface="+mn-ea"/>
                          <a:cs typeface="+mn-cs"/>
                        </a:rPr>
                        <a:t> Indicates whether the call was abandoned, answered, or transferred.</a:t>
                      </a:r>
                    </a:p>
                    <a:p>
                      <a:pPr marL="342900" indent="-342900">
                        <a:buFont typeface="+mj-lt"/>
                        <a:buAutoNum type="arabicPeriod" startAt="6"/>
                      </a:pPr>
                      <a:r>
                        <a:rPr lang="en-US" sz="1500" b="1" i="0" kern="1200" dirty="0" err="1">
                          <a:solidFill>
                            <a:schemeClr val="lt1"/>
                          </a:solidFill>
                          <a:effectLst/>
                          <a:latin typeface="+mn-lt"/>
                          <a:ea typeface="+mn-ea"/>
                          <a:cs typeface="+mn-cs"/>
                        </a:rPr>
                        <a:t>Wrapped_By</a:t>
                      </a:r>
                      <a:r>
                        <a:rPr lang="en-US" sz="1500" b="1" i="0" kern="1200" dirty="0">
                          <a:solidFill>
                            <a:schemeClr val="lt1"/>
                          </a:solidFill>
                          <a:effectLst/>
                          <a:latin typeface="+mn-lt"/>
                          <a:ea typeface="+mn-ea"/>
                          <a:cs typeface="+mn-cs"/>
                        </a:rPr>
                        <a:t>:</a:t>
                      </a:r>
                      <a:r>
                        <a:rPr lang="en-US" sz="1500" b="0" i="0" kern="1200" dirty="0">
                          <a:solidFill>
                            <a:schemeClr val="lt1"/>
                          </a:solidFill>
                          <a:effectLst/>
                          <a:latin typeface="+mn-lt"/>
                          <a:ea typeface="+mn-ea"/>
                          <a:cs typeface="+mn-cs"/>
                        </a:rPr>
                        <a:t> Information on who concluded or closed the call.</a:t>
                      </a:r>
                    </a:p>
                    <a:p>
                      <a:pPr marL="342900" indent="-342900">
                        <a:buFont typeface="+mj-lt"/>
                        <a:buAutoNum type="arabicPeriod" startAt="6"/>
                      </a:pPr>
                      <a:r>
                        <a:rPr lang="en-US" sz="1500" b="1" i="0" kern="1200" dirty="0">
                          <a:solidFill>
                            <a:schemeClr val="lt1"/>
                          </a:solidFill>
                          <a:effectLst/>
                          <a:latin typeface="+mn-lt"/>
                          <a:ea typeface="+mn-ea"/>
                          <a:cs typeface="+mn-cs"/>
                        </a:rPr>
                        <a:t>Ringing:</a:t>
                      </a:r>
                      <a:r>
                        <a:rPr lang="en-US" sz="1500" b="0" i="0" kern="1200" dirty="0">
                          <a:solidFill>
                            <a:schemeClr val="lt1"/>
                          </a:solidFill>
                          <a:effectLst/>
                          <a:latin typeface="+mn-lt"/>
                          <a:ea typeface="+mn-ea"/>
                          <a:cs typeface="+mn-cs"/>
                        </a:rPr>
                        <a:t> Indicates the ringing status of the call.</a:t>
                      </a:r>
                    </a:p>
                    <a:p>
                      <a:pPr marL="342900" indent="-342900">
                        <a:buFont typeface="+mj-lt"/>
                        <a:buAutoNum type="arabicPeriod" startAt="6"/>
                      </a:pPr>
                      <a:r>
                        <a:rPr lang="en-US" sz="1500" b="1" i="0" kern="1200" dirty="0" err="1">
                          <a:solidFill>
                            <a:schemeClr val="lt1"/>
                          </a:solidFill>
                          <a:effectLst/>
                          <a:latin typeface="+mn-lt"/>
                          <a:ea typeface="+mn-ea"/>
                          <a:cs typeface="+mn-cs"/>
                        </a:rPr>
                        <a:t>IVR_Duration</a:t>
                      </a:r>
                      <a:r>
                        <a:rPr lang="en-US" sz="1500" b="1" i="0" kern="1200" dirty="0">
                          <a:solidFill>
                            <a:schemeClr val="lt1"/>
                          </a:solidFill>
                          <a:effectLst/>
                          <a:latin typeface="+mn-lt"/>
                          <a:ea typeface="+mn-ea"/>
                          <a:cs typeface="+mn-cs"/>
                        </a:rPr>
                        <a:t>:</a:t>
                      </a:r>
                      <a:r>
                        <a:rPr lang="en-US" sz="1500" b="0" i="0" kern="1200" dirty="0">
                          <a:solidFill>
                            <a:schemeClr val="lt1"/>
                          </a:solidFill>
                          <a:effectLst/>
                          <a:latin typeface="+mn-lt"/>
                          <a:ea typeface="+mn-ea"/>
                          <a:cs typeface="+mn-cs"/>
                        </a:rPr>
                        <a:t> The duration of the call spent in Interactive Voice Response (IVR) system processing.</a:t>
                      </a:r>
                    </a:p>
                  </a:txBody>
                  <a:tcPr>
                    <a:solidFill>
                      <a:srgbClr val="003B47"/>
                    </a:solidFill>
                  </a:tcPr>
                </a:tc>
                <a:extLst>
                  <a:ext uri="{0D108BD9-81ED-4DB2-BD59-A6C34878D82A}">
                    <a16:rowId xmlns:a16="http://schemas.microsoft.com/office/drawing/2014/main" val="1020917121"/>
                  </a:ext>
                </a:extLst>
              </a:tr>
            </a:tbl>
          </a:graphicData>
        </a:graphic>
      </p:graphicFrame>
      <p:graphicFrame>
        <p:nvGraphicFramePr>
          <p:cNvPr id="9" name="Table 8">
            <a:extLst>
              <a:ext uri="{FF2B5EF4-FFF2-40B4-BE49-F238E27FC236}">
                <a16:creationId xmlns:a16="http://schemas.microsoft.com/office/drawing/2014/main" id="{0873E1CE-3B81-5EB7-8DD2-3BA74EBBE9DB}"/>
              </a:ext>
            </a:extLst>
          </p:cNvPr>
          <p:cNvGraphicFramePr>
            <a:graphicFrameLocks noGrp="1"/>
          </p:cNvGraphicFramePr>
          <p:nvPr>
            <p:extLst>
              <p:ext uri="{D42A27DB-BD31-4B8C-83A1-F6EECF244321}">
                <p14:modId xmlns:p14="http://schemas.microsoft.com/office/powerpoint/2010/main" val="1534144990"/>
              </p:ext>
            </p:extLst>
          </p:nvPr>
        </p:nvGraphicFramePr>
        <p:xfrm>
          <a:off x="570845" y="3937727"/>
          <a:ext cx="4500775" cy="2635176"/>
        </p:xfrm>
        <a:graphic>
          <a:graphicData uri="http://schemas.openxmlformats.org/drawingml/2006/table">
            <a:tbl>
              <a:tblPr firstRow="1" bandRow="1">
                <a:tableStyleId>{5C22544A-7EE6-4342-B048-85BDC9FD1C3A}</a:tableStyleId>
              </a:tblPr>
              <a:tblGrid>
                <a:gridCol w="4500775">
                  <a:extLst>
                    <a:ext uri="{9D8B030D-6E8A-4147-A177-3AD203B41FA5}">
                      <a16:colId xmlns:a16="http://schemas.microsoft.com/office/drawing/2014/main" val="2655220091"/>
                    </a:ext>
                  </a:extLst>
                </a:gridCol>
              </a:tblGrid>
              <a:tr h="2635176">
                <a:tc>
                  <a:txBody>
                    <a:bodyPr/>
                    <a:lstStyle/>
                    <a:p>
                      <a:pPr marL="342900" indent="-342900" algn="just">
                        <a:buFont typeface="+mj-lt"/>
                        <a:buAutoNum type="arabicPeriod"/>
                      </a:pPr>
                      <a:r>
                        <a:rPr lang="en-US" sz="1500" b="1" i="0" kern="1200" dirty="0" err="1">
                          <a:solidFill>
                            <a:schemeClr val="lt1"/>
                          </a:solidFill>
                          <a:effectLst/>
                          <a:latin typeface="+mn-lt"/>
                          <a:ea typeface="+mn-ea"/>
                          <a:cs typeface="+mn-cs"/>
                        </a:rPr>
                        <a:t>Agent_Name</a:t>
                      </a:r>
                      <a:r>
                        <a:rPr lang="en-US" sz="1500" b="1" i="0" kern="1200" dirty="0">
                          <a:solidFill>
                            <a:schemeClr val="lt1"/>
                          </a:solidFill>
                          <a:effectLst/>
                          <a:latin typeface="+mn-lt"/>
                          <a:ea typeface="+mn-ea"/>
                          <a:cs typeface="+mn-cs"/>
                        </a:rPr>
                        <a:t>:</a:t>
                      </a:r>
                      <a:r>
                        <a:rPr lang="en-US" sz="1500" b="0" i="0" kern="1200" dirty="0">
                          <a:solidFill>
                            <a:schemeClr val="lt1"/>
                          </a:solidFill>
                          <a:effectLst/>
                          <a:latin typeface="+mn-lt"/>
                          <a:ea typeface="+mn-ea"/>
                          <a:cs typeface="+mn-cs"/>
                        </a:rPr>
                        <a:t> The name of the customer service representative or agent handling the call.</a:t>
                      </a:r>
                    </a:p>
                    <a:p>
                      <a:pPr marL="342900" indent="-342900" algn="just">
                        <a:buFont typeface="+mj-lt"/>
                        <a:buAutoNum type="arabicPeriod"/>
                      </a:pPr>
                      <a:r>
                        <a:rPr lang="en-US" sz="1500" b="1" i="0" kern="1200" dirty="0" err="1">
                          <a:solidFill>
                            <a:schemeClr val="lt1"/>
                          </a:solidFill>
                          <a:effectLst/>
                          <a:latin typeface="+mn-lt"/>
                          <a:ea typeface="+mn-ea"/>
                          <a:cs typeface="+mn-cs"/>
                        </a:rPr>
                        <a:t>Agent_ID</a:t>
                      </a:r>
                      <a:r>
                        <a:rPr lang="en-US" sz="1500" b="1" i="0" kern="1200" dirty="0">
                          <a:solidFill>
                            <a:schemeClr val="lt1"/>
                          </a:solidFill>
                          <a:effectLst/>
                          <a:latin typeface="+mn-lt"/>
                          <a:ea typeface="+mn-ea"/>
                          <a:cs typeface="+mn-cs"/>
                        </a:rPr>
                        <a:t>:</a:t>
                      </a:r>
                      <a:r>
                        <a:rPr lang="en-US" sz="1500" b="0" i="0" kern="1200" dirty="0">
                          <a:solidFill>
                            <a:schemeClr val="lt1"/>
                          </a:solidFill>
                          <a:effectLst/>
                          <a:latin typeface="+mn-lt"/>
                          <a:ea typeface="+mn-ea"/>
                          <a:cs typeface="+mn-cs"/>
                        </a:rPr>
                        <a:t> Unique identification number or code assigned to the agent.</a:t>
                      </a:r>
                    </a:p>
                    <a:p>
                      <a:pPr marL="342900" indent="-342900" algn="just">
                        <a:buFont typeface="+mj-lt"/>
                        <a:buAutoNum type="arabicPeriod"/>
                      </a:pPr>
                      <a:r>
                        <a:rPr lang="en-US" sz="1500" b="1" i="0" kern="1200" dirty="0" err="1">
                          <a:solidFill>
                            <a:schemeClr val="lt1"/>
                          </a:solidFill>
                          <a:effectLst/>
                          <a:latin typeface="+mn-lt"/>
                          <a:ea typeface="+mn-ea"/>
                          <a:cs typeface="+mn-cs"/>
                        </a:rPr>
                        <a:t>Customer_Phone_No</a:t>
                      </a:r>
                      <a:r>
                        <a:rPr lang="en-US" sz="1500" b="1" i="0" kern="1200" dirty="0">
                          <a:solidFill>
                            <a:schemeClr val="lt1"/>
                          </a:solidFill>
                          <a:effectLst/>
                          <a:latin typeface="+mn-lt"/>
                          <a:ea typeface="+mn-ea"/>
                          <a:cs typeface="+mn-cs"/>
                        </a:rPr>
                        <a:t>:</a:t>
                      </a:r>
                      <a:r>
                        <a:rPr lang="en-US" sz="1500" b="0" i="0" kern="1200" dirty="0">
                          <a:solidFill>
                            <a:schemeClr val="lt1"/>
                          </a:solidFill>
                          <a:effectLst/>
                          <a:latin typeface="+mn-lt"/>
                          <a:ea typeface="+mn-ea"/>
                          <a:cs typeface="+mn-cs"/>
                        </a:rPr>
                        <a:t> The phone number of the customer making the call.</a:t>
                      </a:r>
                    </a:p>
                    <a:p>
                      <a:pPr marL="342900" indent="-342900" algn="just">
                        <a:buFont typeface="+mj-lt"/>
                        <a:buAutoNum type="arabicPeriod"/>
                      </a:pPr>
                      <a:r>
                        <a:rPr lang="en-US" sz="1500" b="1" i="0" kern="1200" dirty="0" err="1">
                          <a:solidFill>
                            <a:schemeClr val="lt1"/>
                          </a:solidFill>
                          <a:effectLst/>
                          <a:latin typeface="+mn-lt"/>
                          <a:ea typeface="+mn-ea"/>
                          <a:cs typeface="+mn-cs"/>
                        </a:rPr>
                        <a:t>Queue_Time</a:t>
                      </a:r>
                      <a:r>
                        <a:rPr lang="en-US" sz="1500" b="1" i="0" kern="1200" dirty="0">
                          <a:solidFill>
                            <a:schemeClr val="lt1"/>
                          </a:solidFill>
                          <a:effectLst/>
                          <a:latin typeface="+mn-lt"/>
                          <a:ea typeface="+mn-ea"/>
                          <a:cs typeface="+mn-cs"/>
                        </a:rPr>
                        <a:t>(Secs):</a:t>
                      </a:r>
                      <a:r>
                        <a:rPr lang="en-US" sz="1500" b="0" i="0" kern="1200" dirty="0">
                          <a:solidFill>
                            <a:schemeClr val="lt1"/>
                          </a:solidFill>
                          <a:effectLst/>
                          <a:latin typeface="+mn-lt"/>
                          <a:ea typeface="+mn-ea"/>
                          <a:cs typeface="+mn-cs"/>
                        </a:rPr>
                        <a:t> The duration, in seconds, that a customer had to wait in the queue before connecting with an agent.</a:t>
                      </a:r>
                    </a:p>
                    <a:p>
                      <a:pPr marL="342900" indent="-342900" algn="just">
                        <a:buFont typeface="+mj-lt"/>
                        <a:buAutoNum type="arabicPeriod"/>
                      </a:pPr>
                      <a:r>
                        <a:rPr lang="en-US" sz="1500" b="1" i="0" kern="1200" dirty="0" err="1">
                          <a:solidFill>
                            <a:schemeClr val="lt1"/>
                          </a:solidFill>
                          <a:effectLst/>
                          <a:latin typeface="+mn-lt"/>
                          <a:ea typeface="+mn-ea"/>
                          <a:cs typeface="+mn-cs"/>
                        </a:rPr>
                        <a:t>Date_&amp;_Time</a:t>
                      </a:r>
                      <a:r>
                        <a:rPr lang="en-US" sz="1500" b="1" i="0" kern="1200" dirty="0">
                          <a:solidFill>
                            <a:schemeClr val="lt1"/>
                          </a:solidFill>
                          <a:effectLst/>
                          <a:latin typeface="+mn-lt"/>
                          <a:ea typeface="+mn-ea"/>
                          <a:cs typeface="+mn-cs"/>
                        </a:rPr>
                        <a:t>:</a:t>
                      </a:r>
                      <a:r>
                        <a:rPr lang="en-US" sz="1500" b="0" i="0" kern="1200" dirty="0">
                          <a:solidFill>
                            <a:schemeClr val="lt1"/>
                          </a:solidFill>
                          <a:effectLst/>
                          <a:latin typeface="+mn-lt"/>
                          <a:ea typeface="+mn-ea"/>
                          <a:cs typeface="+mn-cs"/>
                        </a:rPr>
                        <a:t> The full date and time when the call was initiated.</a:t>
                      </a:r>
                      <a:endParaRPr lang="en-IN" sz="1500" dirty="0"/>
                    </a:p>
                  </a:txBody>
                  <a:tcPr>
                    <a:solidFill>
                      <a:srgbClr val="003B47"/>
                    </a:solidFill>
                  </a:tcPr>
                </a:tc>
                <a:extLst>
                  <a:ext uri="{0D108BD9-81ED-4DB2-BD59-A6C34878D82A}">
                    <a16:rowId xmlns:a16="http://schemas.microsoft.com/office/drawing/2014/main" val="2020791575"/>
                  </a:ext>
                </a:extLst>
              </a:tr>
            </a:tbl>
          </a:graphicData>
        </a:graphic>
      </p:graphicFrame>
    </p:spTree>
    <p:extLst>
      <p:ext uri="{BB962C8B-B14F-4D97-AF65-F5344CB8AC3E}">
        <p14:creationId xmlns:p14="http://schemas.microsoft.com/office/powerpoint/2010/main" val="389194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oup of people with headsets and icons">
            <a:extLst>
              <a:ext uri="{FF2B5EF4-FFF2-40B4-BE49-F238E27FC236}">
                <a16:creationId xmlns:a16="http://schemas.microsoft.com/office/drawing/2014/main" id="{1CB04C83-7267-6D71-6A22-6329C95BC6F2}"/>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r="7133" b="-1"/>
          <a:stretch/>
        </p:blipFill>
        <p:spPr>
          <a:xfrm>
            <a:off x="1525" y="10"/>
            <a:ext cx="12188951" cy="6857990"/>
          </a:xfrm>
          <a:prstGeom prst="rect">
            <a:avLst/>
          </a:prstGeom>
        </p:spPr>
      </p:pic>
      <p:sp>
        <p:nvSpPr>
          <p:cNvPr id="2" name="Title 1">
            <a:extLst>
              <a:ext uri="{FF2B5EF4-FFF2-40B4-BE49-F238E27FC236}">
                <a16:creationId xmlns:a16="http://schemas.microsoft.com/office/drawing/2014/main" id="{F7365782-90EC-1C19-04E9-F3E43382362B}"/>
              </a:ext>
            </a:extLst>
          </p:cNvPr>
          <p:cNvSpPr>
            <a:spLocks noGrp="1"/>
          </p:cNvSpPr>
          <p:nvPr>
            <p:ph type="title"/>
          </p:nvPr>
        </p:nvSpPr>
        <p:spPr/>
        <p:txBody>
          <a:bodyPr>
            <a:normAutofit/>
          </a:bodyPr>
          <a:lstStyle/>
          <a:p>
            <a:r>
              <a:rPr lang="en-US" sz="2600" b="1" i="0" dirty="0">
                <a:solidFill>
                  <a:srgbClr val="002060"/>
                </a:solidFill>
                <a:effectLst/>
                <a:latin typeface="Manrope"/>
              </a:rPr>
              <a:t>Average Call Duration:</a:t>
            </a:r>
            <a:r>
              <a:rPr lang="en-US" sz="2600" b="0" i="0" dirty="0">
                <a:solidFill>
                  <a:srgbClr val="002060"/>
                </a:solidFill>
                <a:effectLst/>
                <a:latin typeface="Manrope"/>
              </a:rPr>
              <a:t> Determine the average duration of all incoming calls received by agents. This should be calculated for each time bucket.</a:t>
            </a:r>
            <a:endParaRPr lang="en-IN" sz="2600" dirty="0">
              <a:solidFill>
                <a:srgbClr val="002060"/>
              </a:solidFill>
            </a:endParaRPr>
          </a:p>
        </p:txBody>
      </p:sp>
      <p:graphicFrame>
        <p:nvGraphicFramePr>
          <p:cNvPr id="6" name="Content Placeholder 5">
            <a:extLst>
              <a:ext uri="{FF2B5EF4-FFF2-40B4-BE49-F238E27FC236}">
                <a16:creationId xmlns:a16="http://schemas.microsoft.com/office/drawing/2014/main" id="{16B6B5D0-D344-B2C7-FFC3-EDC7427AD417}"/>
              </a:ext>
            </a:extLst>
          </p:cNvPr>
          <p:cNvGraphicFramePr>
            <a:graphicFrameLocks noGrp="1"/>
          </p:cNvGraphicFramePr>
          <p:nvPr>
            <p:ph idx="1"/>
            <p:extLst>
              <p:ext uri="{D42A27DB-BD31-4B8C-83A1-F6EECF244321}">
                <p14:modId xmlns:p14="http://schemas.microsoft.com/office/powerpoint/2010/main" val="3656114508"/>
              </p:ext>
            </p:extLst>
          </p:nvPr>
        </p:nvGraphicFramePr>
        <p:xfrm>
          <a:off x="777874" y="1825625"/>
          <a:ext cx="3586736" cy="4288183"/>
        </p:xfrm>
        <a:graphic>
          <a:graphicData uri="http://schemas.openxmlformats.org/drawingml/2006/table">
            <a:tbl>
              <a:tblPr firstRow="1" bandRow="1">
                <a:tableStyleId>{93296810-A885-4BE3-A3E7-6D5BEEA58F35}</a:tableStyleId>
              </a:tblPr>
              <a:tblGrid>
                <a:gridCol w="1305450">
                  <a:extLst>
                    <a:ext uri="{9D8B030D-6E8A-4147-A177-3AD203B41FA5}">
                      <a16:colId xmlns:a16="http://schemas.microsoft.com/office/drawing/2014/main" val="2739961460"/>
                    </a:ext>
                  </a:extLst>
                </a:gridCol>
                <a:gridCol w="2281286">
                  <a:extLst>
                    <a:ext uri="{9D8B030D-6E8A-4147-A177-3AD203B41FA5}">
                      <a16:colId xmlns:a16="http://schemas.microsoft.com/office/drawing/2014/main" val="3958105839"/>
                    </a:ext>
                  </a:extLst>
                </a:gridCol>
              </a:tblGrid>
              <a:tr h="287071">
                <a:tc>
                  <a:txBody>
                    <a:bodyPr/>
                    <a:lstStyle/>
                    <a:p>
                      <a:pPr algn="ctr" fontAlgn="b"/>
                      <a:r>
                        <a:rPr lang="en-IN" sz="1800" b="1" i="0" u="none" strike="noStrike" dirty="0" err="1">
                          <a:solidFill>
                            <a:srgbClr val="FFFFFF"/>
                          </a:solidFill>
                          <a:effectLst/>
                          <a:latin typeface="Calibri" panose="020F0502020204030204" pitchFamily="34" charset="0"/>
                        </a:rPr>
                        <a:t>Time_Bucket</a:t>
                      </a:r>
                      <a:endParaRPr lang="en-IN" sz="1800" b="1" i="0" u="none" strike="noStrike" dirty="0">
                        <a:solidFill>
                          <a:srgbClr val="FFFFFF"/>
                        </a:solidFill>
                        <a:effectLst/>
                        <a:latin typeface="Calibri" panose="020F0502020204030204" pitchFamily="34" charset="0"/>
                      </a:endParaRPr>
                    </a:p>
                  </a:txBody>
                  <a:tcPr marL="7620" marR="7620" marT="7620" marB="0" anchor="b"/>
                </a:tc>
                <a:tc>
                  <a:txBody>
                    <a:bodyPr/>
                    <a:lstStyle/>
                    <a:p>
                      <a:pPr algn="ctr" fontAlgn="b"/>
                      <a:r>
                        <a:rPr lang="en-US" sz="1800" b="1" i="0" u="none" strike="noStrike" dirty="0">
                          <a:solidFill>
                            <a:srgbClr val="FFFFFF"/>
                          </a:solidFill>
                          <a:effectLst/>
                          <a:latin typeface="Calibri" panose="020F0502020204030204" pitchFamily="34" charset="0"/>
                        </a:rPr>
                        <a:t>Average of </a:t>
                      </a:r>
                      <a:r>
                        <a:rPr lang="en-US" sz="1800" b="1" i="0" u="none" strike="noStrike" dirty="0" err="1">
                          <a:solidFill>
                            <a:srgbClr val="FFFFFF"/>
                          </a:solidFill>
                          <a:effectLst/>
                          <a:latin typeface="Calibri" panose="020F0502020204030204" pitchFamily="34" charset="0"/>
                        </a:rPr>
                        <a:t>Call_Seconds</a:t>
                      </a:r>
                      <a:r>
                        <a:rPr lang="en-US" sz="1800" b="1" i="0" u="none" strike="noStrike" dirty="0">
                          <a:solidFill>
                            <a:srgbClr val="FFFFFF"/>
                          </a:solidFill>
                          <a:effectLst/>
                          <a:latin typeface="Calibri" panose="020F0502020204030204" pitchFamily="34" charset="0"/>
                        </a:rPr>
                        <a:t> (s)</a:t>
                      </a:r>
                    </a:p>
                  </a:txBody>
                  <a:tcPr marL="7620" marR="7620" marT="7620" marB="0" anchor="b"/>
                </a:tc>
                <a:extLst>
                  <a:ext uri="{0D108BD9-81ED-4DB2-BD59-A6C34878D82A}">
                    <a16:rowId xmlns:a16="http://schemas.microsoft.com/office/drawing/2014/main" val="2373501522"/>
                  </a:ext>
                </a:extLst>
              </a:tr>
              <a:tr h="287071">
                <a:tc>
                  <a:txBody>
                    <a:bodyPr/>
                    <a:lstStyle/>
                    <a:p>
                      <a:pPr algn="l" fontAlgn="b"/>
                      <a:r>
                        <a:rPr lang="en-IN" sz="1400" b="0" i="0" u="none" strike="noStrike" dirty="0">
                          <a:solidFill>
                            <a:srgbClr val="000000"/>
                          </a:solidFill>
                          <a:effectLst/>
                          <a:latin typeface="Calibri" panose="020F0502020204030204" pitchFamily="34" charset="0"/>
                        </a:rPr>
                        <a:t>10_11</a:t>
                      </a:r>
                    </a:p>
                  </a:txBody>
                  <a:tcPr marL="7620" marR="7620" marT="7620" marB="0" anchor="b"/>
                </a:tc>
                <a:tc>
                  <a:txBody>
                    <a:bodyPr/>
                    <a:lstStyle/>
                    <a:p>
                      <a:pPr algn="r" fontAlgn="b"/>
                      <a:r>
                        <a:rPr lang="en-IN" sz="1400" b="0" i="0" u="none" strike="noStrike" dirty="0">
                          <a:solidFill>
                            <a:srgbClr val="000000"/>
                          </a:solidFill>
                          <a:effectLst/>
                          <a:latin typeface="Calibri" panose="020F0502020204030204" pitchFamily="34" charset="0"/>
                        </a:rPr>
                        <a:t>202.59</a:t>
                      </a:r>
                    </a:p>
                  </a:txBody>
                  <a:tcPr marL="7620" marR="7620" marT="7620" marB="0" anchor="b"/>
                </a:tc>
                <a:extLst>
                  <a:ext uri="{0D108BD9-81ED-4DB2-BD59-A6C34878D82A}">
                    <a16:rowId xmlns:a16="http://schemas.microsoft.com/office/drawing/2014/main" val="1769986607"/>
                  </a:ext>
                </a:extLst>
              </a:tr>
              <a:tr h="287071">
                <a:tc>
                  <a:txBody>
                    <a:bodyPr/>
                    <a:lstStyle/>
                    <a:p>
                      <a:pPr algn="l" fontAlgn="b"/>
                      <a:r>
                        <a:rPr lang="en-IN" sz="1400" b="0" i="0" u="none" strike="noStrike">
                          <a:solidFill>
                            <a:srgbClr val="000000"/>
                          </a:solidFill>
                          <a:effectLst/>
                          <a:latin typeface="Calibri" panose="020F0502020204030204" pitchFamily="34" charset="0"/>
                        </a:rPr>
                        <a:t>11_12</a:t>
                      </a:r>
                    </a:p>
                  </a:txBody>
                  <a:tcPr marL="7620" marR="7620" marT="7620" marB="0" anchor="b"/>
                </a:tc>
                <a:tc>
                  <a:txBody>
                    <a:bodyPr/>
                    <a:lstStyle/>
                    <a:p>
                      <a:pPr algn="r" fontAlgn="b"/>
                      <a:r>
                        <a:rPr lang="en-IN" sz="1400" b="0" i="0" u="none" strike="noStrike" dirty="0">
                          <a:solidFill>
                            <a:srgbClr val="000000"/>
                          </a:solidFill>
                          <a:effectLst/>
                          <a:latin typeface="Calibri" panose="020F0502020204030204" pitchFamily="34" charset="0"/>
                        </a:rPr>
                        <a:t>198.66</a:t>
                      </a:r>
                    </a:p>
                  </a:txBody>
                  <a:tcPr marL="7620" marR="7620" marT="7620" marB="0" anchor="b"/>
                </a:tc>
                <a:extLst>
                  <a:ext uri="{0D108BD9-81ED-4DB2-BD59-A6C34878D82A}">
                    <a16:rowId xmlns:a16="http://schemas.microsoft.com/office/drawing/2014/main" val="1392255689"/>
                  </a:ext>
                </a:extLst>
              </a:tr>
              <a:tr h="287071">
                <a:tc>
                  <a:txBody>
                    <a:bodyPr/>
                    <a:lstStyle/>
                    <a:p>
                      <a:pPr algn="l" fontAlgn="b"/>
                      <a:r>
                        <a:rPr lang="en-IN" sz="1400" b="0" i="0" u="none" strike="noStrike">
                          <a:solidFill>
                            <a:srgbClr val="000000"/>
                          </a:solidFill>
                          <a:effectLst/>
                          <a:latin typeface="Calibri" panose="020F0502020204030204" pitchFamily="34" charset="0"/>
                        </a:rPr>
                        <a:t>12_13</a:t>
                      </a:r>
                    </a:p>
                  </a:txBody>
                  <a:tcPr marL="7620" marR="7620" marT="7620" marB="0" anchor="b"/>
                </a:tc>
                <a:tc>
                  <a:txBody>
                    <a:bodyPr/>
                    <a:lstStyle/>
                    <a:p>
                      <a:pPr algn="r" fontAlgn="b"/>
                      <a:r>
                        <a:rPr lang="en-IN" sz="1400" b="0" i="0" u="none" strike="noStrike" dirty="0">
                          <a:solidFill>
                            <a:srgbClr val="000000"/>
                          </a:solidFill>
                          <a:effectLst/>
                          <a:latin typeface="Calibri" panose="020F0502020204030204" pitchFamily="34" charset="0"/>
                        </a:rPr>
                        <a:t>191.15</a:t>
                      </a:r>
                    </a:p>
                  </a:txBody>
                  <a:tcPr marL="7620" marR="7620" marT="7620" marB="0" anchor="b"/>
                </a:tc>
                <a:extLst>
                  <a:ext uri="{0D108BD9-81ED-4DB2-BD59-A6C34878D82A}">
                    <a16:rowId xmlns:a16="http://schemas.microsoft.com/office/drawing/2014/main" val="3995066645"/>
                  </a:ext>
                </a:extLst>
              </a:tr>
              <a:tr h="287071">
                <a:tc>
                  <a:txBody>
                    <a:bodyPr/>
                    <a:lstStyle/>
                    <a:p>
                      <a:pPr algn="l" fontAlgn="b"/>
                      <a:r>
                        <a:rPr lang="en-IN" sz="1400" b="0" i="0" u="none" strike="noStrike">
                          <a:solidFill>
                            <a:srgbClr val="000000"/>
                          </a:solidFill>
                          <a:effectLst/>
                          <a:latin typeface="Calibri" panose="020F0502020204030204" pitchFamily="34" charset="0"/>
                        </a:rPr>
                        <a:t>13_14</a:t>
                      </a:r>
                    </a:p>
                  </a:txBody>
                  <a:tcPr marL="7620" marR="7620" marT="7620" marB="0" anchor="b"/>
                </a:tc>
                <a:tc>
                  <a:txBody>
                    <a:bodyPr/>
                    <a:lstStyle/>
                    <a:p>
                      <a:pPr algn="r" fontAlgn="b"/>
                      <a:r>
                        <a:rPr lang="en-IN" sz="1400" b="0" i="0" u="none" strike="noStrike" dirty="0">
                          <a:solidFill>
                            <a:srgbClr val="000000"/>
                          </a:solidFill>
                          <a:effectLst/>
                          <a:latin typeface="Calibri" panose="020F0502020204030204" pitchFamily="34" charset="0"/>
                        </a:rPr>
                        <a:t>193.30</a:t>
                      </a:r>
                    </a:p>
                  </a:txBody>
                  <a:tcPr marL="7620" marR="7620" marT="7620" marB="0" anchor="b"/>
                </a:tc>
                <a:extLst>
                  <a:ext uri="{0D108BD9-81ED-4DB2-BD59-A6C34878D82A}">
                    <a16:rowId xmlns:a16="http://schemas.microsoft.com/office/drawing/2014/main" val="569564100"/>
                  </a:ext>
                </a:extLst>
              </a:tr>
              <a:tr h="287071">
                <a:tc>
                  <a:txBody>
                    <a:bodyPr/>
                    <a:lstStyle/>
                    <a:p>
                      <a:pPr algn="l" fontAlgn="b"/>
                      <a:r>
                        <a:rPr lang="en-IN" sz="1400" b="0" i="0" u="none" strike="noStrike">
                          <a:solidFill>
                            <a:srgbClr val="000000"/>
                          </a:solidFill>
                          <a:effectLst/>
                          <a:latin typeface="Calibri" panose="020F0502020204030204" pitchFamily="34" charset="0"/>
                        </a:rPr>
                        <a:t>14_15</a:t>
                      </a:r>
                    </a:p>
                  </a:txBody>
                  <a:tcPr marL="7620" marR="7620" marT="7620" marB="0" anchor="b"/>
                </a:tc>
                <a:tc>
                  <a:txBody>
                    <a:bodyPr/>
                    <a:lstStyle/>
                    <a:p>
                      <a:pPr algn="r" fontAlgn="b"/>
                      <a:r>
                        <a:rPr lang="en-IN" sz="1400" b="0" i="0" u="none" strike="noStrike">
                          <a:solidFill>
                            <a:srgbClr val="000000"/>
                          </a:solidFill>
                          <a:effectLst/>
                          <a:latin typeface="Calibri" panose="020F0502020204030204" pitchFamily="34" charset="0"/>
                        </a:rPr>
                        <a:t>191.95</a:t>
                      </a:r>
                    </a:p>
                  </a:txBody>
                  <a:tcPr marL="7620" marR="7620" marT="7620" marB="0" anchor="b"/>
                </a:tc>
                <a:extLst>
                  <a:ext uri="{0D108BD9-81ED-4DB2-BD59-A6C34878D82A}">
                    <a16:rowId xmlns:a16="http://schemas.microsoft.com/office/drawing/2014/main" val="2933665501"/>
                  </a:ext>
                </a:extLst>
              </a:tr>
              <a:tr h="287071">
                <a:tc>
                  <a:txBody>
                    <a:bodyPr/>
                    <a:lstStyle/>
                    <a:p>
                      <a:pPr algn="l" fontAlgn="b"/>
                      <a:r>
                        <a:rPr lang="en-IN" sz="1400" b="0" i="0" u="none" strike="noStrike">
                          <a:solidFill>
                            <a:srgbClr val="000000"/>
                          </a:solidFill>
                          <a:effectLst/>
                          <a:latin typeface="Calibri" panose="020F0502020204030204" pitchFamily="34" charset="0"/>
                        </a:rPr>
                        <a:t>15_16</a:t>
                      </a:r>
                    </a:p>
                  </a:txBody>
                  <a:tcPr marL="7620" marR="7620" marT="7620" marB="0" anchor="b"/>
                </a:tc>
                <a:tc>
                  <a:txBody>
                    <a:bodyPr/>
                    <a:lstStyle/>
                    <a:p>
                      <a:pPr algn="r" fontAlgn="b"/>
                      <a:r>
                        <a:rPr lang="en-IN" sz="1400" b="0" i="0" u="none" strike="noStrike" dirty="0">
                          <a:solidFill>
                            <a:srgbClr val="000000"/>
                          </a:solidFill>
                          <a:effectLst/>
                          <a:latin typeface="Calibri" panose="020F0502020204030204" pitchFamily="34" charset="0"/>
                        </a:rPr>
                        <a:t>195.86</a:t>
                      </a:r>
                    </a:p>
                  </a:txBody>
                  <a:tcPr marL="7620" marR="7620" marT="7620" marB="0" anchor="b"/>
                </a:tc>
                <a:extLst>
                  <a:ext uri="{0D108BD9-81ED-4DB2-BD59-A6C34878D82A}">
                    <a16:rowId xmlns:a16="http://schemas.microsoft.com/office/drawing/2014/main" val="3818953419"/>
                  </a:ext>
                </a:extLst>
              </a:tr>
              <a:tr h="287071">
                <a:tc>
                  <a:txBody>
                    <a:bodyPr/>
                    <a:lstStyle/>
                    <a:p>
                      <a:pPr algn="l" fontAlgn="b"/>
                      <a:r>
                        <a:rPr lang="en-IN" sz="1400" b="0" i="0" u="none" strike="noStrike">
                          <a:solidFill>
                            <a:srgbClr val="000000"/>
                          </a:solidFill>
                          <a:effectLst/>
                          <a:latin typeface="Calibri" panose="020F0502020204030204" pitchFamily="34" charset="0"/>
                        </a:rPr>
                        <a:t>16_17</a:t>
                      </a:r>
                    </a:p>
                  </a:txBody>
                  <a:tcPr marL="7620" marR="7620" marT="7620" marB="0" anchor="b"/>
                </a:tc>
                <a:tc>
                  <a:txBody>
                    <a:bodyPr/>
                    <a:lstStyle/>
                    <a:p>
                      <a:pPr algn="r" fontAlgn="b"/>
                      <a:r>
                        <a:rPr lang="en-IN" sz="1400" b="0" i="0" u="none" strike="noStrike" dirty="0">
                          <a:solidFill>
                            <a:srgbClr val="000000"/>
                          </a:solidFill>
                          <a:effectLst/>
                          <a:latin typeface="Calibri" panose="020F0502020204030204" pitchFamily="34" charset="0"/>
                        </a:rPr>
                        <a:t>198.29</a:t>
                      </a:r>
                    </a:p>
                  </a:txBody>
                  <a:tcPr marL="7620" marR="7620" marT="7620" marB="0" anchor="b"/>
                </a:tc>
                <a:extLst>
                  <a:ext uri="{0D108BD9-81ED-4DB2-BD59-A6C34878D82A}">
                    <a16:rowId xmlns:a16="http://schemas.microsoft.com/office/drawing/2014/main" val="772434194"/>
                  </a:ext>
                </a:extLst>
              </a:tr>
              <a:tr h="287071">
                <a:tc>
                  <a:txBody>
                    <a:bodyPr/>
                    <a:lstStyle/>
                    <a:p>
                      <a:pPr algn="l" fontAlgn="b"/>
                      <a:r>
                        <a:rPr lang="en-IN" sz="1400" b="0" i="0" u="none" strike="noStrike">
                          <a:solidFill>
                            <a:srgbClr val="000000"/>
                          </a:solidFill>
                          <a:effectLst/>
                          <a:latin typeface="Calibri" panose="020F0502020204030204" pitchFamily="34" charset="0"/>
                        </a:rPr>
                        <a:t>17_18</a:t>
                      </a:r>
                    </a:p>
                  </a:txBody>
                  <a:tcPr marL="7620" marR="7620" marT="7620" marB="0" anchor="b"/>
                </a:tc>
                <a:tc>
                  <a:txBody>
                    <a:bodyPr/>
                    <a:lstStyle/>
                    <a:p>
                      <a:pPr algn="r" fontAlgn="b"/>
                      <a:r>
                        <a:rPr lang="en-IN" sz="1400" b="0" i="0" u="none" strike="noStrike" dirty="0">
                          <a:solidFill>
                            <a:srgbClr val="000000"/>
                          </a:solidFill>
                          <a:effectLst/>
                          <a:latin typeface="Calibri" panose="020F0502020204030204" pitchFamily="34" charset="0"/>
                        </a:rPr>
                        <a:t>197.88</a:t>
                      </a:r>
                    </a:p>
                  </a:txBody>
                  <a:tcPr marL="7620" marR="7620" marT="7620" marB="0" anchor="b"/>
                </a:tc>
                <a:extLst>
                  <a:ext uri="{0D108BD9-81ED-4DB2-BD59-A6C34878D82A}">
                    <a16:rowId xmlns:a16="http://schemas.microsoft.com/office/drawing/2014/main" val="3478203448"/>
                  </a:ext>
                </a:extLst>
              </a:tr>
              <a:tr h="287071">
                <a:tc>
                  <a:txBody>
                    <a:bodyPr/>
                    <a:lstStyle/>
                    <a:p>
                      <a:pPr algn="l" fontAlgn="b"/>
                      <a:r>
                        <a:rPr lang="en-IN" sz="1400" b="0" i="0" u="none" strike="noStrike">
                          <a:solidFill>
                            <a:srgbClr val="000000"/>
                          </a:solidFill>
                          <a:effectLst/>
                          <a:latin typeface="Calibri" panose="020F0502020204030204" pitchFamily="34" charset="0"/>
                        </a:rPr>
                        <a:t>18_19</a:t>
                      </a:r>
                    </a:p>
                  </a:txBody>
                  <a:tcPr marL="7620" marR="7620" marT="7620" marB="0" anchor="b"/>
                </a:tc>
                <a:tc>
                  <a:txBody>
                    <a:bodyPr/>
                    <a:lstStyle/>
                    <a:p>
                      <a:pPr algn="r" fontAlgn="b"/>
                      <a:r>
                        <a:rPr lang="en-IN" sz="1400" b="0" i="0" u="none" strike="noStrike" dirty="0">
                          <a:solidFill>
                            <a:srgbClr val="000000"/>
                          </a:solidFill>
                          <a:effectLst/>
                          <a:latin typeface="Calibri" panose="020F0502020204030204" pitchFamily="34" charset="0"/>
                        </a:rPr>
                        <a:t>200.12</a:t>
                      </a:r>
                    </a:p>
                  </a:txBody>
                  <a:tcPr marL="7620" marR="7620" marT="7620" marB="0" anchor="b"/>
                </a:tc>
                <a:extLst>
                  <a:ext uri="{0D108BD9-81ED-4DB2-BD59-A6C34878D82A}">
                    <a16:rowId xmlns:a16="http://schemas.microsoft.com/office/drawing/2014/main" val="309381709"/>
                  </a:ext>
                </a:extLst>
              </a:tr>
              <a:tr h="287071">
                <a:tc>
                  <a:txBody>
                    <a:bodyPr/>
                    <a:lstStyle/>
                    <a:p>
                      <a:pPr algn="l" fontAlgn="b"/>
                      <a:r>
                        <a:rPr lang="en-IN" sz="1400" b="0" i="0" u="none" strike="noStrike">
                          <a:solidFill>
                            <a:srgbClr val="000000"/>
                          </a:solidFill>
                          <a:effectLst/>
                          <a:latin typeface="Calibri" panose="020F0502020204030204" pitchFamily="34" charset="0"/>
                        </a:rPr>
                        <a:t>19_20</a:t>
                      </a:r>
                    </a:p>
                  </a:txBody>
                  <a:tcPr marL="7620" marR="7620" marT="7620" marB="0" anchor="b"/>
                </a:tc>
                <a:tc>
                  <a:txBody>
                    <a:bodyPr/>
                    <a:lstStyle/>
                    <a:p>
                      <a:pPr algn="r" fontAlgn="b"/>
                      <a:r>
                        <a:rPr lang="en-IN" sz="1400" b="0" i="0" u="none" strike="noStrike" dirty="0">
                          <a:solidFill>
                            <a:srgbClr val="000000"/>
                          </a:solidFill>
                          <a:effectLst/>
                          <a:latin typeface="Calibri" panose="020F0502020204030204" pitchFamily="34" charset="0"/>
                        </a:rPr>
                        <a:t>202.48</a:t>
                      </a:r>
                    </a:p>
                  </a:txBody>
                  <a:tcPr marL="7620" marR="7620" marT="7620" marB="0" anchor="b"/>
                </a:tc>
                <a:extLst>
                  <a:ext uri="{0D108BD9-81ED-4DB2-BD59-A6C34878D82A}">
                    <a16:rowId xmlns:a16="http://schemas.microsoft.com/office/drawing/2014/main" val="3393959960"/>
                  </a:ext>
                </a:extLst>
              </a:tr>
              <a:tr h="287071">
                <a:tc>
                  <a:txBody>
                    <a:bodyPr/>
                    <a:lstStyle/>
                    <a:p>
                      <a:pPr algn="l" fontAlgn="b"/>
                      <a:r>
                        <a:rPr lang="en-IN" sz="1400" b="0" i="0" u="none" strike="noStrike">
                          <a:solidFill>
                            <a:srgbClr val="000000"/>
                          </a:solidFill>
                          <a:effectLst/>
                          <a:latin typeface="Calibri" panose="020F0502020204030204" pitchFamily="34" charset="0"/>
                        </a:rPr>
                        <a:t>20_21</a:t>
                      </a:r>
                    </a:p>
                  </a:txBody>
                  <a:tcPr marL="7620" marR="7620" marT="7620" marB="0" anchor="b"/>
                </a:tc>
                <a:tc>
                  <a:txBody>
                    <a:bodyPr/>
                    <a:lstStyle/>
                    <a:p>
                      <a:pPr algn="r" fontAlgn="b"/>
                      <a:r>
                        <a:rPr lang="en-IN" sz="1400" b="0" i="0" u="none" strike="noStrike" dirty="0">
                          <a:solidFill>
                            <a:srgbClr val="000000"/>
                          </a:solidFill>
                          <a:effectLst/>
                          <a:latin typeface="Calibri" panose="020F0502020204030204" pitchFamily="34" charset="0"/>
                        </a:rPr>
                        <a:t>202.52</a:t>
                      </a:r>
                    </a:p>
                  </a:txBody>
                  <a:tcPr marL="7620" marR="7620" marT="7620" marB="0" anchor="b"/>
                </a:tc>
                <a:extLst>
                  <a:ext uri="{0D108BD9-81ED-4DB2-BD59-A6C34878D82A}">
                    <a16:rowId xmlns:a16="http://schemas.microsoft.com/office/drawing/2014/main" val="2553244707"/>
                  </a:ext>
                </a:extLst>
              </a:tr>
              <a:tr h="287071">
                <a:tc>
                  <a:txBody>
                    <a:bodyPr/>
                    <a:lstStyle/>
                    <a:p>
                      <a:pPr algn="l" fontAlgn="b"/>
                      <a:r>
                        <a:rPr lang="en-IN" sz="1400" b="0" i="0" u="none" strike="noStrike">
                          <a:solidFill>
                            <a:srgbClr val="000000"/>
                          </a:solidFill>
                          <a:effectLst/>
                          <a:latin typeface="Calibri" panose="020F0502020204030204" pitchFamily="34" charset="0"/>
                        </a:rPr>
                        <a:t>9_10</a:t>
                      </a:r>
                    </a:p>
                  </a:txBody>
                  <a:tcPr marL="7620" marR="7620" marT="7620" marB="0" anchor="b"/>
                </a:tc>
                <a:tc>
                  <a:txBody>
                    <a:bodyPr/>
                    <a:lstStyle/>
                    <a:p>
                      <a:pPr algn="r" fontAlgn="b"/>
                      <a:r>
                        <a:rPr lang="en-IN" sz="1400" b="0" i="0" u="none" strike="noStrike" dirty="0">
                          <a:solidFill>
                            <a:srgbClr val="000000"/>
                          </a:solidFill>
                          <a:effectLst/>
                          <a:latin typeface="Calibri" panose="020F0502020204030204" pitchFamily="34" charset="0"/>
                        </a:rPr>
                        <a:t>198.74</a:t>
                      </a:r>
                    </a:p>
                  </a:txBody>
                  <a:tcPr marL="7620" marR="7620" marT="7620" marB="0" anchor="b"/>
                </a:tc>
                <a:extLst>
                  <a:ext uri="{0D108BD9-81ED-4DB2-BD59-A6C34878D82A}">
                    <a16:rowId xmlns:a16="http://schemas.microsoft.com/office/drawing/2014/main" val="1682504387"/>
                  </a:ext>
                </a:extLst>
              </a:tr>
              <a:tr h="287071">
                <a:tc>
                  <a:txBody>
                    <a:bodyPr/>
                    <a:lstStyle/>
                    <a:p>
                      <a:pPr algn="l" fontAlgn="b"/>
                      <a:r>
                        <a:rPr lang="en-IN" sz="1600" b="1" i="0" u="none" strike="noStrike" dirty="0">
                          <a:solidFill>
                            <a:srgbClr val="000000"/>
                          </a:solidFill>
                          <a:effectLst/>
                          <a:latin typeface="Calibri" panose="020F0502020204030204" pitchFamily="34" charset="0"/>
                        </a:rPr>
                        <a:t>Grand Total</a:t>
                      </a:r>
                    </a:p>
                  </a:txBody>
                  <a:tcPr marL="7620" marR="7620" marT="7620" marB="0" anchor="b"/>
                </a:tc>
                <a:tc>
                  <a:txBody>
                    <a:bodyPr/>
                    <a:lstStyle/>
                    <a:p>
                      <a:pPr algn="r" fontAlgn="b"/>
                      <a:r>
                        <a:rPr lang="en-IN" sz="1600" b="1" i="0" u="none" strike="noStrike" dirty="0">
                          <a:solidFill>
                            <a:srgbClr val="000000"/>
                          </a:solidFill>
                          <a:effectLst/>
                          <a:latin typeface="Calibri" panose="020F0502020204030204" pitchFamily="34" charset="0"/>
                        </a:rPr>
                        <a:t>196.96</a:t>
                      </a:r>
                    </a:p>
                  </a:txBody>
                  <a:tcPr marL="7620" marR="7620" marT="7620" marB="0" anchor="b"/>
                </a:tc>
                <a:extLst>
                  <a:ext uri="{0D108BD9-81ED-4DB2-BD59-A6C34878D82A}">
                    <a16:rowId xmlns:a16="http://schemas.microsoft.com/office/drawing/2014/main" val="4030028705"/>
                  </a:ext>
                </a:extLst>
              </a:tr>
            </a:tbl>
          </a:graphicData>
        </a:graphic>
      </p:graphicFrame>
      <p:graphicFrame>
        <p:nvGraphicFramePr>
          <p:cNvPr id="7" name="Chart 6">
            <a:extLst>
              <a:ext uri="{FF2B5EF4-FFF2-40B4-BE49-F238E27FC236}">
                <a16:creationId xmlns:a16="http://schemas.microsoft.com/office/drawing/2014/main" id="{FF05D118-204C-52B4-C2CA-300F16D867A3}"/>
              </a:ext>
            </a:extLst>
          </p:cNvPr>
          <p:cNvGraphicFramePr>
            <a:graphicFrameLocks/>
          </p:cNvGraphicFramePr>
          <p:nvPr>
            <p:extLst>
              <p:ext uri="{D42A27DB-BD31-4B8C-83A1-F6EECF244321}">
                <p14:modId xmlns:p14="http://schemas.microsoft.com/office/powerpoint/2010/main" val="3686213622"/>
              </p:ext>
            </p:extLst>
          </p:nvPr>
        </p:nvGraphicFramePr>
        <p:xfrm>
          <a:off x="4764151" y="1480008"/>
          <a:ext cx="7000501" cy="515646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04471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oup of people with headsets and icons">
            <a:extLst>
              <a:ext uri="{FF2B5EF4-FFF2-40B4-BE49-F238E27FC236}">
                <a16:creationId xmlns:a16="http://schemas.microsoft.com/office/drawing/2014/main" id="{918FFF86-7E97-7A95-877D-9A7B0B92F10A}"/>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r="7133" b="-1"/>
          <a:stretch/>
        </p:blipFill>
        <p:spPr>
          <a:xfrm>
            <a:off x="1525" y="10"/>
            <a:ext cx="12188951" cy="6857990"/>
          </a:xfrm>
          <a:prstGeom prst="rect">
            <a:avLst/>
          </a:prstGeom>
        </p:spPr>
      </p:pic>
      <p:sp>
        <p:nvSpPr>
          <p:cNvPr id="2" name="Title 1">
            <a:extLst>
              <a:ext uri="{FF2B5EF4-FFF2-40B4-BE49-F238E27FC236}">
                <a16:creationId xmlns:a16="http://schemas.microsoft.com/office/drawing/2014/main" id="{1B76CA6E-B244-F337-67C1-769E756B6B5D}"/>
              </a:ext>
            </a:extLst>
          </p:cNvPr>
          <p:cNvSpPr>
            <a:spLocks noGrp="1"/>
          </p:cNvSpPr>
          <p:nvPr>
            <p:ph type="title"/>
          </p:nvPr>
        </p:nvSpPr>
        <p:spPr/>
        <p:txBody>
          <a:bodyPr>
            <a:normAutofit/>
          </a:bodyPr>
          <a:lstStyle/>
          <a:p>
            <a:r>
              <a:rPr lang="en-US" sz="2600" b="1" dirty="0">
                <a:solidFill>
                  <a:srgbClr val="002060"/>
                </a:solidFill>
                <a:latin typeface="Manrope"/>
              </a:rPr>
              <a:t>Call Volume Analysis: </a:t>
            </a:r>
            <a:r>
              <a:rPr lang="en-US" sz="2600" dirty="0">
                <a:solidFill>
                  <a:srgbClr val="002060"/>
                </a:solidFill>
                <a:latin typeface="Manrope"/>
              </a:rPr>
              <a:t>Visualize the total number of calls received. This should be represented as a graph or chart showing the number of calls against time. Time should be represented in buckets (e.g., 1-2, 2-3, etc.).</a:t>
            </a:r>
            <a:endParaRPr lang="en-IN" sz="2600" dirty="0">
              <a:solidFill>
                <a:srgbClr val="002060"/>
              </a:solidFill>
              <a:latin typeface="Manrope"/>
            </a:endParaRPr>
          </a:p>
        </p:txBody>
      </p:sp>
      <p:graphicFrame>
        <p:nvGraphicFramePr>
          <p:cNvPr id="5" name="Content Placeholder 4">
            <a:extLst>
              <a:ext uri="{FF2B5EF4-FFF2-40B4-BE49-F238E27FC236}">
                <a16:creationId xmlns:a16="http://schemas.microsoft.com/office/drawing/2014/main" id="{13260AEA-A546-BCE1-F2F2-0DF5A0628A92}"/>
              </a:ext>
            </a:extLst>
          </p:cNvPr>
          <p:cNvGraphicFramePr>
            <a:graphicFrameLocks noGrp="1"/>
          </p:cNvGraphicFramePr>
          <p:nvPr>
            <p:ph idx="1"/>
            <p:extLst>
              <p:ext uri="{D42A27DB-BD31-4B8C-83A1-F6EECF244321}">
                <p14:modId xmlns:p14="http://schemas.microsoft.com/office/powerpoint/2010/main" val="3853401045"/>
              </p:ext>
            </p:extLst>
          </p:nvPr>
        </p:nvGraphicFramePr>
        <p:xfrm>
          <a:off x="777875" y="1825625"/>
          <a:ext cx="10658475" cy="4471474"/>
        </p:xfrm>
        <a:graphic>
          <a:graphicData uri="http://schemas.openxmlformats.org/drawingml/2006/table">
            <a:tbl>
              <a:tblPr firstRow="1" bandRow="1">
                <a:tableStyleId>{93296810-A885-4BE3-A3E7-6D5BEEA58F35}</a:tableStyleId>
              </a:tblPr>
              <a:tblGrid>
                <a:gridCol w="2131695">
                  <a:extLst>
                    <a:ext uri="{9D8B030D-6E8A-4147-A177-3AD203B41FA5}">
                      <a16:colId xmlns:a16="http://schemas.microsoft.com/office/drawing/2014/main" val="4090738526"/>
                    </a:ext>
                  </a:extLst>
                </a:gridCol>
                <a:gridCol w="2131695">
                  <a:extLst>
                    <a:ext uri="{9D8B030D-6E8A-4147-A177-3AD203B41FA5}">
                      <a16:colId xmlns:a16="http://schemas.microsoft.com/office/drawing/2014/main" val="3355736497"/>
                    </a:ext>
                  </a:extLst>
                </a:gridCol>
                <a:gridCol w="2131695">
                  <a:extLst>
                    <a:ext uri="{9D8B030D-6E8A-4147-A177-3AD203B41FA5}">
                      <a16:colId xmlns:a16="http://schemas.microsoft.com/office/drawing/2014/main" val="4267361931"/>
                    </a:ext>
                  </a:extLst>
                </a:gridCol>
                <a:gridCol w="2131695">
                  <a:extLst>
                    <a:ext uri="{9D8B030D-6E8A-4147-A177-3AD203B41FA5}">
                      <a16:colId xmlns:a16="http://schemas.microsoft.com/office/drawing/2014/main" val="2092961554"/>
                    </a:ext>
                  </a:extLst>
                </a:gridCol>
                <a:gridCol w="2131695">
                  <a:extLst>
                    <a:ext uri="{9D8B030D-6E8A-4147-A177-3AD203B41FA5}">
                      <a16:colId xmlns:a16="http://schemas.microsoft.com/office/drawing/2014/main" val="486297824"/>
                    </a:ext>
                  </a:extLst>
                </a:gridCol>
              </a:tblGrid>
              <a:tr h="319391">
                <a:tc>
                  <a:txBody>
                    <a:bodyPr/>
                    <a:lstStyle/>
                    <a:p>
                      <a:pPr algn="l" fontAlgn="b"/>
                      <a:r>
                        <a:rPr lang="en-IN" sz="1800" b="1" i="0" u="none" strike="noStrike" dirty="0">
                          <a:solidFill>
                            <a:srgbClr val="FFFFFF"/>
                          </a:solidFill>
                          <a:effectLst/>
                          <a:latin typeface="Calibri" panose="020F0502020204030204" pitchFamily="34" charset="0"/>
                        </a:rPr>
                        <a:t>Time Bucket</a:t>
                      </a:r>
                    </a:p>
                  </a:txBody>
                  <a:tcPr marL="7620" marR="7620" marT="7620" marB="0" anchor="b"/>
                </a:tc>
                <a:tc>
                  <a:txBody>
                    <a:bodyPr/>
                    <a:lstStyle/>
                    <a:p>
                      <a:pPr algn="l" fontAlgn="b"/>
                      <a:r>
                        <a:rPr lang="en-IN" sz="1800" b="1" i="0" u="none" strike="noStrike">
                          <a:solidFill>
                            <a:srgbClr val="FFFFFF"/>
                          </a:solidFill>
                          <a:effectLst/>
                          <a:latin typeface="Calibri" panose="020F0502020204030204" pitchFamily="34" charset="0"/>
                        </a:rPr>
                        <a:t>abandon</a:t>
                      </a:r>
                    </a:p>
                  </a:txBody>
                  <a:tcPr marL="7620" marR="7620" marT="7620" marB="0" anchor="b"/>
                </a:tc>
                <a:tc>
                  <a:txBody>
                    <a:bodyPr/>
                    <a:lstStyle/>
                    <a:p>
                      <a:pPr algn="l" fontAlgn="b"/>
                      <a:r>
                        <a:rPr lang="en-IN" sz="1800" b="1" i="0" u="none" strike="noStrike" dirty="0">
                          <a:solidFill>
                            <a:srgbClr val="FFFFFF"/>
                          </a:solidFill>
                          <a:effectLst/>
                          <a:latin typeface="Calibri" panose="020F0502020204030204" pitchFamily="34" charset="0"/>
                        </a:rPr>
                        <a:t>answered</a:t>
                      </a:r>
                    </a:p>
                  </a:txBody>
                  <a:tcPr marL="7620" marR="7620" marT="7620" marB="0" anchor="b"/>
                </a:tc>
                <a:tc>
                  <a:txBody>
                    <a:bodyPr/>
                    <a:lstStyle/>
                    <a:p>
                      <a:pPr algn="l" fontAlgn="b"/>
                      <a:r>
                        <a:rPr lang="en-IN" sz="1800" b="1" i="0" u="none" strike="noStrike">
                          <a:solidFill>
                            <a:srgbClr val="FFFFFF"/>
                          </a:solidFill>
                          <a:effectLst/>
                          <a:latin typeface="Calibri" panose="020F0502020204030204" pitchFamily="34" charset="0"/>
                        </a:rPr>
                        <a:t>transfer</a:t>
                      </a:r>
                    </a:p>
                  </a:txBody>
                  <a:tcPr marL="7620" marR="7620" marT="7620" marB="0" anchor="b"/>
                </a:tc>
                <a:tc>
                  <a:txBody>
                    <a:bodyPr/>
                    <a:lstStyle/>
                    <a:p>
                      <a:pPr algn="l" fontAlgn="b"/>
                      <a:r>
                        <a:rPr lang="en-IN" sz="1800" b="1" i="0" u="none" strike="noStrike" dirty="0">
                          <a:solidFill>
                            <a:srgbClr val="FFFFFF"/>
                          </a:solidFill>
                          <a:effectLst/>
                          <a:latin typeface="Calibri" panose="020F0502020204030204" pitchFamily="34" charset="0"/>
                        </a:rPr>
                        <a:t>Grand Total</a:t>
                      </a:r>
                    </a:p>
                  </a:txBody>
                  <a:tcPr marL="7620" marR="7620" marT="7620" marB="0" anchor="b"/>
                </a:tc>
                <a:extLst>
                  <a:ext uri="{0D108BD9-81ED-4DB2-BD59-A6C34878D82A}">
                    <a16:rowId xmlns:a16="http://schemas.microsoft.com/office/drawing/2014/main" val="3427528692"/>
                  </a:ext>
                </a:extLst>
              </a:tr>
              <a:tr h="319391">
                <a:tc>
                  <a:txBody>
                    <a:bodyPr/>
                    <a:lstStyle/>
                    <a:p>
                      <a:pPr algn="l" fontAlgn="b"/>
                      <a:r>
                        <a:rPr lang="en-IN" sz="1500" b="0" i="0" u="none" strike="noStrike" dirty="0">
                          <a:solidFill>
                            <a:srgbClr val="000000"/>
                          </a:solidFill>
                          <a:effectLst/>
                          <a:latin typeface="Calibri" panose="020F0502020204030204" pitchFamily="34" charset="0"/>
                        </a:rPr>
                        <a:t>10_11</a:t>
                      </a:r>
                    </a:p>
                  </a:txBody>
                  <a:tcPr marL="7620" marR="7620" marT="7620" marB="0" anchor="b"/>
                </a:tc>
                <a:tc>
                  <a:txBody>
                    <a:bodyPr/>
                    <a:lstStyle/>
                    <a:p>
                      <a:pPr algn="r" fontAlgn="b"/>
                      <a:r>
                        <a:rPr lang="en-IN" sz="1500" b="0" i="0" u="none" strike="noStrike">
                          <a:solidFill>
                            <a:srgbClr val="000000"/>
                          </a:solidFill>
                          <a:effectLst/>
                          <a:latin typeface="Calibri" panose="020F0502020204030204" pitchFamily="34" charset="0"/>
                        </a:rPr>
                        <a:t>6911</a:t>
                      </a:r>
                    </a:p>
                  </a:txBody>
                  <a:tcPr marL="7620" marR="7620" marT="7620" marB="0" anchor="b"/>
                </a:tc>
                <a:tc>
                  <a:txBody>
                    <a:bodyPr/>
                    <a:lstStyle/>
                    <a:p>
                      <a:pPr algn="r" fontAlgn="b"/>
                      <a:r>
                        <a:rPr lang="en-IN" sz="1500" b="0" i="0" u="none" strike="noStrike">
                          <a:solidFill>
                            <a:srgbClr val="000000"/>
                          </a:solidFill>
                          <a:effectLst/>
                          <a:latin typeface="Calibri" panose="020F0502020204030204" pitchFamily="34" charset="0"/>
                        </a:rPr>
                        <a:t>6368</a:t>
                      </a:r>
                    </a:p>
                  </a:txBody>
                  <a:tcPr marL="7620" marR="7620" marT="7620" marB="0" anchor="b"/>
                </a:tc>
                <a:tc>
                  <a:txBody>
                    <a:bodyPr/>
                    <a:lstStyle/>
                    <a:p>
                      <a:pPr algn="r" fontAlgn="b"/>
                      <a:r>
                        <a:rPr lang="en-IN" sz="1500" b="0" i="0" u="none" strike="noStrike" dirty="0">
                          <a:solidFill>
                            <a:srgbClr val="000000"/>
                          </a:solidFill>
                          <a:effectLst/>
                          <a:latin typeface="Calibri" panose="020F0502020204030204" pitchFamily="34" charset="0"/>
                        </a:rPr>
                        <a:t>34</a:t>
                      </a:r>
                    </a:p>
                  </a:txBody>
                  <a:tcPr marL="7620" marR="7620" marT="7620" marB="0" anchor="b"/>
                </a:tc>
                <a:tc>
                  <a:txBody>
                    <a:bodyPr/>
                    <a:lstStyle/>
                    <a:p>
                      <a:pPr algn="r" fontAlgn="b"/>
                      <a:r>
                        <a:rPr lang="en-IN" sz="1500" b="0" i="0" u="none" strike="noStrike">
                          <a:solidFill>
                            <a:srgbClr val="000000"/>
                          </a:solidFill>
                          <a:effectLst/>
                          <a:latin typeface="Calibri" panose="020F0502020204030204" pitchFamily="34" charset="0"/>
                        </a:rPr>
                        <a:t>13313</a:t>
                      </a:r>
                    </a:p>
                  </a:txBody>
                  <a:tcPr marL="7620" marR="7620" marT="7620" marB="0" anchor="b"/>
                </a:tc>
                <a:extLst>
                  <a:ext uri="{0D108BD9-81ED-4DB2-BD59-A6C34878D82A}">
                    <a16:rowId xmlns:a16="http://schemas.microsoft.com/office/drawing/2014/main" val="2278644378"/>
                  </a:ext>
                </a:extLst>
              </a:tr>
              <a:tr h="319391">
                <a:tc>
                  <a:txBody>
                    <a:bodyPr/>
                    <a:lstStyle/>
                    <a:p>
                      <a:pPr algn="l" fontAlgn="b"/>
                      <a:r>
                        <a:rPr lang="en-IN" sz="1500" b="0" i="0" u="none" strike="noStrike">
                          <a:solidFill>
                            <a:srgbClr val="000000"/>
                          </a:solidFill>
                          <a:effectLst/>
                          <a:latin typeface="Calibri" panose="020F0502020204030204" pitchFamily="34" charset="0"/>
                        </a:rPr>
                        <a:t>11_12</a:t>
                      </a:r>
                    </a:p>
                  </a:txBody>
                  <a:tcPr marL="7620" marR="7620" marT="7620" marB="0" anchor="b"/>
                </a:tc>
                <a:tc>
                  <a:txBody>
                    <a:bodyPr/>
                    <a:lstStyle/>
                    <a:p>
                      <a:pPr algn="r" fontAlgn="b"/>
                      <a:r>
                        <a:rPr lang="en-IN" sz="1500" b="0" i="0" u="none" strike="noStrike" dirty="0">
                          <a:solidFill>
                            <a:srgbClr val="000000"/>
                          </a:solidFill>
                          <a:effectLst/>
                          <a:latin typeface="Calibri" panose="020F0502020204030204" pitchFamily="34" charset="0"/>
                        </a:rPr>
                        <a:t>6028</a:t>
                      </a:r>
                    </a:p>
                  </a:txBody>
                  <a:tcPr marL="7620" marR="7620" marT="7620" marB="0" anchor="b"/>
                </a:tc>
                <a:tc>
                  <a:txBody>
                    <a:bodyPr/>
                    <a:lstStyle/>
                    <a:p>
                      <a:pPr algn="r" fontAlgn="b"/>
                      <a:r>
                        <a:rPr lang="en-IN" sz="1500" b="0" i="0" u="none" strike="noStrike">
                          <a:solidFill>
                            <a:srgbClr val="000000"/>
                          </a:solidFill>
                          <a:effectLst/>
                          <a:latin typeface="Calibri" panose="020F0502020204030204" pitchFamily="34" charset="0"/>
                        </a:rPr>
                        <a:t>8560</a:t>
                      </a:r>
                    </a:p>
                  </a:txBody>
                  <a:tcPr marL="7620" marR="7620" marT="7620" marB="0" anchor="b"/>
                </a:tc>
                <a:tc>
                  <a:txBody>
                    <a:bodyPr/>
                    <a:lstStyle/>
                    <a:p>
                      <a:pPr algn="r" fontAlgn="b"/>
                      <a:r>
                        <a:rPr lang="en-IN" sz="1500" b="0" i="0" u="none" strike="noStrike">
                          <a:solidFill>
                            <a:srgbClr val="000000"/>
                          </a:solidFill>
                          <a:effectLst/>
                          <a:latin typeface="Calibri" panose="020F0502020204030204" pitchFamily="34" charset="0"/>
                        </a:rPr>
                        <a:t>38</a:t>
                      </a:r>
                    </a:p>
                  </a:txBody>
                  <a:tcPr marL="7620" marR="7620" marT="7620" marB="0" anchor="b"/>
                </a:tc>
                <a:tc>
                  <a:txBody>
                    <a:bodyPr/>
                    <a:lstStyle/>
                    <a:p>
                      <a:pPr algn="r" fontAlgn="b"/>
                      <a:r>
                        <a:rPr lang="en-IN" sz="1500" b="0" i="0" u="none" strike="noStrike">
                          <a:solidFill>
                            <a:srgbClr val="000000"/>
                          </a:solidFill>
                          <a:effectLst/>
                          <a:latin typeface="Calibri" panose="020F0502020204030204" pitchFamily="34" charset="0"/>
                        </a:rPr>
                        <a:t>14626</a:t>
                      </a:r>
                    </a:p>
                  </a:txBody>
                  <a:tcPr marL="7620" marR="7620" marT="7620" marB="0" anchor="b"/>
                </a:tc>
                <a:extLst>
                  <a:ext uri="{0D108BD9-81ED-4DB2-BD59-A6C34878D82A}">
                    <a16:rowId xmlns:a16="http://schemas.microsoft.com/office/drawing/2014/main" val="5103094"/>
                  </a:ext>
                </a:extLst>
              </a:tr>
              <a:tr h="319391">
                <a:tc>
                  <a:txBody>
                    <a:bodyPr/>
                    <a:lstStyle/>
                    <a:p>
                      <a:pPr algn="l" fontAlgn="b"/>
                      <a:r>
                        <a:rPr lang="en-IN" sz="1500" b="0" i="0" u="none" strike="noStrike">
                          <a:solidFill>
                            <a:srgbClr val="000000"/>
                          </a:solidFill>
                          <a:effectLst/>
                          <a:latin typeface="Calibri" panose="020F0502020204030204" pitchFamily="34" charset="0"/>
                        </a:rPr>
                        <a:t>12_13</a:t>
                      </a:r>
                    </a:p>
                  </a:txBody>
                  <a:tcPr marL="7620" marR="7620" marT="7620" marB="0" anchor="b"/>
                </a:tc>
                <a:tc>
                  <a:txBody>
                    <a:bodyPr/>
                    <a:lstStyle/>
                    <a:p>
                      <a:pPr algn="r" fontAlgn="b"/>
                      <a:r>
                        <a:rPr lang="en-IN" sz="1500" b="0" i="0" u="none" strike="noStrike">
                          <a:solidFill>
                            <a:srgbClr val="000000"/>
                          </a:solidFill>
                          <a:effectLst/>
                          <a:latin typeface="Calibri" panose="020F0502020204030204" pitchFamily="34" charset="0"/>
                        </a:rPr>
                        <a:t>3073</a:t>
                      </a:r>
                    </a:p>
                  </a:txBody>
                  <a:tcPr marL="7620" marR="7620" marT="7620" marB="0" anchor="b"/>
                </a:tc>
                <a:tc>
                  <a:txBody>
                    <a:bodyPr/>
                    <a:lstStyle/>
                    <a:p>
                      <a:pPr algn="r" fontAlgn="b"/>
                      <a:r>
                        <a:rPr lang="en-IN" sz="1500" b="0" i="0" u="none" strike="noStrike">
                          <a:solidFill>
                            <a:srgbClr val="000000"/>
                          </a:solidFill>
                          <a:effectLst/>
                          <a:latin typeface="Calibri" panose="020F0502020204030204" pitchFamily="34" charset="0"/>
                        </a:rPr>
                        <a:t>9432</a:t>
                      </a:r>
                    </a:p>
                  </a:txBody>
                  <a:tcPr marL="7620" marR="7620" marT="7620" marB="0" anchor="b"/>
                </a:tc>
                <a:tc>
                  <a:txBody>
                    <a:bodyPr/>
                    <a:lstStyle/>
                    <a:p>
                      <a:pPr algn="r" fontAlgn="b"/>
                      <a:r>
                        <a:rPr lang="en-IN" sz="1500" b="0" i="0" u="none" strike="noStrike">
                          <a:solidFill>
                            <a:srgbClr val="000000"/>
                          </a:solidFill>
                          <a:effectLst/>
                          <a:latin typeface="Calibri" panose="020F0502020204030204" pitchFamily="34" charset="0"/>
                        </a:rPr>
                        <a:t>147</a:t>
                      </a:r>
                    </a:p>
                  </a:txBody>
                  <a:tcPr marL="7620" marR="7620" marT="7620" marB="0" anchor="b"/>
                </a:tc>
                <a:tc>
                  <a:txBody>
                    <a:bodyPr/>
                    <a:lstStyle/>
                    <a:p>
                      <a:pPr algn="r" fontAlgn="b"/>
                      <a:r>
                        <a:rPr lang="en-IN" sz="1500" b="0" i="0" u="none" strike="noStrike">
                          <a:solidFill>
                            <a:srgbClr val="000000"/>
                          </a:solidFill>
                          <a:effectLst/>
                          <a:latin typeface="Calibri" panose="020F0502020204030204" pitchFamily="34" charset="0"/>
                        </a:rPr>
                        <a:t>12652</a:t>
                      </a:r>
                    </a:p>
                  </a:txBody>
                  <a:tcPr marL="7620" marR="7620" marT="7620" marB="0" anchor="b"/>
                </a:tc>
                <a:extLst>
                  <a:ext uri="{0D108BD9-81ED-4DB2-BD59-A6C34878D82A}">
                    <a16:rowId xmlns:a16="http://schemas.microsoft.com/office/drawing/2014/main" val="2244918963"/>
                  </a:ext>
                </a:extLst>
              </a:tr>
              <a:tr h="319391">
                <a:tc>
                  <a:txBody>
                    <a:bodyPr/>
                    <a:lstStyle/>
                    <a:p>
                      <a:pPr algn="l" fontAlgn="b"/>
                      <a:r>
                        <a:rPr lang="en-IN" sz="1500" b="0" i="0" u="none" strike="noStrike" dirty="0">
                          <a:solidFill>
                            <a:srgbClr val="000000"/>
                          </a:solidFill>
                          <a:effectLst/>
                          <a:latin typeface="Calibri" panose="020F0502020204030204" pitchFamily="34" charset="0"/>
                        </a:rPr>
                        <a:t>13_14</a:t>
                      </a:r>
                    </a:p>
                  </a:txBody>
                  <a:tcPr marL="7620" marR="7620" marT="7620" marB="0" anchor="b"/>
                </a:tc>
                <a:tc>
                  <a:txBody>
                    <a:bodyPr/>
                    <a:lstStyle/>
                    <a:p>
                      <a:pPr algn="r" fontAlgn="b"/>
                      <a:r>
                        <a:rPr lang="en-IN" sz="1500" b="0" i="0" u="none" strike="noStrike">
                          <a:solidFill>
                            <a:srgbClr val="000000"/>
                          </a:solidFill>
                          <a:effectLst/>
                          <a:latin typeface="Calibri" panose="020F0502020204030204" pitchFamily="34" charset="0"/>
                        </a:rPr>
                        <a:t>2617</a:t>
                      </a:r>
                    </a:p>
                  </a:txBody>
                  <a:tcPr marL="7620" marR="7620" marT="7620" marB="0" anchor="b"/>
                </a:tc>
                <a:tc>
                  <a:txBody>
                    <a:bodyPr/>
                    <a:lstStyle/>
                    <a:p>
                      <a:pPr algn="r" fontAlgn="b"/>
                      <a:r>
                        <a:rPr lang="en-IN" sz="1500" b="0" i="0" u="none" strike="noStrike">
                          <a:solidFill>
                            <a:srgbClr val="000000"/>
                          </a:solidFill>
                          <a:effectLst/>
                          <a:latin typeface="Calibri" panose="020F0502020204030204" pitchFamily="34" charset="0"/>
                        </a:rPr>
                        <a:t>8829</a:t>
                      </a:r>
                    </a:p>
                  </a:txBody>
                  <a:tcPr marL="7620" marR="7620" marT="7620" marB="0" anchor="b"/>
                </a:tc>
                <a:tc>
                  <a:txBody>
                    <a:bodyPr/>
                    <a:lstStyle/>
                    <a:p>
                      <a:pPr algn="r" fontAlgn="b"/>
                      <a:r>
                        <a:rPr lang="en-IN" sz="1500" b="0" i="0" u="none" strike="noStrike">
                          <a:solidFill>
                            <a:srgbClr val="000000"/>
                          </a:solidFill>
                          <a:effectLst/>
                          <a:latin typeface="Calibri" panose="020F0502020204030204" pitchFamily="34" charset="0"/>
                        </a:rPr>
                        <a:t>115</a:t>
                      </a:r>
                    </a:p>
                  </a:txBody>
                  <a:tcPr marL="7620" marR="7620" marT="7620" marB="0" anchor="b"/>
                </a:tc>
                <a:tc>
                  <a:txBody>
                    <a:bodyPr/>
                    <a:lstStyle/>
                    <a:p>
                      <a:pPr algn="r" fontAlgn="b"/>
                      <a:r>
                        <a:rPr lang="en-IN" sz="1500" b="0" i="0" u="none" strike="noStrike">
                          <a:solidFill>
                            <a:srgbClr val="000000"/>
                          </a:solidFill>
                          <a:effectLst/>
                          <a:latin typeface="Calibri" panose="020F0502020204030204" pitchFamily="34" charset="0"/>
                        </a:rPr>
                        <a:t>11561</a:t>
                      </a:r>
                    </a:p>
                  </a:txBody>
                  <a:tcPr marL="7620" marR="7620" marT="7620" marB="0" anchor="b"/>
                </a:tc>
                <a:extLst>
                  <a:ext uri="{0D108BD9-81ED-4DB2-BD59-A6C34878D82A}">
                    <a16:rowId xmlns:a16="http://schemas.microsoft.com/office/drawing/2014/main" val="789766299"/>
                  </a:ext>
                </a:extLst>
              </a:tr>
              <a:tr h="319391">
                <a:tc>
                  <a:txBody>
                    <a:bodyPr/>
                    <a:lstStyle/>
                    <a:p>
                      <a:pPr algn="l" fontAlgn="b"/>
                      <a:r>
                        <a:rPr lang="en-IN" sz="1500" b="0" i="0" u="none" strike="noStrike">
                          <a:solidFill>
                            <a:srgbClr val="000000"/>
                          </a:solidFill>
                          <a:effectLst/>
                          <a:latin typeface="Calibri" panose="020F0502020204030204" pitchFamily="34" charset="0"/>
                        </a:rPr>
                        <a:t>14_15</a:t>
                      </a:r>
                    </a:p>
                  </a:txBody>
                  <a:tcPr marL="7620" marR="7620" marT="7620" marB="0" anchor="b"/>
                </a:tc>
                <a:tc>
                  <a:txBody>
                    <a:bodyPr/>
                    <a:lstStyle/>
                    <a:p>
                      <a:pPr algn="r" fontAlgn="b"/>
                      <a:r>
                        <a:rPr lang="en-IN" sz="1500" b="0" i="0" u="none" strike="noStrike">
                          <a:solidFill>
                            <a:srgbClr val="000000"/>
                          </a:solidFill>
                          <a:effectLst/>
                          <a:latin typeface="Calibri" panose="020F0502020204030204" pitchFamily="34" charset="0"/>
                        </a:rPr>
                        <a:t>2475</a:t>
                      </a:r>
                    </a:p>
                  </a:txBody>
                  <a:tcPr marL="7620" marR="7620" marT="7620" marB="0" anchor="b"/>
                </a:tc>
                <a:tc>
                  <a:txBody>
                    <a:bodyPr/>
                    <a:lstStyle/>
                    <a:p>
                      <a:pPr algn="r" fontAlgn="b"/>
                      <a:r>
                        <a:rPr lang="en-IN" sz="1500" b="0" i="0" u="none" strike="noStrike" dirty="0">
                          <a:solidFill>
                            <a:srgbClr val="000000"/>
                          </a:solidFill>
                          <a:effectLst/>
                          <a:latin typeface="Calibri" panose="020F0502020204030204" pitchFamily="34" charset="0"/>
                        </a:rPr>
                        <a:t>7974</a:t>
                      </a:r>
                    </a:p>
                  </a:txBody>
                  <a:tcPr marL="7620" marR="7620" marT="7620" marB="0" anchor="b"/>
                </a:tc>
                <a:tc>
                  <a:txBody>
                    <a:bodyPr/>
                    <a:lstStyle/>
                    <a:p>
                      <a:pPr algn="r" fontAlgn="b"/>
                      <a:r>
                        <a:rPr lang="en-IN" sz="1500" b="0" i="0" u="none" strike="noStrike">
                          <a:solidFill>
                            <a:srgbClr val="000000"/>
                          </a:solidFill>
                          <a:effectLst/>
                          <a:latin typeface="Calibri" panose="020F0502020204030204" pitchFamily="34" charset="0"/>
                        </a:rPr>
                        <a:t>112</a:t>
                      </a:r>
                    </a:p>
                  </a:txBody>
                  <a:tcPr marL="7620" marR="7620" marT="7620" marB="0" anchor="b"/>
                </a:tc>
                <a:tc>
                  <a:txBody>
                    <a:bodyPr/>
                    <a:lstStyle/>
                    <a:p>
                      <a:pPr algn="r" fontAlgn="b"/>
                      <a:r>
                        <a:rPr lang="en-IN" sz="1500" b="0" i="0" u="none" strike="noStrike">
                          <a:solidFill>
                            <a:srgbClr val="000000"/>
                          </a:solidFill>
                          <a:effectLst/>
                          <a:latin typeface="Calibri" panose="020F0502020204030204" pitchFamily="34" charset="0"/>
                        </a:rPr>
                        <a:t>10561</a:t>
                      </a:r>
                    </a:p>
                  </a:txBody>
                  <a:tcPr marL="7620" marR="7620" marT="7620" marB="0" anchor="b"/>
                </a:tc>
                <a:extLst>
                  <a:ext uri="{0D108BD9-81ED-4DB2-BD59-A6C34878D82A}">
                    <a16:rowId xmlns:a16="http://schemas.microsoft.com/office/drawing/2014/main" val="3591697590"/>
                  </a:ext>
                </a:extLst>
              </a:tr>
              <a:tr h="319391">
                <a:tc>
                  <a:txBody>
                    <a:bodyPr/>
                    <a:lstStyle/>
                    <a:p>
                      <a:pPr algn="l" fontAlgn="b"/>
                      <a:r>
                        <a:rPr lang="en-IN" sz="1500" b="0" i="0" u="none" strike="noStrike">
                          <a:solidFill>
                            <a:srgbClr val="000000"/>
                          </a:solidFill>
                          <a:effectLst/>
                          <a:latin typeface="Calibri" panose="020F0502020204030204" pitchFamily="34" charset="0"/>
                        </a:rPr>
                        <a:t>15_16</a:t>
                      </a:r>
                    </a:p>
                  </a:txBody>
                  <a:tcPr marL="7620" marR="7620" marT="7620" marB="0" anchor="b"/>
                </a:tc>
                <a:tc>
                  <a:txBody>
                    <a:bodyPr/>
                    <a:lstStyle/>
                    <a:p>
                      <a:pPr algn="r" fontAlgn="b"/>
                      <a:r>
                        <a:rPr lang="en-IN" sz="1500" b="0" i="0" u="none" strike="noStrike">
                          <a:solidFill>
                            <a:srgbClr val="000000"/>
                          </a:solidFill>
                          <a:effectLst/>
                          <a:latin typeface="Calibri" panose="020F0502020204030204" pitchFamily="34" charset="0"/>
                        </a:rPr>
                        <a:t>1214</a:t>
                      </a:r>
                    </a:p>
                  </a:txBody>
                  <a:tcPr marL="7620" marR="7620" marT="7620" marB="0" anchor="b"/>
                </a:tc>
                <a:tc>
                  <a:txBody>
                    <a:bodyPr/>
                    <a:lstStyle/>
                    <a:p>
                      <a:pPr algn="r" fontAlgn="b"/>
                      <a:r>
                        <a:rPr lang="en-IN" sz="1500" b="0" i="0" u="none" strike="noStrike">
                          <a:solidFill>
                            <a:srgbClr val="000000"/>
                          </a:solidFill>
                          <a:effectLst/>
                          <a:latin typeface="Calibri" panose="020F0502020204030204" pitchFamily="34" charset="0"/>
                        </a:rPr>
                        <a:t>7760</a:t>
                      </a:r>
                    </a:p>
                  </a:txBody>
                  <a:tcPr marL="7620" marR="7620" marT="7620" marB="0" anchor="b"/>
                </a:tc>
                <a:tc>
                  <a:txBody>
                    <a:bodyPr/>
                    <a:lstStyle/>
                    <a:p>
                      <a:pPr algn="r" fontAlgn="b"/>
                      <a:r>
                        <a:rPr lang="en-IN" sz="1500" b="0" i="0" u="none" strike="noStrike">
                          <a:solidFill>
                            <a:srgbClr val="000000"/>
                          </a:solidFill>
                          <a:effectLst/>
                          <a:latin typeface="Calibri" panose="020F0502020204030204" pitchFamily="34" charset="0"/>
                        </a:rPr>
                        <a:t>185</a:t>
                      </a:r>
                    </a:p>
                  </a:txBody>
                  <a:tcPr marL="7620" marR="7620" marT="7620" marB="0" anchor="b"/>
                </a:tc>
                <a:tc>
                  <a:txBody>
                    <a:bodyPr/>
                    <a:lstStyle/>
                    <a:p>
                      <a:pPr algn="r" fontAlgn="b"/>
                      <a:r>
                        <a:rPr lang="en-IN" sz="1500" b="0" i="0" u="none" strike="noStrike">
                          <a:solidFill>
                            <a:srgbClr val="000000"/>
                          </a:solidFill>
                          <a:effectLst/>
                          <a:latin typeface="Calibri" panose="020F0502020204030204" pitchFamily="34" charset="0"/>
                        </a:rPr>
                        <a:t>9159</a:t>
                      </a:r>
                    </a:p>
                  </a:txBody>
                  <a:tcPr marL="7620" marR="7620" marT="7620" marB="0" anchor="b"/>
                </a:tc>
                <a:extLst>
                  <a:ext uri="{0D108BD9-81ED-4DB2-BD59-A6C34878D82A}">
                    <a16:rowId xmlns:a16="http://schemas.microsoft.com/office/drawing/2014/main" val="1245332771"/>
                  </a:ext>
                </a:extLst>
              </a:tr>
              <a:tr h="319391">
                <a:tc>
                  <a:txBody>
                    <a:bodyPr/>
                    <a:lstStyle/>
                    <a:p>
                      <a:pPr algn="l" fontAlgn="b"/>
                      <a:r>
                        <a:rPr lang="en-IN" sz="1500" b="0" i="0" u="none" strike="noStrike">
                          <a:solidFill>
                            <a:srgbClr val="000000"/>
                          </a:solidFill>
                          <a:effectLst/>
                          <a:latin typeface="Calibri" panose="020F0502020204030204" pitchFamily="34" charset="0"/>
                        </a:rPr>
                        <a:t>16_17</a:t>
                      </a:r>
                    </a:p>
                  </a:txBody>
                  <a:tcPr marL="7620" marR="7620" marT="7620" marB="0" anchor="b"/>
                </a:tc>
                <a:tc>
                  <a:txBody>
                    <a:bodyPr/>
                    <a:lstStyle/>
                    <a:p>
                      <a:pPr algn="r" fontAlgn="b"/>
                      <a:r>
                        <a:rPr lang="en-IN" sz="1500" b="0" i="0" u="none" strike="noStrike">
                          <a:solidFill>
                            <a:srgbClr val="000000"/>
                          </a:solidFill>
                          <a:effectLst/>
                          <a:latin typeface="Calibri" panose="020F0502020204030204" pitchFamily="34" charset="0"/>
                        </a:rPr>
                        <a:t>747</a:t>
                      </a:r>
                    </a:p>
                  </a:txBody>
                  <a:tcPr marL="7620" marR="7620" marT="7620" marB="0" anchor="b"/>
                </a:tc>
                <a:tc>
                  <a:txBody>
                    <a:bodyPr/>
                    <a:lstStyle/>
                    <a:p>
                      <a:pPr algn="r" fontAlgn="b"/>
                      <a:r>
                        <a:rPr lang="en-IN" sz="1500" b="0" i="0" u="none" strike="noStrike">
                          <a:solidFill>
                            <a:srgbClr val="000000"/>
                          </a:solidFill>
                          <a:effectLst/>
                          <a:latin typeface="Calibri" panose="020F0502020204030204" pitchFamily="34" charset="0"/>
                        </a:rPr>
                        <a:t>7852</a:t>
                      </a:r>
                    </a:p>
                  </a:txBody>
                  <a:tcPr marL="7620" marR="7620" marT="7620" marB="0" anchor="b"/>
                </a:tc>
                <a:tc>
                  <a:txBody>
                    <a:bodyPr/>
                    <a:lstStyle/>
                    <a:p>
                      <a:pPr algn="r" fontAlgn="b"/>
                      <a:r>
                        <a:rPr lang="en-IN" sz="1500" b="0" i="0" u="none" strike="noStrike" dirty="0">
                          <a:solidFill>
                            <a:srgbClr val="000000"/>
                          </a:solidFill>
                          <a:effectLst/>
                          <a:latin typeface="Calibri" panose="020F0502020204030204" pitchFamily="34" charset="0"/>
                        </a:rPr>
                        <a:t>189</a:t>
                      </a:r>
                    </a:p>
                  </a:txBody>
                  <a:tcPr marL="7620" marR="7620" marT="7620" marB="0" anchor="b"/>
                </a:tc>
                <a:tc>
                  <a:txBody>
                    <a:bodyPr/>
                    <a:lstStyle/>
                    <a:p>
                      <a:pPr algn="r" fontAlgn="b"/>
                      <a:r>
                        <a:rPr lang="en-IN" sz="1500" b="0" i="0" u="none" strike="noStrike">
                          <a:solidFill>
                            <a:srgbClr val="000000"/>
                          </a:solidFill>
                          <a:effectLst/>
                          <a:latin typeface="Calibri" panose="020F0502020204030204" pitchFamily="34" charset="0"/>
                        </a:rPr>
                        <a:t>8788</a:t>
                      </a:r>
                    </a:p>
                  </a:txBody>
                  <a:tcPr marL="7620" marR="7620" marT="7620" marB="0" anchor="b"/>
                </a:tc>
                <a:extLst>
                  <a:ext uri="{0D108BD9-81ED-4DB2-BD59-A6C34878D82A}">
                    <a16:rowId xmlns:a16="http://schemas.microsoft.com/office/drawing/2014/main" val="1134365750"/>
                  </a:ext>
                </a:extLst>
              </a:tr>
              <a:tr h="319391">
                <a:tc>
                  <a:txBody>
                    <a:bodyPr/>
                    <a:lstStyle/>
                    <a:p>
                      <a:pPr algn="l" fontAlgn="b"/>
                      <a:r>
                        <a:rPr lang="en-IN" sz="1500" b="0" i="0" u="none" strike="noStrike">
                          <a:solidFill>
                            <a:srgbClr val="000000"/>
                          </a:solidFill>
                          <a:effectLst/>
                          <a:latin typeface="Calibri" panose="020F0502020204030204" pitchFamily="34" charset="0"/>
                        </a:rPr>
                        <a:t>17_18</a:t>
                      </a:r>
                    </a:p>
                  </a:txBody>
                  <a:tcPr marL="7620" marR="7620" marT="7620" marB="0" anchor="b"/>
                </a:tc>
                <a:tc>
                  <a:txBody>
                    <a:bodyPr/>
                    <a:lstStyle/>
                    <a:p>
                      <a:pPr algn="r" fontAlgn="b"/>
                      <a:r>
                        <a:rPr lang="en-IN" sz="1500" b="0" i="0" u="none" strike="noStrike">
                          <a:solidFill>
                            <a:srgbClr val="000000"/>
                          </a:solidFill>
                          <a:effectLst/>
                          <a:latin typeface="Calibri" panose="020F0502020204030204" pitchFamily="34" charset="0"/>
                        </a:rPr>
                        <a:t>783</a:t>
                      </a:r>
                    </a:p>
                  </a:txBody>
                  <a:tcPr marL="7620" marR="7620" marT="7620" marB="0" anchor="b"/>
                </a:tc>
                <a:tc>
                  <a:txBody>
                    <a:bodyPr/>
                    <a:lstStyle/>
                    <a:p>
                      <a:pPr algn="r" fontAlgn="b"/>
                      <a:r>
                        <a:rPr lang="en-IN" sz="1500" b="0" i="0" u="none" strike="noStrike">
                          <a:solidFill>
                            <a:srgbClr val="000000"/>
                          </a:solidFill>
                          <a:effectLst/>
                          <a:latin typeface="Calibri" panose="020F0502020204030204" pitchFamily="34" charset="0"/>
                        </a:rPr>
                        <a:t>7601</a:t>
                      </a:r>
                    </a:p>
                  </a:txBody>
                  <a:tcPr marL="7620" marR="7620" marT="7620" marB="0" anchor="b"/>
                </a:tc>
                <a:tc>
                  <a:txBody>
                    <a:bodyPr/>
                    <a:lstStyle/>
                    <a:p>
                      <a:pPr algn="r" fontAlgn="b"/>
                      <a:r>
                        <a:rPr lang="en-IN" sz="1500" b="0" i="0" u="none" strike="noStrike" dirty="0">
                          <a:solidFill>
                            <a:srgbClr val="000000"/>
                          </a:solidFill>
                          <a:effectLst/>
                          <a:latin typeface="Calibri" panose="020F0502020204030204" pitchFamily="34" charset="0"/>
                        </a:rPr>
                        <a:t>150</a:t>
                      </a:r>
                    </a:p>
                  </a:txBody>
                  <a:tcPr marL="7620" marR="7620" marT="7620" marB="0" anchor="b"/>
                </a:tc>
                <a:tc>
                  <a:txBody>
                    <a:bodyPr/>
                    <a:lstStyle/>
                    <a:p>
                      <a:pPr algn="r" fontAlgn="b"/>
                      <a:r>
                        <a:rPr lang="en-IN" sz="1500" b="0" i="0" u="none" strike="noStrike">
                          <a:solidFill>
                            <a:srgbClr val="000000"/>
                          </a:solidFill>
                          <a:effectLst/>
                          <a:latin typeface="Calibri" panose="020F0502020204030204" pitchFamily="34" charset="0"/>
                        </a:rPr>
                        <a:t>8534</a:t>
                      </a:r>
                    </a:p>
                  </a:txBody>
                  <a:tcPr marL="7620" marR="7620" marT="7620" marB="0" anchor="b"/>
                </a:tc>
                <a:extLst>
                  <a:ext uri="{0D108BD9-81ED-4DB2-BD59-A6C34878D82A}">
                    <a16:rowId xmlns:a16="http://schemas.microsoft.com/office/drawing/2014/main" val="1513744521"/>
                  </a:ext>
                </a:extLst>
              </a:tr>
              <a:tr h="319391">
                <a:tc>
                  <a:txBody>
                    <a:bodyPr/>
                    <a:lstStyle/>
                    <a:p>
                      <a:pPr algn="l" fontAlgn="b"/>
                      <a:r>
                        <a:rPr lang="en-IN" sz="1500" b="0" i="0" u="none" strike="noStrike">
                          <a:solidFill>
                            <a:srgbClr val="000000"/>
                          </a:solidFill>
                          <a:effectLst/>
                          <a:latin typeface="Calibri" panose="020F0502020204030204" pitchFamily="34" charset="0"/>
                        </a:rPr>
                        <a:t>18_19</a:t>
                      </a:r>
                    </a:p>
                  </a:txBody>
                  <a:tcPr marL="7620" marR="7620" marT="7620" marB="0" anchor="b"/>
                </a:tc>
                <a:tc>
                  <a:txBody>
                    <a:bodyPr/>
                    <a:lstStyle/>
                    <a:p>
                      <a:pPr algn="r" fontAlgn="b"/>
                      <a:r>
                        <a:rPr lang="en-IN" sz="1500" b="0" i="0" u="none" strike="noStrike">
                          <a:solidFill>
                            <a:srgbClr val="000000"/>
                          </a:solidFill>
                          <a:effectLst/>
                          <a:latin typeface="Calibri" panose="020F0502020204030204" pitchFamily="34" charset="0"/>
                        </a:rPr>
                        <a:t>933</a:t>
                      </a:r>
                    </a:p>
                  </a:txBody>
                  <a:tcPr marL="7620" marR="7620" marT="7620" marB="0" anchor="b"/>
                </a:tc>
                <a:tc>
                  <a:txBody>
                    <a:bodyPr/>
                    <a:lstStyle/>
                    <a:p>
                      <a:pPr algn="r" fontAlgn="b"/>
                      <a:r>
                        <a:rPr lang="en-IN" sz="1500" b="0" i="0" u="none" strike="noStrike">
                          <a:solidFill>
                            <a:srgbClr val="000000"/>
                          </a:solidFill>
                          <a:effectLst/>
                          <a:latin typeface="Calibri" panose="020F0502020204030204" pitchFamily="34" charset="0"/>
                        </a:rPr>
                        <a:t>6200</a:t>
                      </a:r>
                    </a:p>
                  </a:txBody>
                  <a:tcPr marL="7620" marR="7620" marT="7620" marB="0" anchor="b"/>
                </a:tc>
                <a:tc>
                  <a:txBody>
                    <a:bodyPr/>
                    <a:lstStyle/>
                    <a:p>
                      <a:pPr algn="r" fontAlgn="b"/>
                      <a:r>
                        <a:rPr lang="en-IN" sz="1500" b="0" i="0" u="none" strike="noStrike" dirty="0">
                          <a:solidFill>
                            <a:srgbClr val="000000"/>
                          </a:solidFill>
                          <a:effectLst/>
                          <a:latin typeface="Calibri" panose="020F0502020204030204" pitchFamily="34" charset="0"/>
                        </a:rPr>
                        <a:t>105</a:t>
                      </a:r>
                    </a:p>
                  </a:txBody>
                  <a:tcPr marL="7620" marR="7620" marT="7620" marB="0" anchor="b"/>
                </a:tc>
                <a:tc>
                  <a:txBody>
                    <a:bodyPr/>
                    <a:lstStyle/>
                    <a:p>
                      <a:pPr algn="r" fontAlgn="b"/>
                      <a:r>
                        <a:rPr lang="en-IN" sz="1500" b="0" i="0" u="none" strike="noStrike" dirty="0">
                          <a:solidFill>
                            <a:srgbClr val="000000"/>
                          </a:solidFill>
                          <a:effectLst/>
                          <a:latin typeface="Calibri" panose="020F0502020204030204" pitchFamily="34" charset="0"/>
                        </a:rPr>
                        <a:t>7238</a:t>
                      </a:r>
                    </a:p>
                  </a:txBody>
                  <a:tcPr marL="7620" marR="7620" marT="7620" marB="0" anchor="b"/>
                </a:tc>
                <a:extLst>
                  <a:ext uri="{0D108BD9-81ED-4DB2-BD59-A6C34878D82A}">
                    <a16:rowId xmlns:a16="http://schemas.microsoft.com/office/drawing/2014/main" val="82369912"/>
                  </a:ext>
                </a:extLst>
              </a:tr>
              <a:tr h="319391">
                <a:tc>
                  <a:txBody>
                    <a:bodyPr/>
                    <a:lstStyle/>
                    <a:p>
                      <a:pPr algn="l" fontAlgn="b"/>
                      <a:r>
                        <a:rPr lang="en-IN" sz="1500" b="0" i="0" u="none" strike="noStrike">
                          <a:solidFill>
                            <a:srgbClr val="000000"/>
                          </a:solidFill>
                          <a:effectLst/>
                          <a:latin typeface="Calibri" panose="020F0502020204030204" pitchFamily="34" charset="0"/>
                        </a:rPr>
                        <a:t>19_20</a:t>
                      </a:r>
                    </a:p>
                  </a:txBody>
                  <a:tcPr marL="7620" marR="7620" marT="7620" marB="0" anchor="b"/>
                </a:tc>
                <a:tc>
                  <a:txBody>
                    <a:bodyPr/>
                    <a:lstStyle/>
                    <a:p>
                      <a:pPr algn="r" fontAlgn="b"/>
                      <a:r>
                        <a:rPr lang="en-IN" sz="1500" b="0" i="0" u="none" strike="noStrike">
                          <a:solidFill>
                            <a:srgbClr val="000000"/>
                          </a:solidFill>
                          <a:effectLst/>
                          <a:latin typeface="Calibri" panose="020F0502020204030204" pitchFamily="34" charset="0"/>
                        </a:rPr>
                        <a:t>1848</a:t>
                      </a:r>
                    </a:p>
                  </a:txBody>
                  <a:tcPr marL="7620" marR="7620" marT="7620" marB="0" anchor="b"/>
                </a:tc>
                <a:tc>
                  <a:txBody>
                    <a:bodyPr/>
                    <a:lstStyle/>
                    <a:p>
                      <a:pPr algn="r" fontAlgn="b"/>
                      <a:r>
                        <a:rPr lang="en-IN" sz="1500" b="0" i="0" u="none" strike="noStrike">
                          <a:solidFill>
                            <a:srgbClr val="000000"/>
                          </a:solidFill>
                          <a:effectLst/>
                          <a:latin typeface="Calibri" panose="020F0502020204030204" pitchFamily="34" charset="0"/>
                        </a:rPr>
                        <a:t>4578</a:t>
                      </a:r>
                    </a:p>
                  </a:txBody>
                  <a:tcPr marL="7620" marR="7620" marT="7620" marB="0" anchor="b"/>
                </a:tc>
                <a:tc>
                  <a:txBody>
                    <a:bodyPr/>
                    <a:lstStyle/>
                    <a:p>
                      <a:pPr algn="r" fontAlgn="b"/>
                      <a:r>
                        <a:rPr lang="en-IN" sz="1500" b="0" i="0" u="none" strike="noStrike">
                          <a:solidFill>
                            <a:srgbClr val="000000"/>
                          </a:solidFill>
                          <a:effectLst/>
                          <a:latin typeface="Calibri" panose="020F0502020204030204" pitchFamily="34" charset="0"/>
                        </a:rPr>
                        <a:t>37</a:t>
                      </a:r>
                    </a:p>
                  </a:txBody>
                  <a:tcPr marL="7620" marR="7620" marT="7620" marB="0" anchor="b"/>
                </a:tc>
                <a:tc>
                  <a:txBody>
                    <a:bodyPr/>
                    <a:lstStyle/>
                    <a:p>
                      <a:pPr algn="r" fontAlgn="b"/>
                      <a:r>
                        <a:rPr lang="en-IN" sz="1500" b="0" i="0" u="none" strike="noStrike" dirty="0">
                          <a:solidFill>
                            <a:srgbClr val="000000"/>
                          </a:solidFill>
                          <a:effectLst/>
                          <a:latin typeface="Calibri" panose="020F0502020204030204" pitchFamily="34" charset="0"/>
                        </a:rPr>
                        <a:t>6463</a:t>
                      </a:r>
                    </a:p>
                  </a:txBody>
                  <a:tcPr marL="7620" marR="7620" marT="7620" marB="0" anchor="b"/>
                </a:tc>
                <a:extLst>
                  <a:ext uri="{0D108BD9-81ED-4DB2-BD59-A6C34878D82A}">
                    <a16:rowId xmlns:a16="http://schemas.microsoft.com/office/drawing/2014/main" val="3078404452"/>
                  </a:ext>
                </a:extLst>
              </a:tr>
              <a:tr h="319391">
                <a:tc>
                  <a:txBody>
                    <a:bodyPr/>
                    <a:lstStyle/>
                    <a:p>
                      <a:pPr algn="l" fontAlgn="b"/>
                      <a:r>
                        <a:rPr lang="en-IN" sz="1500" b="0" i="0" u="none" strike="noStrike">
                          <a:solidFill>
                            <a:srgbClr val="000000"/>
                          </a:solidFill>
                          <a:effectLst/>
                          <a:latin typeface="Calibri" panose="020F0502020204030204" pitchFamily="34" charset="0"/>
                        </a:rPr>
                        <a:t>20_21</a:t>
                      </a:r>
                    </a:p>
                  </a:txBody>
                  <a:tcPr marL="7620" marR="7620" marT="7620" marB="0" anchor="b"/>
                </a:tc>
                <a:tc>
                  <a:txBody>
                    <a:bodyPr/>
                    <a:lstStyle/>
                    <a:p>
                      <a:pPr algn="r" fontAlgn="b"/>
                      <a:r>
                        <a:rPr lang="en-IN" sz="1500" b="0" i="0" u="none" strike="noStrike">
                          <a:solidFill>
                            <a:srgbClr val="000000"/>
                          </a:solidFill>
                          <a:effectLst/>
                          <a:latin typeface="Calibri" panose="020F0502020204030204" pitchFamily="34" charset="0"/>
                        </a:rPr>
                        <a:t>2625</a:t>
                      </a:r>
                    </a:p>
                  </a:txBody>
                  <a:tcPr marL="7620" marR="7620" marT="7620" marB="0" anchor="b"/>
                </a:tc>
                <a:tc>
                  <a:txBody>
                    <a:bodyPr/>
                    <a:lstStyle/>
                    <a:p>
                      <a:pPr algn="r" fontAlgn="b"/>
                      <a:r>
                        <a:rPr lang="en-IN" sz="1500" b="0" i="0" u="none" strike="noStrike">
                          <a:solidFill>
                            <a:srgbClr val="000000"/>
                          </a:solidFill>
                          <a:effectLst/>
                          <a:latin typeface="Calibri" panose="020F0502020204030204" pitchFamily="34" charset="0"/>
                        </a:rPr>
                        <a:t>2870</a:t>
                      </a:r>
                    </a:p>
                  </a:txBody>
                  <a:tcPr marL="7620" marR="7620" marT="7620" marB="0" anchor="b"/>
                </a:tc>
                <a:tc>
                  <a:txBody>
                    <a:bodyPr/>
                    <a:lstStyle/>
                    <a:p>
                      <a:pPr algn="r" fontAlgn="b"/>
                      <a:r>
                        <a:rPr lang="en-IN" sz="1500" b="0" i="0" u="none" strike="noStrike">
                          <a:solidFill>
                            <a:srgbClr val="000000"/>
                          </a:solidFill>
                          <a:effectLst/>
                          <a:latin typeface="Calibri" panose="020F0502020204030204" pitchFamily="34" charset="0"/>
                        </a:rPr>
                        <a:t>10</a:t>
                      </a:r>
                    </a:p>
                  </a:txBody>
                  <a:tcPr marL="7620" marR="7620" marT="7620" marB="0" anchor="b"/>
                </a:tc>
                <a:tc>
                  <a:txBody>
                    <a:bodyPr/>
                    <a:lstStyle/>
                    <a:p>
                      <a:pPr algn="r" fontAlgn="b"/>
                      <a:r>
                        <a:rPr lang="en-IN" sz="1500" b="0" i="0" u="none" strike="noStrike" dirty="0">
                          <a:solidFill>
                            <a:srgbClr val="000000"/>
                          </a:solidFill>
                          <a:effectLst/>
                          <a:latin typeface="Calibri" panose="020F0502020204030204" pitchFamily="34" charset="0"/>
                        </a:rPr>
                        <a:t>5505</a:t>
                      </a:r>
                    </a:p>
                  </a:txBody>
                  <a:tcPr marL="7620" marR="7620" marT="7620" marB="0" anchor="b"/>
                </a:tc>
                <a:extLst>
                  <a:ext uri="{0D108BD9-81ED-4DB2-BD59-A6C34878D82A}">
                    <a16:rowId xmlns:a16="http://schemas.microsoft.com/office/drawing/2014/main" val="3640035706"/>
                  </a:ext>
                </a:extLst>
              </a:tr>
              <a:tr h="319391">
                <a:tc>
                  <a:txBody>
                    <a:bodyPr/>
                    <a:lstStyle/>
                    <a:p>
                      <a:pPr algn="l" fontAlgn="b"/>
                      <a:r>
                        <a:rPr lang="en-IN" sz="1500" b="0" i="0" u="none" strike="noStrike">
                          <a:solidFill>
                            <a:srgbClr val="000000"/>
                          </a:solidFill>
                          <a:effectLst/>
                          <a:latin typeface="Calibri" panose="020F0502020204030204" pitchFamily="34" charset="0"/>
                        </a:rPr>
                        <a:t>9_10</a:t>
                      </a:r>
                    </a:p>
                  </a:txBody>
                  <a:tcPr marL="7620" marR="7620" marT="7620" marB="0" anchor="b"/>
                </a:tc>
                <a:tc>
                  <a:txBody>
                    <a:bodyPr/>
                    <a:lstStyle/>
                    <a:p>
                      <a:pPr algn="r" fontAlgn="b"/>
                      <a:r>
                        <a:rPr lang="en-IN" sz="1500" b="0" i="0" u="none" strike="noStrike">
                          <a:solidFill>
                            <a:srgbClr val="000000"/>
                          </a:solidFill>
                          <a:effectLst/>
                          <a:latin typeface="Calibri" panose="020F0502020204030204" pitchFamily="34" charset="0"/>
                        </a:rPr>
                        <a:t>5149</a:t>
                      </a:r>
                    </a:p>
                  </a:txBody>
                  <a:tcPr marL="7620" marR="7620" marT="7620" marB="0" anchor="b"/>
                </a:tc>
                <a:tc>
                  <a:txBody>
                    <a:bodyPr/>
                    <a:lstStyle/>
                    <a:p>
                      <a:pPr algn="r" fontAlgn="b"/>
                      <a:r>
                        <a:rPr lang="en-IN" sz="1500" b="0" i="0" u="none" strike="noStrike">
                          <a:solidFill>
                            <a:srgbClr val="000000"/>
                          </a:solidFill>
                          <a:effectLst/>
                          <a:latin typeface="Calibri" panose="020F0502020204030204" pitchFamily="34" charset="0"/>
                        </a:rPr>
                        <a:t>4428</a:t>
                      </a:r>
                    </a:p>
                  </a:txBody>
                  <a:tcPr marL="7620" marR="7620" marT="7620" marB="0" anchor="b"/>
                </a:tc>
                <a:tc>
                  <a:txBody>
                    <a:bodyPr/>
                    <a:lstStyle/>
                    <a:p>
                      <a:pPr algn="r" fontAlgn="b"/>
                      <a:r>
                        <a:rPr lang="en-IN" sz="1500" b="0" i="0" u="none" strike="noStrike">
                          <a:solidFill>
                            <a:srgbClr val="000000"/>
                          </a:solidFill>
                          <a:effectLst/>
                          <a:latin typeface="Calibri" panose="020F0502020204030204" pitchFamily="34" charset="0"/>
                        </a:rPr>
                        <a:t>11</a:t>
                      </a:r>
                    </a:p>
                  </a:txBody>
                  <a:tcPr marL="7620" marR="7620" marT="7620" marB="0" anchor="b"/>
                </a:tc>
                <a:tc>
                  <a:txBody>
                    <a:bodyPr/>
                    <a:lstStyle/>
                    <a:p>
                      <a:pPr algn="r" fontAlgn="b"/>
                      <a:r>
                        <a:rPr lang="en-IN" sz="1500" b="0" i="0" u="none" strike="noStrike" dirty="0">
                          <a:solidFill>
                            <a:srgbClr val="000000"/>
                          </a:solidFill>
                          <a:effectLst/>
                          <a:latin typeface="Calibri" panose="020F0502020204030204" pitchFamily="34" charset="0"/>
                        </a:rPr>
                        <a:t>9588</a:t>
                      </a:r>
                    </a:p>
                  </a:txBody>
                  <a:tcPr marL="7620" marR="7620" marT="7620" marB="0" anchor="b"/>
                </a:tc>
                <a:extLst>
                  <a:ext uri="{0D108BD9-81ED-4DB2-BD59-A6C34878D82A}">
                    <a16:rowId xmlns:a16="http://schemas.microsoft.com/office/drawing/2014/main" val="1678977686"/>
                  </a:ext>
                </a:extLst>
              </a:tr>
              <a:tr h="319391">
                <a:tc>
                  <a:txBody>
                    <a:bodyPr/>
                    <a:lstStyle/>
                    <a:p>
                      <a:pPr algn="l" fontAlgn="b"/>
                      <a:r>
                        <a:rPr lang="en-IN" sz="1800" b="1" i="0" u="none" strike="noStrike" dirty="0">
                          <a:solidFill>
                            <a:srgbClr val="000000"/>
                          </a:solidFill>
                          <a:effectLst/>
                          <a:latin typeface="Calibri" panose="020F0502020204030204" pitchFamily="34" charset="0"/>
                        </a:rPr>
                        <a:t>Grand Total</a:t>
                      </a:r>
                    </a:p>
                  </a:txBody>
                  <a:tcPr marL="7620" marR="7620" marT="7620" marB="0" anchor="b"/>
                </a:tc>
                <a:tc>
                  <a:txBody>
                    <a:bodyPr/>
                    <a:lstStyle/>
                    <a:p>
                      <a:pPr algn="r" fontAlgn="b"/>
                      <a:r>
                        <a:rPr lang="en-IN" sz="1800" b="1" i="0" u="none" strike="noStrike" dirty="0">
                          <a:solidFill>
                            <a:srgbClr val="000000"/>
                          </a:solidFill>
                          <a:effectLst/>
                          <a:latin typeface="Calibri" panose="020F0502020204030204" pitchFamily="34" charset="0"/>
                        </a:rPr>
                        <a:t>34403</a:t>
                      </a:r>
                    </a:p>
                  </a:txBody>
                  <a:tcPr marL="7620" marR="7620" marT="7620" marB="0" anchor="b"/>
                </a:tc>
                <a:tc>
                  <a:txBody>
                    <a:bodyPr/>
                    <a:lstStyle/>
                    <a:p>
                      <a:pPr algn="r" fontAlgn="b"/>
                      <a:r>
                        <a:rPr lang="en-IN" sz="1800" b="1" i="0" u="none" strike="noStrike">
                          <a:solidFill>
                            <a:srgbClr val="000000"/>
                          </a:solidFill>
                          <a:effectLst/>
                          <a:latin typeface="Calibri" panose="020F0502020204030204" pitchFamily="34" charset="0"/>
                        </a:rPr>
                        <a:t>82452</a:t>
                      </a:r>
                    </a:p>
                  </a:txBody>
                  <a:tcPr marL="7620" marR="7620" marT="7620" marB="0" anchor="b"/>
                </a:tc>
                <a:tc>
                  <a:txBody>
                    <a:bodyPr/>
                    <a:lstStyle/>
                    <a:p>
                      <a:pPr algn="r" fontAlgn="b"/>
                      <a:r>
                        <a:rPr lang="en-IN" sz="1800" b="1" i="0" u="none" strike="noStrike" dirty="0">
                          <a:solidFill>
                            <a:srgbClr val="000000"/>
                          </a:solidFill>
                          <a:effectLst/>
                          <a:latin typeface="Calibri" panose="020F0502020204030204" pitchFamily="34" charset="0"/>
                        </a:rPr>
                        <a:t>1133</a:t>
                      </a:r>
                    </a:p>
                  </a:txBody>
                  <a:tcPr marL="7620" marR="7620" marT="7620" marB="0" anchor="b"/>
                </a:tc>
                <a:tc>
                  <a:txBody>
                    <a:bodyPr/>
                    <a:lstStyle/>
                    <a:p>
                      <a:pPr algn="r" fontAlgn="b"/>
                      <a:r>
                        <a:rPr lang="en-IN" sz="1800" b="1" i="0" u="none" strike="noStrike" dirty="0">
                          <a:solidFill>
                            <a:srgbClr val="000000"/>
                          </a:solidFill>
                          <a:effectLst/>
                          <a:latin typeface="Calibri" panose="020F0502020204030204" pitchFamily="34" charset="0"/>
                        </a:rPr>
                        <a:t>117988</a:t>
                      </a:r>
                    </a:p>
                  </a:txBody>
                  <a:tcPr marL="7620" marR="7620" marT="7620" marB="0" anchor="b"/>
                </a:tc>
                <a:extLst>
                  <a:ext uri="{0D108BD9-81ED-4DB2-BD59-A6C34878D82A}">
                    <a16:rowId xmlns:a16="http://schemas.microsoft.com/office/drawing/2014/main" val="2335374438"/>
                  </a:ext>
                </a:extLst>
              </a:tr>
            </a:tbl>
          </a:graphicData>
        </a:graphic>
      </p:graphicFrame>
    </p:spTree>
    <p:extLst>
      <p:ext uri="{BB962C8B-B14F-4D97-AF65-F5344CB8AC3E}">
        <p14:creationId xmlns:p14="http://schemas.microsoft.com/office/powerpoint/2010/main" val="643782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oup of people with headsets and icons">
            <a:extLst>
              <a:ext uri="{FF2B5EF4-FFF2-40B4-BE49-F238E27FC236}">
                <a16:creationId xmlns:a16="http://schemas.microsoft.com/office/drawing/2014/main" id="{C7A8978A-0D70-47A4-EAFB-883ABF8A93E0}"/>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r="7133" b="-1"/>
          <a:stretch/>
        </p:blipFill>
        <p:spPr>
          <a:xfrm>
            <a:off x="1525" y="10"/>
            <a:ext cx="12188951" cy="6857990"/>
          </a:xfrm>
          <a:prstGeom prst="rect">
            <a:avLst/>
          </a:prstGeom>
        </p:spPr>
      </p:pic>
      <p:graphicFrame>
        <p:nvGraphicFramePr>
          <p:cNvPr id="6" name="Chart 5">
            <a:extLst>
              <a:ext uri="{FF2B5EF4-FFF2-40B4-BE49-F238E27FC236}">
                <a16:creationId xmlns:a16="http://schemas.microsoft.com/office/drawing/2014/main" id="{B2F13407-6C7C-6D07-BC56-1B35BFAD938E}"/>
              </a:ext>
            </a:extLst>
          </p:cNvPr>
          <p:cNvGraphicFramePr>
            <a:graphicFrameLocks/>
          </p:cNvGraphicFramePr>
          <p:nvPr>
            <p:extLst>
              <p:ext uri="{D42A27DB-BD31-4B8C-83A1-F6EECF244321}">
                <p14:modId xmlns:p14="http://schemas.microsoft.com/office/powerpoint/2010/main" val="4001625965"/>
              </p:ext>
            </p:extLst>
          </p:nvPr>
        </p:nvGraphicFramePr>
        <p:xfrm>
          <a:off x="782426" y="1148714"/>
          <a:ext cx="10727702" cy="476189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43170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oup of people with headsets and icons">
            <a:extLst>
              <a:ext uri="{FF2B5EF4-FFF2-40B4-BE49-F238E27FC236}">
                <a16:creationId xmlns:a16="http://schemas.microsoft.com/office/drawing/2014/main" id="{918FFF86-7E97-7A95-877D-9A7B0B92F10A}"/>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r="7133" b="-1"/>
          <a:stretch/>
        </p:blipFill>
        <p:spPr>
          <a:xfrm>
            <a:off x="1525" y="10"/>
            <a:ext cx="12188951" cy="6857990"/>
          </a:xfrm>
          <a:prstGeom prst="rect">
            <a:avLst/>
          </a:prstGeom>
        </p:spPr>
      </p:pic>
      <p:sp>
        <p:nvSpPr>
          <p:cNvPr id="2" name="Title 1">
            <a:extLst>
              <a:ext uri="{FF2B5EF4-FFF2-40B4-BE49-F238E27FC236}">
                <a16:creationId xmlns:a16="http://schemas.microsoft.com/office/drawing/2014/main" id="{1B76CA6E-B244-F337-67C1-769E756B6B5D}"/>
              </a:ext>
            </a:extLst>
          </p:cNvPr>
          <p:cNvSpPr>
            <a:spLocks noGrp="1"/>
          </p:cNvSpPr>
          <p:nvPr>
            <p:ph type="title"/>
          </p:nvPr>
        </p:nvSpPr>
        <p:spPr>
          <a:xfrm>
            <a:off x="755650" y="255783"/>
            <a:ext cx="10659110" cy="1732032"/>
          </a:xfrm>
        </p:spPr>
        <p:txBody>
          <a:bodyPr>
            <a:normAutofit fontScale="90000"/>
          </a:bodyPr>
          <a:lstStyle/>
          <a:p>
            <a:pPr algn="just"/>
            <a:r>
              <a:rPr lang="en-US" sz="2600" b="1" dirty="0">
                <a:solidFill>
                  <a:srgbClr val="002060"/>
                </a:solidFill>
                <a:latin typeface="Manrope"/>
              </a:rPr>
              <a:t>Manpower Planning: </a:t>
            </a:r>
            <a:r>
              <a:rPr lang="en-US" sz="2600" dirty="0">
                <a:solidFill>
                  <a:srgbClr val="002060"/>
                </a:solidFill>
                <a:latin typeface="Manrope"/>
              </a:rPr>
              <a:t>The current rate of abandoned calls is approximately 30%. Propose a plan for manpower allocation during each time bucket (from 9 am to 9 pm) to reduce the abandon rate to 10%. In other words, you need to calculate the minimum number of agents required in each time bucket to ensure that at least 90 out of 100 calls are answered</a:t>
            </a:r>
            <a:endParaRPr lang="en-IN" sz="2600" dirty="0">
              <a:solidFill>
                <a:srgbClr val="002060"/>
              </a:solidFill>
              <a:latin typeface="Manrope"/>
            </a:endParaRPr>
          </a:p>
        </p:txBody>
      </p:sp>
      <p:sp>
        <p:nvSpPr>
          <p:cNvPr id="5" name="Content Placeholder 4">
            <a:extLst>
              <a:ext uri="{FF2B5EF4-FFF2-40B4-BE49-F238E27FC236}">
                <a16:creationId xmlns:a16="http://schemas.microsoft.com/office/drawing/2014/main" id="{08C30550-CA5F-3CE4-7C7E-6B5A8D2B1909}"/>
              </a:ext>
            </a:extLst>
          </p:cNvPr>
          <p:cNvSpPr>
            <a:spLocks noGrp="1"/>
          </p:cNvSpPr>
          <p:nvPr>
            <p:ph idx="1"/>
          </p:nvPr>
        </p:nvSpPr>
        <p:spPr>
          <a:xfrm>
            <a:off x="777240" y="1987826"/>
            <a:ext cx="10659110" cy="4870163"/>
          </a:xfrm>
          <a:solidFill>
            <a:srgbClr val="003B47"/>
          </a:solidFill>
        </p:spPr>
        <p:txBody>
          <a:bodyPr>
            <a:normAutofit fontScale="92500" lnSpcReduction="10000"/>
          </a:bodyPr>
          <a:lstStyle/>
          <a:p>
            <a:pPr marL="0" indent="0">
              <a:buNone/>
            </a:pPr>
            <a:r>
              <a:rPr lang="en-IN" dirty="0">
                <a:solidFill>
                  <a:schemeClr val="bg2"/>
                </a:solidFill>
              </a:rPr>
              <a:t>From the assumption given the following points are noted</a:t>
            </a:r>
          </a:p>
          <a:p>
            <a:pPr marL="0" indent="0">
              <a:buNone/>
            </a:pPr>
            <a:endParaRPr lang="en-IN" dirty="0">
              <a:solidFill>
                <a:schemeClr val="bg2"/>
              </a:solidFill>
            </a:endParaRPr>
          </a:p>
          <a:p>
            <a:r>
              <a:rPr lang="en-US" sz="2200" i="0" dirty="0">
                <a:solidFill>
                  <a:schemeClr val="bg2"/>
                </a:solidFill>
                <a:effectLst/>
              </a:rPr>
              <a:t>Total Working Hours by the company</a:t>
            </a:r>
            <a:r>
              <a:rPr lang="en-IN" sz="2200" i="0" dirty="0">
                <a:solidFill>
                  <a:schemeClr val="bg2"/>
                </a:solidFill>
                <a:effectLst/>
              </a:rPr>
              <a:t> : 9 Hours</a:t>
            </a:r>
          </a:p>
          <a:p>
            <a:r>
              <a:rPr lang="en-US" sz="2200" dirty="0">
                <a:solidFill>
                  <a:schemeClr val="bg2"/>
                </a:solidFill>
              </a:rPr>
              <a:t> Lunch and snacks in the office : 1.5 Hours</a:t>
            </a:r>
          </a:p>
          <a:p>
            <a:r>
              <a:rPr lang="en-US" sz="2200" dirty="0">
                <a:solidFill>
                  <a:schemeClr val="bg2"/>
                </a:solidFill>
              </a:rPr>
              <a:t>Actual Working hour of an agent : 9 – 1.5 = 7.5 hours</a:t>
            </a:r>
          </a:p>
          <a:p>
            <a:r>
              <a:rPr lang="en-US" sz="2200" dirty="0">
                <a:solidFill>
                  <a:schemeClr val="bg2"/>
                </a:solidFill>
              </a:rPr>
              <a:t>An agent spends 60% of their total actual working hours : 60% * 7.5 = 4.5</a:t>
            </a:r>
          </a:p>
          <a:p>
            <a:r>
              <a:rPr lang="en-US" sz="2200" dirty="0">
                <a:solidFill>
                  <a:schemeClr val="bg2"/>
                </a:solidFill>
              </a:rPr>
              <a:t>Average call on a single Day (From task no 1) : 196.96 = 197 Seconds</a:t>
            </a:r>
          </a:p>
          <a:p>
            <a:r>
              <a:rPr lang="en-US" sz="2200" dirty="0">
                <a:solidFill>
                  <a:schemeClr val="bg2"/>
                </a:solidFill>
              </a:rPr>
              <a:t>Sum of call in a day : 676664 seconds</a:t>
            </a:r>
          </a:p>
          <a:p>
            <a:r>
              <a:rPr lang="en-US" sz="2200" dirty="0">
                <a:solidFill>
                  <a:schemeClr val="bg2"/>
                </a:solidFill>
              </a:rPr>
              <a:t>Sum of call in a day : 676664/3600 = 187.96 hour</a:t>
            </a:r>
          </a:p>
          <a:p>
            <a:r>
              <a:rPr lang="en-US" sz="2200" dirty="0">
                <a:solidFill>
                  <a:schemeClr val="bg2"/>
                </a:solidFill>
              </a:rPr>
              <a:t>Agent present for 60% of call = 187.96/4.5 = 42 (round)</a:t>
            </a:r>
          </a:p>
          <a:p>
            <a:r>
              <a:rPr lang="en-US" sz="2200" dirty="0">
                <a:solidFill>
                  <a:schemeClr val="bg2"/>
                </a:solidFill>
              </a:rPr>
              <a:t>Agent required for  90% of call = 42/60*90 = 63 (round)</a:t>
            </a:r>
          </a:p>
          <a:p>
            <a:r>
              <a:rPr lang="en-US" sz="2200" dirty="0">
                <a:solidFill>
                  <a:schemeClr val="bg2"/>
                </a:solidFill>
              </a:rPr>
              <a:t>Agent required as per time bucket : % of count of call second*63 </a:t>
            </a:r>
          </a:p>
          <a:p>
            <a:pPr marL="0" indent="0">
              <a:buNone/>
            </a:pPr>
            <a:r>
              <a:rPr lang="en-US" sz="2200" dirty="0">
                <a:solidFill>
                  <a:schemeClr val="bg2"/>
                </a:solidFill>
              </a:rPr>
              <a:t>For time bucket 10_11: 11.28% * 63 = 7</a:t>
            </a:r>
          </a:p>
          <a:p>
            <a:endParaRPr lang="en-US" sz="2200" dirty="0">
              <a:solidFill>
                <a:schemeClr val="bg2"/>
              </a:solidFill>
            </a:endParaRPr>
          </a:p>
          <a:p>
            <a:pPr marL="0" indent="0">
              <a:buNone/>
            </a:pPr>
            <a:endParaRPr lang="en-US" sz="2200" dirty="0">
              <a:solidFill>
                <a:schemeClr val="bg2"/>
              </a:solidFill>
            </a:endParaRPr>
          </a:p>
          <a:p>
            <a:pPr marL="0" indent="0">
              <a:buNone/>
            </a:pPr>
            <a:endParaRPr lang="en-IN" dirty="0">
              <a:solidFill>
                <a:schemeClr val="bg2"/>
              </a:solidFill>
            </a:endParaRPr>
          </a:p>
        </p:txBody>
      </p:sp>
    </p:spTree>
    <p:extLst>
      <p:ext uri="{BB962C8B-B14F-4D97-AF65-F5344CB8AC3E}">
        <p14:creationId xmlns:p14="http://schemas.microsoft.com/office/powerpoint/2010/main" val="1712643311"/>
      </p:ext>
    </p:extLst>
  </p:cSld>
  <p:clrMapOvr>
    <a:masterClrMapping/>
  </p:clrMapOvr>
</p:sld>
</file>

<file path=ppt/theme/theme1.xml><?xml version="1.0" encoding="utf-8"?>
<a:theme xmlns:a="http://schemas.openxmlformats.org/drawingml/2006/main" name="ConfettiVTI">
  <a:themeElements>
    <a:clrScheme name="AnalogousFromDarkSeedLeftStep">
      <a:dk1>
        <a:srgbClr val="000000"/>
      </a:dk1>
      <a:lt1>
        <a:srgbClr val="FFFFFF"/>
      </a:lt1>
      <a:dk2>
        <a:srgbClr val="3E3423"/>
      </a:dk2>
      <a:lt2>
        <a:srgbClr val="E7E2E8"/>
      </a:lt2>
      <a:accent1>
        <a:srgbClr val="33B822"/>
      </a:accent1>
      <a:accent2>
        <a:srgbClr val="69B415"/>
      </a:accent2>
      <a:accent3>
        <a:srgbClr val="9FA61F"/>
      </a:accent3>
      <a:accent4>
        <a:srgbClr val="D38F19"/>
      </a:accent4>
      <a:accent5>
        <a:srgbClr val="E5542B"/>
      </a:accent5>
      <a:accent6>
        <a:srgbClr val="D3193E"/>
      </a:accent6>
      <a:hlink>
        <a:srgbClr val="BB6D3C"/>
      </a:hlink>
      <a:folHlink>
        <a:srgbClr val="7F7F7F"/>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docProps/app.xml><?xml version="1.0" encoding="utf-8"?>
<Properties xmlns="http://schemas.openxmlformats.org/officeDocument/2006/extended-properties" xmlns:vt="http://schemas.openxmlformats.org/officeDocument/2006/docPropsVTypes">
  <TotalTime>243</TotalTime>
  <Words>2050</Words>
  <Application>Microsoft Office PowerPoint</Application>
  <PresentationFormat>Widescreen</PresentationFormat>
  <Paragraphs>575</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Gill Sans Nova</vt:lpstr>
      <vt:lpstr>Manrope</vt:lpstr>
      <vt:lpstr>Söhne</vt:lpstr>
      <vt:lpstr>Wingdings</vt:lpstr>
      <vt:lpstr>ConfettiVTI</vt:lpstr>
      <vt:lpstr>ABC Call Volume Trend Analysis </vt:lpstr>
      <vt:lpstr>APPROCH</vt:lpstr>
      <vt:lpstr>PROJECT DESCRIPTION</vt:lpstr>
      <vt:lpstr>TECH-STACK USED</vt:lpstr>
      <vt:lpstr>UNDERSATNING THE DATA</vt:lpstr>
      <vt:lpstr>Average Call Duration: Determine the average duration of all incoming calls received by agents. This should be calculated for each time bucket.</vt:lpstr>
      <vt:lpstr>Call Volume Analysis: Visualize the total number of calls received. This should be represented as a graph or chart showing the number of calls against time. Time should be represented in buckets (e.g., 1-2, 2-3, etc.).</vt:lpstr>
      <vt:lpstr>PowerPoint Presentation</vt:lpstr>
      <vt:lpstr>Manpower Planning: The current rate of abandoned calls is approximately 30%. Propose a plan for manpower allocation during each time bucket (from 9 am to 9 pm) to reduce the abandon rate to 10%. In other words, you need to calculate the minimum number of agents required in each time bucket to ensure that at least 90 out of 100 calls are answered</vt:lpstr>
      <vt:lpstr>.</vt:lpstr>
      <vt:lpstr>.</vt:lpstr>
      <vt:lpstr>Night Shift Manpower Planning: Customers also call ABC Insurance Company at night but don't get an answer because there are no agents available. This creates a poor customer experience. Assume that for every 100 calls that customers make between 9 am and 9 pm, they also make 30 calls at night between 9 pm and 9 am. The distribution of these 30 calls is as follows:</vt:lpstr>
      <vt:lpstr>.</vt:lpstr>
      <vt:lpstr>.</vt:lpstr>
      <vt:lpstr>INSIGHTS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ABC Call Volume Trend Analysis </dc:title>
  <dc:creator>satyashree pawar</dc:creator>
  <cp:lastModifiedBy>satyashree pawar</cp:lastModifiedBy>
  <cp:revision>3</cp:revision>
  <dcterms:created xsi:type="dcterms:W3CDTF">2023-12-29T17:59:16Z</dcterms:created>
  <dcterms:modified xsi:type="dcterms:W3CDTF">2023-12-30T19:44:08Z</dcterms:modified>
</cp:coreProperties>
</file>