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75" r:id="rId3"/>
    <p:sldId id="257" r:id="rId4"/>
    <p:sldId id="276" r:id="rId5"/>
    <p:sldId id="272" r:id="rId6"/>
    <p:sldId id="273" r:id="rId7"/>
    <p:sldId id="277" r:id="rId8"/>
    <p:sldId id="274" r:id="rId9"/>
    <p:sldId id="258" r:id="rId10"/>
    <p:sldId id="259" r:id="rId11"/>
    <p:sldId id="260" r:id="rId12"/>
    <p:sldId id="261" r:id="rId13"/>
    <p:sldId id="262" r:id="rId14"/>
    <p:sldId id="263" r:id="rId15"/>
    <p:sldId id="264" r:id="rId16"/>
    <p:sldId id="265" r:id="rId17"/>
    <p:sldId id="267" r:id="rId18"/>
    <p:sldId id="278" r:id="rId19"/>
    <p:sldId id="270"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10B"/>
    <a:srgbClr val="928A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E:\ZION%20TECH\coffeeOrdersData-Final%20-%20Copy.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E:\ZION%20TECH\coffeeOrdersData-Final%20-%20Cop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ZION%20TECH\coffeeOrdersData-Final%20-%20Cop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ZION%20TECH\coffeeOrdersData-Final%20-%20Copy.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[coffeeOrdersData-Final - Copy.xlsx]KPI-Pivot!PivotTable1</c:name>
    <c:fmtId val="3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kern="1200" spc="100" baseline="0" dirty="0">
                <a:solidFill>
                  <a:srgbClr val="663300"/>
                </a:solidFill>
                <a:effectLst>
                  <a:outerShdw blurRad="50800" dist="38100" dir="5400000" algn="t" rotWithShape="0">
                    <a:prstClr val="black">
                      <a:alpha val="40000"/>
                    </a:prstClr>
                  </a:outerShdw>
                </a:effectLst>
              </a:rPr>
              <a:t>TOTAL SALES FOR COFFEE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rgbClr val="C28446"/>
            </a:solidFill>
            <a:round/>
          </a:ln>
          <a:effectLst/>
        </c:spPr>
        <c:marker>
          <c:symbol val="circle"/>
          <c:size val="5"/>
          <c:spPr>
            <a:solidFill>
              <a:schemeClr val="accent1"/>
            </a:solidFill>
            <a:ln w="9525">
              <a:solidFill>
                <a:srgbClr val="C2844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2">
                <a:lumMod val="75000"/>
              </a:schemeClr>
            </a:solidFill>
            <a:round/>
          </a:ln>
          <a:effectLst/>
        </c:spPr>
        <c:marker>
          <c:symbol val="circle"/>
          <c:size val="5"/>
          <c:spPr>
            <a:solidFill>
              <a:schemeClr val="accent2"/>
            </a:solidFill>
            <a:ln w="9525">
              <a:solidFill>
                <a:schemeClr val="accent2">
                  <a:lumMod val="7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rgbClr val="663300"/>
            </a:solidFill>
            <a:round/>
          </a:ln>
          <a:effectLst/>
        </c:spPr>
        <c:marker>
          <c:symbol val="circle"/>
          <c:size val="5"/>
          <c:spPr>
            <a:solidFill>
              <a:schemeClr val="accent3"/>
            </a:solidFill>
            <a:ln w="9525">
              <a:solidFill>
                <a:srgbClr val="663300"/>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rgbClr val="996633"/>
            </a:solidFill>
            <a:round/>
          </a:ln>
          <a:effectLst/>
        </c:spPr>
        <c:marker>
          <c:symbol val="circle"/>
          <c:size val="5"/>
          <c:spPr>
            <a:solidFill>
              <a:schemeClr val="accent4"/>
            </a:solidFill>
            <a:ln w="9525">
              <a:solidFill>
                <a:srgbClr val="99663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rgbClr val="C28446"/>
            </a:solidFill>
            <a:round/>
          </a:ln>
          <a:effectLst/>
        </c:spPr>
        <c:marker>
          <c:symbol val="circle"/>
          <c:size val="5"/>
          <c:spPr>
            <a:solidFill>
              <a:schemeClr val="accent1"/>
            </a:solidFill>
            <a:ln w="9525">
              <a:solidFill>
                <a:srgbClr val="C2844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2">
                <a:lumMod val="75000"/>
              </a:schemeClr>
            </a:solidFill>
            <a:round/>
          </a:ln>
          <a:effectLst/>
        </c:spPr>
        <c:marker>
          <c:symbol val="circle"/>
          <c:size val="5"/>
          <c:spPr>
            <a:solidFill>
              <a:schemeClr val="accent2"/>
            </a:solidFill>
            <a:ln w="9525">
              <a:solidFill>
                <a:schemeClr val="accent2">
                  <a:lumMod val="7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rgbClr val="663300"/>
            </a:solidFill>
            <a:round/>
          </a:ln>
          <a:effectLst/>
        </c:spPr>
        <c:marker>
          <c:symbol val="circle"/>
          <c:size val="5"/>
          <c:spPr>
            <a:solidFill>
              <a:schemeClr val="accent3"/>
            </a:solidFill>
            <a:ln w="9525">
              <a:solidFill>
                <a:srgbClr val="663300"/>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rgbClr val="996633"/>
            </a:solidFill>
            <a:round/>
          </a:ln>
          <a:effectLst/>
        </c:spPr>
        <c:marker>
          <c:symbol val="circle"/>
          <c:size val="5"/>
          <c:spPr>
            <a:solidFill>
              <a:schemeClr val="accent4"/>
            </a:solidFill>
            <a:ln w="9525">
              <a:solidFill>
                <a:srgbClr val="99663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rgbClr val="C28446"/>
            </a:solidFill>
            <a:round/>
          </a:ln>
          <a:effectLst/>
        </c:spPr>
        <c:marker>
          <c:symbol val="circle"/>
          <c:size val="5"/>
          <c:spPr>
            <a:solidFill>
              <a:schemeClr val="accent1"/>
            </a:solidFill>
            <a:ln w="9525">
              <a:solidFill>
                <a:srgbClr val="C2844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2">
                <a:lumMod val="75000"/>
              </a:schemeClr>
            </a:solidFill>
            <a:round/>
          </a:ln>
          <a:effectLst/>
        </c:spPr>
        <c:marker>
          <c:symbol val="circle"/>
          <c:size val="5"/>
          <c:spPr>
            <a:solidFill>
              <a:schemeClr val="accent2"/>
            </a:solidFill>
            <a:ln w="9525">
              <a:solidFill>
                <a:schemeClr val="accent2">
                  <a:lumMod val="7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rgbClr val="663300"/>
            </a:solidFill>
            <a:round/>
          </a:ln>
          <a:effectLst/>
        </c:spPr>
        <c:marker>
          <c:symbol val="circle"/>
          <c:size val="5"/>
          <c:spPr>
            <a:solidFill>
              <a:schemeClr val="accent3"/>
            </a:solidFill>
            <a:ln w="9525">
              <a:solidFill>
                <a:srgbClr val="663300"/>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rgbClr val="996633"/>
            </a:solidFill>
            <a:round/>
          </a:ln>
          <a:effectLst/>
        </c:spPr>
        <c:marker>
          <c:symbol val="circle"/>
          <c:size val="5"/>
          <c:spPr>
            <a:solidFill>
              <a:schemeClr val="accent4"/>
            </a:solidFill>
            <a:ln w="9525">
              <a:solidFill>
                <a:srgbClr val="99663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136165622963676E-2"/>
          <c:y val="0.11334272293218058"/>
          <c:w val="0.83312182760326892"/>
          <c:h val="0.7266909966039129"/>
        </c:manualLayout>
      </c:layout>
      <c:lineChart>
        <c:grouping val="standard"/>
        <c:varyColors val="0"/>
        <c:ser>
          <c:idx val="0"/>
          <c:order val="0"/>
          <c:tx>
            <c:strRef>
              <c:f>'KPI-Pivot'!$B$3:$B$4</c:f>
              <c:strCache>
                <c:ptCount val="1"/>
                <c:pt idx="0">
                  <c:v>2019</c:v>
                </c:pt>
              </c:strCache>
            </c:strRef>
          </c:tx>
          <c:spPr>
            <a:ln w="28575" cap="rnd">
              <a:solidFill>
                <a:srgbClr val="C28446"/>
              </a:solidFill>
              <a:round/>
            </a:ln>
            <a:effectLst/>
          </c:spPr>
          <c:marker>
            <c:symbol val="circle"/>
            <c:size val="5"/>
            <c:spPr>
              <a:solidFill>
                <a:schemeClr val="accent1"/>
              </a:solidFill>
              <a:ln w="9525">
                <a:solidFill>
                  <a:srgbClr val="C28446"/>
                </a:solidFill>
              </a:ln>
              <a:effectLst/>
            </c:spPr>
          </c:marker>
          <c:cat>
            <c:strRef>
              <c:f>'KPI-Pivot'!$A$5:$A$9</c:f>
              <c:strCache>
                <c:ptCount val="4"/>
                <c:pt idx="0">
                  <c:v>Arabica</c:v>
                </c:pt>
                <c:pt idx="1">
                  <c:v>Excelsior</c:v>
                </c:pt>
                <c:pt idx="2">
                  <c:v>Librica</c:v>
                </c:pt>
                <c:pt idx="3">
                  <c:v>Robusta</c:v>
                </c:pt>
              </c:strCache>
            </c:strRef>
          </c:cat>
          <c:val>
            <c:numRef>
              <c:f>'KPI-Pivot'!$B$5:$B$9</c:f>
              <c:numCache>
                <c:formatCode>General</c:formatCode>
                <c:ptCount val="4"/>
                <c:pt idx="0">
                  <c:v>2926.63</c:v>
                </c:pt>
                <c:pt idx="1">
                  <c:v>3481.46</c:v>
                </c:pt>
                <c:pt idx="2">
                  <c:v>3378.0049999999987</c:v>
                </c:pt>
                <c:pt idx="3">
                  <c:v>2401.0700000000006</c:v>
                </c:pt>
              </c:numCache>
            </c:numRef>
          </c:val>
          <c:smooth val="0"/>
          <c:extLst>
            <c:ext xmlns:c16="http://schemas.microsoft.com/office/drawing/2014/chart" uri="{C3380CC4-5D6E-409C-BE32-E72D297353CC}">
              <c16:uniqueId val="{00000000-17C7-4B7F-9466-F13268DA3F1D}"/>
            </c:ext>
          </c:extLst>
        </c:ser>
        <c:ser>
          <c:idx val="1"/>
          <c:order val="1"/>
          <c:tx>
            <c:strRef>
              <c:f>'KPI-Pivot'!$C$3:$C$4</c:f>
              <c:strCache>
                <c:ptCount val="1"/>
                <c:pt idx="0">
                  <c:v>2020</c:v>
                </c:pt>
              </c:strCache>
            </c:strRef>
          </c:tx>
          <c:spPr>
            <a:ln w="28575" cap="rnd">
              <a:solidFill>
                <a:schemeClr val="accent2">
                  <a:lumMod val="75000"/>
                </a:schemeClr>
              </a:solidFill>
              <a:round/>
            </a:ln>
            <a:effectLst/>
          </c:spPr>
          <c:marker>
            <c:symbol val="circle"/>
            <c:size val="5"/>
            <c:spPr>
              <a:solidFill>
                <a:schemeClr val="accent2"/>
              </a:solidFill>
              <a:ln w="9525">
                <a:solidFill>
                  <a:schemeClr val="accent2">
                    <a:lumMod val="75000"/>
                  </a:schemeClr>
                </a:solidFill>
              </a:ln>
              <a:effectLst/>
            </c:spPr>
          </c:marker>
          <c:cat>
            <c:strRef>
              <c:f>'KPI-Pivot'!$A$5:$A$9</c:f>
              <c:strCache>
                <c:ptCount val="4"/>
                <c:pt idx="0">
                  <c:v>Arabica</c:v>
                </c:pt>
                <c:pt idx="1">
                  <c:v>Excelsior</c:v>
                </c:pt>
                <c:pt idx="2">
                  <c:v>Librica</c:v>
                </c:pt>
                <c:pt idx="3">
                  <c:v>Robusta</c:v>
                </c:pt>
              </c:strCache>
            </c:strRef>
          </c:cat>
          <c:val>
            <c:numRef>
              <c:f>'KPI-Pivot'!$C$5:$C$9</c:f>
              <c:numCache>
                <c:formatCode>General</c:formatCode>
                <c:ptCount val="4"/>
                <c:pt idx="0">
                  <c:v>3356.415</c:v>
                </c:pt>
                <c:pt idx="1">
                  <c:v>3663.4100000000008</c:v>
                </c:pt>
                <c:pt idx="2">
                  <c:v>2604.4550000000004</c:v>
                </c:pt>
                <c:pt idx="3">
                  <c:v>2493.2649999999994</c:v>
                </c:pt>
              </c:numCache>
            </c:numRef>
          </c:val>
          <c:smooth val="0"/>
          <c:extLst>
            <c:ext xmlns:c16="http://schemas.microsoft.com/office/drawing/2014/chart" uri="{C3380CC4-5D6E-409C-BE32-E72D297353CC}">
              <c16:uniqueId val="{00000001-17C7-4B7F-9466-F13268DA3F1D}"/>
            </c:ext>
          </c:extLst>
        </c:ser>
        <c:ser>
          <c:idx val="2"/>
          <c:order val="2"/>
          <c:tx>
            <c:strRef>
              <c:f>'KPI-Pivot'!$D$3:$D$4</c:f>
              <c:strCache>
                <c:ptCount val="1"/>
                <c:pt idx="0">
                  <c:v>2021</c:v>
                </c:pt>
              </c:strCache>
            </c:strRef>
          </c:tx>
          <c:spPr>
            <a:ln w="28575" cap="rnd">
              <a:solidFill>
                <a:srgbClr val="663300"/>
              </a:solidFill>
              <a:round/>
            </a:ln>
            <a:effectLst/>
          </c:spPr>
          <c:marker>
            <c:symbol val="circle"/>
            <c:size val="5"/>
            <c:spPr>
              <a:solidFill>
                <a:schemeClr val="accent3"/>
              </a:solidFill>
              <a:ln w="9525">
                <a:solidFill>
                  <a:srgbClr val="663300"/>
                </a:solidFill>
              </a:ln>
              <a:effectLst/>
            </c:spPr>
          </c:marker>
          <c:cat>
            <c:strRef>
              <c:f>'KPI-Pivot'!$A$5:$A$9</c:f>
              <c:strCache>
                <c:ptCount val="4"/>
                <c:pt idx="0">
                  <c:v>Arabica</c:v>
                </c:pt>
                <c:pt idx="1">
                  <c:v>Excelsior</c:v>
                </c:pt>
                <c:pt idx="2">
                  <c:v>Librica</c:v>
                </c:pt>
                <c:pt idx="3">
                  <c:v>Robusta</c:v>
                </c:pt>
              </c:strCache>
            </c:strRef>
          </c:cat>
          <c:val>
            <c:numRef>
              <c:f>'KPI-Pivot'!$D$5:$D$9</c:f>
              <c:numCache>
                <c:formatCode>General</c:formatCode>
                <c:ptCount val="4"/>
                <c:pt idx="0">
                  <c:v>4045.6299999999992</c:v>
                </c:pt>
                <c:pt idx="1">
                  <c:v>3469.6399999999994</c:v>
                </c:pt>
                <c:pt idx="2">
                  <c:v>3836.6950000000011</c:v>
                </c:pt>
                <c:pt idx="3">
                  <c:v>2414.1449999999995</c:v>
                </c:pt>
              </c:numCache>
            </c:numRef>
          </c:val>
          <c:smooth val="0"/>
          <c:extLst>
            <c:ext xmlns:c16="http://schemas.microsoft.com/office/drawing/2014/chart" uri="{C3380CC4-5D6E-409C-BE32-E72D297353CC}">
              <c16:uniqueId val="{00000002-17C7-4B7F-9466-F13268DA3F1D}"/>
            </c:ext>
          </c:extLst>
        </c:ser>
        <c:ser>
          <c:idx val="3"/>
          <c:order val="3"/>
          <c:tx>
            <c:strRef>
              <c:f>'KPI-Pivot'!$E$3:$E$4</c:f>
              <c:strCache>
                <c:ptCount val="1"/>
                <c:pt idx="0">
                  <c:v>2022</c:v>
                </c:pt>
              </c:strCache>
            </c:strRef>
          </c:tx>
          <c:spPr>
            <a:ln w="28575" cap="rnd">
              <a:solidFill>
                <a:srgbClr val="996633"/>
              </a:solidFill>
              <a:round/>
            </a:ln>
            <a:effectLst/>
          </c:spPr>
          <c:marker>
            <c:symbol val="circle"/>
            <c:size val="5"/>
            <c:spPr>
              <a:solidFill>
                <a:schemeClr val="accent4"/>
              </a:solidFill>
              <a:ln w="9525">
                <a:solidFill>
                  <a:srgbClr val="996633"/>
                </a:solidFill>
              </a:ln>
              <a:effectLst/>
            </c:spPr>
          </c:marker>
          <c:cat>
            <c:strRef>
              <c:f>'KPI-Pivot'!$A$5:$A$9</c:f>
              <c:strCache>
                <c:ptCount val="4"/>
                <c:pt idx="0">
                  <c:v>Arabica</c:v>
                </c:pt>
                <c:pt idx="1">
                  <c:v>Excelsior</c:v>
                </c:pt>
                <c:pt idx="2">
                  <c:v>Librica</c:v>
                </c:pt>
                <c:pt idx="3">
                  <c:v>Robusta</c:v>
                </c:pt>
              </c:strCache>
            </c:strRef>
          </c:cat>
          <c:val>
            <c:numRef>
              <c:f>'KPI-Pivot'!$E$5:$E$9</c:f>
              <c:numCache>
                <c:formatCode>General</c:formatCode>
                <c:ptCount val="4"/>
                <c:pt idx="0">
                  <c:v>1439.82</c:v>
                </c:pt>
                <c:pt idx="1">
                  <c:v>1691.9299999999996</c:v>
                </c:pt>
                <c:pt idx="2">
                  <c:v>2234.92</c:v>
                </c:pt>
                <c:pt idx="3">
                  <c:v>1696.7650000000001</c:v>
                </c:pt>
              </c:numCache>
            </c:numRef>
          </c:val>
          <c:smooth val="0"/>
          <c:extLst>
            <c:ext xmlns:c16="http://schemas.microsoft.com/office/drawing/2014/chart" uri="{C3380CC4-5D6E-409C-BE32-E72D297353CC}">
              <c16:uniqueId val="{00000003-17C7-4B7F-9466-F13268DA3F1D}"/>
            </c:ext>
          </c:extLst>
        </c:ser>
        <c:dLbls>
          <c:showLegendKey val="0"/>
          <c:showVal val="0"/>
          <c:showCatName val="0"/>
          <c:showSerName val="0"/>
          <c:showPercent val="0"/>
          <c:showBubbleSize val="0"/>
        </c:dLbls>
        <c:marker val="1"/>
        <c:smooth val="0"/>
        <c:axId val="970846864"/>
        <c:axId val="1017974656"/>
      </c:lineChart>
      <c:catAx>
        <c:axId val="970846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17974656"/>
        <c:crosses val="autoZero"/>
        <c:auto val="1"/>
        <c:lblAlgn val="ctr"/>
        <c:lblOffset val="100"/>
        <c:noMultiLvlLbl val="0"/>
      </c:catAx>
      <c:valAx>
        <c:axId val="10179746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708468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[coffeeOrdersData-Final - Copy.xlsx]KPI-Pivot!PivotTable2</c:name>
    <c:fmtId val="16"/>
  </c:pivotSource>
  <c:chart>
    <c:title>
      <c:tx>
        <c:rich>
          <a:bodyPr rot="0" spcFirstLastPara="1" vertOverflow="ellipsis" vert="horz" wrap="square" anchor="ctr" anchorCtr="1"/>
          <a:lstStyle/>
          <a:p>
            <a:pPr algn="ctr" rtl="0">
              <a:defRPr sz="1400" b="0" i="0" u="none" strike="noStrike" kern="1200" spc="0" baseline="0">
                <a:solidFill>
                  <a:sysClr val="windowText" lastClr="000000">
                    <a:lumMod val="65000"/>
                    <a:lumOff val="35000"/>
                  </a:sysClr>
                </a:solidFill>
                <a:latin typeface="+mn-lt"/>
                <a:ea typeface="+mn-ea"/>
                <a:cs typeface="+mn-cs"/>
              </a:defRPr>
            </a:pPr>
            <a:r>
              <a:rPr lang="en-US" sz="1400" b="1" i="0" u="none" strike="noStrike" kern="1200" spc="100" baseline="0">
                <a:solidFill>
                  <a:srgbClr val="663300"/>
                </a:solidFill>
                <a:effectLst>
                  <a:outerShdw blurRad="50800" dist="38100" dir="5400000" algn="t" rotWithShape="0">
                    <a:prstClr val="black">
                      <a:alpha val="40000"/>
                    </a:prstClr>
                  </a:outerShdw>
                </a:effectLst>
                <a:latin typeface="+mn-lt"/>
                <a:ea typeface="+mn-ea"/>
                <a:cs typeface="+mn-cs"/>
              </a:rPr>
              <a:t>SALES BY COUNTRY</a:t>
            </a:r>
          </a:p>
        </c:rich>
      </c:tx>
      <c:overlay val="0"/>
      <c:spPr>
        <a:noFill/>
        <a:ln>
          <a:noFill/>
        </a:ln>
        <a:effectLst/>
      </c:spPr>
      <c:txPr>
        <a:bodyPr rot="0" spcFirstLastPara="1" vertOverflow="ellipsis" vert="horz" wrap="square" anchor="ctr" anchorCtr="1"/>
        <a:lstStyle/>
        <a:p>
          <a:pPr algn="ctr" rtl="0">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6633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6633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6633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'KPI-Pivot'!$B$12</c:f>
              <c:strCache>
                <c:ptCount val="1"/>
                <c:pt idx="0">
                  <c:v>Total</c:v>
                </c:pt>
              </c:strCache>
            </c:strRef>
          </c:tx>
          <c:spPr>
            <a:solidFill>
              <a:srgbClr val="6633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'KPI-Pivot'!$A$13:$A$16</c:f>
              <c:strCache>
                <c:ptCount val="3"/>
                <c:pt idx="0">
                  <c:v>Ireland</c:v>
                </c:pt>
                <c:pt idx="1">
                  <c:v>United Kingdom</c:v>
                </c:pt>
                <c:pt idx="2">
                  <c:v>United States</c:v>
                </c:pt>
              </c:strCache>
            </c:strRef>
          </c:cat>
          <c:val>
            <c:numRef>
              <c:f>'KPI-Pivot'!$B$13:$B$16</c:f>
              <c:numCache>
                <c:formatCode>General</c:formatCode>
                <c:ptCount val="3"/>
                <c:pt idx="0">
                  <c:v>6696.8649999999989</c:v>
                </c:pt>
                <c:pt idx="1">
                  <c:v>2798.5050000000001</c:v>
                </c:pt>
                <c:pt idx="2">
                  <c:v>35638.88499999998</c:v>
                </c:pt>
              </c:numCache>
            </c:numRef>
          </c:val>
          <c:extLst>
            <c:ext xmlns:c16="http://schemas.microsoft.com/office/drawing/2014/chart" uri="{C3380CC4-5D6E-409C-BE32-E72D297353CC}">
              <c16:uniqueId val="{00000000-0684-4E6A-8F66-62297312618A}"/>
            </c:ext>
          </c:extLst>
        </c:ser>
        <c:dLbls>
          <c:showLegendKey val="0"/>
          <c:showVal val="0"/>
          <c:showCatName val="0"/>
          <c:showSerName val="0"/>
          <c:showPercent val="0"/>
          <c:showBubbleSize val="0"/>
        </c:dLbls>
        <c:gapWidth val="219"/>
        <c:axId val="1350965839"/>
        <c:axId val="959526176"/>
      </c:barChart>
      <c:catAx>
        <c:axId val="13509658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59526176"/>
        <c:crosses val="autoZero"/>
        <c:auto val="1"/>
        <c:lblAlgn val="ctr"/>
        <c:lblOffset val="100"/>
        <c:noMultiLvlLbl val="0"/>
      </c:catAx>
      <c:valAx>
        <c:axId val="9595261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509658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[coffeeOrdersData-Final - Copy.xlsx]KPI-Pivot!PivotTable3</c:name>
    <c:fmtId val="13"/>
  </c:pivotSource>
  <c:chart>
    <c:title>
      <c:tx>
        <c:rich>
          <a:bodyPr rot="0" spcFirstLastPara="1" vertOverflow="ellipsis" vert="horz" wrap="square" anchor="ctr" anchorCtr="1"/>
          <a:lstStyle/>
          <a:p>
            <a:pPr algn="ctr" rtl="0">
              <a:defRPr lang="en-US" sz="1400" b="1" i="0" u="none" strike="noStrike" kern="1200" spc="100" baseline="0">
                <a:solidFill>
                  <a:srgbClr val="663300"/>
                </a:solidFill>
                <a:effectLst>
                  <a:outerShdw blurRad="50800" dist="38100" dir="5400000" algn="t" rotWithShape="0">
                    <a:prstClr val="black">
                      <a:alpha val="40000"/>
                    </a:prstClr>
                  </a:outerShdw>
                </a:effectLst>
                <a:latin typeface="+mn-lt"/>
                <a:ea typeface="+mn-ea"/>
                <a:cs typeface="+mn-cs"/>
              </a:defRPr>
            </a:pPr>
            <a:r>
              <a:rPr lang="en-US" sz="1400" b="1" i="0" u="none" strike="noStrike" kern="1200" spc="100" baseline="0">
                <a:solidFill>
                  <a:srgbClr val="663300"/>
                </a:solidFill>
                <a:effectLst>
                  <a:outerShdw blurRad="50800" dist="38100" dir="5400000" algn="t" rotWithShape="0">
                    <a:prstClr val="black">
                      <a:alpha val="40000"/>
                    </a:prstClr>
                  </a:outerShdw>
                </a:effectLst>
                <a:latin typeface="+mn-lt"/>
                <a:ea typeface="+mn-ea"/>
                <a:cs typeface="+mn-cs"/>
              </a:rPr>
              <a:t>TOP 5 CUSTOMERS</a:t>
            </a:r>
          </a:p>
        </c:rich>
      </c:tx>
      <c:overlay val="0"/>
      <c:spPr>
        <a:noFill/>
        <a:ln>
          <a:noFill/>
        </a:ln>
        <a:effectLst/>
      </c:spPr>
      <c:txPr>
        <a:bodyPr rot="0" spcFirstLastPara="1" vertOverflow="ellipsis" vert="horz" wrap="square" anchor="ctr" anchorCtr="1"/>
        <a:lstStyle/>
        <a:p>
          <a:pPr algn="ctr" rtl="0">
            <a:defRPr lang="en-US" sz="1400" b="1" i="0" u="none" strike="noStrike" kern="1200" spc="100" baseline="0">
              <a:solidFill>
                <a:srgbClr val="663300"/>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663300"/>
          </a:solidFill>
          <a:ln cap="rnd">
            <a:solidFill>
              <a:schemeClr val="accent1">
                <a:shade val="1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663300"/>
          </a:solidFill>
          <a:ln cap="rnd">
            <a:solidFill>
              <a:schemeClr val="accent1">
                <a:shade val="1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663300"/>
          </a:solidFill>
          <a:ln cap="rnd">
            <a:solidFill>
              <a:schemeClr val="accent1">
                <a:shade val="1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'KPI-Pivot'!$B$19</c:f>
              <c:strCache>
                <c:ptCount val="1"/>
                <c:pt idx="0">
                  <c:v>Total</c:v>
                </c:pt>
              </c:strCache>
            </c:strRef>
          </c:tx>
          <c:spPr>
            <a:solidFill>
              <a:srgbClr val="663300"/>
            </a:solidFill>
            <a:ln cap="rnd">
              <a:solidFill>
                <a:schemeClr val="accent1">
                  <a:shade val="15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'KPI-Pivot'!$A$20:$A$25</c:f>
              <c:strCache>
                <c:ptCount val="5"/>
                <c:pt idx="0">
                  <c:v>27930-59250-JT</c:v>
                </c:pt>
                <c:pt idx="1">
                  <c:v>86579-92122-OC</c:v>
                </c:pt>
                <c:pt idx="2">
                  <c:v>16880-78077-FB</c:v>
                </c:pt>
                <c:pt idx="3">
                  <c:v>16982-35708-BZ</c:v>
                </c:pt>
                <c:pt idx="4">
                  <c:v>19485-98072-PS</c:v>
                </c:pt>
              </c:strCache>
            </c:strRef>
          </c:cat>
          <c:val>
            <c:numRef>
              <c:f>'KPI-Pivot'!$B$20:$B$25</c:f>
              <c:numCache>
                <c:formatCode>General</c:formatCode>
                <c:ptCount val="5"/>
                <c:pt idx="0">
                  <c:v>317.06999999999994</c:v>
                </c:pt>
                <c:pt idx="1">
                  <c:v>307.04499999999996</c:v>
                </c:pt>
                <c:pt idx="2">
                  <c:v>289.11</c:v>
                </c:pt>
                <c:pt idx="3">
                  <c:v>281.67499999999995</c:v>
                </c:pt>
                <c:pt idx="4">
                  <c:v>278.01</c:v>
                </c:pt>
              </c:numCache>
            </c:numRef>
          </c:val>
          <c:extLst>
            <c:ext xmlns:c16="http://schemas.microsoft.com/office/drawing/2014/chart" uri="{C3380CC4-5D6E-409C-BE32-E72D297353CC}">
              <c16:uniqueId val="{00000000-26B5-470C-A495-6851D7A83FBA}"/>
            </c:ext>
          </c:extLst>
        </c:ser>
        <c:dLbls>
          <c:dLblPos val="outEnd"/>
          <c:showLegendKey val="0"/>
          <c:showVal val="1"/>
          <c:showCatName val="0"/>
          <c:showSerName val="0"/>
          <c:showPercent val="0"/>
          <c:showBubbleSize val="0"/>
        </c:dLbls>
        <c:gapWidth val="219"/>
        <c:overlap val="-27"/>
        <c:axId val="1306193471"/>
        <c:axId val="1045300064"/>
      </c:barChart>
      <c:catAx>
        <c:axId val="1306193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5300064"/>
        <c:crosses val="autoZero"/>
        <c:auto val="1"/>
        <c:lblAlgn val="ctr"/>
        <c:lblOffset val="100"/>
        <c:noMultiLvlLbl val="0"/>
      </c:catAx>
      <c:valAx>
        <c:axId val="10453000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1934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[coffeeOrdersData-Final - Copy.xlsx]KPI-Pivot!PivotTable4</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kern="1200" spc="100" baseline="0">
                <a:solidFill>
                  <a:srgbClr val="663300"/>
                </a:solidFill>
                <a:effectLst>
                  <a:outerShdw blurRad="50800" dist="38100" dir="5400000" algn="t" rotWithShape="0">
                    <a:prstClr val="black">
                      <a:alpha val="40000"/>
                    </a:prstClr>
                  </a:outerShdw>
                </a:effectLst>
              </a:rPr>
              <a:t>QUANTITY PER COFFEE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1"/>
          <c:showSerName val="0"/>
          <c:showPercent val="0"/>
          <c:showBubbleSize val="0"/>
          <c:separator>
</c:separator>
          <c:extLst>
            <c:ext xmlns:c15="http://schemas.microsoft.com/office/drawing/2012/chart" uri="{CE6537A1-D6FC-4f65-9D91-7224C49458BB}"/>
          </c:extLst>
        </c:dLbl>
      </c:pivotFmt>
      <c:pivotFmt>
        <c:idx val="13"/>
        <c:spPr>
          <a:solidFill>
            <a:srgbClr val="996633"/>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rgbClr val="663300"/>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1"/>
          <c:showSerName val="0"/>
          <c:showPercent val="0"/>
          <c:showBubbleSize val="0"/>
          <c:separator>
</c:separator>
          <c:extLst>
            <c:ext xmlns:c15="http://schemas.microsoft.com/office/drawing/2012/chart" uri="{CE6537A1-D6FC-4f65-9D91-7224C49458BB}"/>
          </c:extLst>
        </c:dLbl>
      </c:pivotFmt>
      <c:pivotFmt>
        <c:idx val="23"/>
        <c:spPr>
          <a:solidFill>
            <a:srgbClr val="996633"/>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rgbClr val="663300"/>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1"/>
          <c:showSerName val="0"/>
          <c:showPercent val="0"/>
          <c:showBubbleSize val="0"/>
          <c:separator>
</c:separator>
          <c:extLst>
            <c:ext xmlns:c15="http://schemas.microsoft.com/office/drawing/2012/chart" uri="{CE6537A1-D6FC-4f65-9D91-7224C49458BB}"/>
          </c:extLst>
        </c:dLbl>
      </c:pivotFmt>
      <c:pivotFmt>
        <c:idx val="33"/>
        <c:spPr>
          <a:solidFill>
            <a:srgbClr val="996633"/>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rgbClr val="663300"/>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s>
    <c:plotArea>
      <c:layout/>
      <c:pieChart>
        <c:varyColors val="1"/>
        <c:ser>
          <c:idx val="0"/>
          <c:order val="0"/>
          <c:tx>
            <c:strRef>
              <c:f>'KPI-Pivot'!$B$28</c:f>
              <c:strCache>
                <c:ptCount val="1"/>
                <c:pt idx="0">
                  <c:v>Total Quantity</c:v>
                </c:pt>
              </c:strCache>
            </c:strRef>
          </c:tx>
          <c:dPt>
            <c:idx val="0"/>
            <c:bubble3D val="0"/>
            <c:spPr>
              <a:solidFill>
                <a:srgbClr val="996633"/>
              </a:solidFill>
              <a:ln w="19050">
                <a:solidFill>
                  <a:schemeClr val="lt1"/>
                </a:solidFill>
              </a:ln>
              <a:effectLst/>
            </c:spPr>
            <c:extLst>
              <c:ext xmlns:c16="http://schemas.microsoft.com/office/drawing/2014/chart" uri="{C3380CC4-5D6E-409C-BE32-E72D297353CC}">
                <c16:uniqueId val="{00000001-5541-4044-AD19-716233731AF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541-4044-AD19-716233731AFA}"/>
              </c:ext>
            </c:extLst>
          </c:dPt>
          <c:dPt>
            <c:idx val="2"/>
            <c:bubble3D val="0"/>
            <c:spPr>
              <a:solidFill>
                <a:srgbClr val="663300"/>
              </a:solidFill>
              <a:ln w="19050">
                <a:solidFill>
                  <a:schemeClr val="lt1"/>
                </a:solidFill>
              </a:ln>
              <a:effectLst/>
            </c:spPr>
            <c:extLst>
              <c:ext xmlns:c16="http://schemas.microsoft.com/office/drawing/2014/chart" uri="{C3380CC4-5D6E-409C-BE32-E72D297353CC}">
                <c16:uniqueId val="{00000005-5541-4044-AD19-716233731AF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541-4044-AD19-716233731AFA}"/>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'KPI-Pivot'!$A$29:$A$33</c:f>
              <c:strCache>
                <c:ptCount val="4"/>
                <c:pt idx="0">
                  <c:v>Arabica</c:v>
                </c:pt>
                <c:pt idx="1">
                  <c:v>Excelsior</c:v>
                </c:pt>
                <c:pt idx="2">
                  <c:v>Librica</c:v>
                </c:pt>
                <c:pt idx="3">
                  <c:v>Robusta</c:v>
                </c:pt>
              </c:strCache>
            </c:strRef>
          </c:cat>
          <c:val>
            <c:numRef>
              <c:f>'KPI-Pivot'!$B$29:$B$33</c:f>
              <c:numCache>
                <c:formatCode>General</c:formatCode>
                <c:ptCount val="4"/>
                <c:pt idx="0">
                  <c:v>947</c:v>
                </c:pt>
                <c:pt idx="1">
                  <c:v>872</c:v>
                </c:pt>
                <c:pt idx="2">
                  <c:v>854</c:v>
                </c:pt>
                <c:pt idx="3">
                  <c:v>878</c:v>
                </c:pt>
              </c:numCache>
            </c:numRef>
          </c:val>
          <c:extLst>
            <c:ext xmlns:c16="http://schemas.microsoft.com/office/drawing/2014/chart" uri="{C3380CC4-5D6E-409C-BE32-E72D297353CC}">
              <c16:uniqueId val="{00000008-5541-4044-AD19-716233731AFA}"/>
            </c:ext>
          </c:extLst>
        </c:ser>
        <c:ser>
          <c:idx val="1"/>
          <c:order val="1"/>
          <c:tx>
            <c:strRef>
              <c:f>'KPI-Pivot'!$C$28</c:f>
              <c:strCache>
                <c:ptCount val="1"/>
                <c:pt idx="0">
                  <c:v>Sum of Total_Sales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A-5541-4044-AD19-716233731AF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C-5541-4044-AD19-716233731AF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E-5541-4044-AD19-716233731AF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0-5541-4044-AD19-716233731AFA}"/>
              </c:ext>
            </c:extLst>
          </c:dPt>
          <c:cat>
            <c:strRef>
              <c:f>'KPI-Pivot'!$A$29:$A$33</c:f>
              <c:strCache>
                <c:ptCount val="4"/>
                <c:pt idx="0">
                  <c:v>Arabica</c:v>
                </c:pt>
                <c:pt idx="1">
                  <c:v>Excelsior</c:v>
                </c:pt>
                <c:pt idx="2">
                  <c:v>Librica</c:v>
                </c:pt>
                <c:pt idx="3">
                  <c:v>Robusta</c:v>
                </c:pt>
              </c:strCache>
            </c:strRef>
          </c:cat>
          <c:val>
            <c:numRef>
              <c:f>'KPI-Pivot'!$C$29:$C$33</c:f>
              <c:numCache>
                <c:formatCode>General</c:formatCode>
                <c:ptCount val="4"/>
                <c:pt idx="0">
                  <c:v>11768.494999999997</c:v>
                </c:pt>
                <c:pt idx="1">
                  <c:v>12306.439999999995</c:v>
                </c:pt>
                <c:pt idx="2">
                  <c:v>12054.074999999995</c:v>
                </c:pt>
                <c:pt idx="3">
                  <c:v>9005.2450000000099</c:v>
                </c:pt>
              </c:numCache>
            </c:numRef>
          </c:val>
          <c:extLst>
            <c:ext xmlns:c16="http://schemas.microsoft.com/office/drawing/2014/chart" uri="{C3380CC4-5D6E-409C-BE32-E72D297353CC}">
              <c16:uniqueId val="{00000011-5541-4044-AD19-716233731AF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E51372-90B2-48DF-8B44-97E0BC15AC3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77B2E69-DE6A-4DCD-8524-7E067350DD01}">
      <dgm:prSet/>
      <dgm:spPr/>
      <dgm:t>
        <a:bodyPr/>
        <a:lstStyle/>
        <a:p>
          <a:pPr>
            <a:lnSpc>
              <a:spcPct val="100000"/>
            </a:lnSpc>
          </a:pPr>
          <a:r>
            <a:rPr lang="en-US"/>
            <a:t>Project Description</a:t>
          </a:r>
        </a:p>
      </dgm:t>
    </dgm:pt>
    <dgm:pt modelId="{B68C18A2-DF47-4707-BCE2-C6037AA787A0}" type="parTrans" cxnId="{51A54D97-0804-41A6-9776-B37585B860EB}">
      <dgm:prSet/>
      <dgm:spPr/>
      <dgm:t>
        <a:bodyPr/>
        <a:lstStyle/>
        <a:p>
          <a:endParaRPr lang="en-US"/>
        </a:p>
      </dgm:t>
    </dgm:pt>
    <dgm:pt modelId="{36F42A36-A631-4749-B0CD-6ECEC50736EA}" type="sibTrans" cxnId="{51A54D97-0804-41A6-9776-B37585B860EB}">
      <dgm:prSet/>
      <dgm:spPr/>
      <dgm:t>
        <a:bodyPr/>
        <a:lstStyle/>
        <a:p>
          <a:endParaRPr lang="en-US"/>
        </a:p>
      </dgm:t>
    </dgm:pt>
    <dgm:pt modelId="{712ACCFA-4249-4E58-A261-2DFE26491C21}">
      <dgm:prSet/>
      <dgm:spPr/>
      <dgm:t>
        <a:bodyPr/>
        <a:lstStyle/>
        <a:p>
          <a:pPr>
            <a:lnSpc>
              <a:spcPct val="100000"/>
            </a:lnSpc>
          </a:pPr>
          <a:r>
            <a:rPr lang="en-US"/>
            <a:t>Approach</a:t>
          </a:r>
        </a:p>
      </dgm:t>
    </dgm:pt>
    <dgm:pt modelId="{8450CFDA-EF84-4E61-AADD-B8490368674F}" type="parTrans" cxnId="{B076F1B3-331F-48B5-BB56-0EB433035AE8}">
      <dgm:prSet/>
      <dgm:spPr/>
      <dgm:t>
        <a:bodyPr/>
        <a:lstStyle/>
        <a:p>
          <a:endParaRPr lang="en-US"/>
        </a:p>
      </dgm:t>
    </dgm:pt>
    <dgm:pt modelId="{637A6432-40F4-4D88-8433-4F794F4CAD9A}" type="sibTrans" cxnId="{B076F1B3-331F-48B5-BB56-0EB433035AE8}">
      <dgm:prSet/>
      <dgm:spPr/>
      <dgm:t>
        <a:bodyPr/>
        <a:lstStyle/>
        <a:p>
          <a:endParaRPr lang="en-US"/>
        </a:p>
      </dgm:t>
    </dgm:pt>
    <dgm:pt modelId="{60D54D3A-1A4C-4CD2-BC22-6AABFE35D09A}">
      <dgm:prSet/>
      <dgm:spPr/>
      <dgm:t>
        <a:bodyPr/>
        <a:lstStyle/>
        <a:p>
          <a:pPr>
            <a:lnSpc>
              <a:spcPct val="100000"/>
            </a:lnSpc>
          </a:pPr>
          <a:r>
            <a:rPr lang="en-US"/>
            <a:t>Tech-Stack Used</a:t>
          </a:r>
        </a:p>
      </dgm:t>
    </dgm:pt>
    <dgm:pt modelId="{C609BF77-B2AB-42ED-8D5C-9885C992490C}" type="parTrans" cxnId="{0FBD61E9-7871-42AE-9612-81B7761F598D}">
      <dgm:prSet/>
      <dgm:spPr/>
      <dgm:t>
        <a:bodyPr/>
        <a:lstStyle/>
        <a:p>
          <a:endParaRPr lang="en-US"/>
        </a:p>
      </dgm:t>
    </dgm:pt>
    <dgm:pt modelId="{CC4E3CDF-D5D1-45D7-960F-102F147B6329}" type="sibTrans" cxnId="{0FBD61E9-7871-42AE-9612-81B7761F598D}">
      <dgm:prSet/>
      <dgm:spPr/>
      <dgm:t>
        <a:bodyPr/>
        <a:lstStyle/>
        <a:p>
          <a:endParaRPr lang="en-US"/>
        </a:p>
      </dgm:t>
    </dgm:pt>
    <dgm:pt modelId="{09916758-3DB6-4353-96B0-4618D407B2DF}">
      <dgm:prSet/>
      <dgm:spPr/>
      <dgm:t>
        <a:bodyPr/>
        <a:lstStyle/>
        <a:p>
          <a:pPr>
            <a:lnSpc>
              <a:spcPct val="100000"/>
            </a:lnSpc>
          </a:pPr>
          <a:r>
            <a:rPr lang="en-US"/>
            <a:t>Insights</a:t>
          </a:r>
        </a:p>
      </dgm:t>
    </dgm:pt>
    <dgm:pt modelId="{81BC09B8-BCC6-4C26-80F3-EED44C905A77}" type="parTrans" cxnId="{3662A292-FBE3-4AAC-9074-BB828483DCEA}">
      <dgm:prSet/>
      <dgm:spPr/>
      <dgm:t>
        <a:bodyPr/>
        <a:lstStyle/>
        <a:p>
          <a:endParaRPr lang="en-US"/>
        </a:p>
      </dgm:t>
    </dgm:pt>
    <dgm:pt modelId="{4FAD0ED7-3997-4C0A-9EAB-0781189A5A3C}" type="sibTrans" cxnId="{3662A292-FBE3-4AAC-9074-BB828483DCEA}">
      <dgm:prSet/>
      <dgm:spPr/>
      <dgm:t>
        <a:bodyPr/>
        <a:lstStyle/>
        <a:p>
          <a:endParaRPr lang="en-US"/>
        </a:p>
      </dgm:t>
    </dgm:pt>
    <dgm:pt modelId="{56425F1C-3976-44E8-8CAD-43185AC496D9}">
      <dgm:prSet/>
      <dgm:spPr/>
      <dgm:t>
        <a:bodyPr/>
        <a:lstStyle/>
        <a:p>
          <a:pPr>
            <a:lnSpc>
              <a:spcPct val="100000"/>
            </a:lnSpc>
          </a:pPr>
          <a:r>
            <a:rPr lang="en-US"/>
            <a:t>Results</a:t>
          </a:r>
        </a:p>
      </dgm:t>
    </dgm:pt>
    <dgm:pt modelId="{1796D268-1B72-4682-A7EA-8F8C4D5CA759}" type="parTrans" cxnId="{B4CB92CE-20A3-450D-8294-9A01B4A1539D}">
      <dgm:prSet/>
      <dgm:spPr/>
      <dgm:t>
        <a:bodyPr/>
        <a:lstStyle/>
        <a:p>
          <a:endParaRPr lang="en-US"/>
        </a:p>
      </dgm:t>
    </dgm:pt>
    <dgm:pt modelId="{DF73C581-6A4B-4521-9552-631B1DABC5A6}" type="sibTrans" cxnId="{B4CB92CE-20A3-450D-8294-9A01B4A1539D}">
      <dgm:prSet/>
      <dgm:spPr/>
      <dgm:t>
        <a:bodyPr/>
        <a:lstStyle/>
        <a:p>
          <a:endParaRPr lang="en-US"/>
        </a:p>
      </dgm:t>
    </dgm:pt>
    <dgm:pt modelId="{EF56D706-00FB-435D-AFF9-EA83A46EECB1}" type="pres">
      <dgm:prSet presAssocID="{97E51372-90B2-48DF-8B44-97E0BC15AC3F}" presName="root" presStyleCnt="0">
        <dgm:presLayoutVars>
          <dgm:dir/>
          <dgm:resizeHandles val="exact"/>
        </dgm:presLayoutVars>
      </dgm:prSet>
      <dgm:spPr/>
    </dgm:pt>
    <dgm:pt modelId="{1C5DF16B-7502-4924-9925-654C757813E5}" type="pres">
      <dgm:prSet presAssocID="{577B2E69-DE6A-4DCD-8524-7E067350DD01}" presName="compNode" presStyleCnt="0"/>
      <dgm:spPr/>
    </dgm:pt>
    <dgm:pt modelId="{7A588613-D888-4837-9FD5-06DD4A50FA88}" type="pres">
      <dgm:prSet presAssocID="{577B2E69-DE6A-4DCD-8524-7E067350DD0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25B71BCB-3F5E-422E-8E5A-1B0FAF3141D4}" type="pres">
      <dgm:prSet presAssocID="{577B2E69-DE6A-4DCD-8524-7E067350DD01}" presName="spaceRect" presStyleCnt="0"/>
      <dgm:spPr/>
    </dgm:pt>
    <dgm:pt modelId="{18812467-A710-4DD2-9F55-2E04A8A9E9FC}" type="pres">
      <dgm:prSet presAssocID="{577B2E69-DE6A-4DCD-8524-7E067350DD01}" presName="textRect" presStyleLbl="revTx" presStyleIdx="0" presStyleCnt="5">
        <dgm:presLayoutVars>
          <dgm:chMax val="1"/>
          <dgm:chPref val="1"/>
        </dgm:presLayoutVars>
      </dgm:prSet>
      <dgm:spPr/>
    </dgm:pt>
    <dgm:pt modelId="{F65D97AE-6CBB-495C-A5F4-81F8D401FC1E}" type="pres">
      <dgm:prSet presAssocID="{36F42A36-A631-4749-B0CD-6ECEC50736EA}" presName="sibTrans" presStyleCnt="0"/>
      <dgm:spPr/>
    </dgm:pt>
    <dgm:pt modelId="{0973B6F2-65E0-4941-AB00-713FA0F8AF21}" type="pres">
      <dgm:prSet presAssocID="{712ACCFA-4249-4E58-A261-2DFE26491C21}" presName="compNode" presStyleCnt="0"/>
      <dgm:spPr/>
    </dgm:pt>
    <dgm:pt modelId="{110734F0-C179-4620-BBDD-5F84E7B0D02D}" type="pres">
      <dgm:prSet presAssocID="{712ACCFA-4249-4E58-A261-2DFE26491C2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71C9DC86-39E9-48E8-BDD0-6857D75B3BC6}" type="pres">
      <dgm:prSet presAssocID="{712ACCFA-4249-4E58-A261-2DFE26491C21}" presName="spaceRect" presStyleCnt="0"/>
      <dgm:spPr/>
    </dgm:pt>
    <dgm:pt modelId="{BA1ADB53-8918-4845-A135-BB83DBEABD8E}" type="pres">
      <dgm:prSet presAssocID="{712ACCFA-4249-4E58-A261-2DFE26491C21}" presName="textRect" presStyleLbl="revTx" presStyleIdx="1" presStyleCnt="5">
        <dgm:presLayoutVars>
          <dgm:chMax val="1"/>
          <dgm:chPref val="1"/>
        </dgm:presLayoutVars>
      </dgm:prSet>
      <dgm:spPr/>
    </dgm:pt>
    <dgm:pt modelId="{89A69A31-4823-48CE-BE9B-BE2C536610AD}" type="pres">
      <dgm:prSet presAssocID="{637A6432-40F4-4D88-8433-4F794F4CAD9A}" presName="sibTrans" presStyleCnt="0"/>
      <dgm:spPr/>
    </dgm:pt>
    <dgm:pt modelId="{213B0002-EB4F-4726-B1F2-5874DB5DCD98}" type="pres">
      <dgm:prSet presAssocID="{60D54D3A-1A4C-4CD2-BC22-6AABFE35D09A}" presName="compNode" presStyleCnt="0"/>
      <dgm:spPr/>
    </dgm:pt>
    <dgm:pt modelId="{B5DB8EC1-7514-4F0F-8AE5-8863B9922BCD}" type="pres">
      <dgm:prSet presAssocID="{60D54D3A-1A4C-4CD2-BC22-6AABFE35D09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388ADE55-38D1-45EC-A2B5-A5118F0E5E31}" type="pres">
      <dgm:prSet presAssocID="{60D54D3A-1A4C-4CD2-BC22-6AABFE35D09A}" presName="spaceRect" presStyleCnt="0"/>
      <dgm:spPr/>
    </dgm:pt>
    <dgm:pt modelId="{C3D6AC83-4186-4012-A5F4-EF343239E4A4}" type="pres">
      <dgm:prSet presAssocID="{60D54D3A-1A4C-4CD2-BC22-6AABFE35D09A}" presName="textRect" presStyleLbl="revTx" presStyleIdx="2" presStyleCnt="5">
        <dgm:presLayoutVars>
          <dgm:chMax val="1"/>
          <dgm:chPref val="1"/>
        </dgm:presLayoutVars>
      </dgm:prSet>
      <dgm:spPr/>
    </dgm:pt>
    <dgm:pt modelId="{4B10872B-3370-44E6-8AFE-EBBB4E48AC97}" type="pres">
      <dgm:prSet presAssocID="{CC4E3CDF-D5D1-45D7-960F-102F147B6329}" presName="sibTrans" presStyleCnt="0"/>
      <dgm:spPr/>
    </dgm:pt>
    <dgm:pt modelId="{58F398C8-B9C4-4E6D-8EB2-9B92CE85CB9F}" type="pres">
      <dgm:prSet presAssocID="{09916758-3DB6-4353-96B0-4618D407B2DF}" presName="compNode" presStyleCnt="0"/>
      <dgm:spPr/>
    </dgm:pt>
    <dgm:pt modelId="{3AE96F0B-086D-4DE1-B273-E30D4004CB71}" type="pres">
      <dgm:prSet presAssocID="{09916758-3DB6-4353-96B0-4618D407B2D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bulb"/>
        </a:ext>
      </dgm:extLst>
    </dgm:pt>
    <dgm:pt modelId="{B4A80C1C-D494-4B6A-A37F-680DA1690156}" type="pres">
      <dgm:prSet presAssocID="{09916758-3DB6-4353-96B0-4618D407B2DF}" presName="spaceRect" presStyleCnt="0"/>
      <dgm:spPr/>
    </dgm:pt>
    <dgm:pt modelId="{141C285F-7058-4E29-8AAB-C58509ABB332}" type="pres">
      <dgm:prSet presAssocID="{09916758-3DB6-4353-96B0-4618D407B2DF}" presName="textRect" presStyleLbl="revTx" presStyleIdx="3" presStyleCnt="5">
        <dgm:presLayoutVars>
          <dgm:chMax val="1"/>
          <dgm:chPref val="1"/>
        </dgm:presLayoutVars>
      </dgm:prSet>
      <dgm:spPr/>
    </dgm:pt>
    <dgm:pt modelId="{16603A99-971E-498E-BB9D-F1028756A9AD}" type="pres">
      <dgm:prSet presAssocID="{4FAD0ED7-3997-4C0A-9EAB-0781189A5A3C}" presName="sibTrans" presStyleCnt="0"/>
      <dgm:spPr/>
    </dgm:pt>
    <dgm:pt modelId="{C55C6CFB-61B6-43F3-A9FE-E07582497BF2}" type="pres">
      <dgm:prSet presAssocID="{56425F1C-3976-44E8-8CAD-43185AC496D9}" presName="compNode" presStyleCnt="0"/>
      <dgm:spPr/>
    </dgm:pt>
    <dgm:pt modelId="{B436501C-7369-4AD9-8174-0B1AA5ADA43F}" type="pres">
      <dgm:prSet presAssocID="{56425F1C-3976-44E8-8CAD-43185AC496D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r chart"/>
        </a:ext>
      </dgm:extLst>
    </dgm:pt>
    <dgm:pt modelId="{36A73D38-F70B-4ACA-9FBA-FCB60D4F80E6}" type="pres">
      <dgm:prSet presAssocID="{56425F1C-3976-44E8-8CAD-43185AC496D9}" presName="spaceRect" presStyleCnt="0"/>
      <dgm:spPr/>
    </dgm:pt>
    <dgm:pt modelId="{1E55A2F3-A38F-4D12-934B-5174A04C4AF9}" type="pres">
      <dgm:prSet presAssocID="{56425F1C-3976-44E8-8CAD-43185AC496D9}" presName="textRect" presStyleLbl="revTx" presStyleIdx="4" presStyleCnt="5">
        <dgm:presLayoutVars>
          <dgm:chMax val="1"/>
          <dgm:chPref val="1"/>
        </dgm:presLayoutVars>
      </dgm:prSet>
      <dgm:spPr/>
    </dgm:pt>
  </dgm:ptLst>
  <dgm:cxnLst>
    <dgm:cxn modelId="{1ECCF562-585F-4D1E-BDCC-5BF955B9F6C4}" type="presOf" srcId="{60D54D3A-1A4C-4CD2-BC22-6AABFE35D09A}" destId="{C3D6AC83-4186-4012-A5F4-EF343239E4A4}" srcOrd="0" destOrd="0" presId="urn:microsoft.com/office/officeart/2018/2/layout/IconLabelList"/>
    <dgm:cxn modelId="{96EF464F-AF98-4437-91C2-D2FCC44F75C6}" type="presOf" srcId="{577B2E69-DE6A-4DCD-8524-7E067350DD01}" destId="{18812467-A710-4DD2-9F55-2E04A8A9E9FC}" srcOrd="0" destOrd="0" presId="urn:microsoft.com/office/officeart/2018/2/layout/IconLabelList"/>
    <dgm:cxn modelId="{9F9F2056-F3DF-49E0-AA83-02EF871F6DED}" type="presOf" srcId="{712ACCFA-4249-4E58-A261-2DFE26491C21}" destId="{BA1ADB53-8918-4845-A135-BB83DBEABD8E}" srcOrd="0" destOrd="0" presId="urn:microsoft.com/office/officeart/2018/2/layout/IconLabelList"/>
    <dgm:cxn modelId="{24458257-06B9-4622-BC16-AEC6435ABBAD}" type="presOf" srcId="{56425F1C-3976-44E8-8CAD-43185AC496D9}" destId="{1E55A2F3-A38F-4D12-934B-5174A04C4AF9}" srcOrd="0" destOrd="0" presId="urn:microsoft.com/office/officeart/2018/2/layout/IconLabelList"/>
    <dgm:cxn modelId="{3662A292-FBE3-4AAC-9074-BB828483DCEA}" srcId="{97E51372-90B2-48DF-8B44-97E0BC15AC3F}" destId="{09916758-3DB6-4353-96B0-4618D407B2DF}" srcOrd="3" destOrd="0" parTransId="{81BC09B8-BCC6-4C26-80F3-EED44C905A77}" sibTransId="{4FAD0ED7-3997-4C0A-9EAB-0781189A5A3C}"/>
    <dgm:cxn modelId="{51A54D97-0804-41A6-9776-B37585B860EB}" srcId="{97E51372-90B2-48DF-8B44-97E0BC15AC3F}" destId="{577B2E69-DE6A-4DCD-8524-7E067350DD01}" srcOrd="0" destOrd="0" parTransId="{B68C18A2-DF47-4707-BCE2-C6037AA787A0}" sibTransId="{36F42A36-A631-4749-B0CD-6ECEC50736EA}"/>
    <dgm:cxn modelId="{B076F1B3-331F-48B5-BB56-0EB433035AE8}" srcId="{97E51372-90B2-48DF-8B44-97E0BC15AC3F}" destId="{712ACCFA-4249-4E58-A261-2DFE26491C21}" srcOrd="1" destOrd="0" parTransId="{8450CFDA-EF84-4E61-AADD-B8490368674F}" sibTransId="{637A6432-40F4-4D88-8433-4F794F4CAD9A}"/>
    <dgm:cxn modelId="{B4CB92CE-20A3-450D-8294-9A01B4A1539D}" srcId="{97E51372-90B2-48DF-8B44-97E0BC15AC3F}" destId="{56425F1C-3976-44E8-8CAD-43185AC496D9}" srcOrd="4" destOrd="0" parTransId="{1796D268-1B72-4682-A7EA-8F8C4D5CA759}" sibTransId="{DF73C581-6A4B-4521-9552-631B1DABC5A6}"/>
    <dgm:cxn modelId="{CA50F5D4-F7D8-4D4D-9EBC-37F3156D54DE}" type="presOf" srcId="{97E51372-90B2-48DF-8B44-97E0BC15AC3F}" destId="{EF56D706-00FB-435D-AFF9-EA83A46EECB1}" srcOrd="0" destOrd="0" presId="urn:microsoft.com/office/officeart/2018/2/layout/IconLabelList"/>
    <dgm:cxn modelId="{5A42DDE0-49B7-46E2-B16D-E24CE074A457}" type="presOf" srcId="{09916758-3DB6-4353-96B0-4618D407B2DF}" destId="{141C285F-7058-4E29-8AAB-C58509ABB332}" srcOrd="0" destOrd="0" presId="urn:microsoft.com/office/officeart/2018/2/layout/IconLabelList"/>
    <dgm:cxn modelId="{0FBD61E9-7871-42AE-9612-81B7761F598D}" srcId="{97E51372-90B2-48DF-8B44-97E0BC15AC3F}" destId="{60D54D3A-1A4C-4CD2-BC22-6AABFE35D09A}" srcOrd="2" destOrd="0" parTransId="{C609BF77-B2AB-42ED-8D5C-9885C992490C}" sibTransId="{CC4E3CDF-D5D1-45D7-960F-102F147B6329}"/>
    <dgm:cxn modelId="{D15A9BB4-8455-4D1A-BE00-28921042A6DA}" type="presParOf" srcId="{EF56D706-00FB-435D-AFF9-EA83A46EECB1}" destId="{1C5DF16B-7502-4924-9925-654C757813E5}" srcOrd="0" destOrd="0" presId="urn:microsoft.com/office/officeart/2018/2/layout/IconLabelList"/>
    <dgm:cxn modelId="{1676C4B0-2567-4EAC-A9AC-18D630CCCF53}" type="presParOf" srcId="{1C5DF16B-7502-4924-9925-654C757813E5}" destId="{7A588613-D888-4837-9FD5-06DD4A50FA88}" srcOrd="0" destOrd="0" presId="urn:microsoft.com/office/officeart/2018/2/layout/IconLabelList"/>
    <dgm:cxn modelId="{9F06E19D-77C4-40DD-8B20-4C758C5D0545}" type="presParOf" srcId="{1C5DF16B-7502-4924-9925-654C757813E5}" destId="{25B71BCB-3F5E-422E-8E5A-1B0FAF3141D4}" srcOrd="1" destOrd="0" presId="urn:microsoft.com/office/officeart/2018/2/layout/IconLabelList"/>
    <dgm:cxn modelId="{661CBBA9-D5C8-4219-AE01-8AA56980B844}" type="presParOf" srcId="{1C5DF16B-7502-4924-9925-654C757813E5}" destId="{18812467-A710-4DD2-9F55-2E04A8A9E9FC}" srcOrd="2" destOrd="0" presId="urn:microsoft.com/office/officeart/2018/2/layout/IconLabelList"/>
    <dgm:cxn modelId="{50A2D04D-AFEE-4EF2-876D-87153180FAEA}" type="presParOf" srcId="{EF56D706-00FB-435D-AFF9-EA83A46EECB1}" destId="{F65D97AE-6CBB-495C-A5F4-81F8D401FC1E}" srcOrd="1" destOrd="0" presId="urn:microsoft.com/office/officeart/2018/2/layout/IconLabelList"/>
    <dgm:cxn modelId="{43EC3FA7-9E60-4AC6-A3EC-B3A9C5FE3DC3}" type="presParOf" srcId="{EF56D706-00FB-435D-AFF9-EA83A46EECB1}" destId="{0973B6F2-65E0-4941-AB00-713FA0F8AF21}" srcOrd="2" destOrd="0" presId="urn:microsoft.com/office/officeart/2018/2/layout/IconLabelList"/>
    <dgm:cxn modelId="{CF3AB898-3189-4D21-9E16-ECB947A4BDA3}" type="presParOf" srcId="{0973B6F2-65E0-4941-AB00-713FA0F8AF21}" destId="{110734F0-C179-4620-BBDD-5F84E7B0D02D}" srcOrd="0" destOrd="0" presId="urn:microsoft.com/office/officeart/2018/2/layout/IconLabelList"/>
    <dgm:cxn modelId="{39BD2A22-8C82-4825-9611-C0DAB69AFCAA}" type="presParOf" srcId="{0973B6F2-65E0-4941-AB00-713FA0F8AF21}" destId="{71C9DC86-39E9-48E8-BDD0-6857D75B3BC6}" srcOrd="1" destOrd="0" presId="urn:microsoft.com/office/officeart/2018/2/layout/IconLabelList"/>
    <dgm:cxn modelId="{4DE3B218-9AAB-4EDC-BB22-CA07D0810303}" type="presParOf" srcId="{0973B6F2-65E0-4941-AB00-713FA0F8AF21}" destId="{BA1ADB53-8918-4845-A135-BB83DBEABD8E}" srcOrd="2" destOrd="0" presId="urn:microsoft.com/office/officeart/2018/2/layout/IconLabelList"/>
    <dgm:cxn modelId="{CB0F06B5-B5AE-4B94-A04A-D9076BC2F28C}" type="presParOf" srcId="{EF56D706-00FB-435D-AFF9-EA83A46EECB1}" destId="{89A69A31-4823-48CE-BE9B-BE2C536610AD}" srcOrd="3" destOrd="0" presId="urn:microsoft.com/office/officeart/2018/2/layout/IconLabelList"/>
    <dgm:cxn modelId="{8CF51641-EFF1-4693-9B0D-35F6C641CE66}" type="presParOf" srcId="{EF56D706-00FB-435D-AFF9-EA83A46EECB1}" destId="{213B0002-EB4F-4726-B1F2-5874DB5DCD98}" srcOrd="4" destOrd="0" presId="urn:microsoft.com/office/officeart/2018/2/layout/IconLabelList"/>
    <dgm:cxn modelId="{8078432B-B71D-46CA-A295-AC20F818C1E2}" type="presParOf" srcId="{213B0002-EB4F-4726-B1F2-5874DB5DCD98}" destId="{B5DB8EC1-7514-4F0F-8AE5-8863B9922BCD}" srcOrd="0" destOrd="0" presId="urn:microsoft.com/office/officeart/2018/2/layout/IconLabelList"/>
    <dgm:cxn modelId="{C47269BC-4F18-493A-B29C-8B2C6849DE9B}" type="presParOf" srcId="{213B0002-EB4F-4726-B1F2-5874DB5DCD98}" destId="{388ADE55-38D1-45EC-A2B5-A5118F0E5E31}" srcOrd="1" destOrd="0" presId="urn:microsoft.com/office/officeart/2018/2/layout/IconLabelList"/>
    <dgm:cxn modelId="{A5DB028F-0AB2-44EB-88D4-682285463C72}" type="presParOf" srcId="{213B0002-EB4F-4726-B1F2-5874DB5DCD98}" destId="{C3D6AC83-4186-4012-A5F4-EF343239E4A4}" srcOrd="2" destOrd="0" presId="urn:microsoft.com/office/officeart/2018/2/layout/IconLabelList"/>
    <dgm:cxn modelId="{5117CB08-C03C-4BB5-B670-F3CC655FF4FB}" type="presParOf" srcId="{EF56D706-00FB-435D-AFF9-EA83A46EECB1}" destId="{4B10872B-3370-44E6-8AFE-EBBB4E48AC97}" srcOrd="5" destOrd="0" presId="urn:microsoft.com/office/officeart/2018/2/layout/IconLabelList"/>
    <dgm:cxn modelId="{6EB755B0-440E-436D-BC5F-C696B1F6CEEA}" type="presParOf" srcId="{EF56D706-00FB-435D-AFF9-EA83A46EECB1}" destId="{58F398C8-B9C4-4E6D-8EB2-9B92CE85CB9F}" srcOrd="6" destOrd="0" presId="urn:microsoft.com/office/officeart/2018/2/layout/IconLabelList"/>
    <dgm:cxn modelId="{57B57CB2-ADA9-4F72-8C4E-1FA26A75BC02}" type="presParOf" srcId="{58F398C8-B9C4-4E6D-8EB2-9B92CE85CB9F}" destId="{3AE96F0B-086D-4DE1-B273-E30D4004CB71}" srcOrd="0" destOrd="0" presId="urn:microsoft.com/office/officeart/2018/2/layout/IconLabelList"/>
    <dgm:cxn modelId="{D4522F3E-EB29-4E59-82E0-A51ABD9EE0DD}" type="presParOf" srcId="{58F398C8-B9C4-4E6D-8EB2-9B92CE85CB9F}" destId="{B4A80C1C-D494-4B6A-A37F-680DA1690156}" srcOrd="1" destOrd="0" presId="urn:microsoft.com/office/officeart/2018/2/layout/IconLabelList"/>
    <dgm:cxn modelId="{84EBE8E4-8195-4184-98E3-ED6E2A9C90E1}" type="presParOf" srcId="{58F398C8-B9C4-4E6D-8EB2-9B92CE85CB9F}" destId="{141C285F-7058-4E29-8AAB-C58509ABB332}" srcOrd="2" destOrd="0" presId="urn:microsoft.com/office/officeart/2018/2/layout/IconLabelList"/>
    <dgm:cxn modelId="{8939747F-D93A-46FC-BE7A-D8EAAF57C8A8}" type="presParOf" srcId="{EF56D706-00FB-435D-AFF9-EA83A46EECB1}" destId="{16603A99-971E-498E-BB9D-F1028756A9AD}" srcOrd="7" destOrd="0" presId="urn:microsoft.com/office/officeart/2018/2/layout/IconLabelList"/>
    <dgm:cxn modelId="{73293C5D-0D76-421C-849C-46658D11F36C}" type="presParOf" srcId="{EF56D706-00FB-435D-AFF9-EA83A46EECB1}" destId="{C55C6CFB-61B6-43F3-A9FE-E07582497BF2}" srcOrd="8" destOrd="0" presId="urn:microsoft.com/office/officeart/2018/2/layout/IconLabelList"/>
    <dgm:cxn modelId="{70086036-150D-4338-8933-9AB6FCB6B55D}" type="presParOf" srcId="{C55C6CFB-61B6-43F3-A9FE-E07582497BF2}" destId="{B436501C-7369-4AD9-8174-0B1AA5ADA43F}" srcOrd="0" destOrd="0" presId="urn:microsoft.com/office/officeart/2018/2/layout/IconLabelList"/>
    <dgm:cxn modelId="{FD6FB804-0ED8-4456-BF39-4521C210B20C}" type="presParOf" srcId="{C55C6CFB-61B6-43F3-A9FE-E07582497BF2}" destId="{36A73D38-F70B-4ACA-9FBA-FCB60D4F80E6}" srcOrd="1" destOrd="0" presId="urn:microsoft.com/office/officeart/2018/2/layout/IconLabelList"/>
    <dgm:cxn modelId="{4F453606-029F-407D-9FF3-D7FD90B94505}" type="presParOf" srcId="{C55C6CFB-61B6-43F3-A9FE-E07582497BF2}" destId="{1E55A2F3-A38F-4D12-934B-5174A04C4AF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11A400-00E7-4BC6-8EEC-5581ABB74FEB}" type="doc">
      <dgm:prSet loTypeId="urn:microsoft.com/office/officeart/2016/7/layout/BasicProcessNew" loCatId="process" qsTypeId="urn:microsoft.com/office/officeart/2005/8/quickstyle/simple1" qsCatId="simple" csTypeId="urn:microsoft.com/office/officeart/2005/8/colors/accent1_2" csCatId="accent1" phldr="1"/>
      <dgm:spPr/>
      <dgm:t>
        <a:bodyPr/>
        <a:lstStyle/>
        <a:p>
          <a:endParaRPr lang="en-US"/>
        </a:p>
      </dgm:t>
    </dgm:pt>
    <dgm:pt modelId="{ACB5B8B3-D69D-44A7-B473-224767FD2BD1}">
      <dgm:prSet/>
      <dgm:spPr/>
      <dgm:t>
        <a:bodyPr/>
        <a:lstStyle/>
        <a:p>
          <a:r>
            <a:rPr lang="en-US" b="1" i="0" dirty="0"/>
            <a:t>Data Cleaning and Formatting:</a:t>
          </a:r>
        </a:p>
        <a:p>
          <a:r>
            <a:rPr lang="en-US" b="0" i="0" dirty="0"/>
            <a:t>Consolidate data from three separate worksheets by importing it into a single worksheet to create a final dataset.</a:t>
          </a:r>
          <a:endParaRPr lang="en-US" dirty="0"/>
        </a:p>
      </dgm:t>
    </dgm:pt>
    <dgm:pt modelId="{362F6BE2-6069-48BD-8EDA-08E6B45C32EB}" type="parTrans" cxnId="{DB2455A0-6C17-444A-8947-D521873190B8}">
      <dgm:prSet/>
      <dgm:spPr/>
      <dgm:t>
        <a:bodyPr/>
        <a:lstStyle/>
        <a:p>
          <a:endParaRPr lang="en-US"/>
        </a:p>
      </dgm:t>
    </dgm:pt>
    <dgm:pt modelId="{829AB18D-3A45-4E53-816E-3470FFB981EF}" type="sibTrans" cxnId="{DB2455A0-6C17-444A-8947-D521873190B8}">
      <dgm:prSet/>
      <dgm:spPr/>
      <dgm:t>
        <a:bodyPr/>
        <a:lstStyle/>
        <a:p>
          <a:endParaRPr lang="en-US"/>
        </a:p>
      </dgm:t>
    </dgm:pt>
    <dgm:pt modelId="{EC10EA85-8137-4903-BAEA-15CCC3C8E515}">
      <dgm:prSet/>
      <dgm:spPr/>
      <dgm:t>
        <a:bodyPr/>
        <a:lstStyle/>
        <a:p>
          <a:r>
            <a:rPr lang="en-US" b="1" dirty="0"/>
            <a:t>Create</a:t>
          </a:r>
          <a:r>
            <a:rPr lang="en-US" b="1" i="0" dirty="0"/>
            <a:t> Pivot Tables:</a:t>
          </a:r>
        </a:p>
        <a:p>
          <a:r>
            <a:rPr lang="en-US" b="0" i="0" dirty="0"/>
            <a:t>Used Pivot Tables to summarize and aggregate data. Create tables to analyze total sales, quantity ordered, and customer contributions. This will provide a snapshot of the overall data.</a:t>
          </a:r>
          <a:endParaRPr lang="en-US" dirty="0"/>
        </a:p>
      </dgm:t>
    </dgm:pt>
    <dgm:pt modelId="{2C5E39B3-A8FC-46C2-AE77-56D4A52E1FCC}" type="parTrans" cxnId="{073F8124-E72B-4727-AF71-6B9A9F5335FC}">
      <dgm:prSet/>
      <dgm:spPr/>
      <dgm:t>
        <a:bodyPr/>
        <a:lstStyle/>
        <a:p>
          <a:endParaRPr lang="en-US"/>
        </a:p>
      </dgm:t>
    </dgm:pt>
    <dgm:pt modelId="{41B87B7B-17BB-4503-ABC7-D17D1AC5A300}" type="sibTrans" cxnId="{073F8124-E72B-4727-AF71-6B9A9F5335FC}">
      <dgm:prSet/>
      <dgm:spPr/>
      <dgm:t>
        <a:bodyPr/>
        <a:lstStyle/>
        <a:p>
          <a:endParaRPr lang="en-US"/>
        </a:p>
      </dgm:t>
    </dgm:pt>
    <dgm:pt modelId="{00262E89-4908-409C-9BF5-7BA0C65349C7}">
      <dgm:prSet/>
      <dgm:spPr/>
      <dgm:t>
        <a:bodyPr/>
        <a:lstStyle/>
        <a:p>
          <a:r>
            <a:rPr lang="en-US" b="1" i="0" dirty="0"/>
            <a:t>Data Visualization:</a:t>
          </a:r>
        </a:p>
        <a:p>
          <a:r>
            <a:rPr lang="en-US" b="0" i="0" dirty="0"/>
            <a:t>Implement various Excel chart types for visualization, such as line charts for sales trends, bar charts for customer contributions, and pie charts for quantity ordered by coffee type. Utilize color-coding and labels for clarity.</a:t>
          </a:r>
          <a:endParaRPr lang="en-US" dirty="0"/>
        </a:p>
      </dgm:t>
    </dgm:pt>
    <dgm:pt modelId="{5B731A01-D2AC-4C78-ABB8-CD1BBD69997E}" type="parTrans" cxnId="{E375B2D4-78ED-4BFF-87CA-70C97D73F05F}">
      <dgm:prSet/>
      <dgm:spPr/>
      <dgm:t>
        <a:bodyPr/>
        <a:lstStyle/>
        <a:p>
          <a:endParaRPr lang="en-US"/>
        </a:p>
      </dgm:t>
    </dgm:pt>
    <dgm:pt modelId="{C52B34E0-2B74-4B66-A2B0-42534C494855}" type="sibTrans" cxnId="{E375B2D4-78ED-4BFF-87CA-70C97D73F05F}">
      <dgm:prSet/>
      <dgm:spPr/>
      <dgm:t>
        <a:bodyPr/>
        <a:lstStyle/>
        <a:p>
          <a:endParaRPr lang="en-US"/>
        </a:p>
      </dgm:t>
    </dgm:pt>
    <dgm:pt modelId="{75F5F356-9350-476A-9A7B-B89D70D43816}">
      <dgm:prSet/>
      <dgm:spPr/>
      <dgm:t>
        <a:bodyPr/>
        <a:lstStyle/>
        <a:p>
          <a:r>
            <a:rPr lang="en-US" b="1" i="0" dirty="0"/>
            <a:t>Key Metric Calculations:</a:t>
          </a:r>
        </a:p>
        <a:p>
          <a:r>
            <a:rPr lang="en-US" b="0" i="0" dirty="0"/>
            <a:t>Calculate key metrics such as total sales and total quantity ordered. Use Excel formulas to derive these metrics from your data.</a:t>
          </a:r>
          <a:endParaRPr lang="en-US" dirty="0"/>
        </a:p>
      </dgm:t>
    </dgm:pt>
    <dgm:pt modelId="{84075A68-B329-4F03-B366-48E8B6276B9F}" type="parTrans" cxnId="{F76C7CC4-4992-477E-87DD-6F21A0DE15A7}">
      <dgm:prSet/>
      <dgm:spPr/>
      <dgm:t>
        <a:bodyPr/>
        <a:lstStyle/>
        <a:p>
          <a:endParaRPr lang="en-US"/>
        </a:p>
      </dgm:t>
    </dgm:pt>
    <dgm:pt modelId="{4E148E23-CB3E-4915-8374-AE6C5BCCC9EC}" type="sibTrans" cxnId="{F76C7CC4-4992-477E-87DD-6F21A0DE15A7}">
      <dgm:prSet/>
      <dgm:spPr/>
      <dgm:t>
        <a:bodyPr/>
        <a:lstStyle/>
        <a:p>
          <a:endParaRPr lang="en-US"/>
        </a:p>
      </dgm:t>
    </dgm:pt>
    <dgm:pt modelId="{1D49EF14-BDE8-471B-8716-283663A03D8C}">
      <dgm:prSet/>
      <dgm:spPr/>
      <dgm:t>
        <a:bodyPr/>
        <a:lstStyle/>
        <a:p>
          <a:r>
            <a:rPr lang="en-US" b="1" i="0" dirty="0"/>
            <a:t>Filtering Options:</a:t>
          </a:r>
        </a:p>
        <a:p>
          <a:r>
            <a:rPr lang="en-US" b="0" i="0" dirty="0"/>
            <a:t>Implement Excel's filtering options to allow users to interactively explore the data. Utilize dropdown lists or slicers for filtering by years, loyalty cards, size, and roast types.</a:t>
          </a:r>
          <a:endParaRPr lang="en-US" dirty="0"/>
        </a:p>
      </dgm:t>
    </dgm:pt>
    <dgm:pt modelId="{DD27084A-C095-4A77-AC7E-5B3F1AD6130F}" type="parTrans" cxnId="{81161192-A9D6-43A8-B6D7-4A1685F80361}">
      <dgm:prSet/>
      <dgm:spPr/>
      <dgm:t>
        <a:bodyPr/>
        <a:lstStyle/>
        <a:p>
          <a:endParaRPr lang="en-US"/>
        </a:p>
      </dgm:t>
    </dgm:pt>
    <dgm:pt modelId="{8FB3BC8A-5773-4675-9062-6ACE55659151}" type="sibTrans" cxnId="{81161192-A9D6-43A8-B6D7-4A1685F80361}">
      <dgm:prSet/>
      <dgm:spPr/>
      <dgm:t>
        <a:bodyPr/>
        <a:lstStyle/>
        <a:p>
          <a:endParaRPr lang="en-US"/>
        </a:p>
      </dgm:t>
    </dgm:pt>
    <dgm:pt modelId="{7D95C3DB-854C-49CC-BB8B-9BE66640F225}">
      <dgm:prSet/>
      <dgm:spPr/>
      <dgm:t>
        <a:bodyPr/>
        <a:lstStyle/>
        <a:p>
          <a:r>
            <a:rPr lang="en-US" b="1" i="0" dirty="0"/>
            <a:t>Dashboard Creation:</a:t>
          </a:r>
        </a:p>
        <a:p>
          <a:r>
            <a:rPr lang="en-US" b="0" i="0" dirty="0"/>
            <a:t>Design a cohesive dashboard that incorporates all the visualizations, key metrics, and filtering options. Ensure that the dashboard is user-friendly, visually appealing, and effectively communicates the insights derived from the data.</a:t>
          </a:r>
          <a:endParaRPr lang="en-US" dirty="0"/>
        </a:p>
      </dgm:t>
    </dgm:pt>
    <dgm:pt modelId="{A750B2DE-3E0A-439E-A06A-C9BB09AC6F36}" type="parTrans" cxnId="{4AD094BF-EDC1-4350-B995-1C10771A79D7}">
      <dgm:prSet/>
      <dgm:spPr/>
      <dgm:t>
        <a:bodyPr/>
        <a:lstStyle/>
        <a:p>
          <a:endParaRPr lang="en-US"/>
        </a:p>
      </dgm:t>
    </dgm:pt>
    <dgm:pt modelId="{AC0B161D-4B34-4CD2-AC84-4CC8D16C0CC7}" type="sibTrans" cxnId="{4AD094BF-EDC1-4350-B995-1C10771A79D7}">
      <dgm:prSet/>
      <dgm:spPr/>
      <dgm:t>
        <a:bodyPr/>
        <a:lstStyle/>
        <a:p>
          <a:endParaRPr lang="en-US"/>
        </a:p>
      </dgm:t>
    </dgm:pt>
    <dgm:pt modelId="{3E63BAE1-F8B2-4AC3-8557-8E11DD9495FB}" type="pres">
      <dgm:prSet presAssocID="{C211A400-00E7-4BC6-8EEC-5581ABB74FEB}" presName="Name0" presStyleCnt="0">
        <dgm:presLayoutVars>
          <dgm:dir/>
          <dgm:resizeHandles val="exact"/>
        </dgm:presLayoutVars>
      </dgm:prSet>
      <dgm:spPr/>
    </dgm:pt>
    <dgm:pt modelId="{16C34A0F-406B-4AB4-99D2-8199B44EBDC4}" type="pres">
      <dgm:prSet presAssocID="{ACB5B8B3-D69D-44A7-B473-224767FD2BD1}" presName="node" presStyleLbl="node1" presStyleIdx="0" presStyleCnt="11">
        <dgm:presLayoutVars>
          <dgm:bulletEnabled val="1"/>
        </dgm:presLayoutVars>
      </dgm:prSet>
      <dgm:spPr/>
    </dgm:pt>
    <dgm:pt modelId="{D1E2F0DF-E3B5-4799-8ADF-D2531EC1FC60}" type="pres">
      <dgm:prSet presAssocID="{829AB18D-3A45-4E53-816E-3470FFB981EF}" presName="sibTransSpacerBeforeConnector" presStyleCnt="0"/>
      <dgm:spPr/>
    </dgm:pt>
    <dgm:pt modelId="{F8B9022B-A3BE-495C-91F5-BE4BD929FE7C}" type="pres">
      <dgm:prSet presAssocID="{829AB18D-3A45-4E53-816E-3470FFB981EF}" presName="sibTrans" presStyleLbl="node1" presStyleIdx="1" presStyleCnt="11"/>
      <dgm:spPr/>
    </dgm:pt>
    <dgm:pt modelId="{608CCC53-5EB4-487F-A12A-E63DF131AC15}" type="pres">
      <dgm:prSet presAssocID="{829AB18D-3A45-4E53-816E-3470FFB981EF}" presName="sibTransSpacerAfterConnector" presStyleCnt="0"/>
      <dgm:spPr/>
    </dgm:pt>
    <dgm:pt modelId="{87DC620F-A626-47BE-8691-681DC012254D}" type="pres">
      <dgm:prSet presAssocID="{EC10EA85-8137-4903-BAEA-15CCC3C8E515}" presName="node" presStyleLbl="node1" presStyleIdx="2" presStyleCnt="11">
        <dgm:presLayoutVars>
          <dgm:bulletEnabled val="1"/>
        </dgm:presLayoutVars>
      </dgm:prSet>
      <dgm:spPr/>
    </dgm:pt>
    <dgm:pt modelId="{49C5DDEB-E97F-44F1-A34E-3E3864EFA239}" type="pres">
      <dgm:prSet presAssocID="{41B87B7B-17BB-4503-ABC7-D17D1AC5A300}" presName="sibTransSpacerBeforeConnector" presStyleCnt="0"/>
      <dgm:spPr/>
    </dgm:pt>
    <dgm:pt modelId="{5905C2F7-CD4A-4A09-9486-F27514C4258D}" type="pres">
      <dgm:prSet presAssocID="{41B87B7B-17BB-4503-ABC7-D17D1AC5A300}" presName="sibTrans" presStyleLbl="node1" presStyleIdx="3" presStyleCnt="11"/>
      <dgm:spPr/>
    </dgm:pt>
    <dgm:pt modelId="{16AA89FC-FAE7-49E3-816F-2B8AECF12A8E}" type="pres">
      <dgm:prSet presAssocID="{41B87B7B-17BB-4503-ABC7-D17D1AC5A300}" presName="sibTransSpacerAfterConnector" presStyleCnt="0"/>
      <dgm:spPr/>
    </dgm:pt>
    <dgm:pt modelId="{DF6E3229-68A7-4009-8272-F36CFB4B6277}" type="pres">
      <dgm:prSet presAssocID="{00262E89-4908-409C-9BF5-7BA0C65349C7}" presName="node" presStyleLbl="node1" presStyleIdx="4" presStyleCnt="11">
        <dgm:presLayoutVars>
          <dgm:bulletEnabled val="1"/>
        </dgm:presLayoutVars>
      </dgm:prSet>
      <dgm:spPr/>
    </dgm:pt>
    <dgm:pt modelId="{74288EFA-AAF0-42AC-8853-A58F8C677035}" type="pres">
      <dgm:prSet presAssocID="{C52B34E0-2B74-4B66-A2B0-42534C494855}" presName="sibTransSpacerBeforeConnector" presStyleCnt="0"/>
      <dgm:spPr/>
    </dgm:pt>
    <dgm:pt modelId="{B35B7371-F875-41E7-8A31-2062C4B67D9E}" type="pres">
      <dgm:prSet presAssocID="{C52B34E0-2B74-4B66-A2B0-42534C494855}" presName="sibTrans" presStyleLbl="node1" presStyleIdx="5" presStyleCnt="11"/>
      <dgm:spPr/>
    </dgm:pt>
    <dgm:pt modelId="{3BB512FB-DB56-444C-9EC3-F317F9B3099F}" type="pres">
      <dgm:prSet presAssocID="{C52B34E0-2B74-4B66-A2B0-42534C494855}" presName="sibTransSpacerAfterConnector" presStyleCnt="0"/>
      <dgm:spPr/>
    </dgm:pt>
    <dgm:pt modelId="{7E615DFC-DB99-4155-B989-717515841905}" type="pres">
      <dgm:prSet presAssocID="{75F5F356-9350-476A-9A7B-B89D70D43816}" presName="node" presStyleLbl="node1" presStyleIdx="6" presStyleCnt="11">
        <dgm:presLayoutVars>
          <dgm:bulletEnabled val="1"/>
        </dgm:presLayoutVars>
      </dgm:prSet>
      <dgm:spPr/>
    </dgm:pt>
    <dgm:pt modelId="{DB890FCE-F968-4448-9EF8-ECA634708562}" type="pres">
      <dgm:prSet presAssocID="{4E148E23-CB3E-4915-8374-AE6C5BCCC9EC}" presName="sibTransSpacerBeforeConnector" presStyleCnt="0"/>
      <dgm:spPr/>
    </dgm:pt>
    <dgm:pt modelId="{B744C0F4-1E9C-43A7-A558-397D13B79CB3}" type="pres">
      <dgm:prSet presAssocID="{4E148E23-CB3E-4915-8374-AE6C5BCCC9EC}" presName="sibTrans" presStyleLbl="node1" presStyleIdx="7" presStyleCnt="11"/>
      <dgm:spPr/>
    </dgm:pt>
    <dgm:pt modelId="{1D7F9AA9-6C07-44ED-AC52-2D3A0352D101}" type="pres">
      <dgm:prSet presAssocID="{4E148E23-CB3E-4915-8374-AE6C5BCCC9EC}" presName="sibTransSpacerAfterConnector" presStyleCnt="0"/>
      <dgm:spPr/>
    </dgm:pt>
    <dgm:pt modelId="{AF91C22F-20AE-42BE-9B04-88B2AD7ACC7E}" type="pres">
      <dgm:prSet presAssocID="{1D49EF14-BDE8-471B-8716-283663A03D8C}" presName="node" presStyleLbl="node1" presStyleIdx="8" presStyleCnt="11">
        <dgm:presLayoutVars>
          <dgm:bulletEnabled val="1"/>
        </dgm:presLayoutVars>
      </dgm:prSet>
      <dgm:spPr/>
    </dgm:pt>
    <dgm:pt modelId="{16F80E9B-4015-45D3-9A95-92B9183D0FEB}" type="pres">
      <dgm:prSet presAssocID="{8FB3BC8A-5773-4675-9062-6ACE55659151}" presName="sibTransSpacerBeforeConnector" presStyleCnt="0"/>
      <dgm:spPr/>
    </dgm:pt>
    <dgm:pt modelId="{A18B5AFE-4717-472D-A7EB-3BA8AA5FEB64}" type="pres">
      <dgm:prSet presAssocID="{8FB3BC8A-5773-4675-9062-6ACE55659151}" presName="sibTrans" presStyleLbl="node1" presStyleIdx="9" presStyleCnt="11"/>
      <dgm:spPr/>
    </dgm:pt>
    <dgm:pt modelId="{74E73328-C2A7-485A-B7F2-C7BFCE53A69B}" type="pres">
      <dgm:prSet presAssocID="{8FB3BC8A-5773-4675-9062-6ACE55659151}" presName="sibTransSpacerAfterConnector" presStyleCnt="0"/>
      <dgm:spPr/>
    </dgm:pt>
    <dgm:pt modelId="{91CBBF3D-732F-4CF6-B75E-3BDC24C6A7A7}" type="pres">
      <dgm:prSet presAssocID="{7D95C3DB-854C-49CC-BB8B-9BE66640F225}" presName="node" presStyleLbl="node1" presStyleIdx="10" presStyleCnt="11">
        <dgm:presLayoutVars>
          <dgm:bulletEnabled val="1"/>
        </dgm:presLayoutVars>
      </dgm:prSet>
      <dgm:spPr/>
    </dgm:pt>
  </dgm:ptLst>
  <dgm:cxnLst>
    <dgm:cxn modelId="{647B3800-0193-4BAF-B8A7-A712CF760F71}" type="presOf" srcId="{C211A400-00E7-4BC6-8EEC-5581ABB74FEB}" destId="{3E63BAE1-F8B2-4AC3-8557-8E11DD9495FB}" srcOrd="0" destOrd="0" presId="urn:microsoft.com/office/officeart/2016/7/layout/BasicProcessNew"/>
    <dgm:cxn modelId="{A3BD3706-4D51-433D-9A17-9AD1152129F9}" type="presOf" srcId="{00262E89-4908-409C-9BF5-7BA0C65349C7}" destId="{DF6E3229-68A7-4009-8272-F36CFB4B6277}" srcOrd="0" destOrd="0" presId="urn:microsoft.com/office/officeart/2016/7/layout/BasicProcessNew"/>
    <dgm:cxn modelId="{A6CCD506-A2C1-409A-85CA-320810D05C9D}" type="presOf" srcId="{1D49EF14-BDE8-471B-8716-283663A03D8C}" destId="{AF91C22F-20AE-42BE-9B04-88B2AD7ACC7E}" srcOrd="0" destOrd="0" presId="urn:microsoft.com/office/officeart/2016/7/layout/BasicProcessNew"/>
    <dgm:cxn modelId="{073F8124-E72B-4727-AF71-6B9A9F5335FC}" srcId="{C211A400-00E7-4BC6-8EEC-5581ABB74FEB}" destId="{EC10EA85-8137-4903-BAEA-15CCC3C8E515}" srcOrd="1" destOrd="0" parTransId="{2C5E39B3-A8FC-46C2-AE77-56D4A52E1FCC}" sibTransId="{41B87B7B-17BB-4503-ABC7-D17D1AC5A300}"/>
    <dgm:cxn modelId="{5909A02E-155C-4DCC-9B5B-0E10666C88FC}" type="presOf" srcId="{7D95C3DB-854C-49CC-BB8B-9BE66640F225}" destId="{91CBBF3D-732F-4CF6-B75E-3BDC24C6A7A7}" srcOrd="0" destOrd="0" presId="urn:microsoft.com/office/officeart/2016/7/layout/BasicProcessNew"/>
    <dgm:cxn modelId="{D1F3FA68-7E6D-4AF3-80A0-CD91EF256714}" type="presOf" srcId="{8FB3BC8A-5773-4675-9062-6ACE55659151}" destId="{A18B5AFE-4717-472D-A7EB-3BA8AA5FEB64}" srcOrd="0" destOrd="0" presId="urn:microsoft.com/office/officeart/2016/7/layout/BasicProcessNew"/>
    <dgm:cxn modelId="{5486DF69-0E43-40B8-9A66-241F66C65198}" type="presOf" srcId="{4E148E23-CB3E-4915-8374-AE6C5BCCC9EC}" destId="{B744C0F4-1E9C-43A7-A558-397D13B79CB3}" srcOrd="0" destOrd="0" presId="urn:microsoft.com/office/officeart/2016/7/layout/BasicProcessNew"/>
    <dgm:cxn modelId="{DFAE457A-C8D8-4774-8F0F-5B50725DBDC6}" type="presOf" srcId="{75F5F356-9350-476A-9A7B-B89D70D43816}" destId="{7E615DFC-DB99-4155-B989-717515841905}" srcOrd="0" destOrd="0" presId="urn:microsoft.com/office/officeart/2016/7/layout/BasicProcessNew"/>
    <dgm:cxn modelId="{81161192-A9D6-43A8-B6D7-4A1685F80361}" srcId="{C211A400-00E7-4BC6-8EEC-5581ABB74FEB}" destId="{1D49EF14-BDE8-471B-8716-283663A03D8C}" srcOrd="4" destOrd="0" parTransId="{DD27084A-C095-4A77-AC7E-5B3F1AD6130F}" sibTransId="{8FB3BC8A-5773-4675-9062-6ACE55659151}"/>
    <dgm:cxn modelId="{70114092-CD5A-44A6-B051-5A4352DC396D}" type="presOf" srcId="{41B87B7B-17BB-4503-ABC7-D17D1AC5A300}" destId="{5905C2F7-CD4A-4A09-9486-F27514C4258D}" srcOrd="0" destOrd="0" presId="urn:microsoft.com/office/officeart/2016/7/layout/BasicProcessNew"/>
    <dgm:cxn modelId="{070D439E-EE55-4EEE-9B36-7CAE54B4FFAC}" type="presOf" srcId="{EC10EA85-8137-4903-BAEA-15CCC3C8E515}" destId="{87DC620F-A626-47BE-8691-681DC012254D}" srcOrd="0" destOrd="0" presId="urn:microsoft.com/office/officeart/2016/7/layout/BasicProcessNew"/>
    <dgm:cxn modelId="{DB2455A0-6C17-444A-8947-D521873190B8}" srcId="{C211A400-00E7-4BC6-8EEC-5581ABB74FEB}" destId="{ACB5B8B3-D69D-44A7-B473-224767FD2BD1}" srcOrd="0" destOrd="0" parTransId="{362F6BE2-6069-48BD-8EDA-08E6B45C32EB}" sibTransId="{829AB18D-3A45-4E53-816E-3470FFB981EF}"/>
    <dgm:cxn modelId="{AF52DFB5-3BCC-4311-B7A5-7DC7FD1BECB5}" type="presOf" srcId="{829AB18D-3A45-4E53-816E-3470FFB981EF}" destId="{F8B9022B-A3BE-495C-91F5-BE4BD929FE7C}" srcOrd="0" destOrd="0" presId="urn:microsoft.com/office/officeart/2016/7/layout/BasicProcessNew"/>
    <dgm:cxn modelId="{4AD094BF-EDC1-4350-B995-1C10771A79D7}" srcId="{C211A400-00E7-4BC6-8EEC-5581ABB74FEB}" destId="{7D95C3DB-854C-49CC-BB8B-9BE66640F225}" srcOrd="5" destOrd="0" parTransId="{A750B2DE-3E0A-439E-A06A-C9BB09AC6F36}" sibTransId="{AC0B161D-4B34-4CD2-AC84-4CC8D16C0CC7}"/>
    <dgm:cxn modelId="{8A9442C2-430C-4804-ADD1-BF7E7E24C7E0}" type="presOf" srcId="{C52B34E0-2B74-4B66-A2B0-42534C494855}" destId="{B35B7371-F875-41E7-8A31-2062C4B67D9E}" srcOrd="0" destOrd="0" presId="urn:microsoft.com/office/officeart/2016/7/layout/BasicProcessNew"/>
    <dgm:cxn modelId="{F76C7CC4-4992-477E-87DD-6F21A0DE15A7}" srcId="{C211A400-00E7-4BC6-8EEC-5581ABB74FEB}" destId="{75F5F356-9350-476A-9A7B-B89D70D43816}" srcOrd="3" destOrd="0" parTransId="{84075A68-B329-4F03-B366-48E8B6276B9F}" sibTransId="{4E148E23-CB3E-4915-8374-AE6C5BCCC9EC}"/>
    <dgm:cxn modelId="{E375B2D4-78ED-4BFF-87CA-70C97D73F05F}" srcId="{C211A400-00E7-4BC6-8EEC-5581ABB74FEB}" destId="{00262E89-4908-409C-9BF5-7BA0C65349C7}" srcOrd="2" destOrd="0" parTransId="{5B731A01-D2AC-4C78-ABB8-CD1BBD69997E}" sibTransId="{C52B34E0-2B74-4B66-A2B0-42534C494855}"/>
    <dgm:cxn modelId="{F694A1D6-5BED-459C-B76F-F3B799AED45D}" type="presOf" srcId="{ACB5B8B3-D69D-44A7-B473-224767FD2BD1}" destId="{16C34A0F-406B-4AB4-99D2-8199B44EBDC4}" srcOrd="0" destOrd="0" presId="urn:microsoft.com/office/officeart/2016/7/layout/BasicProcessNew"/>
    <dgm:cxn modelId="{94F82048-D694-49E3-A7C9-ADD2B7BD1F7F}" type="presParOf" srcId="{3E63BAE1-F8B2-4AC3-8557-8E11DD9495FB}" destId="{16C34A0F-406B-4AB4-99D2-8199B44EBDC4}" srcOrd="0" destOrd="0" presId="urn:microsoft.com/office/officeart/2016/7/layout/BasicProcessNew"/>
    <dgm:cxn modelId="{F3036807-58AD-4BA3-BE9B-1712B3C8E391}" type="presParOf" srcId="{3E63BAE1-F8B2-4AC3-8557-8E11DD9495FB}" destId="{D1E2F0DF-E3B5-4799-8ADF-D2531EC1FC60}" srcOrd="1" destOrd="0" presId="urn:microsoft.com/office/officeart/2016/7/layout/BasicProcessNew"/>
    <dgm:cxn modelId="{E78D723C-0CF9-4688-9FBD-ACA533FC2210}" type="presParOf" srcId="{3E63BAE1-F8B2-4AC3-8557-8E11DD9495FB}" destId="{F8B9022B-A3BE-495C-91F5-BE4BD929FE7C}" srcOrd="2" destOrd="0" presId="urn:microsoft.com/office/officeart/2016/7/layout/BasicProcessNew"/>
    <dgm:cxn modelId="{AD9E7080-889D-44AF-95EE-1A604B2980FA}" type="presParOf" srcId="{3E63BAE1-F8B2-4AC3-8557-8E11DD9495FB}" destId="{608CCC53-5EB4-487F-A12A-E63DF131AC15}" srcOrd="3" destOrd="0" presId="urn:microsoft.com/office/officeart/2016/7/layout/BasicProcessNew"/>
    <dgm:cxn modelId="{AF9D9BBE-92D5-4766-8EF9-EEFB53E9AEBD}" type="presParOf" srcId="{3E63BAE1-F8B2-4AC3-8557-8E11DD9495FB}" destId="{87DC620F-A626-47BE-8691-681DC012254D}" srcOrd="4" destOrd="0" presId="urn:microsoft.com/office/officeart/2016/7/layout/BasicProcessNew"/>
    <dgm:cxn modelId="{72657F90-B58B-4A56-97C3-09AD5019B496}" type="presParOf" srcId="{3E63BAE1-F8B2-4AC3-8557-8E11DD9495FB}" destId="{49C5DDEB-E97F-44F1-A34E-3E3864EFA239}" srcOrd="5" destOrd="0" presId="urn:microsoft.com/office/officeart/2016/7/layout/BasicProcessNew"/>
    <dgm:cxn modelId="{3F5561D0-594D-430A-9D6B-65E9D7111B40}" type="presParOf" srcId="{3E63BAE1-F8B2-4AC3-8557-8E11DD9495FB}" destId="{5905C2F7-CD4A-4A09-9486-F27514C4258D}" srcOrd="6" destOrd="0" presId="urn:microsoft.com/office/officeart/2016/7/layout/BasicProcessNew"/>
    <dgm:cxn modelId="{FDA75350-98AD-4F21-9E86-7889A9439448}" type="presParOf" srcId="{3E63BAE1-F8B2-4AC3-8557-8E11DD9495FB}" destId="{16AA89FC-FAE7-49E3-816F-2B8AECF12A8E}" srcOrd="7" destOrd="0" presId="urn:microsoft.com/office/officeart/2016/7/layout/BasicProcessNew"/>
    <dgm:cxn modelId="{0F779C60-ACDA-4C75-9775-C351D883C6E0}" type="presParOf" srcId="{3E63BAE1-F8B2-4AC3-8557-8E11DD9495FB}" destId="{DF6E3229-68A7-4009-8272-F36CFB4B6277}" srcOrd="8" destOrd="0" presId="urn:microsoft.com/office/officeart/2016/7/layout/BasicProcessNew"/>
    <dgm:cxn modelId="{90A4C73A-20E5-48F0-8032-D49D417CE16D}" type="presParOf" srcId="{3E63BAE1-F8B2-4AC3-8557-8E11DD9495FB}" destId="{74288EFA-AAF0-42AC-8853-A58F8C677035}" srcOrd="9" destOrd="0" presId="urn:microsoft.com/office/officeart/2016/7/layout/BasicProcessNew"/>
    <dgm:cxn modelId="{4CEBE590-EE2E-4080-81B5-47B8268256D2}" type="presParOf" srcId="{3E63BAE1-F8B2-4AC3-8557-8E11DD9495FB}" destId="{B35B7371-F875-41E7-8A31-2062C4B67D9E}" srcOrd="10" destOrd="0" presId="urn:microsoft.com/office/officeart/2016/7/layout/BasicProcessNew"/>
    <dgm:cxn modelId="{E91A135A-7529-4FC0-84F3-1238D341AB8A}" type="presParOf" srcId="{3E63BAE1-F8B2-4AC3-8557-8E11DD9495FB}" destId="{3BB512FB-DB56-444C-9EC3-F317F9B3099F}" srcOrd="11" destOrd="0" presId="urn:microsoft.com/office/officeart/2016/7/layout/BasicProcessNew"/>
    <dgm:cxn modelId="{316EF89C-0692-493B-B2DA-806C4BE4B787}" type="presParOf" srcId="{3E63BAE1-F8B2-4AC3-8557-8E11DD9495FB}" destId="{7E615DFC-DB99-4155-B989-717515841905}" srcOrd="12" destOrd="0" presId="urn:microsoft.com/office/officeart/2016/7/layout/BasicProcessNew"/>
    <dgm:cxn modelId="{C8D5D295-BC4E-4863-B645-8C22D9D770F1}" type="presParOf" srcId="{3E63BAE1-F8B2-4AC3-8557-8E11DD9495FB}" destId="{DB890FCE-F968-4448-9EF8-ECA634708562}" srcOrd="13" destOrd="0" presId="urn:microsoft.com/office/officeart/2016/7/layout/BasicProcessNew"/>
    <dgm:cxn modelId="{9FECF33F-0840-4E41-A6C6-C5141A9A18BF}" type="presParOf" srcId="{3E63BAE1-F8B2-4AC3-8557-8E11DD9495FB}" destId="{B744C0F4-1E9C-43A7-A558-397D13B79CB3}" srcOrd="14" destOrd="0" presId="urn:microsoft.com/office/officeart/2016/7/layout/BasicProcessNew"/>
    <dgm:cxn modelId="{D2E55FA5-C7FE-40C1-8BA3-43D47685FC29}" type="presParOf" srcId="{3E63BAE1-F8B2-4AC3-8557-8E11DD9495FB}" destId="{1D7F9AA9-6C07-44ED-AC52-2D3A0352D101}" srcOrd="15" destOrd="0" presId="urn:microsoft.com/office/officeart/2016/7/layout/BasicProcessNew"/>
    <dgm:cxn modelId="{6CB5AAFB-A7AF-4FEA-84DD-6E62DA131B80}" type="presParOf" srcId="{3E63BAE1-F8B2-4AC3-8557-8E11DD9495FB}" destId="{AF91C22F-20AE-42BE-9B04-88B2AD7ACC7E}" srcOrd="16" destOrd="0" presId="urn:microsoft.com/office/officeart/2016/7/layout/BasicProcessNew"/>
    <dgm:cxn modelId="{3BF95293-E243-4839-90A7-AB69306F5FE5}" type="presParOf" srcId="{3E63BAE1-F8B2-4AC3-8557-8E11DD9495FB}" destId="{16F80E9B-4015-45D3-9A95-92B9183D0FEB}" srcOrd="17" destOrd="0" presId="urn:microsoft.com/office/officeart/2016/7/layout/BasicProcessNew"/>
    <dgm:cxn modelId="{A0ECA311-7A49-4747-AABD-AD4B561E14DD}" type="presParOf" srcId="{3E63BAE1-F8B2-4AC3-8557-8E11DD9495FB}" destId="{A18B5AFE-4717-472D-A7EB-3BA8AA5FEB64}" srcOrd="18" destOrd="0" presId="urn:microsoft.com/office/officeart/2016/7/layout/BasicProcessNew"/>
    <dgm:cxn modelId="{6265EA11-BBF0-4749-811D-47136FB14763}" type="presParOf" srcId="{3E63BAE1-F8B2-4AC3-8557-8E11DD9495FB}" destId="{74E73328-C2A7-485A-B7F2-C7BFCE53A69B}" srcOrd="19" destOrd="0" presId="urn:microsoft.com/office/officeart/2016/7/layout/BasicProcessNew"/>
    <dgm:cxn modelId="{7DD66558-962F-43E6-951D-0100ABEF3A7B}" type="presParOf" srcId="{3E63BAE1-F8B2-4AC3-8557-8E11DD9495FB}" destId="{91CBBF3D-732F-4CF6-B75E-3BDC24C6A7A7}" srcOrd="20"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4A528C-CCC6-4B0B-837D-CC3CD6295E7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F722099-D4C5-4A9C-9653-33959DAD6730}">
      <dgm:prSet/>
      <dgm:spPr/>
      <dgm:t>
        <a:bodyPr/>
        <a:lstStyle/>
        <a:p>
          <a:r>
            <a:rPr lang="en-IN"/>
            <a:t>Microsoft Excel 365</a:t>
          </a:r>
          <a:endParaRPr lang="en-US"/>
        </a:p>
      </dgm:t>
    </dgm:pt>
    <dgm:pt modelId="{178D101F-F9C5-4768-98D6-8CC62C4DB757}" type="parTrans" cxnId="{C9BCB0DA-105B-4EA0-9100-730B51EFB902}">
      <dgm:prSet/>
      <dgm:spPr/>
      <dgm:t>
        <a:bodyPr/>
        <a:lstStyle/>
        <a:p>
          <a:endParaRPr lang="en-US"/>
        </a:p>
      </dgm:t>
    </dgm:pt>
    <dgm:pt modelId="{83FEB8E7-2124-44F2-B34C-719EAD11FD41}" type="sibTrans" cxnId="{C9BCB0DA-105B-4EA0-9100-730B51EFB902}">
      <dgm:prSet/>
      <dgm:spPr/>
      <dgm:t>
        <a:bodyPr/>
        <a:lstStyle/>
        <a:p>
          <a:endParaRPr lang="en-US"/>
        </a:p>
      </dgm:t>
    </dgm:pt>
    <dgm:pt modelId="{D7393FF3-CA6D-493A-82D1-67DFD1051BC3}">
      <dgm:prSet/>
      <dgm:spPr/>
      <dgm:t>
        <a:bodyPr/>
        <a:lstStyle/>
        <a:p>
          <a:r>
            <a:rPr lang="en-IN"/>
            <a:t>Microsoft Power Point</a:t>
          </a:r>
          <a:endParaRPr lang="en-US"/>
        </a:p>
      </dgm:t>
    </dgm:pt>
    <dgm:pt modelId="{0039228D-C902-478C-8491-5746B79B4D05}" type="parTrans" cxnId="{6F65BF65-6EF8-4B42-9D93-FAF9B898D186}">
      <dgm:prSet/>
      <dgm:spPr/>
      <dgm:t>
        <a:bodyPr/>
        <a:lstStyle/>
        <a:p>
          <a:endParaRPr lang="en-US"/>
        </a:p>
      </dgm:t>
    </dgm:pt>
    <dgm:pt modelId="{4E9A4AA8-106C-4C26-94E0-03770B6CE6A4}" type="sibTrans" cxnId="{6F65BF65-6EF8-4B42-9D93-FAF9B898D186}">
      <dgm:prSet/>
      <dgm:spPr/>
      <dgm:t>
        <a:bodyPr/>
        <a:lstStyle/>
        <a:p>
          <a:endParaRPr lang="en-US"/>
        </a:p>
      </dgm:t>
    </dgm:pt>
    <dgm:pt modelId="{9417FC6D-5BBE-4692-8858-FC49DE8D28B2}" type="pres">
      <dgm:prSet presAssocID="{814A528C-CCC6-4B0B-837D-CC3CD6295E79}" presName="hierChild1" presStyleCnt="0">
        <dgm:presLayoutVars>
          <dgm:chPref val="1"/>
          <dgm:dir/>
          <dgm:animOne val="branch"/>
          <dgm:animLvl val="lvl"/>
          <dgm:resizeHandles/>
        </dgm:presLayoutVars>
      </dgm:prSet>
      <dgm:spPr/>
    </dgm:pt>
    <dgm:pt modelId="{95750D7E-8EC6-4167-9DAD-78BEFBF6C941}" type="pres">
      <dgm:prSet presAssocID="{9F722099-D4C5-4A9C-9653-33959DAD6730}" presName="hierRoot1" presStyleCnt="0"/>
      <dgm:spPr/>
    </dgm:pt>
    <dgm:pt modelId="{D58EABE4-256E-4EE8-86CC-1FE8144FF08C}" type="pres">
      <dgm:prSet presAssocID="{9F722099-D4C5-4A9C-9653-33959DAD6730}" presName="composite" presStyleCnt="0"/>
      <dgm:spPr/>
    </dgm:pt>
    <dgm:pt modelId="{947DE3B6-24EF-4807-865E-345CDAF8F993}" type="pres">
      <dgm:prSet presAssocID="{9F722099-D4C5-4A9C-9653-33959DAD6730}" presName="background" presStyleLbl="node0" presStyleIdx="0" presStyleCnt="2"/>
      <dgm:spPr/>
    </dgm:pt>
    <dgm:pt modelId="{F155EA87-587A-4D99-8442-5A6668E9AE96}" type="pres">
      <dgm:prSet presAssocID="{9F722099-D4C5-4A9C-9653-33959DAD6730}" presName="text" presStyleLbl="fgAcc0" presStyleIdx="0" presStyleCnt="2">
        <dgm:presLayoutVars>
          <dgm:chPref val="3"/>
        </dgm:presLayoutVars>
      </dgm:prSet>
      <dgm:spPr/>
    </dgm:pt>
    <dgm:pt modelId="{A534A22F-1E22-4F21-9D90-2A29A13D2A71}" type="pres">
      <dgm:prSet presAssocID="{9F722099-D4C5-4A9C-9653-33959DAD6730}" presName="hierChild2" presStyleCnt="0"/>
      <dgm:spPr/>
    </dgm:pt>
    <dgm:pt modelId="{AFDB6E9E-8991-4204-A96E-C202E1F2E8FD}" type="pres">
      <dgm:prSet presAssocID="{D7393FF3-CA6D-493A-82D1-67DFD1051BC3}" presName="hierRoot1" presStyleCnt="0"/>
      <dgm:spPr/>
    </dgm:pt>
    <dgm:pt modelId="{081C0E57-DD42-4477-ADA6-AC6406EED3E1}" type="pres">
      <dgm:prSet presAssocID="{D7393FF3-CA6D-493A-82D1-67DFD1051BC3}" presName="composite" presStyleCnt="0"/>
      <dgm:spPr/>
    </dgm:pt>
    <dgm:pt modelId="{A8DFE82A-4814-4B20-8EC7-F1A6653454FF}" type="pres">
      <dgm:prSet presAssocID="{D7393FF3-CA6D-493A-82D1-67DFD1051BC3}" presName="background" presStyleLbl="node0" presStyleIdx="1" presStyleCnt="2"/>
      <dgm:spPr/>
    </dgm:pt>
    <dgm:pt modelId="{9A085937-CFB2-4E14-859D-B07FEA6895AA}" type="pres">
      <dgm:prSet presAssocID="{D7393FF3-CA6D-493A-82D1-67DFD1051BC3}" presName="text" presStyleLbl="fgAcc0" presStyleIdx="1" presStyleCnt="2">
        <dgm:presLayoutVars>
          <dgm:chPref val="3"/>
        </dgm:presLayoutVars>
      </dgm:prSet>
      <dgm:spPr/>
    </dgm:pt>
    <dgm:pt modelId="{4C8B4656-7602-4387-B512-312B11605A85}" type="pres">
      <dgm:prSet presAssocID="{D7393FF3-CA6D-493A-82D1-67DFD1051BC3}" presName="hierChild2" presStyleCnt="0"/>
      <dgm:spPr/>
    </dgm:pt>
  </dgm:ptLst>
  <dgm:cxnLst>
    <dgm:cxn modelId="{730F4B41-532E-4413-98C6-1A4872C4A1D9}" type="presOf" srcId="{814A528C-CCC6-4B0B-837D-CC3CD6295E79}" destId="{9417FC6D-5BBE-4692-8858-FC49DE8D28B2}" srcOrd="0" destOrd="0" presId="urn:microsoft.com/office/officeart/2005/8/layout/hierarchy1"/>
    <dgm:cxn modelId="{6F65BF65-6EF8-4B42-9D93-FAF9B898D186}" srcId="{814A528C-CCC6-4B0B-837D-CC3CD6295E79}" destId="{D7393FF3-CA6D-493A-82D1-67DFD1051BC3}" srcOrd="1" destOrd="0" parTransId="{0039228D-C902-478C-8491-5746B79B4D05}" sibTransId="{4E9A4AA8-106C-4C26-94E0-03770B6CE6A4}"/>
    <dgm:cxn modelId="{5E74EF8B-AD91-4AE6-B337-15D2D8172FFB}" type="presOf" srcId="{D7393FF3-CA6D-493A-82D1-67DFD1051BC3}" destId="{9A085937-CFB2-4E14-859D-B07FEA6895AA}" srcOrd="0" destOrd="0" presId="urn:microsoft.com/office/officeart/2005/8/layout/hierarchy1"/>
    <dgm:cxn modelId="{61DB87D0-020B-4734-B09D-C9D947B54815}" type="presOf" srcId="{9F722099-D4C5-4A9C-9653-33959DAD6730}" destId="{F155EA87-587A-4D99-8442-5A6668E9AE96}" srcOrd="0" destOrd="0" presId="urn:microsoft.com/office/officeart/2005/8/layout/hierarchy1"/>
    <dgm:cxn modelId="{C9BCB0DA-105B-4EA0-9100-730B51EFB902}" srcId="{814A528C-CCC6-4B0B-837D-CC3CD6295E79}" destId="{9F722099-D4C5-4A9C-9653-33959DAD6730}" srcOrd="0" destOrd="0" parTransId="{178D101F-F9C5-4768-98D6-8CC62C4DB757}" sibTransId="{83FEB8E7-2124-44F2-B34C-719EAD11FD41}"/>
    <dgm:cxn modelId="{3D9F6A6E-1D7F-4CE3-8B58-8A44863C7B69}" type="presParOf" srcId="{9417FC6D-5BBE-4692-8858-FC49DE8D28B2}" destId="{95750D7E-8EC6-4167-9DAD-78BEFBF6C941}" srcOrd="0" destOrd="0" presId="urn:microsoft.com/office/officeart/2005/8/layout/hierarchy1"/>
    <dgm:cxn modelId="{9A8BE631-E86F-4DEE-A9E0-7C7899609BC5}" type="presParOf" srcId="{95750D7E-8EC6-4167-9DAD-78BEFBF6C941}" destId="{D58EABE4-256E-4EE8-86CC-1FE8144FF08C}" srcOrd="0" destOrd="0" presId="urn:microsoft.com/office/officeart/2005/8/layout/hierarchy1"/>
    <dgm:cxn modelId="{355DCB26-1841-40DE-9D83-EC13EB4DB769}" type="presParOf" srcId="{D58EABE4-256E-4EE8-86CC-1FE8144FF08C}" destId="{947DE3B6-24EF-4807-865E-345CDAF8F993}" srcOrd="0" destOrd="0" presId="urn:microsoft.com/office/officeart/2005/8/layout/hierarchy1"/>
    <dgm:cxn modelId="{087521BA-052B-4E49-B648-1D5BCCAE4D6F}" type="presParOf" srcId="{D58EABE4-256E-4EE8-86CC-1FE8144FF08C}" destId="{F155EA87-587A-4D99-8442-5A6668E9AE96}" srcOrd="1" destOrd="0" presId="urn:microsoft.com/office/officeart/2005/8/layout/hierarchy1"/>
    <dgm:cxn modelId="{3503173D-C793-4912-AB12-C8E553B7F03B}" type="presParOf" srcId="{95750D7E-8EC6-4167-9DAD-78BEFBF6C941}" destId="{A534A22F-1E22-4F21-9D90-2A29A13D2A71}" srcOrd="1" destOrd="0" presId="urn:microsoft.com/office/officeart/2005/8/layout/hierarchy1"/>
    <dgm:cxn modelId="{BC3BCF01-8A04-413D-9BFD-E83EE020750A}" type="presParOf" srcId="{9417FC6D-5BBE-4692-8858-FC49DE8D28B2}" destId="{AFDB6E9E-8991-4204-A96E-C202E1F2E8FD}" srcOrd="1" destOrd="0" presId="urn:microsoft.com/office/officeart/2005/8/layout/hierarchy1"/>
    <dgm:cxn modelId="{D5593DD1-5FBA-4344-A260-70E9C4CA4479}" type="presParOf" srcId="{AFDB6E9E-8991-4204-A96E-C202E1F2E8FD}" destId="{081C0E57-DD42-4477-ADA6-AC6406EED3E1}" srcOrd="0" destOrd="0" presId="urn:microsoft.com/office/officeart/2005/8/layout/hierarchy1"/>
    <dgm:cxn modelId="{A5F98E94-DB9F-4E1E-BF25-0CF52D5646C7}" type="presParOf" srcId="{081C0E57-DD42-4477-ADA6-AC6406EED3E1}" destId="{A8DFE82A-4814-4B20-8EC7-F1A6653454FF}" srcOrd="0" destOrd="0" presId="urn:microsoft.com/office/officeart/2005/8/layout/hierarchy1"/>
    <dgm:cxn modelId="{F3F5162A-5A77-4B52-B9FD-684FF579E13C}" type="presParOf" srcId="{081C0E57-DD42-4477-ADA6-AC6406EED3E1}" destId="{9A085937-CFB2-4E14-859D-B07FEA6895AA}" srcOrd="1" destOrd="0" presId="urn:microsoft.com/office/officeart/2005/8/layout/hierarchy1"/>
    <dgm:cxn modelId="{52F08454-E92E-43FC-B64A-C247699BEE9D}" type="presParOf" srcId="{AFDB6E9E-8991-4204-A96E-C202E1F2E8FD}" destId="{4C8B4656-7602-4387-B512-312B11605A8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A801E8-3835-4A44-B7D2-DAB335698BB4}"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A1435B0-6D2D-43D8-BC91-99421E156D38}">
      <dgm:prSet custT="1"/>
      <dgm:spPr/>
      <dgm:t>
        <a:bodyPr/>
        <a:lstStyle/>
        <a:p>
          <a:pPr algn="just"/>
          <a:r>
            <a:rPr lang="en-US" sz="1400" dirty="0"/>
            <a:t>Initially, there is a dataset table comprising three worksheets named Orders, Customer, and Products. </a:t>
          </a:r>
        </a:p>
      </dgm:t>
    </dgm:pt>
    <dgm:pt modelId="{D7184D28-B333-43EE-B1D7-C57162C4537C}" type="parTrans" cxnId="{4D78FCE0-785E-4BCB-ADFA-37E52587F562}">
      <dgm:prSet/>
      <dgm:spPr/>
      <dgm:t>
        <a:bodyPr/>
        <a:lstStyle/>
        <a:p>
          <a:endParaRPr lang="en-US"/>
        </a:p>
      </dgm:t>
    </dgm:pt>
    <dgm:pt modelId="{87240BA6-0DF6-4325-AB72-78B9F16A6AF9}" type="sibTrans" cxnId="{4D78FCE0-785E-4BCB-ADFA-37E52587F562}">
      <dgm:prSet phldrT="01" phldr="0"/>
      <dgm:spPr/>
      <dgm:t>
        <a:bodyPr/>
        <a:lstStyle/>
        <a:p>
          <a:r>
            <a:rPr lang="en-US"/>
            <a:t>01</a:t>
          </a:r>
        </a:p>
      </dgm:t>
    </dgm:pt>
    <dgm:pt modelId="{9DDC2234-3792-46C0-8EFC-50BC534BB12B}">
      <dgm:prSet custT="1"/>
      <dgm:spPr/>
      <dgm:t>
        <a:bodyPr/>
        <a:lstStyle/>
        <a:p>
          <a:pPr algn="just"/>
          <a:r>
            <a:rPr lang="en-US" sz="1400" dirty="0"/>
            <a:t>The first step involves extracting the year from the </a:t>
          </a:r>
          <a:r>
            <a:rPr lang="en-US" sz="1400" dirty="0" err="1"/>
            <a:t>Order_Date</a:t>
          </a:r>
          <a:r>
            <a:rPr lang="en-US" sz="1400" dirty="0"/>
            <a:t> using the formula = YEAR(</a:t>
          </a:r>
          <a:r>
            <a:rPr lang="en-US" sz="1400" dirty="0" err="1"/>
            <a:t>Order_Date</a:t>
          </a:r>
          <a:r>
            <a:rPr lang="en-US" sz="1400" dirty="0"/>
            <a:t>). </a:t>
          </a:r>
        </a:p>
      </dgm:t>
    </dgm:pt>
    <dgm:pt modelId="{33E09E9E-F4A4-4A69-B502-F0C96445E1B1}" type="parTrans" cxnId="{2139A995-8307-4319-AC8D-D41F4C9FA90F}">
      <dgm:prSet/>
      <dgm:spPr/>
      <dgm:t>
        <a:bodyPr/>
        <a:lstStyle/>
        <a:p>
          <a:endParaRPr lang="en-US"/>
        </a:p>
      </dgm:t>
    </dgm:pt>
    <dgm:pt modelId="{C8539957-5B12-4407-AF45-7BF4CCDC1115}" type="sibTrans" cxnId="{2139A995-8307-4319-AC8D-D41F4C9FA90F}">
      <dgm:prSet phldrT="02" phldr="0"/>
      <dgm:spPr/>
      <dgm:t>
        <a:bodyPr/>
        <a:lstStyle/>
        <a:p>
          <a:r>
            <a:rPr lang="en-US"/>
            <a:t>02</a:t>
          </a:r>
        </a:p>
      </dgm:t>
    </dgm:pt>
    <dgm:pt modelId="{0020303F-EA19-432F-A66C-ACFCEF78836A}">
      <dgm:prSet custT="1"/>
      <dgm:spPr/>
      <dgm:t>
        <a:bodyPr/>
        <a:lstStyle/>
        <a:p>
          <a:pPr algn="just"/>
          <a:r>
            <a:rPr lang="en-US" sz="1200" dirty="0"/>
            <a:t>Subsequently, data is extracted from various worksheets, including </a:t>
          </a:r>
          <a:r>
            <a:rPr lang="en-US" sz="1200" dirty="0" err="1"/>
            <a:t>Loyalty_Card</a:t>
          </a:r>
          <a:r>
            <a:rPr lang="en-US" sz="1200" dirty="0"/>
            <a:t>, Country, </a:t>
          </a:r>
          <a:r>
            <a:rPr lang="en-US" sz="1200" dirty="0" err="1"/>
            <a:t>Coffee_Type</a:t>
          </a:r>
          <a:r>
            <a:rPr lang="en-US" sz="1200" dirty="0"/>
            <a:t>, </a:t>
          </a:r>
          <a:r>
            <a:rPr lang="en-US" sz="1200" dirty="0" err="1"/>
            <a:t>Roast_Type</a:t>
          </a:r>
          <a:r>
            <a:rPr lang="en-US" sz="1200" dirty="0"/>
            <a:t>, and </a:t>
          </a:r>
          <a:r>
            <a:rPr lang="en-US" sz="1200" dirty="0" err="1"/>
            <a:t>Unit_Price</a:t>
          </a:r>
          <a:r>
            <a:rPr lang="en-US" sz="1200" dirty="0"/>
            <a:t>, utilizing the INDEX and MATCH functions.</a:t>
          </a:r>
        </a:p>
      </dgm:t>
    </dgm:pt>
    <dgm:pt modelId="{63C0C189-EE78-48DD-8A61-C12868FD0B26}" type="parTrans" cxnId="{A1182E7C-F453-4DF6-9267-47FE6AA4EF53}">
      <dgm:prSet/>
      <dgm:spPr/>
      <dgm:t>
        <a:bodyPr/>
        <a:lstStyle/>
        <a:p>
          <a:endParaRPr lang="en-US"/>
        </a:p>
      </dgm:t>
    </dgm:pt>
    <dgm:pt modelId="{33B9032E-844B-4655-9438-62D69682CC89}" type="sibTrans" cxnId="{A1182E7C-F453-4DF6-9267-47FE6AA4EF53}">
      <dgm:prSet phldrT="03" phldr="0"/>
      <dgm:spPr/>
      <dgm:t>
        <a:bodyPr/>
        <a:lstStyle/>
        <a:p>
          <a:r>
            <a:rPr lang="en-US"/>
            <a:t>03</a:t>
          </a:r>
        </a:p>
      </dgm:t>
    </dgm:pt>
    <dgm:pt modelId="{6398E523-BB94-4716-AA71-1CD6A180054C}">
      <dgm:prSet custT="1"/>
      <dgm:spPr/>
      <dgm:t>
        <a:bodyPr/>
        <a:lstStyle/>
        <a:p>
          <a:pPr algn="just"/>
          <a:r>
            <a:rPr lang="en-US" sz="1400" dirty="0"/>
            <a:t>To determine </a:t>
          </a:r>
          <a:r>
            <a:rPr lang="en-US" sz="1400" dirty="0" err="1"/>
            <a:t>Total_Sales</a:t>
          </a:r>
          <a:r>
            <a:rPr lang="en-US" sz="1400" dirty="0"/>
            <a:t>, the formula =</a:t>
          </a:r>
          <a:r>
            <a:rPr lang="en-US" sz="1400" dirty="0" err="1"/>
            <a:t>Unit_Price</a:t>
          </a:r>
          <a:r>
            <a:rPr lang="en-US" sz="1400" dirty="0"/>
            <a:t>*Quantity is applied. </a:t>
          </a:r>
        </a:p>
      </dgm:t>
    </dgm:pt>
    <dgm:pt modelId="{77BF3FB1-ADB0-428A-9033-3B5F868D3728}" type="parTrans" cxnId="{FD799991-86AB-4CDE-A676-D336D31B9CF2}">
      <dgm:prSet/>
      <dgm:spPr/>
      <dgm:t>
        <a:bodyPr/>
        <a:lstStyle/>
        <a:p>
          <a:endParaRPr lang="en-US"/>
        </a:p>
      </dgm:t>
    </dgm:pt>
    <dgm:pt modelId="{5A7D6079-E29E-4CFE-9D8C-3DDA5112039B}" type="sibTrans" cxnId="{FD799991-86AB-4CDE-A676-D336D31B9CF2}">
      <dgm:prSet phldrT="04" phldr="0"/>
      <dgm:spPr/>
      <dgm:t>
        <a:bodyPr/>
        <a:lstStyle/>
        <a:p>
          <a:r>
            <a:rPr lang="en-US"/>
            <a:t>04</a:t>
          </a:r>
        </a:p>
      </dgm:t>
    </dgm:pt>
    <dgm:pt modelId="{232A6F2B-D88B-48E6-8B79-F61946BC36F1}">
      <dgm:prSet/>
      <dgm:spPr/>
      <dgm:t>
        <a:bodyPr/>
        <a:lstStyle/>
        <a:p>
          <a:pPr algn="just"/>
          <a:r>
            <a:rPr lang="en-US" dirty="0"/>
            <a:t>Additionally, the </a:t>
          </a:r>
          <a:r>
            <a:rPr lang="en-US" dirty="0" err="1"/>
            <a:t>Coffee_Type</a:t>
          </a:r>
          <a:r>
            <a:rPr lang="en-US" dirty="0"/>
            <a:t> and </a:t>
          </a:r>
          <a:r>
            <a:rPr lang="en-US" dirty="0" err="1"/>
            <a:t>Roast_Type</a:t>
          </a:r>
          <a:r>
            <a:rPr lang="en-US" dirty="0"/>
            <a:t> are renamed to their full names using the IFS formula.</a:t>
          </a:r>
        </a:p>
      </dgm:t>
    </dgm:pt>
    <dgm:pt modelId="{0ECDA481-89EB-4AEB-BF5F-4FBFC8C6E26B}" type="parTrans" cxnId="{04B291B1-41CB-4725-AC49-1C839F8BBC04}">
      <dgm:prSet/>
      <dgm:spPr/>
      <dgm:t>
        <a:bodyPr/>
        <a:lstStyle/>
        <a:p>
          <a:endParaRPr lang="en-US"/>
        </a:p>
      </dgm:t>
    </dgm:pt>
    <dgm:pt modelId="{B2113F1E-B345-4BA9-8B2B-69A63E80C5A0}" type="sibTrans" cxnId="{04B291B1-41CB-4725-AC49-1C839F8BBC04}">
      <dgm:prSet phldrT="05" phldr="0"/>
      <dgm:spPr/>
      <dgm:t>
        <a:bodyPr/>
        <a:lstStyle/>
        <a:p>
          <a:r>
            <a:rPr lang="en-US"/>
            <a:t>05</a:t>
          </a:r>
        </a:p>
      </dgm:t>
    </dgm:pt>
    <dgm:pt modelId="{C3311FF5-ADD0-4ACD-B863-F24C3CF69058}" type="pres">
      <dgm:prSet presAssocID="{21A801E8-3835-4A44-B7D2-DAB335698BB4}" presName="Name0" presStyleCnt="0">
        <dgm:presLayoutVars>
          <dgm:animLvl val="lvl"/>
          <dgm:resizeHandles val="exact"/>
        </dgm:presLayoutVars>
      </dgm:prSet>
      <dgm:spPr/>
    </dgm:pt>
    <dgm:pt modelId="{3DB453B4-586C-4C18-AE89-FAEBA1AB998B}" type="pres">
      <dgm:prSet presAssocID="{DA1435B0-6D2D-43D8-BC91-99421E156D38}" presName="compositeNode" presStyleCnt="0">
        <dgm:presLayoutVars>
          <dgm:bulletEnabled val="1"/>
        </dgm:presLayoutVars>
      </dgm:prSet>
      <dgm:spPr/>
    </dgm:pt>
    <dgm:pt modelId="{D91BFD2B-8041-460A-B723-37516F3E4E52}" type="pres">
      <dgm:prSet presAssocID="{DA1435B0-6D2D-43D8-BC91-99421E156D38}" presName="bgRect" presStyleLbl="alignNode1" presStyleIdx="0" presStyleCnt="5" custScaleY="115135"/>
      <dgm:spPr/>
    </dgm:pt>
    <dgm:pt modelId="{92AE280B-D6DB-450D-967F-5170576A945A}" type="pres">
      <dgm:prSet presAssocID="{87240BA6-0DF6-4325-AB72-78B9F16A6AF9}" presName="sibTransNodeRect" presStyleLbl="alignNode1" presStyleIdx="0" presStyleCnt="5">
        <dgm:presLayoutVars>
          <dgm:chMax val="0"/>
          <dgm:bulletEnabled val="1"/>
        </dgm:presLayoutVars>
      </dgm:prSet>
      <dgm:spPr/>
    </dgm:pt>
    <dgm:pt modelId="{EDD2FC78-B85B-4BE0-83CA-F88A27F4BBF0}" type="pres">
      <dgm:prSet presAssocID="{DA1435B0-6D2D-43D8-BC91-99421E156D38}" presName="nodeRect" presStyleLbl="alignNode1" presStyleIdx="0" presStyleCnt="5">
        <dgm:presLayoutVars>
          <dgm:bulletEnabled val="1"/>
        </dgm:presLayoutVars>
      </dgm:prSet>
      <dgm:spPr/>
    </dgm:pt>
    <dgm:pt modelId="{1B6CD340-F248-45D1-9EBB-C396AAE8A84E}" type="pres">
      <dgm:prSet presAssocID="{87240BA6-0DF6-4325-AB72-78B9F16A6AF9}" presName="sibTrans" presStyleCnt="0"/>
      <dgm:spPr/>
    </dgm:pt>
    <dgm:pt modelId="{5FB2637D-FF49-439F-8865-EB11DA14F180}" type="pres">
      <dgm:prSet presAssocID="{9DDC2234-3792-46C0-8EFC-50BC534BB12B}" presName="compositeNode" presStyleCnt="0">
        <dgm:presLayoutVars>
          <dgm:bulletEnabled val="1"/>
        </dgm:presLayoutVars>
      </dgm:prSet>
      <dgm:spPr/>
    </dgm:pt>
    <dgm:pt modelId="{BB306A70-61EC-4BFA-A0B8-70892DA7ECD8}" type="pres">
      <dgm:prSet presAssocID="{9DDC2234-3792-46C0-8EFC-50BC534BB12B}" presName="bgRect" presStyleLbl="alignNode1" presStyleIdx="1" presStyleCnt="5" custScaleY="115884"/>
      <dgm:spPr/>
    </dgm:pt>
    <dgm:pt modelId="{2991C876-F25F-4C7F-8BF8-F1D6ECB2BBBC}" type="pres">
      <dgm:prSet presAssocID="{C8539957-5B12-4407-AF45-7BF4CCDC1115}" presName="sibTransNodeRect" presStyleLbl="alignNode1" presStyleIdx="1" presStyleCnt="5">
        <dgm:presLayoutVars>
          <dgm:chMax val="0"/>
          <dgm:bulletEnabled val="1"/>
        </dgm:presLayoutVars>
      </dgm:prSet>
      <dgm:spPr/>
    </dgm:pt>
    <dgm:pt modelId="{9880643B-365A-4807-9504-68B3BA2EBDF0}" type="pres">
      <dgm:prSet presAssocID="{9DDC2234-3792-46C0-8EFC-50BC534BB12B}" presName="nodeRect" presStyleLbl="alignNode1" presStyleIdx="1" presStyleCnt="5">
        <dgm:presLayoutVars>
          <dgm:bulletEnabled val="1"/>
        </dgm:presLayoutVars>
      </dgm:prSet>
      <dgm:spPr/>
    </dgm:pt>
    <dgm:pt modelId="{E2A95A51-B8E0-404C-BB81-59AC263B8D09}" type="pres">
      <dgm:prSet presAssocID="{C8539957-5B12-4407-AF45-7BF4CCDC1115}" presName="sibTrans" presStyleCnt="0"/>
      <dgm:spPr/>
    </dgm:pt>
    <dgm:pt modelId="{25D2F1D9-A033-4F60-8FE1-BB84537E7AD5}" type="pres">
      <dgm:prSet presAssocID="{0020303F-EA19-432F-A66C-ACFCEF78836A}" presName="compositeNode" presStyleCnt="0">
        <dgm:presLayoutVars>
          <dgm:bulletEnabled val="1"/>
        </dgm:presLayoutVars>
      </dgm:prSet>
      <dgm:spPr/>
    </dgm:pt>
    <dgm:pt modelId="{83EA6DAB-90AD-4968-95F6-BEF308A4E79C}" type="pres">
      <dgm:prSet presAssocID="{0020303F-EA19-432F-A66C-ACFCEF78836A}" presName="bgRect" presStyleLbl="alignNode1" presStyleIdx="2" presStyleCnt="5" custScaleY="115135"/>
      <dgm:spPr/>
    </dgm:pt>
    <dgm:pt modelId="{053716CA-E0AA-4FB7-9B0A-3409E749DF8F}" type="pres">
      <dgm:prSet presAssocID="{33B9032E-844B-4655-9438-62D69682CC89}" presName="sibTransNodeRect" presStyleLbl="alignNode1" presStyleIdx="2" presStyleCnt="5">
        <dgm:presLayoutVars>
          <dgm:chMax val="0"/>
          <dgm:bulletEnabled val="1"/>
        </dgm:presLayoutVars>
      </dgm:prSet>
      <dgm:spPr/>
    </dgm:pt>
    <dgm:pt modelId="{14FEFF36-99DD-4E99-ADAD-DFA4471F981D}" type="pres">
      <dgm:prSet presAssocID="{0020303F-EA19-432F-A66C-ACFCEF78836A}" presName="nodeRect" presStyleLbl="alignNode1" presStyleIdx="2" presStyleCnt="5">
        <dgm:presLayoutVars>
          <dgm:bulletEnabled val="1"/>
        </dgm:presLayoutVars>
      </dgm:prSet>
      <dgm:spPr/>
    </dgm:pt>
    <dgm:pt modelId="{96C727B4-AE20-45F7-BBA1-D251F21412D7}" type="pres">
      <dgm:prSet presAssocID="{33B9032E-844B-4655-9438-62D69682CC89}" presName="sibTrans" presStyleCnt="0"/>
      <dgm:spPr/>
    </dgm:pt>
    <dgm:pt modelId="{D44C77CA-7DA0-4397-AC30-31006E669BE5}" type="pres">
      <dgm:prSet presAssocID="{6398E523-BB94-4716-AA71-1CD6A180054C}" presName="compositeNode" presStyleCnt="0">
        <dgm:presLayoutVars>
          <dgm:bulletEnabled val="1"/>
        </dgm:presLayoutVars>
      </dgm:prSet>
      <dgm:spPr/>
    </dgm:pt>
    <dgm:pt modelId="{8FF24371-9CDF-4278-869E-C74B4DC4ADC1}" type="pres">
      <dgm:prSet presAssocID="{6398E523-BB94-4716-AA71-1CD6A180054C}" presName="bgRect" presStyleLbl="alignNode1" presStyleIdx="3" presStyleCnt="5" custScaleY="111390"/>
      <dgm:spPr/>
    </dgm:pt>
    <dgm:pt modelId="{B0A01854-8DAF-47F4-9122-4E2748C2348E}" type="pres">
      <dgm:prSet presAssocID="{5A7D6079-E29E-4CFE-9D8C-3DDA5112039B}" presName="sibTransNodeRect" presStyleLbl="alignNode1" presStyleIdx="3" presStyleCnt="5">
        <dgm:presLayoutVars>
          <dgm:chMax val="0"/>
          <dgm:bulletEnabled val="1"/>
        </dgm:presLayoutVars>
      </dgm:prSet>
      <dgm:spPr/>
    </dgm:pt>
    <dgm:pt modelId="{F54CC598-A460-4302-9367-188A758282F4}" type="pres">
      <dgm:prSet presAssocID="{6398E523-BB94-4716-AA71-1CD6A180054C}" presName="nodeRect" presStyleLbl="alignNode1" presStyleIdx="3" presStyleCnt="5">
        <dgm:presLayoutVars>
          <dgm:bulletEnabled val="1"/>
        </dgm:presLayoutVars>
      </dgm:prSet>
      <dgm:spPr/>
    </dgm:pt>
    <dgm:pt modelId="{50C64498-9DFA-47A0-AB2A-036E71E6D720}" type="pres">
      <dgm:prSet presAssocID="{5A7D6079-E29E-4CFE-9D8C-3DDA5112039B}" presName="sibTrans" presStyleCnt="0"/>
      <dgm:spPr/>
    </dgm:pt>
    <dgm:pt modelId="{A1962D3A-05DB-468E-BFDC-7EF6F437D71C}" type="pres">
      <dgm:prSet presAssocID="{232A6F2B-D88B-48E6-8B79-F61946BC36F1}" presName="compositeNode" presStyleCnt="0">
        <dgm:presLayoutVars>
          <dgm:bulletEnabled val="1"/>
        </dgm:presLayoutVars>
      </dgm:prSet>
      <dgm:spPr/>
    </dgm:pt>
    <dgm:pt modelId="{FFC507F4-8E7B-43C3-B4A3-20EABA9AA5E1}" type="pres">
      <dgm:prSet presAssocID="{232A6F2B-D88B-48E6-8B79-F61946BC36F1}" presName="bgRect" presStyleLbl="alignNode1" presStyleIdx="4" presStyleCnt="5" custScaleY="112116"/>
      <dgm:spPr/>
    </dgm:pt>
    <dgm:pt modelId="{B09A96FD-68B6-4EC5-9BFC-1D661793EB17}" type="pres">
      <dgm:prSet presAssocID="{B2113F1E-B345-4BA9-8B2B-69A63E80C5A0}" presName="sibTransNodeRect" presStyleLbl="alignNode1" presStyleIdx="4" presStyleCnt="5">
        <dgm:presLayoutVars>
          <dgm:chMax val="0"/>
          <dgm:bulletEnabled val="1"/>
        </dgm:presLayoutVars>
      </dgm:prSet>
      <dgm:spPr/>
    </dgm:pt>
    <dgm:pt modelId="{7FF8E241-BAFC-480F-B838-D348FBC7EA66}" type="pres">
      <dgm:prSet presAssocID="{232A6F2B-D88B-48E6-8B79-F61946BC36F1}" presName="nodeRect" presStyleLbl="alignNode1" presStyleIdx="4" presStyleCnt="5">
        <dgm:presLayoutVars>
          <dgm:bulletEnabled val="1"/>
        </dgm:presLayoutVars>
      </dgm:prSet>
      <dgm:spPr/>
    </dgm:pt>
  </dgm:ptLst>
  <dgm:cxnLst>
    <dgm:cxn modelId="{E60D3206-38F3-4E8C-9733-3D2921A7FD18}" type="presOf" srcId="{DA1435B0-6D2D-43D8-BC91-99421E156D38}" destId="{D91BFD2B-8041-460A-B723-37516F3E4E52}" srcOrd="0" destOrd="0" presId="urn:microsoft.com/office/officeart/2016/7/layout/LinearBlockProcessNumbered"/>
    <dgm:cxn modelId="{8633CD0C-C4B6-4B7A-896C-FA3D06664A36}" type="presOf" srcId="{9DDC2234-3792-46C0-8EFC-50BC534BB12B}" destId="{9880643B-365A-4807-9504-68B3BA2EBDF0}" srcOrd="1" destOrd="0" presId="urn:microsoft.com/office/officeart/2016/7/layout/LinearBlockProcessNumbered"/>
    <dgm:cxn modelId="{E54A961C-9823-4656-87CB-91F14C9D0181}" type="presOf" srcId="{B2113F1E-B345-4BA9-8B2B-69A63E80C5A0}" destId="{B09A96FD-68B6-4EC5-9BFC-1D661793EB17}" srcOrd="0" destOrd="0" presId="urn:microsoft.com/office/officeart/2016/7/layout/LinearBlockProcessNumbered"/>
    <dgm:cxn modelId="{A35AB625-75A4-4BF8-A67B-9671EA15C4FA}" type="presOf" srcId="{21A801E8-3835-4A44-B7D2-DAB335698BB4}" destId="{C3311FF5-ADD0-4ACD-B863-F24C3CF69058}" srcOrd="0" destOrd="0" presId="urn:microsoft.com/office/officeart/2016/7/layout/LinearBlockProcessNumbered"/>
    <dgm:cxn modelId="{F2522C2B-FD36-40CF-B051-A2AB96F6E907}" type="presOf" srcId="{6398E523-BB94-4716-AA71-1CD6A180054C}" destId="{F54CC598-A460-4302-9367-188A758282F4}" srcOrd="1" destOrd="0" presId="urn:microsoft.com/office/officeart/2016/7/layout/LinearBlockProcessNumbered"/>
    <dgm:cxn modelId="{314ADA36-580F-4758-AB38-867AB06F854D}" type="presOf" srcId="{232A6F2B-D88B-48E6-8B79-F61946BC36F1}" destId="{FFC507F4-8E7B-43C3-B4A3-20EABA9AA5E1}" srcOrd="0" destOrd="0" presId="urn:microsoft.com/office/officeart/2016/7/layout/LinearBlockProcessNumbered"/>
    <dgm:cxn modelId="{E6F2365D-B873-4F27-8165-730C22F193AB}" type="presOf" srcId="{87240BA6-0DF6-4325-AB72-78B9F16A6AF9}" destId="{92AE280B-D6DB-450D-967F-5170576A945A}" srcOrd="0" destOrd="0" presId="urn:microsoft.com/office/officeart/2016/7/layout/LinearBlockProcessNumbered"/>
    <dgm:cxn modelId="{9BE8FB4F-F4E3-4142-9E11-7DAFC1164CF7}" type="presOf" srcId="{C8539957-5B12-4407-AF45-7BF4CCDC1115}" destId="{2991C876-F25F-4C7F-8BF8-F1D6ECB2BBBC}" srcOrd="0" destOrd="0" presId="urn:microsoft.com/office/officeart/2016/7/layout/LinearBlockProcessNumbered"/>
    <dgm:cxn modelId="{C927F358-ED79-4A9F-9D18-3592DC7CCBBB}" type="presOf" srcId="{33B9032E-844B-4655-9438-62D69682CC89}" destId="{053716CA-E0AA-4FB7-9B0A-3409E749DF8F}" srcOrd="0" destOrd="0" presId="urn:microsoft.com/office/officeart/2016/7/layout/LinearBlockProcessNumbered"/>
    <dgm:cxn modelId="{A1182E7C-F453-4DF6-9267-47FE6AA4EF53}" srcId="{21A801E8-3835-4A44-B7D2-DAB335698BB4}" destId="{0020303F-EA19-432F-A66C-ACFCEF78836A}" srcOrd="2" destOrd="0" parTransId="{63C0C189-EE78-48DD-8A61-C12868FD0B26}" sibTransId="{33B9032E-844B-4655-9438-62D69682CC89}"/>
    <dgm:cxn modelId="{9588FC89-B77A-41AA-82EA-57BE41BC1C01}" type="presOf" srcId="{6398E523-BB94-4716-AA71-1CD6A180054C}" destId="{8FF24371-9CDF-4278-869E-C74B4DC4ADC1}" srcOrd="0" destOrd="0" presId="urn:microsoft.com/office/officeart/2016/7/layout/LinearBlockProcessNumbered"/>
    <dgm:cxn modelId="{FD799991-86AB-4CDE-A676-D336D31B9CF2}" srcId="{21A801E8-3835-4A44-B7D2-DAB335698BB4}" destId="{6398E523-BB94-4716-AA71-1CD6A180054C}" srcOrd="3" destOrd="0" parTransId="{77BF3FB1-ADB0-428A-9033-3B5F868D3728}" sibTransId="{5A7D6079-E29E-4CFE-9D8C-3DDA5112039B}"/>
    <dgm:cxn modelId="{2139A995-8307-4319-AC8D-D41F4C9FA90F}" srcId="{21A801E8-3835-4A44-B7D2-DAB335698BB4}" destId="{9DDC2234-3792-46C0-8EFC-50BC534BB12B}" srcOrd="1" destOrd="0" parTransId="{33E09E9E-F4A4-4A69-B502-F0C96445E1B1}" sibTransId="{C8539957-5B12-4407-AF45-7BF4CCDC1115}"/>
    <dgm:cxn modelId="{85EE2E99-BF5A-4286-86A5-86F1858CB258}" type="presOf" srcId="{9DDC2234-3792-46C0-8EFC-50BC534BB12B}" destId="{BB306A70-61EC-4BFA-A0B8-70892DA7ECD8}" srcOrd="0" destOrd="0" presId="urn:microsoft.com/office/officeart/2016/7/layout/LinearBlockProcessNumbered"/>
    <dgm:cxn modelId="{8F47259E-523D-4C3F-9CCD-6F489E2FDE4C}" type="presOf" srcId="{5A7D6079-E29E-4CFE-9D8C-3DDA5112039B}" destId="{B0A01854-8DAF-47F4-9122-4E2748C2348E}" srcOrd="0" destOrd="0" presId="urn:microsoft.com/office/officeart/2016/7/layout/LinearBlockProcessNumbered"/>
    <dgm:cxn modelId="{04B291B1-41CB-4725-AC49-1C839F8BBC04}" srcId="{21A801E8-3835-4A44-B7D2-DAB335698BB4}" destId="{232A6F2B-D88B-48E6-8B79-F61946BC36F1}" srcOrd="4" destOrd="0" parTransId="{0ECDA481-89EB-4AEB-BF5F-4FBFC8C6E26B}" sibTransId="{B2113F1E-B345-4BA9-8B2B-69A63E80C5A0}"/>
    <dgm:cxn modelId="{914E35B8-220B-4BC0-A954-E1430629B5D1}" type="presOf" srcId="{DA1435B0-6D2D-43D8-BC91-99421E156D38}" destId="{EDD2FC78-B85B-4BE0-83CA-F88A27F4BBF0}" srcOrd="1" destOrd="0" presId="urn:microsoft.com/office/officeart/2016/7/layout/LinearBlockProcessNumbered"/>
    <dgm:cxn modelId="{CDDE66BE-F26B-459A-9474-895A49058865}" type="presOf" srcId="{0020303F-EA19-432F-A66C-ACFCEF78836A}" destId="{83EA6DAB-90AD-4968-95F6-BEF308A4E79C}" srcOrd="0" destOrd="0" presId="urn:microsoft.com/office/officeart/2016/7/layout/LinearBlockProcessNumbered"/>
    <dgm:cxn modelId="{C67C89CE-364D-419A-B8E3-3C76E4D7B16B}" type="presOf" srcId="{232A6F2B-D88B-48E6-8B79-F61946BC36F1}" destId="{7FF8E241-BAFC-480F-B838-D348FBC7EA66}" srcOrd="1" destOrd="0" presId="urn:microsoft.com/office/officeart/2016/7/layout/LinearBlockProcessNumbered"/>
    <dgm:cxn modelId="{4D78FCE0-785E-4BCB-ADFA-37E52587F562}" srcId="{21A801E8-3835-4A44-B7D2-DAB335698BB4}" destId="{DA1435B0-6D2D-43D8-BC91-99421E156D38}" srcOrd="0" destOrd="0" parTransId="{D7184D28-B333-43EE-B1D7-C57162C4537C}" sibTransId="{87240BA6-0DF6-4325-AB72-78B9F16A6AF9}"/>
    <dgm:cxn modelId="{34D101E6-8E79-4411-8EED-944A7BC6FF4A}" type="presOf" srcId="{0020303F-EA19-432F-A66C-ACFCEF78836A}" destId="{14FEFF36-99DD-4E99-ADAD-DFA4471F981D}" srcOrd="1" destOrd="0" presId="urn:microsoft.com/office/officeart/2016/7/layout/LinearBlockProcessNumbered"/>
    <dgm:cxn modelId="{D3D02195-F8CC-4984-9D42-138E60FC7180}" type="presParOf" srcId="{C3311FF5-ADD0-4ACD-B863-F24C3CF69058}" destId="{3DB453B4-586C-4C18-AE89-FAEBA1AB998B}" srcOrd="0" destOrd="0" presId="urn:microsoft.com/office/officeart/2016/7/layout/LinearBlockProcessNumbered"/>
    <dgm:cxn modelId="{95688B51-06E8-4136-8491-A7C23DDB68E8}" type="presParOf" srcId="{3DB453B4-586C-4C18-AE89-FAEBA1AB998B}" destId="{D91BFD2B-8041-460A-B723-37516F3E4E52}" srcOrd="0" destOrd="0" presId="urn:microsoft.com/office/officeart/2016/7/layout/LinearBlockProcessNumbered"/>
    <dgm:cxn modelId="{E63E8D8C-DDD5-4AD7-A7E0-A02CBEACD04B}" type="presParOf" srcId="{3DB453B4-586C-4C18-AE89-FAEBA1AB998B}" destId="{92AE280B-D6DB-450D-967F-5170576A945A}" srcOrd="1" destOrd="0" presId="urn:microsoft.com/office/officeart/2016/7/layout/LinearBlockProcessNumbered"/>
    <dgm:cxn modelId="{AE26F3D9-2474-45D5-9548-CD3DD34A14F3}" type="presParOf" srcId="{3DB453B4-586C-4C18-AE89-FAEBA1AB998B}" destId="{EDD2FC78-B85B-4BE0-83CA-F88A27F4BBF0}" srcOrd="2" destOrd="0" presId="urn:microsoft.com/office/officeart/2016/7/layout/LinearBlockProcessNumbered"/>
    <dgm:cxn modelId="{FE4AF48D-0938-47E6-848A-EAB486B851A0}" type="presParOf" srcId="{C3311FF5-ADD0-4ACD-B863-F24C3CF69058}" destId="{1B6CD340-F248-45D1-9EBB-C396AAE8A84E}" srcOrd="1" destOrd="0" presId="urn:microsoft.com/office/officeart/2016/7/layout/LinearBlockProcessNumbered"/>
    <dgm:cxn modelId="{EC313AD5-D93C-463F-AEF8-8088DB5D2A7B}" type="presParOf" srcId="{C3311FF5-ADD0-4ACD-B863-F24C3CF69058}" destId="{5FB2637D-FF49-439F-8865-EB11DA14F180}" srcOrd="2" destOrd="0" presId="urn:microsoft.com/office/officeart/2016/7/layout/LinearBlockProcessNumbered"/>
    <dgm:cxn modelId="{A892E3E3-987B-4596-9BBD-EE431DD9AD33}" type="presParOf" srcId="{5FB2637D-FF49-439F-8865-EB11DA14F180}" destId="{BB306A70-61EC-4BFA-A0B8-70892DA7ECD8}" srcOrd="0" destOrd="0" presId="urn:microsoft.com/office/officeart/2016/7/layout/LinearBlockProcessNumbered"/>
    <dgm:cxn modelId="{DBA7E899-15E1-42CB-85C0-3372E4B87F7C}" type="presParOf" srcId="{5FB2637D-FF49-439F-8865-EB11DA14F180}" destId="{2991C876-F25F-4C7F-8BF8-F1D6ECB2BBBC}" srcOrd="1" destOrd="0" presId="urn:microsoft.com/office/officeart/2016/7/layout/LinearBlockProcessNumbered"/>
    <dgm:cxn modelId="{CC5F360F-82A9-4259-AA0D-83798F7D2801}" type="presParOf" srcId="{5FB2637D-FF49-439F-8865-EB11DA14F180}" destId="{9880643B-365A-4807-9504-68B3BA2EBDF0}" srcOrd="2" destOrd="0" presId="urn:microsoft.com/office/officeart/2016/7/layout/LinearBlockProcessNumbered"/>
    <dgm:cxn modelId="{14EF5466-E09F-47EA-B3B8-2CB66FBECEB8}" type="presParOf" srcId="{C3311FF5-ADD0-4ACD-B863-F24C3CF69058}" destId="{E2A95A51-B8E0-404C-BB81-59AC263B8D09}" srcOrd="3" destOrd="0" presId="urn:microsoft.com/office/officeart/2016/7/layout/LinearBlockProcessNumbered"/>
    <dgm:cxn modelId="{C7F5A071-B62D-4C2F-A37A-8406F53D6E08}" type="presParOf" srcId="{C3311FF5-ADD0-4ACD-B863-F24C3CF69058}" destId="{25D2F1D9-A033-4F60-8FE1-BB84537E7AD5}" srcOrd="4" destOrd="0" presId="urn:microsoft.com/office/officeart/2016/7/layout/LinearBlockProcessNumbered"/>
    <dgm:cxn modelId="{B8399B7E-3E40-4B38-A2EC-E081B1ADF93C}" type="presParOf" srcId="{25D2F1D9-A033-4F60-8FE1-BB84537E7AD5}" destId="{83EA6DAB-90AD-4968-95F6-BEF308A4E79C}" srcOrd="0" destOrd="0" presId="urn:microsoft.com/office/officeart/2016/7/layout/LinearBlockProcessNumbered"/>
    <dgm:cxn modelId="{522B66E6-35FE-47A8-A356-7AD6C29A52F4}" type="presParOf" srcId="{25D2F1D9-A033-4F60-8FE1-BB84537E7AD5}" destId="{053716CA-E0AA-4FB7-9B0A-3409E749DF8F}" srcOrd="1" destOrd="0" presId="urn:microsoft.com/office/officeart/2016/7/layout/LinearBlockProcessNumbered"/>
    <dgm:cxn modelId="{C936FD86-48E4-44E9-82B4-C66BB7D1828B}" type="presParOf" srcId="{25D2F1D9-A033-4F60-8FE1-BB84537E7AD5}" destId="{14FEFF36-99DD-4E99-ADAD-DFA4471F981D}" srcOrd="2" destOrd="0" presId="urn:microsoft.com/office/officeart/2016/7/layout/LinearBlockProcessNumbered"/>
    <dgm:cxn modelId="{05C63782-CF90-4CE7-8D32-F1582CBD8E8B}" type="presParOf" srcId="{C3311FF5-ADD0-4ACD-B863-F24C3CF69058}" destId="{96C727B4-AE20-45F7-BBA1-D251F21412D7}" srcOrd="5" destOrd="0" presId="urn:microsoft.com/office/officeart/2016/7/layout/LinearBlockProcessNumbered"/>
    <dgm:cxn modelId="{EBE33587-BEF6-4EE5-AF79-0F41D4D71127}" type="presParOf" srcId="{C3311FF5-ADD0-4ACD-B863-F24C3CF69058}" destId="{D44C77CA-7DA0-4397-AC30-31006E669BE5}" srcOrd="6" destOrd="0" presId="urn:microsoft.com/office/officeart/2016/7/layout/LinearBlockProcessNumbered"/>
    <dgm:cxn modelId="{C28B1277-9E72-492D-8096-F8D5D6789276}" type="presParOf" srcId="{D44C77CA-7DA0-4397-AC30-31006E669BE5}" destId="{8FF24371-9CDF-4278-869E-C74B4DC4ADC1}" srcOrd="0" destOrd="0" presId="urn:microsoft.com/office/officeart/2016/7/layout/LinearBlockProcessNumbered"/>
    <dgm:cxn modelId="{6A3BBB7E-D3E3-4884-9DA9-733C5F8092F9}" type="presParOf" srcId="{D44C77CA-7DA0-4397-AC30-31006E669BE5}" destId="{B0A01854-8DAF-47F4-9122-4E2748C2348E}" srcOrd="1" destOrd="0" presId="urn:microsoft.com/office/officeart/2016/7/layout/LinearBlockProcessNumbered"/>
    <dgm:cxn modelId="{69185CD8-E99B-4B47-A285-88C53EAAA4C6}" type="presParOf" srcId="{D44C77CA-7DA0-4397-AC30-31006E669BE5}" destId="{F54CC598-A460-4302-9367-188A758282F4}" srcOrd="2" destOrd="0" presId="urn:microsoft.com/office/officeart/2016/7/layout/LinearBlockProcessNumbered"/>
    <dgm:cxn modelId="{7B9A6FE5-0633-4778-8340-C429612B317E}" type="presParOf" srcId="{C3311FF5-ADD0-4ACD-B863-F24C3CF69058}" destId="{50C64498-9DFA-47A0-AB2A-036E71E6D720}" srcOrd="7" destOrd="0" presId="urn:microsoft.com/office/officeart/2016/7/layout/LinearBlockProcessNumbered"/>
    <dgm:cxn modelId="{0F740014-38A4-4D21-97D8-251C86DE1849}" type="presParOf" srcId="{C3311FF5-ADD0-4ACD-B863-F24C3CF69058}" destId="{A1962D3A-05DB-468E-BFDC-7EF6F437D71C}" srcOrd="8" destOrd="0" presId="urn:microsoft.com/office/officeart/2016/7/layout/LinearBlockProcessNumbered"/>
    <dgm:cxn modelId="{43C12570-6FDF-4209-BAEA-8334B5074CF9}" type="presParOf" srcId="{A1962D3A-05DB-468E-BFDC-7EF6F437D71C}" destId="{FFC507F4-8E7B-43C3-B4A3-20EABA9AA5E1}" srcOrd="0" destOrd="0" presId="urn:microsoft.com/office/officeart/2016/7/layout/LinearBlockProcessNumbered"/>
    <dgm:cxn modelId="{8DF1CFF3-4680-4218-9A5B-84A41D793D69}" type="presParOf" srcId="{A1962D3A-05DB-468E-BFDC-7EF6F437D71C}" destId="{B09A96FD-68B6-4EC5-9BFC-1D661793EB17}" srcOrd="1" destOrd="0" presId="urn:microsoft.com/office/officeart/2016/7/layout/LinearBlockProcessNumbered"/>
    <dgm:cxn modelId="{8997ECA9-5110-4709-871E-8C6FB20F5E50}" type="presParOf" srcId="{A1962D3A-05DB-468E-BFDC-7EF6F437D71C}" destId="{7FF8E241-BAFC-480F-B838-D348FBC7EA66}"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C5ABE7-AD14-407C-820A-CCBB9EA5D0A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D11939E-7CF9-4DCE-92F2-2DC86B97351D}">
      <dgm:prSet/>
      <dgm:spPr/>
      <dgm:t>
        <a:bodyPr/>
        <a:lstStyle/>
        <a:p>
          <a:r>
            <a:rPr lang="en-US" b="0" i="0"/>
            <a:t>With a negative loyalty card status, there are 521 customers, contributing to sales totaling $24,216.406. </a:t>
          </a:r>
          <a:endParaRPr lang="en-US"/>
        </a:p>
      </dgm:t>
    </dgm:pt>
    <dgm:pt modelId="{1ABA4B0C-96FB-41AB-B5C7-FC1008C9A55D}" type="parTrans" cxnId="{2892D5DD-1421-48AB-9DA0-4DC4BC2DE2C0}">
      <dgm:prSet/>
      <dgm:spPr/>
      <dgm:t>
        <a:bodyPr/>
        <a:lstStyle/>
        <a:p>
          <a:endParaRPr lang="en-US"/>
        </a:p>
      </dgm:t>
    </dgm:pt>
    <dgm:pt modelId="{AADA4BE8-27B2-4FD7-86E8-CA413E995BF7}" type="sibTrans" cxnId="{2892D5DD-1421-48AB-9DA0-4DC4BC2DE2C0}">
      <dgm:prSet/>
      <dgm:spPr/>
      <dgm:t>
        <a:bodyPr/>
        <a:lstStyle/>
        <a:p>
          <a:endParaRPr lang="en-US"/>
        </a:p>
      </dgm:t>
    </dgm:pt>
    <dgm:pt modelId="{BEC47CF8-F6B7-4765-9375-8C018F86345F}">
      <dgm:prSet/>
      <dgm:spPr/>
      <dgm:t>
        <a:bodyPr/>
        <a:lstStyle/>
        <a:p>
          <a:r>
            <a:rPr lang="en-US" b="0" i="0"/>
            <a:t>On the other hand, with a positive loyalty card status, there are 479 customers, and the corresponding sales amount to $20,917.8. </a:t>
          </a:r>
          <a:endParaRPr lang="en-US"/>
        </a:p>
      </dgm:t>
    </dgm:pt>
    <dgm:pt modelId="{A5958C26-D305-4948-9897-338160AE733A}" type="parTrans" cxnId="{2CB853FE-5F88-43DB-8F26-ABB0FE5B817B}">
      <dgm:prSet/>
      <dgm:spPr/>
      <dgm:t>
        <a:bodyPr/>
        <a:lstStyle/>
        <a:p>
          <a:endParaRPr lang="en-US"/>
        </a:p>
      </dgm:t>
    </dgm:pt>
    <dgm:pt modelId="{0302B743-A48D-4983-A4BE-17F6BF251A4A}" type="sibTrans" cxnId="{2CB853FE-5F88-43DB-8F26-ABB0FE5B817B}">
      <dgm:prSet/>
      <dgm:spPr/>
      <dgm:t>
        <a:bodyPr/>
        <a:lstStyle/>
        <a:p>
          <a:endParaRPr lang="en-US"/>
        </a:p>
      </dgm:t>
    </dgm:pt>
    <dgm:pt modelId="{C824938A-3767-4B0C-BE86-82F1D09B7256}">
      <dgm:prSet/>
      <dgm:spPr/>
      <dgm:t>
        <a:bodyPr/>
        <a:lstStyle/>
        <a:p>
          <a:r>
            <a:rPr lang="en-US" b="0" i="0"/>
            <a:t>In conclusion, the presence of a loyalty card appears to influence customer engagement and overall sales, with a higher number of customers associated with negative loyalty cards contributing to higher sales.</a:t>
          </a:r>
          <a:endParaRPr lang="en-US"/>
        </a:p>
      </dgm:t>
    </dgm:pt>
    <dgm:pt modelId="{FF5056A7-80D1-4A85-96E9-F18CD364BCD5}" type="parTrans" cxnId="{ABC1BBB9-C2DC-4290-A7D4-B23B23C38B24}">
      <dgm:prSet/>
      <dgm:spPr/>
      <dgm:t>
        <a:bodyPr/>
        <a:lstStyle/>
        <a:p>
          <a:endParaRPr lang="en-US"/>
        </a:p>
      </dgm:t>
    </dgm:pt>
    <dgm:pt modelId="{33AF97C3-D4D0-48C7-B73A-C8544012AD0B}" type="sibTrans" cxnId="{ABC1BBB9-C2DC-4290-A7D4-B23B23C38B24}">
      <dgm:prSet/>
      <dgm:spPr/>
      <dgm:t>
        <a:bodyPr/>
        <a:lstStyle/>
        <a:p>
          <a:endParaRPr lang="en-US"/>
        </a:p>
      </dgm:t>
    </dgm:pt>
    <dgm:pt modelId="{A15F4D06-13F1-4FA5-897D-3B73D02B99B7}" type="pres">
      <dgm:prSet presAssocID="{77C5ABE7-AD14-407C-820A-CCBB9EA5D0A7}" presName="linear" presStyleCnt="0">
        <dgm:presLayoutVars>
          <dgm:animLvl val="lvl"/>
          <dgm:resizeHandles val="exact"/>
        </dgm:presLayoutVars>
      </dgm:prSet>
      <dgm:spPr/>
    </dgm:pt>
    <dgm:pt modelId="{389E779D-AA61-4187-B878-94322843EE2A}" type="pres">
      <dgm:prSet presAssocID="{CD11939E-7CF9-4DCE-92F2-2DC86B97351D}" presName="parentText" presStyleLbl="node1" presStyleIdx="0" presStyleCnt="3">
        <dgm:presLayoutVars>
          <dgm:chMax val="0"/>
          <dgm:bulletEnabled val="1"/>
        </dgm:presLayoutVars>
      </dgm:prSet>
      <dgm:spPr/>
    </dgm:pt>
    <dgm:pt modelId="{5C413B14-8DA9-4240-85A6-81BB32D2A6A0}" type="pres">
      <dgm:prSet presAssocID="{AADA4BE8-27B2-4FD7-86E8-CA413E995BF7}" presName="spacer" presStyleCnt="0"/>
      <dgm:spPr/>
    </dgm:pt>
    <dgm:pt modelId="{248EFAF7-68B9-4570-8F12-6A74C56C7B0D}" type="pres">
      <dgm:prSet presAssocID="{BEC47CF8-F6B7-4765-9375-8C018F86345F}" presName="parentText" presStyleLbl="node1" presStyleIdx="1" presStyleCnt="3">
        <dgm:presLayoutVars>
          <dgm:chMax val="0"/>
          <dgm:bulletEnabled val="1"/>
        </dgm:presLayoutVars>
      </dgm:prSet>
      <dgm:spPr/>
    </dgm:pt>
    <dgm:pt modelId="{6E1D97D1-95BD-4883-AFA5-0F8AB2253F51}" type="pres">
      <dgm:prSet presAssocID="{0302B743-A48D-4983-A4BE-17F6BF251A4A}" presName="spacer" presStyleCnt="0"/>
      <dgm:spPr/>
    </dgm:pt>
    <dgm:pt modelId="{B9702F6D-98C8-4379-85ED-F1B711960ED0}" type="pres">
      <dgm:prSet presAssocID="{C824938A-3767-4B0C-BE86-82F1D09B7256}" presName="parentText" presStyleLbl="node1" presStyleIdx="2" presStyleCnt="3">
        <dgm:presLayoutVars>
          <dgm:chMax val="0"/>
          <dgm:bulletEnabled val="1"/>
        </dgm:presLayoutVars>
      </dgm:prSet>
      <dgm:spPr/>
    </dgm:pt>
  </dgm:ptLst>
  <dgm:cxnLst>
    <dgm:cxn modelId="{87D99734-2AF6-45FF-9DEC-438F343B31E4}" type="presOf" srcId="{BEC47CF8-F6B7-4765-9375-8C018F86345F}" destId="{248EFAF7-68B9-4570-8F12-6A74C56C7B0D}" srcOrd="0" destOrd="0" presId="urn:microsoft.com/office/officeart/2005/8/layout/vList2"/>
    <dgm:cxn modelId="{D079DF57-91DC-4943-8BB5-18E41B651353}" type="presOf" srcId="{77C5ABE7-AD14-407C-820A-CCBB9EA5D0A7}" destId="{A15F4D06-13F1-4FA5-897D-3B73D02B99B7}" srcOrd="0" destOrd="0" presId="urn:microsoft.com/office/officeart/2005/8/layout/vList2"/>
    <dgm:cxn modelId="{ABC1BBB9-C2DC-4290-A7D4-B23B23C38B24}" srcId="{77C5ABE7-AD14-407C-820A-CCBB9EA5D0A7}" destId="{C824938A-3767-4B0C-BE86-82F1D09B7256}" srcOrd="2" destOrd="0" parTransId="{FF5056A7-80D1-4A85-96E9-F18CD364BCD5}" sibTransId="{33AF97C3-D4D0-48C7-B73A-C8544012AD0B}"/>
    <dgm:cxn modelId="{2892D5DD-1421-48AB-9DA0-4DC4BC2DE2C0}" srcId="{77C5ABE7-AD14-407C-820A-CCBB9EA5D0A7}" destId="{CD11939E-7CF9-4DCE-92F2-2DC86B97351D}" srcOrd="0" destOrd="0" parTransId="{1ABA4B0C-96FB-41AB-B5C7-FC1008C9A55D}" sibTransId="{AADA4BE8-27B2-4FD7-86E8-CA413E995BF7}"/>
    <dgm:cxn modelId="{7C1B9BEF-5ED2-4E36-9E87-4C46DF104351}" type="presOf" srcId="{C824938A-3767-4B0C-BE86-82F1D09B7256}" destId="{B9702F6D-98C8-4379-85ED-F1B711960ED0}" srcOrd="0" destOrd="0" presId="urn:microsoft.com/office/officeart/2005/8/layout/vList2"/>
    <dgm:cxn modelId="{BDFA37FE-97C5-46EA-B143-FF94519BB19A}" type="presOf" srcId="{CD11939E-7CF9-4DCE-92F2-2DC86B97351D}" destId="{389E779D-AA61-4187-B878-94322843EE2A}" srcOrd="0" destOrd="0" presId="urn:microsoft.com/office/officeart/2005/8/layout/vList2"/>
    <dgm:cxn modelId="{2CB853FE-5F88-43DB-8F26-ABB0FE5B817B}" srcId="{77C5ABE7-AD14-407C-820A-CCBB9EA5D0A7}" destId="{BEC47CF8-F6B7-4765-9375-8C018F86345F}" srcOrd="1" destOrd="0" parTransId="{A5958C26-D305-4948-9897-338160AE733A}" sibTransId="{0302B743-A48D-4983-A4BE-17F6BF251A4A}"/>
    <dgm:cxn modelId="{E59ABA5A-26AC-40EE-888B-EEC24B92D901}" type="presParOf" srcId="{A15F4D06-13F1-4FA5-897D-3B73D02B99B7}" destId="{389E779D-AA61-4187-B878-94322843EE2A}" srcOrd="0" destOrd="0" presId="urn:microsoft.com/office/officeart/2005/8/layout/vList2"/>
    <dgm:cxn modelId="{E6CCD238-8D93-490C-9F25-C45B5AF0CA2A}" type="presParOf" srcId="{A15F4D06-13F1-4FA5-897D-3B73D02B99B7}" destId="{5C413B14-8DA9-4240-85A6-81BB32D2A6A0}" srcOrd="1" destOrd="0" presId="urn:microsoft.com/office/officeart/2005/8/layout/vList2"/>
    <dgm:cxn modelId="{C91C7B8D-CFBE-4660-BA12-12C4DB65CB70}" type="presParOf" srcId="{A15F4D06-13F1-4FA5-897D-3B73D02B99B7}" destId="{248EFAF7-68B9-4570-8F12-6A74C56C7B0D}" srcOrd="2" destOrd="0" presId="urn:microsoft.com/office/officeart/2005/8/layout/vList2"/>
    <dgm:cxn modelId="{E8101506-2875-4FA0-A734-9CC41CB1DF92}" type="presParOf" srcId="{A15F4D06-13F1-4FA5-897D-3B73D02B99B7}" destId="{6E1D97D1-95BD-4883-AFA5-0F8AB2253F51}" srcOrd="3" destOrd="0" presId="urn:microsoft.com/office/officeart/2005/8/layout/vList2"/>
    <dgm:cxn modelId="{E395650B-4FE6-41E9-B72B-0AFACCD03B3A}" type="presParOf" srcId="{A15F4D06-13F1-4FA5-897D-3B73D02B99B7}" destId="{B9702F6D-98C8-4379-85ED-F1B711960ED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D2C066B-D7FC-486F-80B9-AE4FF59B3F85}"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D4DE37FB-ADED-4EBA-9BE1-22C78C02609D}">
      <dgm:prSet/>
      <dgm:spPr/>
      <dgm:t>
        <a:bodyPr/>
        <a:lstStyle/>
        <a:p>
          <a:r>
            <a:rPr lang="en-US" b="1" i="0"/>
            <a:t>Trend Analysis:</a:t>
          </a:r>
          <a:endParaRPr lang="en-US"/>
        </a:p>
      </dgm:t>
    </dgm:pt>
    <dgm:pt modelId="{D70F1513-66AF-4717-9875-6E1904B96812}" type="parTrans" cxnId="{C1E56F28-8021-4E70-9F86-9CE4CE7B3671}">
      <dgm:prSet/>
      <dgm:spPr/>
      <dgm:t>
        <a:bodyPr/>
        <a:lstStyle/>
        <a:p>
          <a:endParaRPr lang="en-US"/>
        </a:p>
      </dgm:t>
    </dgm:pt>
    <dgm:pt modelId="{82190342-3D8D-4B1A-9BB8-35F7A5077C58}" type="sibTrans" cxnId="{C1E56F28-8021-4E70-9F86-9CE4CE7B3671}">
      <dgm:prSet/>
      <dgm:spPr/>
      <dgm:t>
        <a:bodyPr/>
        <a:lstStyle/>
        <a:p>
          <a:endParaRPr lang="en-US"/>
        </a:p>
      </dgm:t>
    </dgm:pt>
    <dgm:pt modelId="{EF839582-67C6-4929-8C9D-B0A9DA5AC57D}">
      <dgm:prSet/>
      <dgm:spPr/>
      <dgm:t>
        <a:bodyPr/>
        <a:lstStyle/>
        <a:p>
          <a:r>
            <a:rPr lang="en-US" b="0" i="0"/>
            <a:t>The trend analysis highlights dynamic shifts in sales for different coffee types. Adaptability is crucial in responding to evolving consumer preferences. especially considering the significant drop in Arabica sales in 2022.</a:t>
          </a:r>
          <a:endParaRPr lang="en-US"/>
        </a:p>
      </dgm:t>
    </dgm:pt>
    <dgm:pt modelId="{B49709E0-A9F5-4AF0-AD82-2A36A036C321}" type="parTrans" cxnId="{2A8B474D-FA1A-439E-8F1C-AD7B45EA520A}">
      <dgm:prSet/>
      <dgm:spPr/>
      <dgm:t>
        <a:bodyPr/>
        <a:lstStyle/>
        <a:p>
          <a:endParaRPr lang="en-US"/>
        </a:p>
      </dgm:t>
    </dgm:pt>
    <dgm:pt modelId="{D61B4135-AD10-49F1-B103-9E7B6F7E6C98}" type="sibTrans" cxnId="{2A8B474D-FA1A-439E-8F1C-AD7B45EA520A}">
      <dgm:prSet/>
      <dgm:spPr/>
      <dgm:t>
        <a:bodyPr/>
        <a:lstStyle/>
        <a:p>
          <a:endParaRPr lang="en-US"/>
        </a:p>
      </dgm:t>
    </dgm:pt>
    <dgm:pt modelId="{6497B6EE-B639-4C2E-99CD-D5A9C1D46891}">
      <dgm:prSet/>
      <dgm:spPr/>
      <dgm:t>
        <a:bodyPr/>
        <a:lstStyle/>
        <a:p>
          <a:r>
            <a:rPr lang="en-US" b="1" i="0"/>
            <a:t>Country Sales Analysis:</a:t>
          </a:r>
          <a:endParaRPr lang="en-US"/>
        </a:p>
      </dgm:t>
    </dgm:pt>
    <dgm:pt modelId="{D89475CD-A200-43FC-B507-4E48A2525CFD}" type="parTrans" cxnId="{6FF0D20B-8D90-42A0-83CE-0A4E1FF93430}">
      <dgm:prSet/>
      <dgm:spPr/>
      <dgm:t>
        <a:bodyPr/>
        <a:lstStyle/>
        <a:p>
          <a:endParaRPr lang="en-US"/>
        </a:p>
      </dgm:t>
    </dgm:pt>
    <dgm:pt modelId="{41781E4F-7564-41C2-ADBD-24EE0AF7F6CE}" type="sibTrans" cxnId="{6FF0D20B-8D90-42A0-83CE-0A4E1FF93430}">
      <dgm:prSet/>
      <dgm:spPr/>
      <dgm:t>
        <a:bodyPr/>
        <a:lstStyle/>
        <a:p>
          <a:endParaRPr lang="en-US"/>
        </a:p>
      </dgm:t>
    </dgm:pt>
    <dgm:pt modelId="{689D0308-11D2-4A6F-967F-9152C60E5E07}">
      <dgm:prSet/>
      <dgm:spPr/>
      <dgm:t>
        <a:bodyPr/>
        <a:lstStyle/>
        <a:p>
          <a:r>
            <a:rPr lang="en-US" b="0" i="0"/>
            <a:t>The United States stands out as a dominant market, contributing significantly to total sales. Stakeholders may consider leveraging successful strategies from the U.S. market when expanding or optimizing operations in Ireland and the United Kingdom.</a:t>
          </a:r>
          <a:endParaRPr lang="en-US"/>
        </a:p>
      </dgm:t>
    </dgm:pt>
    <dgm:pt modelId="{55C88BA6-D311-4329-A0C1-6E4B942F4187}" type="parTrans" cxnId="{4AE5889A-CB46-44B9-85F8-1C4DC101CEC0}">
      <dgm:prSet/>
      <dgm:spPr/>
      <dgm:t>
        <a:bodyPr/>
        <a:lstStyle/>
        <a:p>
          <a:endParaRPr lang="en-US"/>
        </a:p>
      </dgm:t>
    </dgm:pt>
    <dgm:pt modelId="{2535E577-6256-47F4-A058-24EEB2DEA2CE}" type="sibTrans" cxnId="{4AE5889A-CB46-44B9-85F8-1C4DC101CEC0}">
      <dgm:prSet/>
      <dgm:spPr/>
      <dgm:t>
        <a:bodyPr/>
        <a:lstStyle/>
        <a:p>
          <a:endParaRPr lang="en-US"/>
        </a:p>
      </dgm:t>
    </dgm:pt>
    <dgm:pt modelId="{978C1652-2A5E-4B6C-8019-4CEE91600FD2}">
      <dgm:prSet/>
      <dgm:spPr/>
      <dgm:t>
        <a:bodyPr/>
        <a:lstStyle/>
        <a:p>
          <a:r>
            <a:rPr lang="en-US" b="1" i="0"/>
            <a:t>Customer Sales Analysis:</a:t>
          </a:r>
          <a:endParaRPr lang="en-US"/>
        </a:p>
      </dgm:t>
    </dgm:pt>
    <dgm:pt modelId="{F1E53BA7-D8AF-43BD-958F-100495B58676}" type="parTrans" cxnId="{B9F807ED-F49B-4B69-BE69-C074A4323702}">
      <dgm:prSet/>
      <dgm:spPr/>
      <dgm:t>
        <a:bodyPr/>
        <a:lstStyle/>
        <a:p>
          <a:endParaRPr lang="en-US"/>
        </a:p>
      </dgm:t>
    </dgm:pt>
    <dgm:pt modelId="{A48E3CBD-BDB0-4DC4-912E-E98D42F517DA}" type="sibTrans" cxnId="{B9F807ED-F49B-4B69-BE69-C074A4323702}">
      <dgm:prSet/>
      <dgm:spPr/>
      <dgm:t>
        <a:bodyPr/>
        <a:lstStyle/>
        <a:p>
          <a:endParaRPr lang="en-US"/>
        </a:p>
      </dgm:t>
    </dgm:pt>
    <dgm:pt modelId="{B885E477-4F24-452F-969F-A4322F19EE60}">
      <dgm:prSet/>
      <dgm:spPr/>
      <dgm:t>
        <a:bodyPr/>
        <a:lstStyle/>
        <a:p>
          <a:r>
            <a:rPr lang="en-US" b="0" i="0"/>
            <a:t>Recognizing high-performing customers with no loyalty card, such as those identified by Customer IDs 27930-59250-JT and 86579-92122-OC, has the highest sales ,suggests the importance of personalized engagement and loyalty programs. Strengthening relationships with these customers could yield continued success.</a:t>
          </a:r>
          <a:endParaRPr lang="en-US"/>
        </a:p>
      </dgm:t>
    </dgm:pt>
    <dgm:pt modelId="{B82D7088-B778-4C2D-8954-5F008E80B5A7}" type="parTrans" cxnId="{2EBAF8D6-8D57-4A63-8BE7-35FE164EE648}">
      <dgm:prSet/>
      <dgm:spPr/>
      <dgm:t>
        <a:bodyPr/>
        <a:lstStyle/>
        <a:p>
          <a:endParaRPr lang="en-US"/>
        </a:p>
      </dgm:t>
    </dgm:pt>
    <dgm:pt modelId="{CC2E4DAD-5DF0-4233-B66C-3A3AAC82965B}" type="sibTrans" cxnId="{2EBAF8D6-8D57-4A63-8BE7-35FE164EE648}">
      <dgm:prSet/>
      <dgm:spPr/>
      <dgm:t>
        <a:bodyPr/>
        <a:lstStyle/>
        <a:p>
          <a:endParaRPr lang="en-US"/>
        </a:p>
      </dgm:t>
    </dgm:pt>
    <dgm:pt modelId="{1DEED098-7F15-4F68-892B-F695AD1A7D53}">
      <dgm:prSet/>
      <dgm:spPr/>
      <dgm:t>
        <a:bodyPr/>
        <a:lstStyle/>
        <a:p>
          <a:r>
            <a:rPr lang="en-US" b="1" i="0"/>
            <a:t>Coffee Type and Quantity:</a:t>
          </a:r>
          <a:endParaRPr lang="en-US"/>
        </a:p>
      </dgm:t>
    </dgm:pt>
    <dgm:pt modelId="{94EF37A2-2512-4322-B0F5-AB313C09506D}" type="parTrans" cxnId="{A041332C-2C80-4005-84C1-9C8665B00CAF}">
      <dgm:prSet/>
      <dgm:spPr/>
      <dgm:t>
        <a:bodyPr/>
        <a:lstStyle/>
        <a:p>
          <a:endParaRPr lang="en-US"/>
        </a:p>
      </dgm:t>
    </dgm:pt>
    <dgm:pt modelId="{F108D9A9-1616-4DB3-82CF-108D93ADD44F}" type="sibTrans" cxnId="{A041332C-2C80-4005-84C1-9C8665B00CAF}">
      <dgm:prSet/>
      <dgm:spPr/>
      <dgm:t>
        <a:bodyPr/>
        <a:lstStyle/>
        <a:p>
          <a:endParaRPr lang="en-US"/>
        </a:p>
      </dgm:t>
    </dgm:pt>
    <dgm:pt modelId="{6DB6ACE5-2FDD-4991-9426-3D251736C877}">
      <dgm:prSet/>
      <dgm:spPr/>
      <dgm:t>
        <a:bodyPr/>
        <a:lstStyle/>
        <a:p>
          <a:r>
            <a:rPr lang="en-US" b="0" i="0"/>
            <a:t>Arabica emerges as the most popular coffee type, emphasizing the need to ensure sufficient inventory and targeted marketing for this preferred variety. Additionally, insights into the popularity of Robusta, Excelsior, and Librica can guide inventory management and marketing efforts.</a:t>
          </a:r>
          <a:endParaRPr lang="en-US"/>
        </a:p>
      </dgm:t>
    </dgm:pt>
    <dgm:pt modelId="{4190536C-2D66-4790-A858-AC91D5875233}" type="parTrans" cxnId="{DE4FAC0A-58D5-4FDF-AFEA-4A741EC7C97B}">
      <dgm:prSet/>
      <dgm:spPr/>
      <dgm:t>
        <a:bodyPr/>
        <a:lstStyle/>
        <a:p>
          <a:endParaRPr lang="en-US"/>
        </a:p>
      </dgm:t>
    </dgm:pt>
    <dgm:pt modelId="{841D6988-F03B-4AEE-B011-B34F03FEB502}" type="sibTrans" cxnId="{DE4FAC0A-58D5-4FDF-AFEA-4A741EC7C97B}">
      <dgm:prSet/>
      <dgm:spPr/>
      <dgm:t>
        <a:bodyPr/>
        <a:lstStyle/>
        <a:p>
          <a:endParaRPr lang="en-US"/>
        </a:p>
      </dgm:t>
    </dgm:pt>
    <dgm:pt modelId="{6B5ED1F9-2C40-45BE-BD1D-B8B97BC13DEE}">
      <dgm:prSet/>
      <dgm:spPr/>
      <dgm:t>
        <a:bodyPr/>
        <a:lstStyle/>
        <a:p>
          <a:r>
            <a:rPr lang="en-US" b="1" i="0"/>
            <a:t>Loyalty Card Analysis:</a:t>
          </a:r>
          <a:endParaRPr lang="en-US"/>
        </a:p>
      </dgm:t>
    </dgm:pt>
    <dgm:pt modelId="{53E6A316-B0F4-437E-A5DC-CE0C569C292E}" type="parTrans" cxnId="{18AFA184-7427-4977-A35A-3D51848ED9DC}">
      <dgm:prSet/>
      <dgm:spPr/>
      <dgm:t>
        <a:bodyPr/>
        <a:lstStyle/>
        <a:p>
          <a:endParaRPr lang="en-US"/>
        </a:p>
      </dgm:t>
    </dgm:pt>
    <dgm:pt modelId="{43E97409-E81F-45BD-86D4-DD28F3496FA2}" type="sibTrans" cxnId="{18AFA184-7427-4977-A35A-3D51848ED9DC}">
      <dgm:prSet/>
      <dgm:spPr/>
      <dgm:t>
        <a:bodyPr/>
        <a:lstStyle/>
        <a:p>
          <a:endParaRPr lang="en-US"/>
        </a:p>
      </dgm:t>
    </dgm:pt>
    <dgm:pt modelId="{8EBF5E0C-ECF7-49F2-A5CF-FD35E9AA603B}">
      <dgm:prSet/>
      <dgm:spPr/>
      <dgm:t>
        <a:bodyPr/>
        <a:lstStyle/>
        <a:p>
          <a:r>
            <a:rPr lang="en-US" b="0" i="0"/>
            <a:t>The data indicates that a negative loyalty card status corresponds with higher sales. This prompts further investigation into the factors influencing customer behavior with loyalty cards. </a:t>
          </a:r>
          <a:endParaRPr lang="en-US"/>
        </a:p>
      </dgm:t>
    </dgm:pt>
    <dgm:pt modelId="{F2092722-89F1-4616-A871-5BCC250CFA45}" type="parTrans" cxnId="{827E784B-D93E-41E0-B852-D877A1FEA092}">
      <dgm:prSet/>
      <dgm:spPr/>
      <dgm:t>
        <a:bodyPr/>
        <a:lstStyle/>
        <a:p>
          <a:endParaRPr lang="en-US"/>
        </a:p>
      </dgm:t>
    </dgm:pt>
    <dgm:pt modelId="{B177C3B6-A74E-42BE-8F51-2C320056C63D}" type="sibTrans" cxnId="{827E784B-D93E-41E0-B852-D877A1FEA092}">
      <dgm:prSet/>
      <dgm:spPr/>
      <dgm:t>
        <a:bodyPr/>
        <a:lstStyle/>
        <a:p>
          <a:endParaRPr lang="en-US"/>
        </a:p>
      </dgm:t>
    </dgm:pt>
    <dgm:pt modelId="{FDCED587-FE5F-47FB-8D6E-759DED2471C5}" type="pres">
      <dgm:prSet presAssocID="{4D2C066B-D7FC-486F-80B9-AE4FF59B3F85}" presName="Name0" presStyleCnt="0">
        <dgm:presLayoutVars>
          <dgm:dir/>
          <dgm:animLvl val="lvl"/>
          <dgm:resizeHandles val="exact"/>
        </dgm:presLayoutVars>
      </dgm:prSet>
      <dgm:spPr/>
    </dgm:pt>
    <dgm:pt modelId="{FFB4936D-3FBE-403E-8E53-D6E3A96CF1FC}" type="pres">
      <dgm:prSet presAssocID="{D4DE37FB-ADED-4EBA-9BE1-22C78C02609D}" presName="linNode" presStyleCnt="0"/>
      <dgm:spPr/>
    </dgm:pt>
    <dgm:pt modelId="{D4FB531E-9E5F-4064-A5E9-1F2837B6F664}" type="pres">
      <dgm:prSet presAssocID="{D4DE37FB-ADED-4EBA-9BE1-22C78C02609D}" presName="parentText" presStyleLbl="alignNode1" presStyleIdx="0" presStyleCnt="5">
        <dgm:presLayoutVars>
          <dgm:chMax val="1"/>
          <dgm:bulletEnabled/>
        </dgm:presLayoutVars>
      </dgm:prSet>
      <dgm:spPr/>
    </dgm:pt>
    <dgm:pt modelId="{C2F8F9DC-869F-4430-B2A2-720E9DA21534}" type="pres">
      <dgm:prSet presAssocID="{D4DE37FB-ADED-4EBA-9BE1-22C78C02609D}" presName="descendantText" presStyleLbl="alignAccFollowNode1" presStyleIdx="0" presStyleCnt="5">
        <dgm:presLayoutVars>
          <dgm:bulletEnabled/>
        </dgm:presLayoutVars>
      </dgm:prSet>
      <dgm:spPr/>
    </dgm:pt>
    <dgm:pt modelId="{4F97DCFD-CA08-4025-B78B-B73E98BBD345}" type="pres">
      <dgm:prSet presAssocID="{82190342-3D8D-4B1A-9BB8-35F7A5077C58}" presName="sp" presStyleCnt="0"/>
      <dgm:spPr/>
    </dgm:pt>
    <dgm:pt modelId="{3EEF070E-6DCF-4EBA-9C04-48D8536F502F}" type="pres">
      <dgm:prSet presAssocID="{6497B6EE-B639-4C2E-99CD-D5A9C1D46891}" presName="linNode" presStyleCnt="0"/>
      <dgm:spPr/>
    </dgm:pt>
    <dgm:pt modelId="{35004E41-1155-4DE0-ABBB-DAF8CB287A61}" type="pres">
      <dgm:prSet presAssocID="{6497B6EE-B639-4C2E-99CD-D5A9C1D46891}" presName="parentText" presStyleLbl="alignNode1" presStyleIdx="1" presStyleCnt="5">
        <dgm:presLayoutVars>
          <dgm:chMax val="1"/>
          <dgm:bulletEnabled/>
        </dgm:presLayoutVars>
      </dgm:prSet>
      <dgm:spPr/>
    </dgm:pt>
    <dgm:pt modelId="{626DFC0D-A64D-4082-8E93-4CC99C08F033}" type="pres">
      <dgm:prSet presAssocID="{6497B6EE-B639-4C2E-99CD-D5A9C1D46891}" presName="descendantText" presStyleLbl="alignAccFollowNode1" presStyleIdx="1" presStyleCnt="5">
        <dgm:presLayoutVars>
          <dgm:bulletEnabled/>
        </dgm:presLayoutVars>
      </dgm:prSet>
      <dgm:spPr/>
    </dgm:pt>
    <dgm:pt modelId="{967FC077-08E3-411D-A4B2-6999F4B1C41B}" type="pres">
      <dgm:prSet presAssocID="{41781E4F-7564-41C2-ADBD-24EE0AF7F6CE}" presName="sp" presStyleCnt="0"/>
      <dgm:spPr/>
    </dgm:pt>
    <dgm:pt modelId="{1478D513-9652-4563-9F67-E3CC3425AECD}" type="pres">
      <dgm:prSet presAssocID="{978C1652-2A5E-4B6C-8019-4CEE91600FD2}" presName="linNode" presStyleCnt="0"/>
      <dgm:spPr/>
    </dgm:pt>
    <dgm:pt modelId="{5C5F85D7-47E4-40A5-9A94-81DA6439701E}" type="pres">
      <dgm:prSet presAssocID="{978C1652-2A5E-4B6C-8019-4CEE91600FD2}" presName="parentText" presStyleLbl="alignNode1" presStyleIdx="2" presStyleCnt="5">
        <dgm:presLayoutVars>
          <dgm:chMax val="1"/>
          <dgm:bulletEnabled/>
        </dgm:presLayoutVars>
      </dgm:prSet>
      <dgm:spPr/>
    </dgm:pt>
    <dgm:pt modelId="{10EAD51B-A3B5-4775-8348-F621A89E73DC}" type="pres">
      <dgm:prSet presAssocID="{978C1652-2A5E-4B6C-8019-4CEE91600FD2}" presName="descendantText" presStyleLbl="alignAccFollowNode1" presStyleIdx="2" presStyleCnt="5">
        <dgm:presLayoutVars>
          <dgm:bulletEnabled/>
        </dgm:presLayoutVars>
      </dgm:prSet>
      <dgm:spPr/>
    </dgm:pt>
    <dgm:pt modelId="{F9BE2EFC-B206-4C2F-AD41-5399EA17D05D}" type="pres">
      <dgm:prSet presAssocID="{A48E3CBD-BDB0-4DC4-912E-E98D42F517DA}" presName="sp" presStyleCnt="0"/>
      <dgm:spPr/>
    </dgm:pt>
    <dgm:pt modelId="{AC4F0A46-5358-40F5-99BD-F140D64FD934}" type="pres">
      <dgm:prSet presAssocID="{1DEED098-7F15-4F68-892B-F695AD1A7D53}" presName="linNode" presStyleCnt="0"/>
      <dgm:spPr/>
    </dgm:pt>
    <dgm:pt modelId="{041E8B59-27FF-49D1-850E-1E43ACA2F044}" type="pres">
      <dgm:prSet presAssocID="{1DEED098-7F15-4F68-892B-F695AD1A7D53}" presName="parentText" presStyleLbl="alignNode1" presStyleIdx="3" presStyleCnt="5">
        <dgm:presLayoutVars>
          <dgm:chMax val="1"/>
          <dgm:bulletEnabled/>
        </dgm:presLayoutVars>
      </dgm:prSet>
      <dgm:spPr/>
    </dgm:pt>
    <dgm:pt modelId="{45759603-6D0B-4695-A5DE-8DB979DC3539}" type="pres">
      <dgm:prSet presAssocID="{1DEED098-7F15-4F68-892B-F695AD1A7D53}" presName="descendantText" presStyleLbl="alignAccFollowNode1" presStyleIdx="3" presStyleCnt="5">
        <dgm:presLayoutVars>
          <dgm:bulletEnabled/>
        </dgm:presLayoutVars>
      </dgm:prSet>
      <dgm:spPr/>
    </dgm:pt>
    <dgm:pt modelId="{3FE9FD7C-AD8D-483C-B208-4E678CEF46E8}" type="pres">
      <dgm:prSet presAssocID="{F108D9A9-1616-4DB3-82CF-108D93ADD44F}" presName="sp" presStyleCnt="0"/>
      <dgm:spPr/>
    </dgm:pt>
    <dgm:pt modelId="{F004EF3D-ABD8-4101-9AD5-95156054BAE9}" type="pres">
      <dgm:prSet presAssocID="{6B5ED1F9-2C40-45BE-BD1D-B8B97BC13DEE}" presName="linNode" presStyleCnt="0"/>
      <dgm:spPr/>
    </dgm:pt>
    <dgm:pt modelId="{85AAC928-A2A7-45CE-BA7B-ED1F2903DC3A}" type="pres">
      <dgm:prSet presAssocID="{6B5ED1F9-2C40-45BE-BD1D-B8B97BC13DEE}" presName="parentText" presStyleLbl="alignNode1" presStyleIdx="4" presStyleCnt="5">
        <dgm:presLayoutVars>
          <dgm:chMax val="1"/>
          <dgm:bulletEnabled/>
        </dgm:presLayoutVars>
      </dgm:prSet>
      <dgm:spPr/>
    </dgm:pt>
    <dgm:pt modelId="{7F72F13A-27B4-4A1E-BA30-081E39416143}" type="pres">
      <dgm:prSet presAssocID="{6B5ED1F9-2C40-45BE-BD1D-B8B97BC13DEE}" presName="descendantText" presStyleLbl="alignAccFollowNode1" presStyleIdx="4" presStyleCnt="5">
        <dgm:presLayoutVars>
          <dgm:bulletEnabled/>
        </dgm:presLayoutVars>
      </dgm:prSet>
      <dgm:spPr/>
    </dgm:pt>
  </dgm:ptLst>
  <dgm:cxnLst>
    <dgm:cxn modelId="{D0FFE804-9FE3-406F-A43C-9BC5853CBE63}" type="presOf" srcId="{689D0308-11D2-4A6F-967F-9152C60E5E07}" destId="{626DFC0D-A64D-4082-8E93-4CC99C08F033}" srcOrd="0" destOrd="0" presId="urn:microsoft.com/office/officeart/2016/7/layout/VerticalSolidActionList"/>
    <dgm:cxn modelId="{DE4FAC0A-58D5-4FDF-AFEA-4A741EC7C97B}" srcId="{1DEED098-7F15-4F68-892B-F695AD1A7D53}" destId="{6DB6ACE5-2FDD-4991-9426-3D251736C877}" srcOrd="0" destOrd="0" parTransId="{4190536C-2D66-4790-A858-AC91D5875233}" sibTransId="{841D6988-F03B-4AEE-B011-B34F03FEB502}"/>
    <dgm:cxn modelId="{6FF0D20B-8D90-42A0-83CE-0A4E1FF93430}" srcId="{4D2C066B-D7FC-486F-80B9-AE4FF59B3F85}" destId="{6497B6EE-B639-4C2E-99CD-D5A9C1D46891}" srcOrd="1" destOrd="0" parTransId="{D89475CD-A200-43FC-B507-4E48A2525CFD}" sibTransId="{41781E4F-7564-41C2-ADBD-24EE0AF7F6CE}"/>
    <dgm:cxn modelId="{00688323-1818-4506-ABC6-02C25CEF4669}" type="presOf" srcId="{6B5ED1F9-2C40-45BE-BD1D-B8B97BC13DEE}" destId="{85AAC928-A2A7-45CE-BA7B-ED1F2903DC3A}" srcOrd="0" destOrd="0" presId="urn:microsoft.com/office/officeart/2016/7/layout/VerticalSolidActionList"/>
    <dgm:cxn modelId="{C1E56F28-8021-4E70-9F86-9CE4CE7B3671}" srcId="{4D2C066B-D7FC-486F-80B9-AE4FF59B3F85}" destId="{D4DE37FB-ADED-4EBA-9BE1-22C78C02609D}" srcOrd="0" destOrd="0" parTransId="{D70F1513-66AF-4717-9875-6E1904B96812}" sibTransId="{82190342-3D8D-4B1A-9BB8-35F7A5077C58}"/>
    <dgm:cxn modelId="{A041332C-2C80-4005-84C1-9C8665B00CAF}" srcId="{4D2C066B-D7FC-486F-80B9-AE4FF59B3F85}" destId="{1DEED098-7F15-4F68-892B-F695AD1A7D53}" srcOrd="3" destOrd="0" parTransId="{94EF37A2-2512-4322-B0F5-AB313C09506D}" sibTransId="{F108D9A9-1616-4DB3-82CF-108D93ADD44F}"/>
    <dgm:cxn modelId="{8020A238-D775-46C8-B58C-F624BE445B53}" type="presOf" srcId="{6497B6EE-B639-4C2E-99CD-D5A9C1D46891}" destId="{35004E41-1155-4DE0-ABBB-DAF8CB287A61}" srcOrd="0" destOrd="0" presId="urn:microsoft.com/office/officeart/2016/7/layout/VerticalSolidActionList"/>
    <dgm:cxn modelId="{8B26F23B-FD5A-41D9-BF55-335B3F03FD97}" type="presOf" srcId="{EF839582-67C6-4929-8C9D-B0A9DA5AC57D}" destId="{C2F8F9DC-869F-4430-B2A2-720E9DA21534}" srcOrd="0" destOrd="0" presId="urn:microsoft.com/office/officeart/2016/7/layout/VerticalSolidActionList"/>
    <dgm:cxn modelId="{082E9340-F757-4C39-BB19-B548B495B942}" type="presOf" srcId="{978C1652-2A5E-4B6C-8019-4CEE91600FD2}" destId="{5C5F85D7-47E4-40A5-9A94-81DA6439701E}" srcOrd="0" destOrd="0" presId="urn:microsoft.com/office/officeart/2016/7/layout/VerticalSolidActionList"/>
    <dgm:cxn modelId="{E8C8C549-6394-40FD-86F7-4BE12583304D}" type="presOf" srcId="{1DEED098-7F15-4F68-892B-F695AD1A7D53}" destId="{041E8B59-27FF-49D1-850E-1E43ACA2F044}" srcOrd="0" destOrd="0" presId="urn:microsoft.com/office/officeart/2016/7/layout/VerticalSolidActionList"/>
    <dgm:cxn modelId="{827E784B-D93E-41E0-B852-D877A1FEA092}" srcId="{6B5ED1F9-2C40-45BE-BD1D-B8B97BC13DEE}" destId="{8EBF5E0C-ECF7-49F2-A5CF-FD35E9AA603B}" srcOrd="0" destOrd="0" parTransId="{F2092722-89F1-4616-A871-5BCC250CFA45}" sibTransId="{B177C3B6-A74E-42BE-8F51-2C320056C63D}"/>
    <dgm:cxn modelId="{2A8B474D-FA1A-439E-8F1C-AD7B45EA520A}" srcId="{D4DE37FB-ADED-4EBA-9BE1-22C78C02609D}" destId="{EF839582-67C6-4929-8C9D-B0A9DA5AC57D}" srcOrd="0" destOrd="0" parTransId="{B49709E0-A9F5-4AF0-AD82-2A36A036C321}" sibTransId="{D61B4135-AD10-49F1-B103-9E7B6F7E6C98}"/>
    <dgm:cxn modelId="{FC26E37A-7B9D-453E-A432-1940288E7306}" type="presOf" srcId="{4D2C066B-D7FC-486F-80B9-AE4FF59B3F85}" destId="{FDCED587-FE5F-47FB-8D6E-759DED2471C5}" srcOrd="0" destOrd="0" presId="urn:microsoft.com/office/officeart/2016/7/layout/VerticalSolidActionList"/>
    <dgm:cxn modelId="{18AFA184-7427-4977-A35A-3D51848ED9DC}" srcId="{4D2C066B-D7FC-486F-80B9-AE4FF59B3F85}" destId="{6B5ED1F9-2C40-45BE-BD1D-B8B97BC13DEE}" srcOrd="4" destOrd="0" parTransId="{53E6A316-B0F4-437E-A5DC-CE0C569C292E}" sibTransId="{43E97409-E81F-45BD-86D4-DD28F3496FA2}"/>
    <dgm:cxn modelId="{438AB88D-EE61-4C20-B1CA-7D2213007663}" type="presOf" srcId="{B885E477-4F24-452F-969F-A4322F19EE60}" destId="{10EAD51B-A3B5-4775-8348-F621A89E73DC}" srcOrd="0" destOrd="0" presId="urn:microsoft.com/office/officeart/2016/7/layout/VerticalSolidActionList"/>
    <dgm:cxn modelId="{CE241390-6405-4387-9349-5F418DAF88A5}" type="presOf" srcId="{6DB6ACE5-2FDD-4991-9426-3D251736C877}" destId="{45759603-6D0B-4695-A5DE-8DB979DC3539}" srcOrd="0" destOrd="0" presId="urn:microsoft.com/office/officeart/2016/7/layout/VerticalSolidActionList"/>
    <dgm:cxn modelId="{4AE5889A-CB46-44B9-85F8-1C4DC101CEC0}" srcId="{6497B6EE-B639-4C2E-99CD-D5A9C1D46891}" destId="{689D0308-11D2-4A6F-967F-9152C60E5E07}" srcOrd="0" destOrd="0" parTransId="{55C88BA6-D311-4329-A0C1-6E4B942F4187}" sibTransId="{2535E577-6256-47F4-A058-24EEB2DEA2CE}"/>
    <dgm:cxn modelId="{2EBAF8D6-8D57-4A63-8BE7-35FE164EE648}" srcId="{978C1652-2A5E-4B6C-8019-4CEE91600FD2}" destId="{B885E477-4F24-452F-969F-A4322F19EE60}" srcOrd="0" destOrd="0" parTransId="{B82D7088-B778-4C2D-8954-5F008E80B5A7}" sibTransId="{CC2E4DAD-5DF0-4233-B66C-3A3AAC82965B}"/>
    <dgm:cxn modelId="{49AC26DF-45BA-472F-AB46-D5ED02DC82DA}" type="presOf" srcId="{8EBF5E0C-ECF7-49F2-A5CF-FD35E9AA603B}" destId="{7F72F13A-27B4-4A1E-BA30-081E39416143}" srcOrd="0" destOrd="0" presId="urn:microsoft.com/office/officeart/2016/7/layout/VerticalSolidActionList"/>
    <dgm:cxn modelId="{B9F807ED-F49B-4B69-BE69-C074A4323702}" srcId="{4D2C066B-D7FC-486F-80B9-AE4FF59B3F85}" destId="{978C1652-2A5E-4B6C-8019-4CEE91600FD2}" srcOrd="2" destOrd="0" parTransId="{F1E53BA7-D8AF-43BD-958F-100495B58676}" sibTransId="{A48E3CBD-BDB0-4DC4-912E-E98D42F517DA}"/>
    <dgm:cxn modelId="{245240FE-F601-4F7F-960C-D4FF22854E35}" type="presOf" srcId="{D4DE37FB-ADED-4EBA-9BE1-22C78C02609D}" destId="{D4FB531E-9E5F-4064-A5E9-1F2837B6F664}" srcOrd="0" destOrd="0" presId="urn:microsoft.com/office/officeart/2016/7/layout/VerticalSolidActionList"/>
    <dgm:cxn modelId="{B7322532-BF36-4663-81C9-743240892FBF}" type="presParOf" srcId="{FDCED587-FE5F-47FB-8D6E-759DED2471C5}" destId="{FFB4936D-3FBE-403E-8E53-D6E3A96CF1FC}" srcOrd="0" destOrd="0" presId="urn:microsoft.com/office/officeart/2016/7/layout/VerticalSolidActionList"/>
    <dgm:cxn modelId="{9E395EA8-3476-4ED6-B67A-F36453D920B1}" type="presParOf" srcId="{FFB4936D-3FBE-403E-8E53-D6E3A96CF1FC}" destId="{D4FB531E-9E5F-4064-A5E9-1F2837B6F664}" srcOrd="0" destOrd="0" presId="urn:microsoft.com/office/officeart/2016/7/layout/VerticalSolidActionList"/>
    <dgm:cxn modelId="{32D8CEDE-9011-4620-B440-41EA045229BE}" type="presParOf" srcId="{FFB4936D-3FBE-403E-8E53-D6E3A96CF1FC}" destId="{C2F8F9DC-869F-4430-B2A2-720E9DA21534}" srcOrd="1" destOrd="0" presId="urn:microsoft.com/office/officeart/2016/7/layout/VerticalSolidActionList"/>
    <dgm:cxn modelId="{0FA04484-D529-44F2-802F-576DD2DB1242}" type="presParOf" srcId="{FDCED587-FE5F-47FB-8D6E-759DED2471C5}" destId="{4F97DCFD-CA08-4025-B78B-B73E98BBD345}" srcOrd="1" destOrd="0" presId="urn:microsoft.com/office/officeart/2016/7/layout/VerticalSolidActionList"/>
    <dgm:cxn modelId="{5E7D9284-4158-4CBB-9340-63C2B726D9A2}" type="presParOf" srcId="{FDCED587-FE5F-47FB-8D6E-759DED2471C5}" destId="{3EEF070E-6DCF-4EBA-9C04-48D8536F502F}" srcOrd="2" destOrd="0" presId="urn:microsoft.com/office/officeart/2016/7/layout/VerticalSolidActionList"/>
    <dgm:cxn modelId="{7B2E5409-E474-4F2A-ABB6-D27D723E997F}" type="presParOf" srcId="{3EEF070E-6DCF-4EBA-9C04-48D8536F502F}" destId="{35004E41-1155-4DE0-ABBB-DAF8CB287A61}" srcOrd="0" destOrd="0" presId="urn:microsoft.com/office/officeart/2016/7/layout/VerticalSolidActionList"/>
    <dgm:cxn modelId="{132B9ABE-0BFB-469B-97DF-D6A8008C2477}" type="presParOf" srcId="{3EEF070E-6DCF-4EBA-9C04-48D8536F502F}" destId="{626DFC0D-A64D-4082-8E93-4CC99C08F033}" srcOrd="1" destOrd="0" presId="urn:microsoft.com/office/officeart/2016/7/layout/VerticalSolidActionList"/>
    <dgm:cxn modelId="{12D6D63A-7FED-44C1-BFBA-D5AE20BF6133}" type="presParOf" srcId="{FDCED587-FE5F-47FB-8D6E-759DED2471C5}" destId="{967FC077-08E3-411D-A4B2-6999F4B1C41B}" srcOrd="3" destOrd="0" presId="urn:microsoft.com/office/officeart/2016/7/layout/VerticalSolidActionList"/>
    <dgm:cxn modelId="{0BA82412-1108-4E40-8877-170989B1DDA7}" type="presParOf" srcId="{FDCED587-FE5F-47FB-8D6E-759DED2471C5}" destId="{1478D513-9652-4563-9F67-E3CC3425AECD}" srcOrd="4" destOrd="0" presId="urn:microsoft.com/office/officeart/2016/7/layout/VerticalSolidActionList"/>
    <dgm:cxn modelId="{E4CA25CB-00F4-4098-986F-FC92D836DFD2}" type="presParOf" srcId="{1478D513-9652-4563-9F67-E3CC3425AECD}" destId="{5C5F85D7-47E4-40A5-9A94-81DA6439701E}" srcOrd="0" destOrd="0" presId="urn:microsoft.com/office/officeart/2016/7/layout/VerticalSolidActionList"/>
    <dgm:cxn modelId="{1055E96F-DB07-4DDD-9F95-70E5DADC9B91}" type="presParOf" srcId="{1478D513-9652-4563-9F67-E3CC3425AECD}" destId="{10EAD51B-A3B5-4775-8348-F621A89E73DC}" srcOrd="1" destOrd="0" presId="urn:microsoft.com/office/officeart/2016/7/layout/VerticalSolidActionList"/>
    <dgm:cxn modelId="{AD43BD09-FA56-4B92-A80C-8ABF91F07D7C}" type="presParOf" srcId="{FDCED587-FE5F-47FB-8D6E-759DED2471C5}" destId="{F9BE2EFC-B206-4C2F-AD41-5399EA17D05D}" srcOrd="5" destOrd="0" presId="urn:microsoft.com/office/officeart/2016/7/layout/VerticalSolidActionList"/>
    <dgm:cxn modelId="{4E709760-A0D0-4B6B-8B3D-5037AB655AD4}" type="presParOf" srcId="{FDCED587-FE5F-47FB-8D6E-759DED2471C5}" destId="{AC4F0A46-5358-40F5-99BD-F140D64FD934}" srcOrd="6" destOrd="0" presId="urn:microsoft.com/office/officeart/2016/7/layout/VerticalSolidActionList"/>
    <dgm:cxn modelId="{F28E07CE-45D5-4876-8D48-BA2E2A629F55}" type="presParOf" srcId="{AC4F0A46-5358-40F5-99BD-F140D64FD934}" destId="{041E8B59-27FF-49D1-850E-1E43ACA2F044}" srcOrd="0" destOrd="0" presId="urn:microsoft.com/office/officeart/2016/7/layout/VerticalSolidActionList"/>
    <dgm:cxn modelId="{00628C0A-78B1-4CF9-A0C9-A24CBA8F4B83}" type="presParOf" srcId="{AC4F0A46-5358-40F5-99BD-F140D64FD934}" destId="{45759603-6D0B-4695-A5DE-8DB979DC3539}" srcOrd="1" destOrd="0" presId="urn:microsoft.com/office/officeart/2016/7/layout/VerticalSolidActionList"/>
    <dgm:cxn modelId="{21D1C543-346F-4262-A52C-CD20F00C2DCC}" type="presParOf" srcId="{FDCED587-FE5F-47FB-8D6E-759DED2471C5}" destId="{3FE9FD7C-AD8D-483C-B208-4E678CEF46E8}" srcOrd="7" destOrd="0" presId="urn:microsoft.com/office/officeart/2016/7/layout/VerticalSolidActionList"/>
    <dgm:cxn modelId="{030704CF-8AFA-48CF-93C3-6984346E48C6}" type="presParOf" srcId="{FDCED587-FE5F-47FB-8D6E-759DED2471C5}" destId="{F004EF3D-ABD8-4101-9AD5-95156054BAE9}" srcOrd="8" destOrd="0" presId="urn:microsoft.com/office/officeart/2016/7/layout/VerticalSolidActionList"/>
    <dgm:cxn modelId="{C2CC4AE6-DA1B-45B8-A5AD-95960DFB86C3}" type="presParOf" srcId="{F004EF3D-ABD8-4101-9AD5-95156054BAE9}" destId="{85AAC928-A2A7-45CE-BA7B-ED1F2903DC3A}" srcOrd="0" destOrd="0" presId="urn:microsoft.com/office/officeart/2016/7/layout/VerticalSolidActionList"/>
    <dgm:cxn modelId="{2F2E9AFE-B44D-47B6-A598-69C31706F19D}" type="presParOf" srcId="{F004EF3D-ABD8-4101-9AD5-95156054BAE9}" destId="{7F72F13A-27B4-4A1E-BA30-081E39416143}"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88613-D888-4837-9FD5-06DD4A50FA88}">
      <dsp:nvSpPr>
        <dsp:cNvPr id="0" name=""/>
        <dsp:cNvSpPr/>
      </dsp:nvSpPr>
      <dsp:spPr>
        <a:xfrm>
          <a:off x="894905" y="1055404"/>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812467-A710-4DD2-9F55-2E04A8A9E9FC}">
      <dsp:nvSpPr>
        <dsp:cNvPr id="0" name=""/>
        <dsp:cNvSpPr/>
      </dsp:nvSpPr>
      <dsp:spPr>
        <a:xfrm>
          <a:off x="399905" y="213558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Project Description</a:t>
          </a:r>
        </a:p>
      </dsp:txBody>
      <dsp:txXfrm>
        <a:off x="399905" y="2135582"/>
        <a:ext cx="1800000" cy="720000"/>
      </dsp:txXfrm>
    </dsp:sp>
    <dsp:sp modelId="{110734F0-C179-4620-BBDD-5F84E7B0D02D}">
      <dsp:nvSpPr>
        <dsp:cNvPr id="0" name=""/>
        <dsp:cNvSpPr/>
      </dsp:nvSpPr>
      <dsp:spPr>
        <a:xfrm>
          <a:off x="3009905" y="1055404"/>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1ADB53-8918-4845-A135-BB83DBEABD8E}">
      <dsp:nvSpPr>
        <dsp:cNvPr id="0" name=""/>
        <dsp:cNvSpPr/>
      </dsp:nvSpPr>
      <dsp:spPr>
        <a:xfrm>
          <a:off x="2514905" y="213558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Approach</a:t>
          </a:r>
        </a:p>
      </dsp:txBody>
      <dsp:txXfrm>
        <a:off x="2514905" y="2135582"/>
        <a:ext cx="1800000" cy="720000"/>
      </dsp:txXfrm>
    </dsp:sp>
    <dsp:sp modelId="{B5DB8EC1-7514-4F0F-8AE5-8863B9922BCD}">
      <dsp:nvSpPr>
        <dsp:cNvPr id="0" name=""/>
        <dsp:cNvSpPr/>
      </dsp:nvSpPr>
      <dsp:spPr>
        <a:xfrm>
          <a:off x="5124905" y="1055404"/>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D6AC83-4186-4012-A5F4-EF343239E4A4}">
      <dsp:nvSpPr>
        <dsp:cNvPr id="0" name=""/>
        <dsp:cNvSpPr/>
      </dsp:nvSpPr>
      <dsp:spPr>
        <a:xfrm>
          <a:off x="4629905" y="213558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Tech-Stack Used</a:t>
          </a:r>
        </a:p>
      </dsp:txBody>
      <dsp:txXfrm>
        <a:off x="4629905" y="2135582"/>
        <a:ext cx="1800000" cy="720000"/>
      </dsp:txXfrm>
    </dsp:sp>
    <dsp:sp modelId="{3AE96F0B-086D-4DE1-B273-E30D4004CB71}">
      <dsp:nvSpPr>
        <dsp:cNvPr id="0" name=""/>
        <dsp:cNvSpPr/>
      </dsp:nvSpPr>
      <dsp:spPr>
        <a:xfrm>
          <a:off x="7239905" y="1055404"/>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1C285F-7058-4E29-8AAB-C58509ABB332}">
      <dsp:nvSpPr>
        <dsp:cNvPr id="0" name=""/>
        <dsp:cNvSpPr/>
      </dsp:nvSpPr>
      <dsp:spPr>
        <a:xfrm>
          <a:off x="6744905" y="213558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Insights</a:t>
          </a:r>
        </a:p>
      </dsp:txBody>
      <dsp:txXfrm>
        <a:off x="6744905" y="2135582"/>
        <a:ext cx="1800000" cy="720000"/>
      </dsp:txXfrm>
    </dsp:sp>
    <dsp:sp modelId="{B436501C-7369-4AD9-8174-0B1AA5ADA43F}">
      <dsp:nvSpPr>
        <dsp:cNvPr id="0" name=""/>
        <dsp:cNvSpPr/>
      </dsp:nvSpPr>
      <dsp:spPr>
        <a:xfrm>
          <a:off x="9354905" y="1055404"/>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55A2F3-A38F-4D12-934B-5174A04C4AF9}">
      <dsp:nvSpPr>
        <dsp:cNvPr id="0" name=""/>
        <dsp:cNvSpPr/>
      </dsp:nvSpPr>
      <dsp:spPr>
        <a:xfrm>
          <a:off x="8859905" y="213558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Results</a:t>
          </a:r>
        </a:p>
      </dsp:txBody>
      <dsp:txXfrm>
        <a:off x="8859905" y="2135582"/>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34A0F-406B-4AB4-99D2-8199B44EBDC4}">
      <dsp:nvSpPr>
        <dsp:cNvPr id="0" name=""/>
        <dsp:cNvSpPr/>
      </dsp:nvSpPr>
      <dsp:spPr>
        <a:xfrm>
          <a:off x="8626" y="613114"/>
          <a:ext cx="1601188" cy="26847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1" i="0" kern="1200" dirty="0"/>
            <a:t>Data Cleaning and Formatting:</a:t>
          </a:r>
        </a:p>
        <a:p>
          <a:pPr marL="0" lvl="0" indent="0" algn="ctr" defTabSz="488950">
            <a:lnSpc>
              <a:spcPct val="90000"/>
            </a:lnSpc>
            <a:spcBef>
              <a:spcPct val="0"/>
            </a:spcBef>
            <a:spcAft>
              <a:spcPct val="35000"/>
            </a:spcAft>
            <a:buNone/>
          </a:pPr>
          <a:r>
            <a:rPr lang="en-US" sz="1100" b="0" i="0" kern="1200" dirty="0"/>
            <a:t>Consolidate data from three separate worksheets by importing it into a single worksheet to create a final dataset.</a:t>
          </a:r>
          <a:endParaRPr lang="en-US" sz="1100" kern="1200" dirty="0"/>
        </a:p>
      </dsp:txBody>
      <dsp:txXfrm>
        <a:off x="8626" y="613114"/>
        <a:ext cx="1601188" cy="2684758"/>
      </dsp:txXfrm>
    </dsp:sp>
    <dsp:sp modelId="{F8B9022B-A3BE-495C-91F5-BE4BD929FE7C}">
      <dsp:nvSpPr>
        <dsp:cNvPr id="0" name=""/>
        <dsp:cNvSpPr/>
      </dsp:nvSpPr>
      <dsp:spPr>
        <a:xfrm>
          <a:off x="1633268" y="1833993"/>
          <a:ext cx="240178"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DC620F-A626-47BE-8691-681DC012254D}">
      <dsp:nvSpPr>
        <dsp:cNvPr id="0" name=""/>
        <dsp:cNvSpPr/>
      </dsp:nvSpPr>
      <dsp:spPr>
        <a:xfrm>
          <a:off x="1896900" y="613114"/>
          <a:ext cx="1601188" cy="26847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1" kern="1200" dirty="0"/>
            <a:t>Create</a:t>
          </a:r>
          <a:r>
            <a:rPr lang="en-US" sz="1100" b="1" i="0" kern="1200" dirty="0"/>
            <a:t> Pivot Tables:</a:t>
          </a:r>
        </a:p>
        <a:p>
          <a:pPr marL="0" lvl="0" indent="0" algn="ctr" defTabSz="488950">
            <a:lnSpc>
              <a:spcPct val="90000"/>
            </a:lnSpc>
            <a:spcBef>
              <a:spcPct val="0"/>
            </a:spcBef>
            <a:spcAft>
              <a:spcPct val="35000"/>
            </a:spcAft>
            <a:buNone/>
          </a:pPr>
          <a:r>
            <a:rPr lang="en-US" sz="1100" b="0" i="0" kern="1200" dirty="0"/>
            <a:t>Used Pivot Tables to summarize and aggregate data. Create tables to analyze total sales, quantity ordered, and customer contributions. This will provide a snapshot of the overall data.</a:t>
          </a:r>
          <a:endParaRPr lang="en-US" sz="1100" kern="1200" dirty="0"/>
        </a:p>
      </dsp:txBody>
      <dsp:txXfrm>
        <a:off x="1896900" y="613114"/>
        <a:ext cx="1601188" cy="2684758"/>
      </dsp:txXfrm>
    </dsp:sp>
    <dsp:sp modelId="{5905C2F7-CD4A-4A09-9486-F27514C4258D}">
      <dsp:nvSpPr>
        <dsp:cNvPr id="0" name=""/>
        <dsp:cNvSpPr/>
      </dsp:nvSpPr>
      <dsp:spPr>
        <a:xfrm>
          <a:off x="3521542" y="1833993"/>
          <a:ext cx="240178"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6E3229-68A7-4009-8272-F36CFB4B6277}">
      <dsp:nvSpPr>
        <dsp:cNvPr id="0" name=""/>
        <dsp:cNvSpPr/>
      </dsp:nvSpPr>
      <dsp:spPr>
        <a:xfrm>
          <a:off x="3785174" y="613114"/>
          <a:ext cx="1601188" cy="26847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1" i="0" kern="1200" dirty="0"/>
            <a:t>Data Visualization:</a:t>
          </a:r>
        </a:p>
        <a:p>
          <a:pPr marL="0" lvl="0" indent="0" algn="ctr" defTabSz="488950">
            <a:lnSpc>
              <a:spcPct val="90000"/>
            </a:lnSpc>
            <a:spcBef>
              <a:spcPct val="0"/>
            </a:spcBef>
            <a:spcAft>
              <a:spcPct val="35000"/>
            </a:spcAft>
            <a:buNone/>
          </a:pPr>
          <a:r>
            <a:rPr lang="en-US" sz="1100" b="0" i="0" kern="1200" dirty="0"/>
            <a:t>Implement various Excel chart types for visualization, such as line charts for sales trends, bar charts for customer contributions, and pie charts for quantity ordered by coffee type. Utilize color-coding and labels for clarity.</a:t>
          </a:r>
          <a:endParaRPr lang="en-US" sz="1100" kern="1200" dirty="0"/>
        </a:p>
      </dsp:txBody>
      <dsp:txXfrm>
        <a:off x="3785174" y="613114"/>
        <a:ext cx="1601188" cy="2684758"/>
      </dsp:txXfrm>
    </dsp:sp>
    <dsp:sp modelId="{B35B7371-F875-41E7-8A31-2062C4B67D9E}">
      <dsp:nvSpPr>
        <dsp:cNvPr id="0" name=""/>
        <dsp:cNvSpPr/>
      </dsp:nvSpPr>
      <dsp:spPr>
        <a:xfrm>
          <a:off x="5409816" y="1833993"/>
          <a:ext cx="240178"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615DFC-DB99-4155-B989-717515841905}">
      <dsp:nvSpPr>
        <dsp:cNvPr id="0" name=""/>
        <dsp:cNvSpPr/>
      </dsp:nvSpPr>
      <dsp:spPr>
        <a:xfrm>
          <a:off x="5673448" y="613114"/>
          <a:ext cx="1601188" cy="26847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1" i="0" kern="1200" dirty="0"/>
            <a:t>Key Metric Calculations:</a:t>
          </a:r>
        </a:p>
        <a:p>
          <a:pPr marL="0" lvl="0" indent="0" algn="ctr" defTabSz="488950">
            <a:lnSpc>
              <a:spcPct val="90000"/>
            </a:lnSpc>
            <a:spcBef>
              <a:spcPct val="0"/>
            </a:spcBef>
            <a:spcAft>
              <a:spcPct val="35000"/>
            </a:spcAft>
            <a:buNone/>
          </a:pPr>
          <a:r>
            <a:rPr lang="en-US" sz="1100" b="0" i="0" kern="1200" dirty="0"/>
            <a:t>Calculate key metrics such as total sales and total quantity ordered. Use Excel formulas to derive these metrics from your data.</a:t>
          </a:r>
          <a:endParaRPr lang="en-US" sz="1100" kern="1200" dirty="0"/>
        </a:p>
      </dsp:txBody>
      <dsp:txXfrm>
        <a:off x="5673448" y="613114"/>
        <a:ext cx="1601188" cy="2684758"/>
      </dsp:txXfrm>
    </dsp:sp>
    <dsp:sp modelId="{B744C0F4-1E9C-43A7-A558-397D13B79CB3}">
      <dsp:nvSpPr>
        <dsp:cNvPr id="0" name=""/>
        <dsp:cNvSpPr/>
      </dsp:nvSpPr>
      <dsp:spPr>
        <a:xfrm>
          <a:off x="7298090" y="1833993"/>
          <a:ext cx="240178"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91C22F-20AE-42BE-9B04-88B2AD7ACC7E}">
      <dsp:nvSpPr>
        <dsp:cNvPr id="0" name=""/>
        <dsp:cNvSpPr/>
      </dsp:nvSpPr>
      <dsp:spPr>
        <a:xfrm>
          <a:off x="7561722" y="613114"/>
          <a:ext cx="1601188" cy="26847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1" i="0" kern="1200" dirty="0"/>
            <a:t>Filtering Options:</a:t>
          </a:r>
        </a:p>
        <a:p>
          <a:pPr marL="0" lvl="0" indent="0" algn="ctr" defTabSz="488950">
            <a:lnSpc>
              <a:spcPct val="90000"/>
            </a:lnSpc>
            <a:spcBef>
              <a:spcPct val="0"/>
            </a:spcBef>
            <a:spcAft>
              <a:spcPct val="35000"/>
            </a:spcAft>
            <a:buNone/>
          </a:pPr>
          <a:r>
            <a:rPr lang="en-US" sz="1100" b="0" i="0" kern="1200" dirty="0"/>
            <a:t>Implement Excel's filtering options to allow users to interactively explore the data. Utilize dropdown lists or slicers for filtering by years, loyalty cards, size, and roast types.</a:t>
          </a:r>
          <a:endParaRPr lang="en-US" sz="1100" kern="1200" dirty="0"/>
        </a:p>
      </dsp:txBody>
      <dsp:txXfrm>
        <a:off x="7561722" y="613114"/>
        <a:ext cx="1601188" cy="2684758"/>
      </dsp:txXfrm>
    </dsp:sp>
    <dsp:sp modelId="{A18B5AFE-4717-472D-A7EB-3BA8AA5FEB64}">
      <dsp:nvSpPr>
        <dsp:cNvPr id="0" name=""/>
        <dsp:cNvSpPr/>
      </dsp:nvSpPr>
      <dsp:spPr>
        <a:xfrm>
          <a:off x="9186364" y="1833993"/>
          <a:ext cx="240178"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CBBF3D-732F-4CF6-B75E-3BDC24C6A7A7}">
      <dsp:nvSpPr>
        <dsp:cNvPr id="0" name=""/>
        <dsp:cNvSpPr/>
      </dsp:nvSpPr>
      <dsp:spPr>
        <a:xfrm>
          <a:off x="9449996" y="613114"/>
          <a:ext cx="1601188" cy="26847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1" i="0" kern="1200" dirty="0"/>
            <a:t>Dashboard Creation:</a:t>
          </a:r>
        </a:p>
        <a:p>
          <a:pPr marL="0" lvl="0" indent="0" algn="ctr" defTabSz="488950">
            <a:lnSpc>
              <a:spcPct val="90000"/>
            </a:lnSpc>
            <a:spcBef>
              <a:spcPct val="0"/>
            </a:spcBef>
            <a:spcAft>
              <a:spcPct val="35000"/>
            </a:spcAft>
            <a:buNone/>
          </a:pPr>
          <a:r>
            <a:rPr lang="en-US" sz="1100" b="0" i="0" kern="1200" dirty="0"/>
            <a:t>Design a cohesive dashboard that incorporates all the visualizations, key metrics, and filtering options. Ensure that the dashboard is user-friendly, visually appealing, and effectively communicates the insights derived from the data.</a:t>
          </a:r>
          <a:endParaRPr lang="en-US" sz="1100" kern="1200" dirty="0"/>
        </a:p>
      </dsp:txBody>
      <dsp:txXfrm>
        <a:off x="9449996" y="613114"/>
        <a:ext cx="1601188" cy="2684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DE3B6-24EF-4807-865E-345CDAF8F993}">
      <dsp:nvSpPr>
        <dsp:cNvPr id="0" name=""/>
        <dsp:cNvSpPr/>
      </dsp:nvSpPr>
      <dsp:spPr>
        <a:xfrm>
          <a:off x="1350" y="212401"/>
          <a:ext cx="4738891" cy="3009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55EA87-587A-4D99-8442-5A6668E9AE96}">
      <dsp:nvSpPr>
        <dsp:cNvPr id="0" name=""/>
        <dsp:cNvSpPr/>
      </dsp:nvSpPr>
      <dsp:spPr>
        <a:xfrm>
          <a:off x="527893" y="712617"/>
          <a:ext cx="4738891" cy="3009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IN" sz="6100" kern="1200"/>
            <a:t>Microsoft Excel 365</a:t>
          </a:r>
          <a:endParaRPr lang="en-US" sz="6100" kern="1200"/>
        </a:p>
      </dsp:txBody>
      <dsp:txXfrm>
        <a:off x="616029" y="800753"/>
        <a:ext cx="4562619" cy="2832923"/>
      </dsp:txXfrm>
    </dsp:sp>
    <dsp:sp modelId="{A8DFE82A-4814-4B20-8EC7-F1A6653454FF}">
      <dsp:nvSpPr>
        <dsp:cNvPr id="0" name=""/>
        <dsp:cNvSpPr/>
      </dsp:nvSpPr>
      <dsp:spPr>
        <a:xfrm>
          <a:off x="5793328" y="212401"/>
          <a:ext cx="4738891" cy="3009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085937-CFB2-4E14-859D-B07FEA6895AA}">
      <dsp:nvSpPr>
        <dsp:cNvPr id="0" name=""/>
        <dsp:cNvSpPr/>
      </dsp:nvSpPr>
      <dsp:spPr>
        <a:xfrm>
          <a:off x="6319871" y="712617"/>
          <a:ext cx="4738891" cy="3009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IN" sz="6100" kern="1200"/>
            <a:t>Microsoft Power Point</a:t>
          </a:r>
          <a:endParaRPr lang="en-US" sz="6100" kern="1200"/>
        </a:p>
      </dsp:txBody>
      <dsp:txXfrm>
        <a:off x="6408007" y="800753"/>
        <a:ext cx="4562619" cy="28329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BFD2B-8041-460A-B723-37516F3E4E52}">
      <dsp:nvSpPr>
        <dsp:cNvPr id="0" name=""/>
        <dsp:cNvSpPr/>
      </dsp:nvSpPr>
      <dsp:spPr>
        <a:xfrm>
          <a:off x="6642" y="740047"/>
          <a:ext cx="2076471" cy="286889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109" tIns="0" rIns="205109" bIns="330200" numCol="1" spcCol="1270" anchor="t" anchorCtr="0">
          <a:noAutofit/>
        </a:bodyPr>
        <a:lstStyle/>
        <a:p>
          <a:pPr marL="0" lvl="0" indent="0" algn="just" defTabSz="622300">
            <a:lnSpc>
              <a:spcPct val="90000"/>
            </a:lnSpc>
            <a:spcBef>
              <a:spcPct val="0"/>
            </a:spcBef>
            <a:spcAft>
              <a:spcPct val="35000"/>
            </a:spcAft>
            <a:buNone/>
          </a:pPr>
          <a:r>
            <a:rPr lang="en-US" sz="1400" kern="1200" dirty="0"/>
            <a:t>Initially, there is a dataset table comprising three worksheets named Orders, Customer, and Products. </a:t>
          </a:r>
        </a:p>
      </dsp:txBody>
      <dsp:txXfrm>
        <a:off x="6642" y="1887605"/>
        <a:ext cx="2076471" cy="1721336"/>
      </dsp:txXfrm>
    </dsp:sp>
    <dsp:sp modelId="{92AE280B-D6DB-450D-967F-5170576A945A}">
      <dsp:nvSpPr>
        <dsp:cNvPr id="0" name=""/>
        <dsp:cNvSpPr/>
      </dsp:nvSpPr>
      <dsp:spPr>
        <a:xfrm>
          <a:off x="6642" y="928611"/>
          <a:ext cx="2076471" cy="99670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5109" tIns="165100" rIns="205109" bIns="165100" numCol="1" spcCol="1270" anchor="ctr" anchorCtr="0">
          <a:noAutofit/>
        </a:bodyPr>
        <a:lstStyle/>
        <a:p>
          <a:pPr marL="0" lvl="0" indent="0" algn="l" defTabSz="2133600">
            <a:lnSpc>
              <a:spcPct val="90000"/>
            </a:lnSpc>
            <a:spcBef>
              <a:spcPct val="0"/>
            </a:spcBef>
            <a:spcAft>
              <a:spcPct val="35000"/>
            </a:spcAft>
            <a:buNone/>
          </a:pPr>
          <a:r>
            <a:rPr lang="en-US" sz="4800" kern="1200"/>
            <a:t>01</a:t>
          </a:r>
        </a:p>
      </dsp:txBody>
      <dsp:txXfrm>
        <a:off x="6642" y="928611"/>
        <a:ext cx="2076471" cy="996706"/>
      </dsp:txXfrm>
    </dsp:sp>
    <dsp:sp modelId="{BB306A70-61EC-4BFA-A0B8-70892DA7ECD8}">
      <dsp:nvSpPr>
        <dsp:cNvPr id="0" name=""/>
        <dsp:cNvSpPr/>
      </dsp:nvSpPr>
      <dsp:spPr>
        <a:xfrm>
          <a:off x="2249231" y="740047"/>
          <a:ext cx="2076471" cy="288755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109" tIns="0" rIns="205109" bIns="330200" numCol="1" spcCol="1270" anchor="t" anchorCtr="0">
          <a:noAutofit/>
        </a:bodyPr>
        <a:lstStyle/>
        <a:p>
          <a:pPr marL="0" lvl="0" indent="0" algn="just" defTabSz="622300">
            <a:lnSpc>
              <a:spcPct val="90000"/>
            </a:lnSpc>
            <a:spcBef>
              <a:spcPct val="0"/>
            </a:spcBef>
            <a:spcAft>
              <a:spcPct val="35000"/>
            </a:spcAft>
            <a:buNone/>
          </a:pPr>
          <a:r>
            <a:rPr lang="en-US" sz="1400" kern="1200" dirty="0"/>
            <a:t>The first step involves extracting the year from the </a:t>
          </a:r>
          <a:r>
            <a:rPr lang="en-US" sz="1400" kern="1200" dirty="0" err="1"/>
            <a:t>Order_Date</a:t>
          </a:r>
          <a:r>
            <a:rPr lang="en-US" sz="1400" kern="1200" dirty="0"/>
            <a:t> using the formula = YEAR(</a:t>
          </a:r>
          <a:r>
            <a:rPr lang="en-US" sz="1400" kern="1200" dirty="0" err="1"/>
            <a:t>Order_Date</a:t>
          </a:r>
          <a:r>
            <a:rPr lang="en-US" sz="1400" kern="1200" dirty="0"/>
            <a:t>). </a:t>
          </a:r>
        </a:p>
      </dsp:txBody>
      <dsp:txXfrm>
        <a:off x="2249231" y="1895070"/>
        <a:ext cx="2076471" cy="1732534"/>
      </dsp:txXfrm>
    </dsp:sp>
    <dsp:sp modelId="{2991C876-F25F-4C7F-8BF8-F1D6ECB2BBBC}">
      <dsp:nvSpPr>
        <dsp:cNvPr id="0" name=""/>
        <dsp:cNvSpPr/>
      </dsp:nvSpPr>
      <dsp:spPr>
        <a:xfrm>
          <a:off x="2249231" y="937943"/>
          <a:ext cx="2076471" cy="99670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5109" tIns="165100" rIns="205109" bIns="165100" numCol="1" spcCol="1270" anchor="ctr" anchorCtr="0">
          <a:noAutofit/>
        </a:bodyPr>
        <a:lstStyle/>
        <a:p>
          <a:pPr marL="0" lvl="0" indent="0" algn="l" defTabSz="2133600">
            <a:lnSpc>
              <a:spcPct val="90000"/>
            </a:lnSpc>
            <a:spcBef>
              <a:spcPct val="0"/>
            </a:spcBef>
            <a:spcAft>
              <a:spcPct val="35000"/>
            </a:spcAft>
            <a:buNone/>
          </a:pPr>
          <a:r>
            <a:rPr lang="en-US" sz="4800" kern="1200"/>
            <a:t>02</a:t>
          </a:r>
        </a:p>
      </dsp:txBody>
      <dsp:txXfrm>
        <a:off x="2249231" y="937943"/>
        <a:ext cx="2076471" cy="996706"/>
      </dsp:txXfrm>
    </dsp:sp>
    <dsp:sp modelId="{83EA6DAB-90AD-4968-95F6-BEF308A4E79C}">
      <dsp:nvSpPr>
        <dsp:cNvPr id="0" name=""/>
        <dsp:cNvSpPr/>
      </dsp:nvSpPr>
      <dsp:spPr>
        <a:xfrm>
          <a:off x="4491820" y="740047"/>
          <a:ext cx="2076471" cy="2868894"/>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109" tIns="0" rIns="205109" bIns="330200" numCol="1" spcCol="1270" anchor="t" anchorCtr="0">
          <a:noAutofit/>
        </a:bodyPr>
        <a:lstStyle/>
        <a:p>
          <a:pPr marL="0" lvl="0" indent="0" algn="just" defTabSz="533400">
            <a:lnSpc>
              <a:spcPct val="90000"/>
            </a:lnSpc>
            <a:spcBef>
              <a:spcPct val="0"/>
            </a:spcBef>
            <a:spcAft>
              <a:spcPct val="35000"/>
            </a:spcAft>
            <a:buNone/>
          </a:pPr>
          <a:r>
            <a:rPr lang="en-US" sz="1200" kern="1200" dirty="0"/>
            <a:t>Subsequently, data is extracted from various worksheets, including </a:t>
          </a:r>
          <a:r>
            <a:rPr lang="en-US" sz="1200" kern="1200" dirty="0" err="1"/>
            <a:t>Loyalty_Card</a:t>
          </a:r>
          <a:r>
            <a:rPr lang="en-US" sz="1200" kern="1200" dirty="0"/>
            <a:t>, Country, </a:t>
          </a:r>
          <a:r>
            <a:rPr lang="en-US" sz="1200" kern="1200" dirty="0" err="1"/>
            <a:t>Coffee_Type</a:t>
          </a:r>
          <a:r>
            <a:rPr lang="en-US" sz="1200" kern="1200" dirty="0"/>
            <a:t>, </a:t>
          </a:r>
          <a:r>
            <a:rPr lang="en-US" sz="1200" kern="1200" dirty="0" err="1"/>
            <a:t>Roast_Type</a:t>
          </a:r>
          <a:r>
            <a:rPr lang="en-US" sz="1200" kern="1200" dirty="0"/>
            <a:t>, and </a:t>
          </a:r>
          <a:r>
            <a:rPr lang="en-US" sz="1200" kern="1200" dirty="0" err="1"/>
            <a:t>Unit_Price</a:t>
          </a:r>
          <a:r>
            <a:rPr lang="en-US" sz="1200" kern="1200" dirty="0"/>
            <a:t>, utilizing the INDEX and MATCH functions.</a:t>
          </a:r>
        </a:p>
      </dsp:txBody>
      <dsp:txXfrm>
        <a:off x="4491820" y="1887605"/>
        <a:ext cx="2076471" cy="1721336"/>
      </dsp:txXfrm>
    </dsp:sp>
    <dsp:sp modelId="{053716CA-E0AA-4FB7-9B0A-3409E749DF8F}">
      <dsp:nvSpPr>
        <dsp:cNvPr id="0" name=""/>
        <dsp:cNvSpPr/>
      </dsp:nvSpPr>
      <dsp:spPr>
        <a:xfrm>
          <a:off x="4491820" y="928611"/>
          <a:ext cx="2076471" cy="99670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5109" tIns="165100" rIns="205109" bIns="165100" numCol="1" spcCol="1270" anchor="ctr" anchorCtr="0">
          <a:noAutofit/>
        </a:bodyPr>
        <a:lstStyle/>
        <a:p>
          <a:pPr marL="0" lvl="0" indent="0" algn="l" defTabSz="2133600">
            <a:lnSpc>
              <a:spcPct val="90000"/>
            </a:lnSpc>
            <a:spcBef>
              <a:spcPct val="0"/>
            </a:spcBef>
            <a:spcAft>
              <a:spcPct val="35000"/>
            </a:spcAft>
            <a:buNone/>
          </a:pPr>
          <a:r>
            <a:rPr lang="en-US" sz="4800" kern="1200"/>
            <a:t>03</a:t>
          </a:r>
        </a:p>
      </dsp:txBody>
      <dsp:txXfrm>
        <a:off x="4491820" y="928611"/>
        <a:ext cx="2076471" cy="996706"/>
      </dsp:txXfrm>
    </dsp:sp>
    <dsp:sp modelId="{8FF24371-9CDF-4278-869E-C74B4DC4ADC1}">
      <dsp:nvSpPr>
        <dsp:cNvPr id="0" name=""/>
        <dsp:cNvSpPr/>
      </dsp:nvSpPr>
      <dsp:spPr>
        <a:xfrm>
          <a:off x="6734409" y="740047"/>
          <a:ext cx="2076471" cy="277557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109" tIns="0" rIns="205109" bIns="330200" numCol="1" spcCol="1270" anchor="t" anchorCtr="0">
          <a:noAutofit/>
        </a:bodyPr>
        <a:lstStyle/>
        <a:p>
          <a:pPr marL="0" lvl="0" indent="0" algn="just" defTabSz="622300">
            <a:lnSpc>
              <a:spcPct val="90000"/>
            </a:lnSpc>
            <a:spcBef>
              <a:spcPct val="0"/>
            </a:spcBef>
            <a:spcAft>
              <a:spcPct val="35000"/>
            </a:spcAft>
            <a:buNone/>
          </a:pPr>
          <a:r>
            <a:rPr lang="en-US" sz="1400" kern="1200" dirty="0"/>
            <a:t>To determine </a:t>
          </a:r>
          <a:r>
            <a:rPr lang="en-US" sz="1400" kern="1200" dirty="0" err="1"/>
            <a:t>Total_Sales</a:t>
          </a:r>
          <a:r>
            <a:rPr lang="en-US" sz="1400" kern="1200" dirty="0"/>
            <a:t>, the formula =</a:t>
          </a:r>
          <a:r>
            <a:rPr lang="en-US" sz="1400" kern="1200" dirty="0" err="1"/>
            <a:t>Unit_Price</a:t>
          </a:r>
          <a:r>
            <a:rPr lang="en-US" sz="1400" kern="1200" dirty="0"/>
            <a:t>*Quantity is applied. </a:t>
          </a:r>
        </a:p>
      </dsp:txBody>
      <dsp:txXfrm>
        <a:off x="6734409" y="1850278"/>
        <a:ext cx="2076471" cy="1665346"/>
      </dsp:txXfrm>
    </dsp:sp>
    <dsp:sp modelId="{B0A01854-8DAF-47F4-9122-4E2748C2348E}">
      <dsp:nvSpPr>
        <dsp:cNvPr id="0" name=""/>
        <dsp:cNvSpPr/>
      </dsp:nvSpPr>
      <dsp:spPr>
        <a:xfrm>
          <a:off x="6734409" y="881953"/>
          <a:ext cx="2076471" cy="99670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5109" tIns="165100" rIns="205109" bIns="165100" numCol="1" spcCol="1270" anchor="ctr" anchorCtr="0">
          <a:noAutofit/>
        </a:bodyPr>
        <a:lstStyle/>
        <a:p>
          <a:pPr marL="0" lvl="0" indent="0" algn="l" defTabSz="2133600">
            <a:lnSpc>
              <a:spcPct val="90000"/>
            </a:lnSpc>
            <a:spcBef>
              <a:spcPct val="0"/>
            </a:spcBef>
            <a:spcAft>
              <a:spcPct val="35000"/>
            </a:spcAft>
            <a:buNone/>
          </a:pPr>
          <a:r>
            <a:rPr lang="en-US" sz="4800" kern="1200"/>
            <a:t>04</a:t>
          </a:r>
        </a:p>
      </dsp:txBody>
      <dsp:txXfrm>
        <a:off x="6734409" y="881953"/>
        <a:ext cx="2076471" cy="996706"/>
      </dsp:txXfrm>
    </dsp:sp>
    <dsp:sp modelId="{FFC507F4-8E7B-43C3-B4A3-20EABA9AA5E1}">
      <dsp:nvSpPr>
        <dsp:cNvPr id="0" name=""/>
        <dsp:cNvSpPr/>
      </dsp:nvSpPr>
      <dsp:spPr>
        <a:xfrm>
          <a:off x="8976999" y="740047"/>
          <a:ext cx="2076471" cy="2793668"/>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109" tIns="0" rIns="205109" bIns="330200" numCol="1" spcCol="1270" anchor="t" anchorCtr="0">
          <a:noAutofit/>
        </a:bodyPr>
        <a:lstStyle/>
        <a:p>
          <a:pPr marL="0" lvl="0" indent="0" algn="just" defTabSz="711200">
            <a:lnSpc>
              <a:spcPct val="90000"/>
            </a:lnSpc>
            <a:spcBef>
              <a:spcPct val="0"/>
            </a:spcBef>
            <a:spcAft>
              <a:spcPct val="35000"/>
            </a:spcAft>
            <a:buNone/>
          </a:pPr>
          <a:r>
            <a:rPr lang="en-US" sz="1600" kern="1200" dirty="0"/>
            <a:t>Additionally, the </a:t>
          </a:r>
          <a:r>
            <a:rPr lang="en-US" sz="1600" kern="1200" dirty="0" err="1"/>
            <a:t>Coffee_Type</a:t>
          </a:r>
          <a:r>
            <a:rPr lang="en-US" sz="1600" kern="1200" dirty="0"/>
            <a:t> and </a:t>
          </a:r>
          <a:r>
            <a:rPr lang="en-US" sz="1600" kern="1200" dirty="0" err="1"/>
            <a:t>Roast_Type</a:t>
          </a:r>
          <a:r>
            <a:rPr lang="en-US" sz="1600" kern="1200" dirty="0"/>
            <a:t> are renamed to their full names using the IFS formula.</a:t>
          </a:r>
        </a:p>
      </dsp:txBody>
      <dsp:txXfrm>
        <a:off x="8976999" y="1857514"/>
        <a:ext cx="2076471" cy="1676200"/>
      </dsp:txXfrm>
    </dsp:sp>
    <dsp:sp modelId="{B09A96FD-68B6-4EC5-9BFC-1D661793EB17}">
      <dsp:nvSpPr>
        <dsp:cNvPr id="0" name=""/>
        <dsp:cNvSpPr/>
      </dsp:nvSpPr>
      <dsp:spPr>
        <a:xfrm>
          <a:off x="8976999" y="890998"/>
          <a:ext cx="2076471" cy="99670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5109" tIns="165100" rIns="205109" bIns="165100" numCol="1" spcCol="1270" anchor="ctr" anchorCtr="0">
          <a:noAutofit/>
        </a:bodyPr>
        <a:lstStyle/>
        <a:p>
          <a:pPr marL="0" lvl="0" indent="0" algn="l" defTabSz="2133600">
            <a:lnSpc>
              <a:spcPct val="90000"/>
            </a:lnSpc>
            <a:spcBef>
              <a:spcPct val="0"/>
            </a:spcBef>
            <a:spcAft>
              <a:spcPct val="35000"/>
            </a:spcAft>
            <a:buNone/>
          </a:pPr>
          <a:r>
            <a:rPr lang="en-US" sz="4800" kern="1200"/>
            <a:t>05</a:t>
          </a:r>
        </a:p>
      </dsp:txBody>
      <dsp:txXfrm>
        <a:off x="8976999" y="890998"/>
        <a:ext cx="2076471" cy="9967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E779D-AA61-4187-B878-94322843EE2A}">
      <dsp:nvSpPr>
        <dsp:cNvPr id="0" name=""/>
        <dsp:cNvSpPr/>
      </dsp:nvSpPr>
      <dsp:spPr>
        <a:xfrm>
          <a:off x="0" y="221086"/>
          <a:ext cx="6593202" cy="140162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With a negative loyalty card status, there are 521 customers, contributing to sales totaling $24,216.406. </a:t>
          </a:r>
          <a:endParaRPr lang="en-US" sz="2000" kern="1200"/>
        </a:p>
      </dsp:txBody>
      <dsp:txXfrm>
        <a:off x="68422" y="289508"/>
        <a:ext cx="6456358" cy="1264779"/>
      </dsp:txXfrm>
    </dsp:sp>
    <dsp:sp modelId="{248EFAF7-68B9-4570-8F12-6A74C56C7B0D}">
      <dsp:nvSpPr>
        <dsp:cNvPr id="0" name=""/>
        <dsp:cNvSpPr/>
      </dsp:nvSpPr>
      <dsp:spPr>
        <a:xfrm>
          <a:off x="0" y="1680309"/>
          <a:ext cx="6593202" cy="1401623"/>
        </a:xfrm>
        <a:prstGeom prst="roundRect">
          <a:avLst/>
        </a:prstGeom>
        <a:solidFill>
          <a:schemeClr val="accent2">
            <a:hueOff val="-389174"/>
            <a:satOff val="-10757"/>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On the other hand, with a positive loyalty card status, there are 479 customers, and the corresponding sales amount to $20,917.8. </a:t>
          </a:r>
          <a:endParaRPr lang="en-US" sz="2000" kern="1200"/>
        </a:p>
      </dsp:txBody>
      <dsp:txXfrm>
        <a:off x="68422" y="1748731"/>
        <a:ext cx="6456358" cy="1264779"/>
      </dsp:txXfrm>
    </dsp:sp>
    <dsp:sp modelId="{B9702F6D-98C8-4379-85ED-F1B711960ED0}">
      <dsp:nvSpPr>
        <dsp:cNvPr id="0" name=""/>
        <dsp:cNvSpPr/>
      </dsp:nvSpPr>
      <dsp:spPr>
        <a:xfrm>
          <a:off x="0" y="3139533"/>
          <a:ext cx="6593202" cy="1401623"/>
        </a:xfrm>
        <a:prstGeom prst="roundRect">
          <a:avLst/>
        </a:prstGeom>
        <a:solidFill>
          <a:schemeClr val="accent2">
            <a:hueOff val="-778347"/>
            <a:satOff val="-21515"/>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In conclusion, the presence of a loyalty card appears to influence customer engagement and overall sales, with a higher number of customers associated with negative loyalty cards contributing to higher sales.</a:t>
          </a:r>
          <a:endParaRPr lang="en-US" sz="2000" kern="1200"/>
        </a:p>
      </dsp:txBody>
      <dsp:txXfrm>
        <a:off x="68422" y="3207955"/>
        <a:ext cx="6456358" cy="12647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8F9DC-869F-4430-B2A2-720E9DA21534}">
      <dsp:nvSpPr>
        <dsp:cNvPr id="0" name=""/>
        <dsp:cNvSpPr/>
      </dsp:nvSpPr>
      <dsp:spPr>
        <a:xfrm>
          <a:off x="1576084" y="2069"/>
          <a:ext cx="6304338" cy="90803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322" tIns="230641" rIns="122322" bIns="230641" numCol="1" spcCol="1270" anchor="ctr" anchorCtr="0">
          <a:noAutofit/>
        </a:bodyPr>
        <a:lstStyle/>
        <a:p>
          <a:pPr marL="0" lvl="0" indent="0" algn="l" defTabSz="488950">
            <a:lnSpc>
              <a:spcPct val="90000"/>
            </a:lnSpc>
            <a:spcBef>
              <a:spcPct val="0"/>
            </a:spcBef>
            <a:spcAft>
              <a:spcPct val="35000"/>
            </a:spcAft>
            <a:buNone/>
          </a:pPr>
          <a:r>
            <a:rPr lang="en-US" sz="1100" b="0" i="0" kern="1200"/>
            <a:t>The trend analysis highlights dynamic shifts in sales for different coffee types. Adaptability is crucial in responding to evolving consumer preferences. especially considering the significant drop in Arabica sales in 2022.</a:t>
          </a:r>
          <a:endParaRPr lang="en-US" sz="1100" kern="1200"/>
        </a:p>
      </dsp:txBody>
      <dsp:txXfrm>
        <a:off x="1576084" y="2069"/>
        <a:ext cx="6304338" cy="908035"/>
      </dsp:txXfrm>
    </dsp:sp>
    <dsp:sp modelId="{D4FB531E-9E5F-4064-A5E9-1F2837B6F664}">
      <dsp:nvSpPr>
        <dsp:cNvPr id="0" name=""/>
        <dsp:cNvSpPr/>
      </dsp:nvSpPr>
      <dsp:spPr>
        <a:xfrm>
          <a:off x="0" y="2069"/>
          <a:ext cx="1576084" cy="90803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401" tIns="89694" rIns="83401" bIns="89694" numCol="1" spcCol="1270" anchor="ctr" anchorCtr="0">
          <a:noAutofit/>
        </a:bodyPr>
        <a:lstStyle/>
        <a:p>
          <a:pPr marL="0" lvl="0" indent="0" algn="ctr" defTabSz="622300">
            <a:lnSpc>
              <a:spcPct val="90000"/>
            </a:lnSpc>
            <a:spcBef>
              <a:spcPct val="0"/>
            </a:spcBef>
            <a:spcAft>
              <a:spcPct val="35000"/>
            </a:spcAft>
            <a:buNone/>
          </a:pPr>
          <a:r>
            <a:rPr lang="en-US" sz="1400" b="1" i="0" kern="1200"/>
            <a:t>Trend Analysis:</a:t>
          </a:r>
          <a:endParaRPr lang="en-US" sz="1400" kern="1200"/>
        </a:p>
      </dsp:txBody>
      <dsp:txXfrm>
        <a:off x="0" y="2069"/>
        <a:ext cx="1576084" cy="908035"/>
      </dsp:txXfrm>
    </dsp:sp>
    <dsp:sp modelId="{626DFC0D-A64D-4082-8E93-4CC99C08F033}">
      <dsp:nvSpPr>
        <dsp:cNvPr id="0" name=""/>
        <dsp:cNvSpPr/>
      </dsp:nvSpPr>
      <dsp:spPr>
        <a:xfrm>
          <a:off x="1576084" y="964586"/>
          <a:ext cx="6304338" cy="90803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322" tIns="230641" rIns="122322" bIns="230641" numCol="1" spcCol="1270" anchor="ctr" anchorCtr="0">
          <a:noAutofit/>
        </a:bodyPr>
        <a:lstStyle/>
        <a:p>
          <a:pPr marL="0" lvl="0" indent="0" algn="l" defTabSz="488950">
            <a:lnSpc>
              <a:spcPct val="90000"/>
            </a:lnSpc>
            <a:spcBef>
              <a:spcPct val="0"/>
            </a:spcBef>
            <a:spcAft>
              <a:spcPct val="35000"/>
            </a:spcAft>
            <a:buNone/>
          </a:pPr>
          <a:r>
            <a:rPr lang="en-US" sz="1100" b="0" i="0" kern="1200"/>
            <a:t>The United States stands out as a dominant market, contributing significantly to total sales. Stakeholders may consider leveraging successful strategies from the U.S. market when expanding or optimizing operations in Ireland and the United Kingdom.</a:t>
          </a:r>
          <a:endParaRPr lang="en-US" sz="1100" kern="1200"/>
        </a:p>
      </dsp:txBody>
      <dsp:txXfrm>
        <a:off x="1576084" y="964586"/>
        <a:ext cx="6304338" cy="908035"/>
      </dsp:txXfrm>
    </dsp:sp>
    <dsp:sp modelId="{35004E41-1155-4DE0-ABBB-DAF8CB287A61}">
      <dsp:nvSpPr>
        <dsp:cNvPr id="0" name=""/>
        <dsp:cNvSpPr/>
      </dsp:nvSpPr>
      <dsp:spPr>
        <a:xfrm>
          <a:off x="0" y="964586"/>
          <a:ext cx="1576084" cy="908035"/>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401" tIns="89694" rIns="83401" bIns="89694" numCol="1" spcCol="1270" anchor="ctr" anchorCtr="0">
          <a:noAutofit/>
        </a:bodyPr>
        <a:lstStyle/>
        <a:p>
          <a:pPr marL="0" lvl="0" indent="0" algn="ctr" defTabSz="622300">
            <a:lnSpc>
              <a:spcPct val="90000"/>
            </a:lnSpc>
            <a:spcBef>
              <a:spcPct val="0"/>
            </a:spcBef>
            <a:spcAft>
              <a:spcPct val="35000"/>
            </a:spcAft>
            <a:buNone/>
          </a:pPr>
          <a:r>
            <a:rPr lang="en-US" sz="1400" b="1" i="0" kern="1200"/>
            <a:t>Country Sales Analysis:</a:t>
          </a:r>
          <a:endParaRPr lang="en-US" sz="1400" kern="1200"/>
        </a:p>
      </dsp:txBody>
      <dsp:txXfrm>
        <a:off x="0" y="964586"/>
        <a:ext cx="1576084" cy="908035"/>
      </dsp:txXfrm>
    </dsp:sp>
    <dsp:sp modelId="{10EAD51B-A3B5-4775-8348-F621A89E73DC}">
      <dsp:nvSpPr>
        <dsp:cNvPr id="0" name=""/>
        <dsp:cNvSpPr/>
      </dsp:nvSpPr>
      <dsp:spPr>
        <a:xfrm>
          <a:off x="1576084" y="1927103"/>
          <a:ext cx="6304338" cy="90803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322" tIns="230641" rIns="122322" bIns="230641" numCol="1" spcCol="1270" anchor="ctr" anchorCtr="0">
          <a:noAutofit/>
        </a:bodyPr>
        <a:lstStyle/>
        <a:p>
          <a:pPr marL="0" lvl="0" indent="0" algn="l" defTabSz="488950">
            <a:lnSpc>
              <a:spcPct val="90000"/>
            </a:lnSpc>
            <a:spcBef>
              <a:spcPct val="0"/>
            </a:spcBef>
            <a:spcAft>
              <a:spcPct val="35000"/>
            </a:spcAft>
            <a:buNone/>
          </a:pPr>
          <a:r>
            <a:rPr lang="en-US" sz="1100" b="0" i="0" kern="1200"/>
            <a:t>Recognizing high-performing customers with no loyalty card, such as those identified by Customer IDs 27930-59250-JT and 86579-92122-OC, has the highest sales ,suggests the importance of personalized engagement and loyalty programs. Strengthening relationships with these customers could yield continued success.</a:t>
          </a:r>
          <a:endParaRPr lang="en-US" sz="1100" kern="1200"/>
        </a:p>
      </dsp:txBody>
      <dsp:txXfrm>
        <a:off x="1576084" y="1927103"/>
        <a:ext cx="6304338" cy="908035"/>
      </dsp:txXfrm>
    </dsp:sp>
    <dsp:sp modelId="{5C5F85D7-47E4-40A5-9A94-81DA6439701E}">
      <dsp:nvSpPr>
        <dsp:cNvPr id="0" name=""/>
        <dsp:cNvSpPr/>
      </dsp:nvSpPr>
      <dsp:spPr>
        <a:xfrm>
          <a:off x="0" y="1927103"/>
          <a:ext cx="1576084" cy="908035"/>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401" tIns="89694" rIns="83401" bIns="89694" numCol="1" spcCol="1270" anchor="ctr" anchorCtr="0">
          <a:noAutofit/>
        </a:bodyPr>
        <a:lstStyle/>
        <a:p>
          <a:pPr marL="0" lvl="0" indent="0" algn="ctr" defTabSz="622300">
            <a:lnSpc>
              <a:spcPct val="90000"/>
            </a:lnSpc>
            <a:spcBef>
              <a:spcPct val="0"/>
            </a:spcBef>
            <a:spcAft>
              <a:spcPct val="35000"/>
            </a:spcAft>
            <a:buNone/>
          </a:pPr>
          <a:r>
            <a:rPr lang="en-US" sz="1400" b="1" i="0" kern="1200"/>
            <a:t>Customer Sales Analysis:</a:t>
          </a:r>
          <a:endParaRPr lang="en-US" sz="1400" kern="1200"/>
        </a:p>
      </dsp:txBody>
      <dsp:txXfrm>
        <a:off x="0" y="1927103"/>
        <a:ext cx="1576084" cy="908035"/>
      </dsp:txXfrm>
    </dsp:sp>
    <dsp:sp modelId="{45759603-6D0B-4695-A5DE-8DB979DC3539}">
      <dsp:nvSpPr>
        <dsp:cNvPr id="0" name=""/>
        <dsp:cNvSpPr/>
      </dsp:nvSpPr>
      <dsp:spPr>
        <a:xfrm>
          <a:off x="1576084" y="2889621"/>
          <a:ext cx="6304338" cy="90803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322" tIns="230641" rIns="122322" bIns="230641" numCol="1" spcCol="1270" anchor="ctr" anchorCtr="0">
          <a:noAutofit/>
        </a:bodyPr>
        <a:lstStyle/>
        <a:p>
          <a:pPr marL="0" lvl="0" indent="0" algn="l" defTabSz="488950">
            <a:lnSpc>
              <a:spcPct val="90000"/>
            </a:lnSpc>
            <a:spcBef>
              <a:spcPct val="0"/>
            </a:spcBef>
            <a:spcAft>
              <a:spcPct val="35000"/>
            </a:spcAft>
            <a:buNone/>
          </a:pPr>
          <a:r>
            <a:rPr lang="en-US" sz="1100" b="0" i="0" kern="1200"/>
            <a:t>Arabica emerges as the most popular coffee type, emphasizing the need to ensure sufficient inventory and targeted marketing for this preferred variety. Additionally, insights into the popularity of Robusta, Excelsior, and Librica can guide inventory management and marketing efforts.</a:t>
          </a:r>
          <a:endParaRPr lang="en-US" sz="1100" kern="1200"/>
        </a:p>
      </dsp:txBody>
      <dsp:txXfrm>
        <a:off x="1576084" y="2889621"/>
        <a:ext cx="6304338" cy="908035"/>
      </dsp:txXfrm>
    </dsp:sp>
    <dsp:sp modelId="{041E8B59-27FF-49D1-850E-1E43ACA2F044}">
      <dsp:nvSpPr>
        <dsp:cNvPr id="0" name=""/>
        <dsp:cNvSpPr/>
      </dsp:nvSpPr>
      <dsp:spPr>
        <a:xfrm>
          <a:off x="0" y="2889621"/>
          <a:ext cx="1576084" cy="90803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401" tIns="89694" rIns="83401" bIns="89694" numCol="1" spcCol="1270" anchor="ctr" anchorCtr="0">
          <a:noAutofit/>
        </a:bodyPr>
        <a:lstStyle/>
        <a:p>
          <a:pPr marL="0" lvl="0" indent="0" algn="ctr" defTabSz="622300">
            <a:lnSpc>
              <a:spcPct val="90000"/>
            </a:lnSpc>
            <a:spcBef>
              <a:spcPct val="0"/>
            </a:spcBef>
            <a:spcAft>
              <a:spcPct val="35000"/>
            </a:spcAft>
            <a:buNone/>
          </a:pPr>
          <a:r>
            <a:rPr lang="en-US" sz="1400" b="1" i="0" kern="1200"/>
            <a:t>Coffee Type and Quantity:</a:t>
          </a:r>
          <a:endParaRPr lang="en-US" sz="1400" kern="1200"/>
        </a:p>
      </dsp:txBody>
      <dsp:txXfrm>
        <a:off x="0" y="2889621"/>
        <a:ext cx="1576084" cy="908035"/>
      </dsp:txXfrm>
    </dsp:sp>
    <dsp:sp modelId="{7F72F13A-27B4-4A1E-BA30-081E39416143}">
      <dsp:nvSpPr>
        <dsp:cNvPr id="0" name=""/>
        <dsp:cNvSpPr/>
      </dsp:nvSpPr>
      <dsp:spPr>
        <a:xfrm>
          <a:off x="1576084" y="3852138"/>
          <a:ext cx="6304338" cy="908035"/>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322" tIns="230641" rIns="122322" bIns="230641" numCol="1" spcCol="1270" anchor="ctr" anchorCtr="0">
          <a:noAutofit/>
        </a:bodyPr>
        <a:lstStyle/>
        <a:p>
          <a:pPr marL="0" lvl="0" indent="0" algn="l" defTabSz="488950">
            <a:lnSpc>
              <a:spcPct val="90000"/>
            </a:lnSpc>
            <a:spcBef>
              <a:spcPct val="0"/>
            </a:spcBef>
            <a:spcAft>
              <a:spcPct val="35000"/>
            </a:spcAft>
            <a:buNone/>
          </a:pPr>
          <a:r>
            <a:rPr lang="en-US" sz="1100" b="0" i="0" kern="1200"/>
            <a:t>The data indicates that a negative loyalty card status corresponds with higher sales. This prompts further investigation into the factors influencing customer behavior with loyalty cards. </a:t>
          </a:r>
          <a:endParaRPr lang="en-US" sz="1100" kern="1200"/>
        </a:p>
      </dsp:txBody>
      <dsp:txXfrm>
        <a:off x="1576084" y="3852138"/>
        <a:ext cx="6304338" cy="908035"/>
      </dsp:txXfrm>
    </dsp:sp>
    <dsp:sp modelId="{85AAC928-A2A7-45CE-BA7B-ED1F2903DC3A}">
      <dsp:nvSpPr>
        <dsp:cNvPr id="0" name=""/>
        <dsp:cNvSpPr/>
      </dsp:nvSpPr>
      <dsp:spPr>
        <a:xfrm>
          <a:off x="0" y="3852138"/>
          <a:ext cx="1576084" cy="908035"/>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401" tIns="89694" rIns="83401" bIns="89694" numCol="1" spcCol="1270" anchor="ctr" anchorCtr="0">
          <a:noAutofit/>
        </a:bodyPr>
        <a:lstStyle/>
        <a:p>
          <a:pPr marL="0" lvl="0" indent="0" algn="ctr" defTabSz="622300">
            <a:lnSpc>
              <a:spcPct val="90000"/>
            </a:lnSpc>
            <a:spcBef>
              <a:spcPct val="0"/>
            </a:spcBef>
            <a:spcAft>
              <a:spcPct val="35000"/>
            </a:spcAft>
            <a:buNone/>
          </a:pPr>
          <a:r>
            <a:rPr lang="en-US" sz="1400" b="1" i="0" kern="1200"/>
            <a:t>Loyalty Card Analysis:</a:t>
          </a:r>
          <a:endParaRPr lang="en-US" sz="1400" kern="1200"/>
        </a:p>
      </dsp:txBody>
      <dsp:txXfrm>
        <a:off x="0" y="3852138"/>
        <a:ext cx="1576084" cy="90803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0.42938</cdr:x>
      <cdr:y>0.92285</cdr:y>
    </cdr:from>
    <cdr:to>
      <cdr:x>0.52354</cdr:x>
      <cdr:y>1</cdr:y>
    </cdr:to>
    <cdr:sp macro="" textlink="">
      <cdr:nvSpPr>
        <cdr:cNvPr id="4" name="TextBox 3">
          <a:extLst xmlns:a="http://schemas.openxmlformats.org/drawingml/2006/main">
            <a:ext uri="{FF2B5EF4-FFF2-40B4-BE49-F238E27FC236}">
              <a16:creationId xmlns:a16="http://schemas.microsoft.com/office/drawing/2014/main" id="{CB665B48-E0E4-DFC9-BD54-197F21697495}"/>
            </a:ext>
          </a:extLst>
        </cdr:cNvPr>
        <cdr:cNvSpPr txBox="1"/>
      </cdr:nvSpPr>
      <cdr:spPr>
        <a:xfrm xmlns:a="http://schemas.openxmlformats.org/drawingml/2006/main">
          <a:off x="4254759" y="3463803"/>
          <a:ext cx="933061" cy="28956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b="1" dirty="0">
              <a:solidFill>
                <a:schemeClr val="bg2">
                  <a:lumMod val="25000"/>
                </a:schemeClr>
              </a:solidFill>
            </a:rPr>
            <a:t>Country</a:t>
          </a:r>
          <a:endParaRPr lang="en-IN" sz="1100" b="1" dirty="0">
            <a:solidFill>
              <a:schemeClr val="bg2">
                <a:lumMod val="25000"/>
              </a:schemeClr>
            </a:solidFill>
          </a:endParaRPr>
        </a:p>
      </cdr:txBody>
    </cdr:sp>
  </cdr:relSizeAnchor>
  <cdr:relSizeAnchor xmlns:cdr="http://schemas.openxmlformats.org/drawingml/2006/chartDrawing">
    <cdr:from>
      <cdr:x>1.00917E-7</cdr:x>
      <cdr:y>0.32124</cdr:y>
    </cdr:from>
    <cdr:to>
      <cdr:x>0.04208</cdr:x>
      <cdr:y>0.48112</cdr:y>
    </cdr:to>
    <cdr:sp macro="" textlink="">
      <cdr:nvSpPr>
        <cdr:cNvPr id="5" name="TextBox 4">
          <a:extLst xmlns:a="http://schemas.openxmlformats.org/drawingml/2006/main">
            <a:ext uri="{FF2B5EF4-FFF2-40B4-BE49-F238E27FC236}">
              <a16:creationId xmlns:a16="http://schemas.microsoft.com/office/drawing/2014/main" id="{8FEC4441-70D7-21F5-049A-E6B874500BB0}"/>
            </a:ext>
          </a:extLst>
        </cdr:cNvPr>
        <cdr:cNvSpPr txBox="1"/>
      </cdr:nvSpPr>
      <cdr:spPr>
        <a:xfrm xmlns:a="http://schemas.openxmlformats.org/drawingml/2006/main" rot="16200000">
          <a:off x="-122757" y="1453842"/>
          <a:ext cx="662473" cy="41695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b="1" dirty="0">
              <a:solidFill>
                <a:schemeClr val="bg2">
                  <a:lumMod val="25000"/>
                </a:schemeClr>
              </a:solidFill>
            </a:rPr>
            <a:t>Sales</a:t>
          </a:r>
          <a:endParaRPr lang="en-IN" sz="1100" b="1" dirty="0">
            <a:solidFill>
              <a:schemeClr val="bg2">
                <a:lumMod val="25000"/>
              </a:schemeClr>
            </a:solidFill>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12/17/2023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607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12/17/2023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36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12/17/2023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32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12/17/2023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83245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12/17/2023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798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12/17/2023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74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12/17/2023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013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12/17/2023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551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12/17/2023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96676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12/17/2023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235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12/17/2023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15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12/17/2023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61091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 up of whole coffee beans and earth coffee">
            <a:extLst>
              <a:ext uri="{FF2B5EF4-FFF2-40B4-BE49-F238E27FC236}">
                <a16:creationId xmlns:a16="http://schemas.microsoft.com/office/drawing/2014/main" id="{9DC2FBEB-C6E4-1AA1-1E04-FC5D42420C44}"/>
              </a:ext>
            </a:extLst>
          </p:cNvPr>
          <p:cNvPicPr>
            <a:picLocks noChangeAspect="1"/>
          </p:cNvPicPr>
          <p:nvPr/>
        </p:nvPicPr>
        <p:blipFill rotWithShape="1">
          <a:blip r:embed="rId2">
            <a:alphaModFix amt="60000"/>
          </a:blip>
          <a:srcRect t="7762" r="-1" b="17218"/>
          <a:stretch/>
        </p:blipFill>
        <p:spPr>
          <a:xfrm>
            <a:off x="3048" y="10"/>
            <a:ext cx="12188952" cy="6857990"/>
          </a:xfrm>
          <a:prstGeom prst="rect">
            <a:avLst/>
          </a:prstGeom>
        </p:spPr>
      </p:pic>
      <p:sp>
        <p:nvSpPr>
          <p:cNvPr id="2" name="Title 1">
            <a:extLst>
              <a:ext uri="{FF2B5EF4-FFF2-40B4-BE49-F238E27FC236}">
                <a16:creationId xmlns:a16="http://schemas.microsoft.com/office/drawing/2014/main" id="{B155948A-15FF-5238-2220-AC3610CA3643}"/>
              </a:ext>
            </a:extLst>
          </p:cNvPr>
          <p:cNvSpPr>
            <a:spLocks noGrp="1"/>
          </p:cNvSpPr>
          <p:nvPr>
            <p:ph type="ctrTitle"/>
          </p:nvPr>
        </p:nvSpPr>
        <p:spPr>
          <a:xfrm>
            <a:off x="521209" y="822960"/>
            <a:ext cx="7213092" cy="5015169"/>
          </a:xfrm>
        </p:spPr>
        <p:txBody>
          <a:bodyPr>
            <a:normAutofit/>
          </a:bodyPr>
          <a:lstStyle/>
          <a:p>
            <a:r>
              <a:rPr lang="en-IN" sz="6000" dirty="0">
                <a:solidFill>
                  <a:srgbClr val="FFFFFF"/>
                </a:solidFill>
              </a:rPr>
              <a:t>COFFEE SALES ANALYSIS</a:t>
            </a:r>
          </a:p>
        </p:txBody>
      </p:sp>
      <p:sp>
        <p:nvSpPr>
          <p:cNvPr id="3" name="Subtitle 2">
            <a:extLst>
              <a:ext uri="{FF2B5EF4-FFF2-40B4-BE49-F238E27FC236}">
                <a16:creationId xmlns:a16="http://schemas.microsoft.com/office/drawing/2014/main" id="{1FEE037B-C8C4-A41B-CCAE-715C25A58A17}"/>
              </a:ext>
            </a:extLst>
          </p:cNvPr>
          <p:cNvSpPr>
            <a:spLocks noGrp="1"/>
          </p:cNvSpPr>
          <p:nvPr>
            <p:ph type="subTitle" idx="1"/>
          </p:nvPr>
        </p:nvSpPr>
        <p:spPr>
          <a:xfrm>
            <a:off x="9261493" y="3041761"/>
            <a:ext cx="2429605" cy="2856204"/>
          </a:xfrm>
        </p:spPr>
        <p:txBody>
          <a:bodyPr>
            <a:normAutofit/>
          </a:bodyPr>
          <a:lstStyle/>
          <a:p>
            <a:r>
              <a:rPr lang="en-IN">
                <a:solidFill>
                  <a:srgbClr val="FFFFFF"/>
                </a:solidFill>
              </a:rPr>
              <a:t>By Satyashree Sahu Pawar</a:t>
            </a:r>
          </a:p>
        </p:txBody>
      </p:sp>
      <p:cxnSp>
        <p:nvCxnSpPr>
          <p:cNvPr id="16" name="Straight Connector 15">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382486-3849-1568-D2EF-95E8415EEE64}"/>
              </a:ext>
            </a:extLst>
          </p:cNvPr>
          <p:cNvSpPr txBox="1"/>
          <p:nvPr/>
        </p:nvSpPr>
        <p:spPr>
          <a:xfrm>
            <a:off x="560238" y="5574799"/>
            <a:ext cx="2127379" cy="646331"/>
          </a:xfrm>
          <a:prstGeom prst="rect">
            <a:avLst/>
          </a:prstGeom>
          <a:noFill/>
        </p:spPr>
        <p:txBody>
          <a:bodyPr wrap="square" rtlCol="0">
            <a:spAutoFit/>
          </a:bodyPr>
          <a:lstStyle/>
          <a:p>
            <a:r>
              <a:rPr lang="en-IN" sz="1800" b="1" dirty="0">
                <a:solidFill>
                  <a:schemeClr val="bg1"/>
                </a:solidFill>
                <a:effectLst/>
                <a:latin typeface="+mn-lt"/>
                <a:ea typeface="+mn-ea"/>
                <a:cs typeface="+mn-cs"/>
              </a:rPr>
              <a:t>ZION TECH HUB</a:t>
            </a:r>
            <a:endParaRPr lang="en-IN" b="1" dirty="0">
              <a:solidFill>
                <a:schemeClr val="bg1"/>
              </a:solidFill>
              <a:effectLst/>
            </a:endParaRPr>
          </a:p>
          <a:p>
            <a:endParaRPr lang="en-IN" dirty="0"/>
          </a:p>
        </p:txBody>
      </p:sp>
    </p:spTree>
    <p:extLst>
      <p:ext uri="{BB962C8B-B14F-4D97-AF65-F5344CB8AC3E}">
        <p14:creationId xmlns:p14="http://schemas.microsoft.com/office/powerpoint/2010/main" val="166996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60C7B1-F4D0-804A-C8FF-FE78E581EA68}"/>
              </a:ext>
            </a:extLst>
          </p:cNvPr>
          <p:cNvSpPr txBox="1"/>
          <p:nvPr/>
        </p:nvSpPr>
        <p:spPr>
          <a:xfrm>
            <a:off x="2118049" y="5281127"/>
            <a:ext cx="3977951" cy="1200329"/>
          </a:xfrm>
          <a:prstGeom prst="rect">
            <a:avLst/>
          </a:prstGeom>
          <a:noFill/>
        </p:spPr>
        <p:txBody>
          <a:bodyPr wrap="square" rtlCol="0">
            <a:spAutoFit/>
          </a:bodyPr>
          <a:lstStyle/>
          <a:p>
            <a:r>
              <a:rPr lang="en-US" dirty="0"/>
              <a:t>Highest Sales Year : 2021</a:t>
            </a:r>
          </a:p>
          <a:p>
            <a:r>
              <a:rPr lang="en-US" dirty="0"/>
              <a:t>Total Sales :$ 13766.11</a:t>
            </a:r>
          </a:p>
          <a:p>
            <a:r>
              <a:rPr lang="en-US" dirty="0"/>
              <a:t>Most Demand Coffee Type : </a:t>
            </a:r>
            <a:r>
              <a:rPr lang="en-US" dirty="0" err="1"/>
              <a:t>Librica</a:t>
            </a:r>
            <a:endParaRPr lang="en-US" dirty="0"/>
          </a:p>
          <a:p>
            <a:r>
              <a:rPr lang="en-US" dirty="0"/>
              <a:t>With Sales : $12054.075</a:t>
            </a:r>
            <a:endParaRPr lang="en-IN" dirty="0"/>
          </a:p>
        </p:txBody>
      </p:sp>
      <p:sp>
        <p:nvSpPr>
          <p:cNvPr id="5" name="TextBox 4">
            <a:extLst>
              <a:ext uri="{FF2B5EF4-FFF2-40B4-BE49-F238E27FC236}">
                <a16:creationId xmlns:a16="http://schemas.microsoft.com/office/drawing/2014/main" id="{494DEEE6-5108-D24D-62BE-E49F6A5473B0}"/>
              </a:ext>
            </a:extLst>
          </p:cNvPr>
          <p:cNvSpPr txBox="1"/>
          <p:nvPr/>
        </p:nvSpPr>
        <p:spPr>
          <a:xfrm>
            <a:off x="6816012" y="5251789"/>
            <a:ext cx="6097554" cy="1200329"/>
          </a:xfrm>
          <a:prstGeom prst="rect">
            <a:avLst/>
          </a:prstGeom>
          <a:noFill/>
        </p:spPr>
        <p:txBody>
          <a:bodyPr wrap="square">
            <a:spAutoFit/>
          </a:bodyPr>
          <a:lstStyle/>
          <a:p>
            <a:r>
              <a:rPr lang="en-US" dirty="0"/>
              <a:t>Lowest Sales Year : 2022</a:t>
            </a:r>
          </a:p>
          <a:p>
            <a:r>
              <a:rPr lang="en-US" dirty="0"/>
              <a:t>Total Sales :$ 7063.435</a:t>
            </a:r>
          </a:p>
          <a:p>
            <a:r>
              <a:rPr lang="en-US" dirty="0"/>
              <a:t>Most Demand Coffee Type : </a:t>
            </a:r>
            <a:r>
              <a:rPr lang="en-US" dirty="0" err="1"/>
              <a:t>Librica</a:t>
            </a:r>
            <a:endParaRPr lang="en-US" dirty="0"/>
          </a:p>
          <a:p>
            <a:r>
              <a:rPr lang="en-US" dirty="0"/>
              <a:t>With Sales : $ 2234.92</a:t>
            </a:r>
            <a:endParaRPr lang="en-IN" dirty="0"/>
          </a:p>
        </p:txBody>
      </p:sp>
      <p:sp>
        <p:nvSpPr>
          <p:cNvPr id="6" name="Double Bracket 5">
            <a:extLst>
              <a:ext uri="{FF2B5EF4-FFF2-40B4-BE49-F238E27FC236}">
                <a16:creationId xmlns:a16="http://schemas.microsoft.com/office/drawing/2014/main" id="{B400A005-5FAD-9572-EB88-FCD3FBF3C4AA}"/>
              </a:ext>
            </a:extLst>
          </p:cNvPr>
          <p:cNvSpPr/>
          <p:nvPr/>
        </p:nvSpPr>
        <p:spPr>
          <a:xfrm>
            <a:off x="1968759" y="5195805"/>
            <a:ext cx="3977951" cy="1372946"/>
          </a:xfrm>
          <a:prstGeom prst="bracket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7" name="Double Bracket 6">
            <a:extLst>
              <a:ext uri="{FF2B5EF4-FFF2-40B4-BE49-F238E27FC236}">
                <a16:creationId xmlns:a16="http://schemas.microsoft.com/office/drawing/2014/main" id="{0B0BA504-6F8D-417C-A30D-72AF2A4A1441}"/>
              </a:ext>
            </a:extLst>
          </p:cNvPr>
          <p:cNvSpPr/>
          <p:nvPr/>
        </p:nvSpPr>
        <p:spPr>
          <a:xfrm>
            <a:off x="6512767" y="5122506"/>
            <a:ext cx="4273421" cy="1372946"/>
          </a:xfrm>
          <a:prstGeom prst="bracket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ln w="0"/>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EA62324B-67A0-5C92-385F-1064A0CEB6C4}"/>
              </a:ext>
            </a:extLst>
          </p:cNvPr>
          <p:cNvSpPr txBox="1"/>
          <p:nvPr/>
        </p:nvSpPr>
        <p:spPr>
          <a:xfrm>
            <a:off x="765110" y="420191"/>
            <a:ext cx="5747657" cy="757130"/>
          </a:xfrm>
          <a:prstGeom prst="rect">
            <a:avLst/>
          </a:prstGeom>
          <a:noFill/>
        </p:spPr>
        <p:txBody>
          <a:bodyPr wrap="square" rtlCol="0">
            <a:spAutoFit/>
          </a:bodyPr>
          <a:lstStyle/>
          <a:p>
            <a:pPr>
              <a:lnSpc>
                <a:spcPct val="90000"/>
              </a:lnSpc>
              <a:spcBef>
                <a:spcPct val="0"/>
              </a:spcBef>
            </a:pPr>
            <a:r>
              <a:rPr lang="en-US" sz="4800" b="1" spc="-100" dirty="0">
                <a:solidFill>
                  <a:schemeClr val="bg2">
                    <a:lumMod val="25000"/>
                  </a:schemeClr>
                </a:solidFill>
                <a:latin typeface="Batang" panose="02030600000101010101" pitchFamily="18" charset="-127"/>
                <a:ea typeface="Batang" panose="02030600000101010101" pitchFamily="18" charset="-127"/>
                <a:cs typeface="+mj-cs"/>
              </a:rPr>
              <a:t>Visualization</a:t>
            </a:r>
            <a:endParaRPr lang="en-IN" sz="4800" b="1" spc="-100" dirty="0">
              <a:solidFill>
                <a:schemeClr val="bg2">
                  <a:lumMod val="25000"/>
                </a:schemeClr>
              </a:solidFill>
              <a:latin typeface="Batang" panose="02030600000101010101" pitchFamily="18" charset="-127"/>
              <a:ea typeface="Batang" panose="02030600000101010101" pitchFamily="18" charset="-127"/>
              <a:cs typeface="+mj-cs"/>
            </a:endParaRPr>
          </a:p>
        </p:txBody>
      </p:sp>
      <p:graphicFrame>
        <p:nvGraphicFramePr>
          <p:cNvPr id="9" name="Chart 8">
            <a:extLst>
              <a:ext uri="{FF2B5EF4-FFF2-40B4-BE49-F238E27FC236}">
                <a16:creationId xmlns:a16="http://schemas.microsoft.com/office/drawing/2014/main" id="{F5678E2C-744E-433A-A98A-9CB27C218B2D}"/>
              </a:ext>
            </a:extLst>
          </p:cNvPr>
          <p:cNvGraphicFramePr>
            <a:graphicFrameLocks/>
          </p:cNvGraphicFramePr>
          <p:nvPr>
            <p:extLst>
              <p:ext uri="{D42A27DB-BD31-4B8C-83A1-F6EECF244321}">
                <p14:modId xmlns:p14="http://schemas.microsoft.com/office/powerpoint/2010/main" val="1330686334"/>
              </p:ext>
            </p:extLst>
          </p:nvPr>
        </p:nvGraphicFramePr>
        <p:xfrm>
          <a:off x="942393" y="1137535"/>
          <a:ext cx="10789300" cy="4143592"/>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62269D48-92B4-13E2-7607-FF6A6FB16D9A}"/>
              </a:ext>
            </a:extLst>
          </p:cNvPr>
          <p:cNvSpPr txBox="1"/>
          <p:nvPr/>
        </p:nvSpPr>
        <p:spPr>
          <a:xfrm>
            <a:off x="10529596" y="2453951"/>
            <a:ext cx="513184" cy="276999"/>
          </a:xfrm>
          <a:prstGeom prst="rect">
            <a:avLst/>
          </a:prstGeom>
          <a:noFill/>
        </p:spPr>
        <p:txBody>
          <a:bodyPr wrap="square" rtlCol="0">
            <a:spAutoFit/>
          </a:bodyPr>
          <a:lstStyle/>
          <a:p>
            <a:r>
              <a:rPr lang="en-US" sz="1200" b="1" dirty="0">
                <a:solidFill>
                  <a:schemeClr val="bg2">
                    <a:lumMod val="25000"/>
                  </a:schemeClr>
                </a:solidFill>
              </a:rPr>
              <a:t>Year</a:t>
            </a:r>
            <a:endParaRPr lang="en-IN" sz="1200" b="1" dirty="0">
              <a:solidFill>
                <a:schemeClr val="bg2">
                  <a:lumMod val="25000"/>
                </a:schemeClr>
              </a:solidFill>
            </a:endParaRPr>
          </a:p>
        </p:txBody>
      </p:sp>
    </p:spTree>
    <p:extLst>
      <p:ext uri="{BB962C8B-B14F-4D97-AF65-F5344CB8AC3E}">
        <p14:creationId xmlns:p14="http://schemas.microsoft.com/office/powerpoint/2010/main" val="73000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6A738-320C-23DE-14E6-CF33D8E03FB0}"/>
              </a:ext>
            </a:extLst>
          </p:cNvPr>
          <p:cNvSpPr>
            <a:spLocks noGrp="1"/>
          </p:cNvSpPr>
          <p:nvPr>
            <p:ph type="title"/>
          </p:nvPr>
        </p:nvSpPr>
        <p:spPr>
          <a:xfrm>
            <a:off x="521207" y="789567"/>
            <a:ext cx="11110405" cy="1054864"/>
          </a:xfrm>
        </p:spPr>
        <p:txBody>
          <a:bodyPr anchor="t">
            <a:normAutofit/>
          </a:bodyPr>
          <a:lstStyle/>
          <a:p>
            <a:r>
              <a:rPr lang="en-IN" b="1" dirty="0">
                <a:solidFill>
                  <a:schemeClr val="bg2">
                    <a:lumMod val="25000"/>
                  </a:schemeClr>
                </a:solidFill>
              </a:rPr>
              <a:t>Sales by County:</a:t>
            </a:r>
          </a:p>
        </p:txBody>
      </p:sp>
      <p:cxnSp>
        <p:nvCxnSpPr>
          <p:cNvPr id="11" name="Straight Connector 10">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6775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42767D2A-E9EE-062E-31CB-7994FD4DDA54}"/>
              </a:ext>
            </a:extLst>
          </p:cNvPr>
          <p:cNvGraphicFramePr>
            <a:graphicFrameLocks noGrp="1"/>
          </p:cNvGraphicFramePr>
          <p:nvPr>
            <p:ph idx="1"/>
            <p:extLst>
              <p:ext uri="{D42A27DB-BD31-4B8C-83A1-F6EECF244321}">
                <p14:modId xmlns:p14="http://schemas.microsoft.com/office/powerpoint/2010/main" val="3723737815"/>
              </p:ext>
            </p:extLst>
          </p:nvPr>
        </p:nvGraphicFramePr>
        <p:xfrm>
          <a:off x="3139916" y="2366824"/>
          <a:ext cx="5923281" cy="3073400"/>
        </p:xfrm>
        <a:graphic>
          <a:graphicData uri="http://schemas.openxmlformats.org/drawingml/2006/table">
            <a:tbl>
              <a:tblPr firstRow="1" bandRow="1">
                <a:tableStyleId>{5C22544A-7EE6-4342-B048-85BDC9FD1C3A}</a:tableStyleId>
              </a:tblPr>
              <a:tblGrid>
                <a:gridCol w="3250354">
                  <a:extLst>
                    <a:ext uri="{9D8B030D-6E8A-4147-A177-3AD203B41FA5}">
                      <a16:colId xmlns:a16="http://schemas.microsoft.com/office/drawing/2014/main" val="2307213734"/>
                    </a:ext>
                  </a:extLst>
                </a:gridCol>
                <a:gridCol w="2672927">
                  <a:extLst>
                    <a:ext uri="{9D8B030D-6E8A-4147-A177-3AD203B41FA5}">
                      <a16:colId xmlns:a16="http://schemas.microsoft.com/office/drawing/2014/main" val="331966972"/>
                    </a:ext>
                  </a:extLst>
                </a:gridCol>
              </a:tblGrid>
              <a:tr h="737616">
                <a:tc>
                  <a:txBody>
                    <a:bodyPr/>
                    <a:lstStyle/>
                    <a:p>
                      <a:r>
                        <a:rPr lang="en-IN" sz="3300" dirty="0"/>
                        <a:t>Country</a:t>
                      </a:r>
                    </a:p>
                  </a:txBody>
                  <a:tcPr marL="167640" marR="167640" marT="83820" marB="83820"/>
                </a:tc>
                <a:tc>
                  <a:txBody>
                    <a:bodyPr/>
                    <a:lstStyle/>
                    <a:p>
                      <a:r>
                        <a:rPr lang="en-IN" sz="3300"/>
                        <a:t>Total Sales</a:t>
                      </a:r>
                    </a:p>
                  </a:txBody>
                  <a:tcPr marL="167640" marR="167640" marT="83820" marB="83820"/>
                </a:tc>
                <a:extLst>
                  <a:ext uri="{0D108BD9-81ED-4DB2-BD59-A6C34878D82A}">
                    <a16:rowId xmlns:a16="http://schemas.microsoft.com/office/drawing/2014/main" val="2058859495"/>
                  </a:ext>
                </a:extLst>
              </a:tr>
              <a:tr h="583946">
                <a:tc>
                  <a:txBody>
                    <a:bodyPr/>
                    <a:lstStyle/>
                    <a:p>
                      <a:pPr algn="l" fontAlgn="b"/>
                      <a:r>
                        <a:rPr lang="en-IN" sz="3300" b="0" kern="1200" dirty="0">
                          <a:solidFill>
                            <a:schemeClr val="tx1"/>
                          </a:solidFill>
                          <a:latin typeface="+mn-lt"/>
                          <a:ea typeface="+mn-ea"/>
                          <a:cs typeface="+mn-cs"/>
                        </a:rPr>
                        <a:t>Ireland</a:t>
                      </a:r>
                    </a:p>
                  </a:txBody>
                  <a:tcPr marL="13970" marR="13970" marT="13970" marB="0" anchor="b"/>
                </a:tc>
                <a:tc>
                  <a:txBody>
                    <a:bodyPr/>
                    <a:lstStyle/>
                    <a:p>
                      <a:pPr algn="r" fontAlgn="b"/>
                      <a:r>
                        <a:rPr lang="en-IN" sz="3300" b="0" kern="1200" dirty="0">
                          <a:solidFill>
                            <a:schemeClr val="tx1"/>
                          </a:solidFill>
                          <a:latin typeface="+mn-lt"/>
                          <a:ea typeface="+mn-ea"/>
                          <a:cs typeface="+mn-cs"/>
                        </a:rPr>
                        <a:t>$ 6696.865</a:t>
                      </a:r>
                    </a:p>
                  </a:txBody>
                  <a:tcPr marL="13970" marR="13970" marT="13970" marB="0" anchor="b"/>
                </a:tc>
                <a:extLst>
                  <a:ext uri="{0D108BD9-81ED-4DB2-BD59-A6C34878D82A}">
                    <a16:rowId xmlns:a16="http://schemas.microsoft.com/office/drawing/2014/main" val="1476514496"/>
                  </a:ext>
                </a:extLst>
              </a:tr>
              <a:tr h="583946">
                <a:tc>
                  <a:txBody>
                    <a:bodyPr/>
                    <a:lstStyle/>
                    <a:p>
                      <a:pPr algn="l" fontAlgn="b"/>
                      <a:r>
                        <a:rPr lang="en-IN" sz="3300" b="0" kern="1200">
                          <a:solidFill>
                            <a:schemeClr val="tx1"/>
                          </a:solidFill>
                          <a:latin typeface="+mn-lt"/>
                          <a:ea typeface="+mn-ea"/>
                          <a:cs typeface="+mn-cs"/>
                        </a:rPr>
                        <a:t>United Kingdom</a:t>
                      </a:r>
                    </a:p>
                  </a:txBody>
                  <a:tcPr marL="13970" marR="13970" marT="13970" marB="0" anchor="b"/>
                </a:tc>
                <a:tc>
                  <a:txBody>
                    <a:bodyPr/>
                    <a:lstStyle/>
                    <a:p>
                      <a:pPr algn="r" fontAlgn="b"/>
                      <a:r>
                        <a:rPr lang="en-IN" sz="3300" b="0" kern="1200" dirty="0">
                          <a:solidFill>
                            <a:schemeClr val="tx1"/>
                          </a:solidFill>
                          <a:latin typeface="+mn-lt"/>
                          <a:ea typeface="+mn-ea"/>
                          <a:cs typeface="+mn-cs"/>
                        </a:rPr>
                        <a:t>$ 2798.505</a:t>
                      </a:r>
                    </a:p>
                  </a:txBody>
                  <a:tcPr marL="13970" marR="13970" marT="13970" marB="0" anchor="b"/>
                </a:tc>
                <a:extLst>
                  <a:ext uri="{0D108BD9-81ED-4DB2-BD59-A6C34878D82A}">
                    <a16:rowId xmlns:a16="http://schemas.microsoft.com/office/drawing/2014/main" val="1867538645"/>
                  </a:ext>
                </a:extLst>
              </a:tr>
              <a:tr h="583946">
                <a:tc>
                  <a:txBody>
                    <a:bodyPr/>
                    <a:lstStyle/>
                    <a:p>
                      <a:pPr algn="l" fontAlgn="b"/>
                      <a:r>
                        <a:rPr lang="en-IN" sz="3300" b="0" kern="1200">
                          <a:solidFill>
                            <a:schemeClr val="tx1"/>
                          </a:solidFill>
                          <a:latin typeface="+mn-lt"/>
                          <a:ea typeface="+mn-ea"/>
                          <a:cs typeface="+mn-cs"/>
                        </a:rPr>
                        <a:t>United States</a:t>
                      </a:r>
                    </a:p>
                  </a:txBody>
                  <a:tcPr marL="13970" marR="13970" marT="13970" marB="0" anchor="b"/>
                </a:tc>
                <a:tc>
                  <a:txBody>
                    <a:bodyPr/>
                    <a:lstStyle/>
                    <a:p>
                      <a:pPr algn="r" fontAlgn="b"/>
                      <a:r>
                        <a:rPr lang="en-IN" sz="3300" b="0" kern="1200" dirty="0">
                          <a:solidFill>
                            <a:schemeClr val="tx1"/>
                          </a:solidFill>
                          <a:latin typeface="+mn-lt"/>
                          <a:ea typeface="+mn-ea"/>
                          <a:cs typeface="+mn-cs"/>
                        </a:rPr>
                        <a:t>$ 35638.885</a:t>
                      </a:r>
                    </a:p>
                  </a:txBody>
                  <a:tcPr marL="13970" marR="13970" marT="13970" marB="0" anchor="b"/>
                </a:tc>
                <a:extLst>
                  <a:ext uri="{0D108BD9-81ED-4DB2-BD59-A6C34878D82A}">
                    <a16:rowId xmlns:a16="http://schemas.microsoft.com/office/drawing/2014/main" val="2492883894"/>
                  </a:ext>
                </a:extLst>
              </a:tr>
              <a:tr h="583946">
                <a:tc>
                  <a:txBody>
                    <a:bodyPr/>
                    <a:lstStyle/>
                    <a:p>
                      <a:pPr algn="l" fontAlgn="b"/>
                      <a:r>
                        <a:rPr lang="en-IN" sz="3300" b="1" kern="1200" dirty="0">
                          <a:solidFill>
                            <a:schemeClr val="tx1"/>
                          </a:solidFill>
                          <a:latin typeface="+mn-lt"/>
                          <a:ea typeface="+mn-ea"/>
                          <a:cs typeface="+mn-cs"/>
                        </a:rPr>
                        <a:t>Grand Total</a:t>
                      </a:r>
                    </a:p>
                  </a:txBody>
                  <a:tcPr marL="13970" marR="13970" marT="13970" marB="0" anchor="b"/>
                </a:tc>
                <a:tc>
                  <a:txBody>
                    <a:bodyPr/>
                    <a:lstStyle/>
                    <a:p>
                      <a:pPr algn="r" fontAlgn="b"/>
                      <a:r>
                        <a:rPr lang="en-IN" sz="3300" b="1" kern="1200" dirty="0">
                          <a:solidFill>
                            <a:schemeClr val="tx1"/>
                          </a:solidFill>
                          <a:latin typeface="+mn-lt"/>
                          <a:ea typeface="+mn-ea"/>
                          <a:cs typeface="+mn-cs"/>
                        </a:rPr>
                        <a:t>$ 45134.255</a:t>
                      </a:r>
                    </a:p>
                  </a:txBody>
                  <a:tcPr marL="13970" marR="13970" marT="13970" marB="0" anchor="b"/>
                </a:tc>
                <a:extLst>
                  <a:ext uri="{0D108BD9-81ED-4DB2-BD59-A6C34878D82A}">
                    <a16:rowId xmlns:a16="http://schemas.microsoft.com/office/drawing/2014/main" val="1072979900"/>
                  </a:ext>
                </a:extLst>
              </a:tr>
            </a:tbl>
          </a:graphicData>
        </a:graphic>
      </p:graphicFrame>
    </p:spTree>
    <p:extLst>
      <p:ext uri="{BB962C8B-B14F-4D97-AF65-F5344CB8AC3E}">
        <p14:creationId xmlns:p14="http://schemas.microsoft.com/office/powerpoint/2010/main" val="890222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1FD0F0B6-5415-4254-9E66-BE9C2FB0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8BB49C2-5F9A-F80F-4C5D-86301DC4F3DE}"/>
              </a:ext>
            </a:extLst>
          </p:cNvPr>
          <p:cNvSpPr txBox="1"/>
          <p:nvPr/>
        </p:nvSpPr>
        <p:spPr>
          <a:xfrm>
            <a:off x="521207" y="822960"/>
            <a:ext cx="3898391" cy="345460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b="1" spc="-100" dirty="0">
                <a:solidFill>
                  <a:schemeClr val="bg2">
                    <a:lumMod val="25000"/>
                  </a:schemeClr>
                </a:solidFill>
                <a:latin typeface="Batang" panose="02030600000101010101" pitchFamily="18" charset="-127"/>
                <a:ea typeface="Batang" panose="02030600000101010101" pitchFamily="18" charset="-127"/>
                <a:cs typeface="+mj-cs"/>
              </a:rPr>
              <a:t>Visualization</a:t>
            </a:r>
            <a:endParaRPr lang="en-US" sz="4800" spc="-100" dirty="0">
              <a:solidFill>
                <a:schemeClr val="bg2">
                  <a:lumMod val="25000"/>
                </a:schemeClr>
              </a:solidFill>
              <a:latin typeface="Batang" panose="02030600000101010101" pitchFamily="18" charset="-127"/>
              <a:ea typeface="Batang" panose="02030600000101010101" pitchFamily="18" charset="-127"/>
              <a:cs typeface="+mj-cs"/>
            </a:endParaRPr>
          </a:p>
        </p:txBody>
      </p:sp>
      <p:cxnSp>
        <p:nvCxnSpPr>
          <p:cNvPr id="30" name="Straight Connector 29">
            <a:extLst>
              <a:ext uri="{FF2B5EF4-FFF2-40B4-BE49-F238E27FC236}">
                <a16:creationId xmlns:a16="http://schemas.microsoft.com/office/drawing/2014/main" id="{8D66FEA8-8B71-461B-95A4-855374AB4C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A4B168A-A51F-4C91-A9E4-A2F203CB9D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689"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5407E01-913B-484C-A03C-2C64028471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Chart 6">
            <a:extLst>
              <a:ext uri="{FF2B5EF4-FFF2-40B4-BE49-F238E27FC236}">
                <a16:creationId xmlns:a16="http://schemas.microsoft.com/office/drawing/2014/main" id="{E85514FF-F27F-4E4F-80F6-1C04D6BBC33D}"/>
              </a:ext>
            </a:extLst>
          </p:cNvPr>
          <p:cNvGraphicFramePr>
            <a:graphicFrameLocks/>
          </p:cNvGraphicFramePr>
          <p:nvPr>
            <p:extLst>
              <p:ext uri="{D42A27DB-BD31-4B8C-83A1-F6EECF244321}">
                <p14:modId xmlns:p14="http://schemas.microsoft.com/office/powerpoint/2010/main" val="2089853635"/>
              </p:ext>
            </p:extLst>
          </p:nvPr>
        </p:nvGraphicFramePr>
        <p:xfrm>
          <a:off x="4697052" y="852352"/>
          <a:ext cx="6923447" cy="5148367"/>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D23996A-0D42-DD44-E2DB-FCAAE50DE563}"/>
              </a:ext>
            </a:extLst>
          </p:cNvPr>
          <p:cNvSpPr txBox="1"/>
          <p:nvPr/>
        </p:nvSpPr>
        <p:spPr>
          <a:xfrm>
            <a:off x="571500" y="1961089"/>
            <a:ext cx="3554049" cy="1754326"/>
          </a:xfrm>
          <a:prstGeom prst="rect">
            <a:avLst/>
          </a:prstGeom>
          <a:noFill/>
        </p:spPr>
        <p:txBody>
          <a:bodyPr wrap="square">
            <a:spAutoFit/>
          </a:bodyPr>
          <a:lstStyle/>
          <a:p>
            <a:pPr algn="just"/>
            <a:r>
              <a:rPr lang="en-US" b="0" i="0" dirty="0">
                <a:solidFill>
                  <a:srgbClr val="374151"/>
                </a:solidFill>
                <a:effectLst/>
                <a:latin typeface="Söhne"/>
              </a:rPr>
              <a:t>The United States dominates the sales with a substantial amount of $35,638.885, followed by Ireland with $6,696.865. The United Kingdom trails behind with $2,798.505 in total sales.</a:t>
            </a:r>
          </a:p>
        </p:txBody>
      </p:sp>
    </p:spTree>
    <p:extLst>
      <p:ext uri="{BB962C8B-B14F-4D97-AF65-F5344CB8AC3E}">
        <p14:creationId xmlns:p14="http://schemas.microsoft.com/office/powerpoint/2010/main" val="3418149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59F3D-0A91-E8C8-C57A-CB127130136B}"/>
              </a:ext>
            </a:extLst>
          </p:cNvPr>
          <p:cNvSpPr>
            <a:spLocks noGrp="1"/>
          </p:cNvSpPr>
          <p:nvPr>
            <p:ph type="title"/>
          </p:nvPr>
        </p:nvSpPr>
        <p:spPr>
          <a:xfrm>
            <a:off x="521207" y="789567"/>
            <a:ext cx="11110405" cy="1054864"/>
          </a:xfrm>
        </p:spPr>
        <p:txBody>
          <a:bodyPr anchor="t">
            <a:normAutofit/>
          </a:bodyPr>
          <a:lstStyle/>
          <a:p>
            <a:r>
              <a:rPr lang="en-IN" b="1" dirty="0">
                <a:solidFill>
                  <a:schemeClr val="bg2">
                    <a:lumMod val="25000"/>
                  </a:schemeClr>
                </a:solidFill>
              </a:rPr>
              <a:t>Top 5 Customers:</a:t>
            </a:r>
          </a:p>
        </p:txBody>
      </p:sp>
      <p:cxnSp>
        <p:nvCxnSpPr>
          <p:cNvPr id="11" name="Straight Connector 10">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6775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C11FE4B2-79D1-6175-23DC-11BA13616FA5}"/>
              </a:ext>
            </a:extLst>
          </p:cNvPr>
          <p:cNvGraphicFramePr>
            <a:graphicFrameLocks noGrp="1"/>
          </p:cNvGraphicFramePr>
          <p:nvPr>
            <p:ph idx="1"/>
            <p:extLst>
              <p:ext uri="{D42A27DB-BD31-4B8C-83A1-F6EECF244321}">
                <p14:modId xmlns:p14="http://schemas.microsoft.com/office/powerpoint/2010/main" val="3424161152"/>
              </p:ext>
            </p:extLst>
          </p:nvPr>
        </p:nvGraphicFramePr>
        <p:xfrm>
          <a:off x="1502229" y="1936417"/>
          <a:ext cx="9235354" cy="3934217"/>
        </p:xfrm>
        <a:graphic>
          <a:graphicData uri="http://schemas.openxmlformats.org/drawingml/2006/table">
            <a:tbl>
              <a:tblPr firstRow="1" bandRow="1">
                <a:tableStyleId>{5C22544A-7EE6-4342-B048-85BDC9FD1C3A}</a:tableStyleId>
              </a:tblPr>
              <a:tblGrid>
                <a:gridCol w="5564350">
                  <a:extLst>
                    <a:ext uri="{9D8B030D-6E8A-4147-A177-3AD203B41FA5}">
                      <a16:colId xmlns:a16="http://schemas.microsoft.com/office/drawing/2014/main" val="1036031170"/>
                    </a:ext>
                  </a:extLst>
                </a:gridCol>
                <a:gridCol w="3671004">
                  <a:extLst>
                    <a:ext uri="{9D8B030D-6E8A-4147-A177-3AD203B41FA5}">
                      <a16:colId xmlns:a16="http://schemas.microsoft.com/office/drawing/2014/main" val="904734269"/>
                    </a:ext>
                  </a:extLst>
                </a:gridCol>
              </a:tblGrid>
              <a:tr h="562031">
                <a:tc>
                  <a:txBody>
                    <a:bodyPr/>
                    <a:lstStyle/>
                    <a:p>
                      <a:pPr marL="0" algn="l" defTabSz="914400" rtl="0" eaLnBrk="1" fontAlgn="b" latinLnBrk="0" hangingPunct="1"/>
                      <a:r>
                        <a:rPr lang="en-IN" sz="3200" b="1" kern="1200" dirty="0">
                          <a:solidFill>
                            <a:schemeClr val="lt1"/>
                          </a:solidFill>
                          <a:latin typeface="+mn-lt"/>
                          <a:ea typeface="+mn-ea"/>
                          <a:cs typeface="+mn-cs"/>
                        </a:rPr>
                        <a:t>Customer ID</a:t>
                      </a:r>
                    </a:p>
                  </a:txBody>
                  <a:tcPr marL="13446" marR="13446" marT="13446" marB="0" anchor="b"/>
                </a:tc>
                <a:tc>
                  <a:txBody>
                    <a:bodyPr/>
                    <a:lstStyle/>
                    <a:p>
                      <a:pPr marL="0" algn="l" defTabSz="914400" rtl="0" eaLnBrk="1" fontAlgn="b" latinLnBrk="0" hangingPunct="1"/>
                      <a:r>
                        <a:rPr lang="en-IN" sz="3200" b="1" kern="1200" dirty="0" err="1">
                          <a:solidFill>
                            <a:schemeClr val="lt1"/>
                          </a:solidFill>
                          <a:latin typeface="+mn-lt"/>
                          <a:ea typeface="+mn-ea"/>
                          <a:cs typeface="+mn-cs"/>
                        </a:rPr>
                        <a:t>Total_Sales</a:t>
                      </a:r>
                      <a:endParaRPr lang="en-IN" sz="3200" b="1" kern="1200" dirty="0">
                        <a:solidFill>
                          <a:schemeClr val="lt1"/>
                        </a:solidFill>
                        <a:latin typeface="+mn-lt"/>
                        <a:ea typeface="+mn-ea"/>
                        <a:cs typeface="+mn-cs"/>
                      </a:endParaRPr>
                    </a:p>
                  </a:txBody>
                  <a:tcPr marL="13446" marR="13446" marT="13446" marB="0" anchor="b"/>
                </a:tc>
                <a:extLst>
                  <a:ext uri="{0D108BD9-81ED-4DB2-BD59-A6C34878D82A}">
                    <a16:rowId xmlns:a16="http://schemas.microsoft.com/office/drawing/2014/main" val="139681972"/>
                  </a:ext>
                </a:extLst>
              </a:tr>
              <a:tr h="562031">
                <a:tc>
                  <a:txBody>
                    <a:bodyPr/>
                    <a:lstStyle/>
                    <a:p>
                      <a:pPr marL="0" algn="l" defTabSz="914400" rtl="0" eaLnBrk="1" fontAlgn="b" latinLnBrk="0" hangingPunct="1"/>
                      <a:r>
                        <a:rPr lang="en-IN" sz="3200" b="0" kern="1200">
                          <a:solidFill>
                            <a:schemeClr val="tx1"/>
                          </a:solidFill>
                          <a:latin typeface="+mn-lt"/>
                          <a:ea typeface="+mn-ea"/>
                          <a:cs typeface="+mn-cs"/>
                        </a:rPr>
                        <a:t>27930-59250-JT</a:t>
                      </a:r>
                    </a:p>
                  </a:txBody>
                  <a:tcPr marL="13446" marR="13446" marT="13446" marB="0" anchor="b"/>
                </a:tc>
                <a:tc>
                  <a:txBody>
                    <a:bodyPr/>
                    <a:lstStyle/>
                    <a:p>
                      <a:pPr marL="0" algn="r" defTabSz="914400" rtl="0" eaLnBrk="1" fontAlgn="b" latinLnBrk="0" hangingPunct="1"/>
                      <a:r>
                        <a:rPr lang="en-IN" sz="3200" b="0" kern="1200" dirty="0">
                          <a:solidFill>
                            <a:schemeClr val="tx1"/>
                          </a:solidFill>
                          <a:latin typeface="+mn-lt"/>
                          <a:ea typeface="+mn-ea"/>
                          <a:cs typeface="+mn-cs"/>
                        </a:rPr>
                        <a:t>$ 317.07</a:t>
                      </a:r>
                    </a:p>
                  </a:txBody>
                  <a:tcPr marL="13446" marR="13446" marT="13446" marB="0" anchor="b"/>
                </a:tc>
                <a:extLst>
                  <a:ext uri="{0D108BD9-81ED-4DB2-BD59-A6C34878D82A}">
                    <a16:rowId xmlns:a16="http://schemas.microsoft.com/office/drawing/2014/main" val="3921480867"/>
                  </a:ext>
                </a:extLst>
              </a:tr>
              <a:tr h="562031">
                <a:tc>
                  <a:txBody>
                    <a:bodyPr/>
                    <a:lstStyle/>
                    <a:p>
                      <a:pPr marL="0" algn="l" defTabSz="914400" rtl="0" eaLnBrk="1" fontAlgn="b" latinLnBrk="0" hangingPunct="1"/>
                      <a:r>
                        <a:rPr lang="en-IN" sz="3200" b="0" kern="1200">
                          <a:solidFill>
                            <a:schemeClr val="tx1"/>
                          </a:solidFill>
                          <a:latin typeface="+mn-lt"/>
                          <a:ea typeface="+mn-ea"/>
                          <a:cs typeface="+mn-cs"/>
                        </a:rPr>
                        <a:t>86579-92122-OC</a:t>
                      </a:r>
                    </a:p>
                  </a:txBody>
                  <a:tcPr marL="13446" marR="13446" marT="13446" marB="0" anchor="b"/>
                </a:tc>
                <a:tc>
                  <a:txBody>
                    <a:bodyPr/>
                    <a:lstStyle/>
                    <a:p>
                      <a:pPr marL="0" algn="r" defTabSz="914400" rtl="0" eaLnBrk="1" fontAlgn="b" latinLnBrk="0" hangingPunct="1"/>
                      <a:r>
                        <a:rPr lang="en-IN" sz="3200" b="0" kern="1200" dirty="0">
                          <a:solidFill>
                            <a:schemeClr val="tx1"/>
                          </a:solidFill>
                          <a:latin typeface="+mn-lt"/>
                          <a:ea typeface="+mn-ea"/>
                          <a:cs typeface="+mn-cs"/>
                        </a:rPr>
                        <a:t>$ 307.045</a:t>
                      </a:r>
                    </a:p>
                  </a:txBody>
                  <a:tcPr marL="13446" marR="13446" marT="13446" marB="0" anchor="b"/>
                </a:tc>
                <a:extLst>
                  <a:ext uri="{0D108BD9-81ED-4DB2-BD59-A6C34878D82A}">
                    <a16:rowId xmlns:a16="http://schemas.microsoft.com/office/drawing/2014/main" val="3521897808"/>
                  </a:ext>
                </a:extLst>
              </a:tr>
              <a:tr h="562031">
                <a:tc>
                  <a:txBody>
                    <a:bodyPr/>
                    <a:lstStyle/>
                    <a:p>
                      <a:pPr marL="0" algn="l" defTabSz="914400" rtl="0" eaLnBrk="1" fontAlgn="b" latinLnBrk="0" hangingPunct="1"/>
                      <a:r>
                        <a:rPr lang="en-IN" sz="3200" b="0" kern="1200">
                          <a:solidFill>
                            <a:schemeClr val="tx1"/>
                          </a:solidFill>
                          <a:latin typeface="+mn-lt"/>
                          <a:ea typeface="+mn-ea"/>
                          <a:cs typeface="+mn-cs"/>
                        </a:rPr>
                        <a:t>16880-78077-FB</a:t>
                      </a:r>
                    </a:p>
                  </a:txBody>
                  <a:tcPr marL="13446" marR="13446" marT="13446" marB="0" anchor="b"/>
                </a:tc>
                <a:tc>
                  <a:txBody>
                    <a:bodyPr/>
                    <a:lstStyle/>
                    <a:p>
                      <a:pPr marL="0" algn="r" defTabSz="914400" rtl="0" eaLnBrk="1" fontAlgn="b" latinLnBrk="0" hangingPunct="1"/>
                      <a:r>
                        <a:rPr lang="en-IN" sz="3200" b="0" kern="1200" dirty="0">
                          <a:solidFill>
                            <a:schemeClr val="tx1"/>
                          </a:solidFill>
                          <a:latin typeface="+mn-lt"/>
                          <a:ea typeface="+mn-ea"/>
                          <a:cs typeface="+mn-cs"/>
                        </a:rPr>
                        <a:t>$ 289.11</a:t>
                      </a:r>
                    </a:p>
                  </a:txBody>
                  <a:tcPr marL="13446" marR="13446" marT="13446" marB="0" anchor="b"/>
                </a:tc>
                <a:extLst>
                  <a:ext uri="{0D108BD9-81ED-4DB2-BD59-A6C34878D82A}">
                    <a16:rowId xmlns:a16="http://schemas.microsoft.com/office/drawing/2014/main" val="2751132307"/>
                  </a:ext>
                </a:extLst>
              </a:tr>
              <a:tr h="562031">
                <a:tc>
                  <a:txBody>
                    <a:bodyPr/>
                    <a:lstStyle/>
                    <a:p>
                      <a:pPr marL="0" algn="l" defTabSz="914400" rtl="0" eaLnBrk="1" fontAlgn="b" latinLnBrk="0" hangingPunct="1"/>
                      <a:r>
                        <a:rPr lang="en-IN" sz="3200" b="0" kern="1200">
                          <a:solidFill>
                            <a:schemeClr val="tx1"/>
                          </a:solidFill>
                          <a:latin typeface="+mn-lt"/>
                          <a:ea typeface="+mn-ea"/>
                          <a:cs typeface="+mn-cs"/>
                        </a:rPr>
                        <a:t>16982-35708-BZ</a:t>
                      </a:r>
                    </a:p>
                  </a:txBody>
                  <a:tcPr marL="13446" marR="13446" marT="13446" marB="0" anchor="b"/>
                </a:tc>
                <a:tc>
                  <a:txBody>
                    <a:bodyPr/>
                    <a:lstStyle/>
                    <a:p>
                      <a:pPr marL="0" algn="r" defTabSz="914400" rtl="0" eaLnBrk="1" fontAlgn="b" latinLnBrk="0" hangingPunct="1"/>
                      <a:r>
                        <a:rPr lang="en-IN" sz="3200" b="0" kern="1200" dirty="0">
                          <a:solidFill>
                            <a:schemeClr val="tx1"/>
                          </a:solidFill>
                          <a:latin typeface="+mn-lt"/>
                          <a:ea typeface="+mn-ea"/>
                          <a:cs typeface="+mn-cs"/>
                        </a:rPr>
                        <a:t>$ 281.675</a:t>
                      </a:r>
                    </a:p>
                  </a:txBody>
                  <a:tcPr marL="13446" marR="13446" marT="13446" marB="0" anchor="b"/>
                </a:tc>
                <a:extLst>
                  <a:ext uri="{0D108BD9-81ED-4DB2-BD59-A6C34878D82A}">
                    <a16:rowId xmlns:a16="http://schemas.microsoft.com/office/drawing/2014/main" val="1592079797"/>
                  </a:ext>
                </a:extLst>
              </a:tr>
              <a:tr h="562031">
                <a:tc>
                  <a:txBody>
                    <a:bodyPr/>
                    <a:lstStyle/>
                    <a:p>
                      <a:pPr marL="0" algn="l" defTabSz="914400" rtl="0" eaLnBrk="1" fontAlgn="b" latinLnBrk="0" hangingPunct="1"/>
                      <a:r>
                        <a:rPr lang="en-IN" sz="3200" b="0" kern="1200">
                          <a:solidFill>
                            <a:schemeClr val="tx1"/>
                          </a:solidFill>
                          <a:latin typeface="+mn-lt"/>
                          <a:ea typeface="+mn-ea"/>
                          <a:cs typeface="+mn-cs"/>
                        </a:rPr>
                        <a:t>19485-98072-PS</a:t>
                      </a:r>
                    </a:p>
                  </a:txBody>
                  <a:tcPr marL="13446" marR="13446" marT="13446" marB="0" anchor="b"/>
                </a:tc>
                <a:tc>
                  <a:txBody>
                    <a:bodyPr/>
                    <a:lstStyle/>
                    <a:p>
                      <a:pPr marL="0" algn="r" defTabSz="914400" rtl="0" eaLnBrk="1" fontAlgn="b" latinLnBrk="0" hangingPunct="1"/>
                      <a:r>
                        <a:rPr lang="en-IN" sz="3200" b="0" kern="1200" dirty="0">
                          <a:solidFill>
                            <a:schemeClr val="tx1"/>
                          </a:solidFill>
                          <a:latin typeface="+mn-lt"/>
                          <a:ea typeface="+mn-ea"/>
                          <a:cs typeface="+mn-cs"/>
                        </a:rPr>
                        <a:t>$ 278.01</a:t>
                      </a:r>
                    </a:p>
                  </a:txBody>
                  <a:tcPr marL="13446" marR="13446" marT="13446" marB="0" anchor="b"/>
                </a:tc>
                <a:extLst>
                  <a:ext uri="{0D108BD9-81ED-4DB2-BD59-A6C34878D82A}">
                    <a16:rowId xmlns:a16="http://schemas.microsoft.com/office/drawing/2014/main" val="2235349301"/>
                  </a:ext>
                </a:extLst>
              </a:tr>
              <a:tr h="562031">
                <a:tc>
                  <a:txBody>
                    <a:bodyPr/>
                    <a:lstStyle/>
                    <a:p>
                      <a:pPr marL="0" algn="l" defTabSz="914400" rtl="0" eaLnBrk="1" fontAlgn="b" latinLnBrk="0" hangingPunct="1"/>
                      <a:r>
                        <a:rPr lang="en-IN" sz="3200" b="1" kern="1200">
                          <a:solidFill>
                            <a:schemeClr val="tx1"/>
                          </a:solidFill>
                          <a:latin typeface="+mn-lt"/>
                          <a:ea typeface="+mn-ea"/>
                          <a:cs typeface="+mn-cs"/>
                        </a:rPr>
                        <a:t>Grand Total</a:t>
                      </a:r>
                    </a:p>
                  </a:txBody>
                  <a:tcPr marL="13446" marR="13446" marT="13446" marB="0" anchor="b"/>
                </a:tc>
                <a:tc>
                  <a:txBody>
                    <a:bodyPr/>
                    <a:lstStyle/>
                    <a:p>
                      <a:pPr marL="0" algn="r" defTabSz="914400" rtl="0" eaLnBrk="1" fontAlgn="b" latinLnBrk="0" hangingPunct="1"/>
                      <a:r>
                        <a:rPr lang="en-IN" sz="3200" b="0" kern="1200" dirty="0">
                          <a:solidFill>
                            <a:schemeClr val="tx1"/>
                          </a:solidFill>
                          <a:latin typeface="+mn-lt"/>
                          <a:ea typeface="+mn-ea"/>
                          <a:cs typeface="+mn-cs"/>
                        </a:rPr>
                        <a:t>$ </a:t>
                      </a:r>
                      <a:r>
                        <a:rPr lang="en-IN" sz="3200" b="1" kern="1200" dirty="0">
                          <a:solidFill>
                            <a:schemeClr val="tx1"/>
                          </a:solidFill>
                          <a:latin typeface="+mn-lt"/>
                          <a:ea typeface="+mn-ea"/>
                          <a:cs typeface="+mn-cs"/>
                        </a:rPr>
                        <a:t>1472.91</a:t>
                      </a:r>
                    </a:p>
                  </a:txBody>
                  <a:tcPr marL="13446" marR="13446" marT="13446" marB="0" anchor="b"/>
                </a:tc>
                <a:extLst>
                  <a:ext uri="{0D108BD9-81ED-4DB2-BD59-A6C34878D82A}">
                    <a16:rowId xmlns:a16="http://schemas.microsoft.com/office/drawing/2014/main" val="2833589864"/>
                  </a:ext>
                </a:extLst>
              </a:tr>
            </a:tbl>
          </a:graphicData>
        </a:graphic>
      </p:graphicFrame>
    </p:spTree>
    <p:extLst>
      <p:ext uri="{BB962C8B-B14F-4D97-AF65-F5344CB8AC3E}">
        <p14:creationId xmlns:p14="http://schemas.microsoft.com/office/powerpoint/2010/main" val="2746398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2B727AD-04CF-DE8E-7904-E70565198CB9}"/>
              </a:ext>
            </a:extLst>
          </p:cNvPr>
          <p:cNvSpPr txBox="1"/>
          <p:nvPr/>
        </p:nvSpPr>
        <p:spPr>
          <a:xfrm>
            <a:off x="521207" y="822960"/>
            <a:ext cx="4804551" cy="504978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b="1" spc="-100" dirty="0">
                <a:latin typeface="Batang" panose="02030600000101010101" pitchFamily="18" charset="-127"/>
                <a:ea typeface="Batang" panose="02030600000101010101" pitchFamily="18" charset="-127"/>
                <a:cs typeface="+mj-cs"/>
              </a:rPr>
              <a:t>Visualization</a:t>
            </a:r>
            <a:endParaRPr lang="en-US" sz="4800" spc="-100" dirty="0">
              <a:latin typeface="Batang" panose="02030600000101010101" pitchFamily="18" charset="-127"/>
              <a:ea typeface="Batang" panose="02030600000101010101" pitchFamily="18" charset="-127"/>
              <a:cs typeface="+mj-cs"/>
            </a:endParaRPr>
          </a:p>
        </p:txBody>
      </p:sp>
      <p:cxnSp>
        <p:nvCxnSpPr>
          <p:cNvPr id="18" name="Straight Connector 1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D0E7311-A2A0-FAAD-A5D9-5531CA16D9B8}"/>
              </a:ext>
            </a:extLst>
          </p:cNvPr>
          <p:cNvSpPr txBox="1"/>
          <p:nvPr/>
        </p:nvSpPr>
        <p:spPr>
          <a:xfrm>
            <a:off x="7966443" y="5401260"/>
            <a:ext cx="3556366" cy="307777"/>
          </a:xfrm>
          <a:prstGeom prst="rect">
            <a:avLst/>
          </a:prstGeom>
          <a:noFill/>
        </p:spPr>
        <p:txBody>
          <a:bodyPr wrap="square" rtlCol="0">
            <a:spAutoFit/>
          </a:bodyPr>
          <a:lstStyle/>
          <a:p>
            <a:r>
              <a:rPr lang="en-US" sz="1400" dirty="0" err="1"/>
              <a:t>Customer_ID</a:t>
            </a:r>
            <a:endParaRPr lang="en-IN" sz="1400" dirty="0"/>
          </a:p>
        </p:txBody>
      </p:sp>
      <p:sp>
        <p:nvSpPr>
          <p:cNvPr id="7" name="TextBox 6">
            <a:extLst>
              <a:ext uri="{FF2B5EF4-FFF2-40B4-BE49-F238E27FC236}">
                <a16:creationId xmlns:a16="http://schemas.microsoft.com/office/drawing/2014/main" id="{44E66397-D7B5-3211-0FC4-B860DAF92ADD}"/>
              </a:ext>
            </a:extLst>
          </p:cNvPr>
          <p:cNvSpPr txBox="1"/>
          <p:nvPr/>
        </p:nvSpPr>
        <p:spPr>
          <a:xfrm rot="16200000">
            <a:off x="4822399" y="2412043"/>
            <a:ext cx="1664582" cy="369332"/>
          </a:xfrm>
          <a:prstGeom prst="rect">
            <a:avLst/>
          </a:prstGeom>
          <a:noFill/>
        </p:spPr>
        <p:txBody>
          <a:bodyPr wrap="square" rtlCol="0">
            <a:spAutoFit/>
          </a:bodyPr>
          <a:lstStyle/>
          <a:p>
            <a:r>
              <a:rPr lang="en-US" dirty="0">
                <a:solidFill>
                  <a:schemeClr val="bg2">
                    <a:lumMod val="25000"/>
                  </a:schemeClr>
                </a:solidFill>
              </a:rPr>
              <a:t>Sales</a:t>
            </a:r>
            <a:endParaRPr lang="en-IN" dirty="0">
              <a:solidFill>
                <a:schemeClr val="bg2">
                  <a:lumMod val="25000"/>
                </a:schemeClr>
              </a:solidFill>
            </a:endParaRPr>
          </a:p>
        </p:txBody>
      </p:sp>
      <p:graphicFrame>
        <p:nvGraphicFramePr>
          <p:cNvPr id="8" name="Chart 7">
            <a:extLst>
              <a:ext uri="{FF2B5EF4-FFF2-40B4-BE49-F238E27FC236}">
                <a16:creationId xmlns:a16="http://schemas.microsoft.com/office/drawing/2014/main" id="{1F8483A4-6A5E-425E-A660-6A58004C9E1F}"/>
              </a:ext>
            </a:extLst>
          </p:cNvPr>
          <p:cNvGraphicFramePr>
            <a:graphicFrameLocks/>
          </p:cNvGraphicFramePr>
          <p:nvPr>
            <p:extLst>
              <p:ext uri="{D42A27DB-BD31-4B8C-83A1-F6EECF244321}">
                <p14:modId xmlns:p14="http://schemas.microsoft.com/office/powerpoint/2010/main" val="1395218096"/>
              </p:ext>
            </p:extLst>
          </p:nvPr>
        </p:nvGraphicFramePr>
        <p:xfrm>
          <a:off x="5886450" y="643812"/>
          <a:ext cx="5744861" cy="4736095"/>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D8E85E51-0DFF-A7DA-F865-0ADEF1261AA8}"/>
              </a:ext>
            </a:extLst>
          </p:cNvPr>
          <p:cNvSpPr txBox="1"/>
          <p:nvPr/>
        </p:nvSpPr>
        <p:spPr>
          <a:xfrm>
            <a:off x="571501" y="2828836"/>
            <a:ext cx="4337833" cy="1754326"/>
          </a:xfrm>
          <a:prstGeom prst="rect">
            <a:avLst/>
          </a:prstGeom>
          <a:noFill/>
        </p:spPr>
        <p:txBody>
          <a:bodyPr wrap="square">
            <a:spAutoFit/>
          </a:bodyPr>
          <a:lstStyle/>
          <a:p>
            <a:pPr algn="just"/>
            <a:r>
              <a:rPr lang="en-US" b="0" i="0" dirty="0">
                <a:solidFill>
                  <a:srgbClr val="374151"/>
                </a:solidFill>
                <a:effectLst/>
                <a:latin typeface="Söhne"/>
              </a:rPr>
              <a:t>The Customer ID 27930-59250-JT has the highest sales with $317.07, followed closely by Customer ID 86579-92122-OC with $307.045. The third-highest sales are attributed to Customer ID 16880-78077-FB with $289.11.</a:t>
            </a:r>
          </a:p>
        </p:txBody>
      </p:sp>
    </p:spTree>
    <p:extLst>
      <p:ext uri="{BB962C8B-B14F-4D97-AF65-F5344CB8AC3E}">
        <p14:creationId xmlns:p14="http://schemas.microsoft.com/office/powerpoint/2010/main" val="2145042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65E3DA-3A30-48BA-B0B4-3B1B1BF8998D}"/>
              </a:ext>
            </a:extLst>
          </p:cNvPr>
          <p:cNvSpPr>
            <a:spLocks noGrp="1"/>
          </p:cNvSpPr>
          <p:nvPr>
            <p:ph type="title"/>
          </p:nvPr>
        </p:nvSpPr>
        <p:spPr>
          <a:xfrm>
            <a:off x="521207" y="789567"/>
            <a:ext cx="11110405" cy="1054864"/>
          </a:xfrm>
        </p:spPr>
        <p:txBody>
          <a:bodyPr anchor="t">
            <a:normAutofit/>
          </a:bodyPr>
          <a:lstStyle/>
          <a:p>
            <a:r>
              <a:rPr lang="en-IN" dirty="0"/>
              <a:t>Product Analysis:</a:t>
            </a:r>
          </a:p>
        </p:txBody>
      </p:sp>
      <p:cxnSp>
        <p:nvCxnSpPr>
          <p:cNvPr id="13" name="Straight Connector 12">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6775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5">
            <a:extLst>
              <a:ext uri="{FF2B5EF4-FFF2-40B4-BE49-F238E27FC236}">
                <a16:creationId xmlns:a16="http://schemas.microsoft.com/office/drawing/2014/main" id="{FA312798-6B4A-A094-C4D7-FB5F0AB913C3}"/>
              </a:ext>
            </a:extLst>
          </p:cNvPr>
          <p:cNvGraphicFramePr>
            <a:graphicFrameLocks noGrp="1"/>
          </p:cNvGraphicFramePr>
          <p:nvPr>
            <p:ph idx="1"/>
            <p:extLst>
              <p:ext uri="{D42A27DB-BD31-4B8C-83A1-F6EECF244321}">
                <p14:modId xmlns:p14="http://schemas.microsoft.com/office/powerpoint/2010/main" val="2475205224"/>
              </p:ext>
            </p:extLst>
          </p:nvPr>
        </p:nvGraphicFramePr>
        <p:xfrm>
          <a:off x="1163547" y="2151686"/>
          <a:ext cx="7885204" cy="3436620"/>
        </p:xfrm>
        <a:graphic>
          <a:graphicData uri="http://schemas.openxmlformats.org/drawingml/2006/table">
            <a:tbl>
              <a:tblPr firstRow="1" bandRow="1">
                <a:tableStyleId>{5C22544A-7EE6-4342-B048-85BDC9FD1C3A}</a:tableStyleId>
              </a:tblPr>
              <a:tblGrid>
                <a:gridCol w="3172369">
                  <a:extLst>
                    <a:ext uri="{9D8B030D-6E8A-4147-A177-3AD203B41FA5}">
                      <a16:colId xmlns:a16="http://schemas.microsoft.com/office/drawing/2014/main" val="2395059535"/>
                    </a:ext>
                  </a:extLst>
                </a:gridCol>
                <a:gridCol w="4712835">
                  <a:extLst>
                    <a:ext uri="{9D8B030D-6E8A-4147-A177-3AD203B41FA5}">
                      <a16:colId xmlns:a16="http://schemas.microsoft.com/office/drawing/2014/main" val="2291718702"/>
                    </a:ext>
                  </a:extLst>
                </a:gridCol>
              </a:tblGrid>
              <a:tr h="583946">
                <a:tc>
                  <a:txBody>
                    <a:bodyPr/>
                    <a:lstStyle/>
                    <a:p>
                      <a:pPr marL="0" algn="l" defTabSz="914400" rtl="0" eaLnBrk="1" fontAlgn="b" latinLnBrk="0" hangingPunct="1"/>
                      <a:r>
                        <a:rPr lang="en-IN" sz="3300" b="1" kern="1200">
                          <a:solidFill>
                            <a:schemeClr val="lt1"/>
                          </a:solidFill>
                          <a:latin typeface="+mn-lt"/>
                          <a:ea typeface="+mn-ea"/>
                          <a:cs typeface="+mn-cs"/>
                        </a:rPr>
                        <a:t>Row Labels</a:t>
                      </a:r>
                    </a:p>
                  </a:txBody>
                  <a:tcPr marL="13970" marR="13970" marT="13970" marB="0" anchor="b"/>
                </a:tc>
                <a:tc>
                  <a:txBody>
                    <a:bodyPr/>
                    <a:lstStyle/>
                    <a:p>
                      <a:pPr marL="0" algn="l" defTabSz="914400" rtl="0" eaLnBrk="1" fontAlgn="b" latinLnBrk="0" hangingPunct="1"/>
                      <a:r>
                        <a:rPr lang="en-IN" sz="3300" b="1" kern="1200">
                          <a:solidFill>
                            <a:schemeClr val="lt1"/>
                          </a:solidFill>
                          <a:latin typeface="+mn-lt"/>
                          <a:ea typeface="+mn-ea"/>
                          <a:cs typeface="+mn-cs"/>
                        </a:rPr>
                        <a:t>Count of Quantity</a:t>
                      </a:r>
                    </a:p>
                  </a:txBody>
                  <a:tcPr marL="13970" marR="13970" marT="13970" marB="0" anchor="b"/>
                </a:tc>
                <a:extLst>
                  <a:ext uri="{0D108BD9-81ED-4DB2-BD59-A6C34878D82A}">
                    <a16:rowId xmlns:a16="http://schemas.microsoft.com/office/drawing/2014/main" val="1367752325"/>
                  </a:ext>
                </a:extLst>
              </a:tr>
              <a:tr h="0">
                <a:tc>
                  <a:txBody>
                    <a:bodyPr/>
                    <a:lstStyle/>
                    <a:p>
                      <a:pPr marL="0" algn="l" defTabSz="914400" rtl="0" eaLnBrk="1" fontAlgn="b" latinLnBrk="0" hangingPunct="1"/>
                      <a:r>
                        <a:rPr lang="en-IN" sz="3300" b="0" kern="1200" dirty="0">
                          <a:solidFill>
                            <a:schemeClr val="tx1"/>
                          </a:solidFill>
                          <a:latin typeface="+mn-lt"/>
                          <a:ea typeface="+mn-ea"/>
                          <a:cs typeface="+mn-cs"/>
                        </a:rPr>
                        <a:t>Arabica</a:t>
                      </a:r>
                    </a:p>
                  </a:txBody>
                  <a:tcPr marL="13970" marR="13970" marT="13970" marB="0" anchor="b"/>
                </a:tc>
                <a:tc>
                  <a:txBody>
                    <a:bodyPr/>
                    <a:lstStyle/>
                    <a:p>
                      <a:pPr marL="0" algn="ctr" defTabSz="914400" rtl="0" eaLnBrk="1" fontAlgn="b" latinLnBrk="0" hangingPunct="1"/>
                      <a:r>
                        <a:rPr lang="en-IN" sz="3300" b="0" kern="1200" dirty="0">
                          <a:solidFill>
                            <a:schemeClr val="tx1"/>
                          </a:solidFill>
                          <a:latin typeface="+mn-lt"/>
                          <a:ea typeface="+mn-ea"/>
                          <a:cs typeface="+mn-cs"/>
                        </a:rPr>
                        <a:t>947</a:t>
                      </a:r>
                    </a:p>
                  </a:txBody>
                  <a:tcPr marL="13970" marR="13970" marT="13970" marB="0" anchor="b"/>
                </a:tc>
                <a:extLst>
                  <a:ext uri="{0D108BD9-81ED-4DB2-BD59-A6C34878D82A}">
                    <a16:rowId xmlns:a16="http://schemas.microsoft.com/office/drawing/2014/main" val="1344016081"/>
                  </a:ext>
                </a:extLst>
              </a:tr>
              <a:tr h="583946">
                <a:tc>
                  <a:txBody>
                    <a:bodyPr/>
                    <a:lstStyle/>
                    <a:p>
                      <a:pPr marL="0" algn="l" defTabSz="914400" rtl="0" eaLnBrk="1" fontAlgn="b" latinLnBrk="0" hangingPunct="1"/>
                      <a:r>
                        <a:rPr lang="en-IN" sz="3300" b="0" kern="1200">
                          <a:solidFill>
                            <a:schemeClr val="tx1"/>
                          </a:solidFill>
                          <a:latin typeface="+mn-lt"/>
                          <a:ea typeface="+mn-ea"/>
                          <a:cs typeface="+mn-cs"/>
                        </a:rPr>
                        <a:t>Excelsior</a:t>
                      </a:r>
                    </a:p>
                  </a:txBody>
                  <a:tcPr marL="13970" marR="13970" marT="13970" marB="0" anchor="b"/>
                </a:tc>
                <a:tc>
                  <a:txBody>
                    <a:bodyPr/>
                    <a:lstStyle/>
                    <a:p>
                      <a:pPr marL="0" algn="ctr" defTabSz="914400" rtl="0" eaLnBrk="1" fontAlgn="b" latinLnBrk="0" hangingPunct="1"/>
                      <a:r>
                        <a:rPr lang="en-IN" sz="3300" b="0" kern="1200" dirty="0">
                          <a:solidFill>
                            <a:schemeClr val="tx1"/>
                          </a:solidFill>
                          <a:latin typeface="+mn-lt"/>
                          <a:ea typeface="+mn-ea"/>
                          <a:cs typeface="+mn-cs"/>
                        </a:rPr>
                        <a:t>872</a:t>
                      </a:r>
                    </a:p>
                  </a:txBody>
                  <a:tcPr marL="13970" marR="13970" marT="13970" marB="0" anchor="b"/>
                </a:tc>
                <a:extLst>
                  <a:ext uri="{0D108BD9-81ED-4DB2-BD59-A6C34878D82A}">
                    <a16:rowId xmlns:a16="http://schemas.microsoft.com/office/drawing/2014/main" val="3168058082"/>
                  </a:ext>
                </a:extLst>
              </a:tr>
              <a:tr h="583946">
                <a:tc>
                  <a:txBody>
                    <a:bodyPr/>
                    <a:lstStyle/>
                    <a:p>
                      <a:pPr marL="0" algn="l" defTabSz="914400" rtl="0" eaLnBrk="1" fontAlgn="b" latinLnBrk="0" hangingPunct="1"/>
                      <a:r>
                        <a:rPr lang="en-IN" sz="3300" b="0" kern="1200">
                          <a:solidFill>
                            <a:schemeClr val="tx1"/>
                          </a:solidFill>
                          <a:latin typeface="+mn-lt"/>
                          <a:ea typeface="+mn-ea"/>
                          <a:cs typeface="+mn-cs"/>
                        </a:rPr>
                        <a:t>Librica</a:t>
                      </a:r>
                    </a:p>
                  </a:txBody>
                  <a:tcPr marL="13970" marR="13970" marT="13970" marB="0" anchor="b"/>
                </a:tc>
                <a:tc>
                  <a:txBody>
                    <a:bodyPr/>
                    <a:lstStyle/>
                    <a:p>
                      <a:pPr marL="0" algn="ctr" defTabSz="914400" rtl="0" eaLnBrk="1" fontAlgn="b" latinLnBrk="0" hangingPunct="1"/>
                      <a:r>
                        <a:rPr lang="en-IN" sz="3300" b="0" kern="1200" dirty="0">
                          <a:solidFill>
                            <a:schemeClr val="tx1"/>
                          </a:solidFill>
                          <a:latin typeface="+mn-lt"/>
                          <a:ea typeface="+mn-ea"/>
                          <a:cs typeface="+mn-cs"/>
                        </a:rPr>
                        <a:t>854</a:t>
                      </a:r>
                    </a:p>
                  </a:txBody>
                  <a:tcPr marL="13970" marR="13970" marT="13970" marB="0" anchor="b"/>
                </a:tc>
                <a:extLst>
                  <a:ext uri="{0D108BD9-81ED-4DB2-BD59-A6C34878D82A}">
                    <a16:rowId xmlns:a16="http://schemas.microsoft.com/office/drawing/2014/main" val="537082409"/>
                  </a:ext>
                </a:extLst>
              </a:tr>
              <a:tr h="583946">
                <a:tc>
                  <a:txBody>
                    <a:bodyPr/>
                    <a:lstStyle/>
                    <a:p>
                      <a:pPr marL="0" algn="l" defTabSz="914400" rtl="0" eaLnBrk="1" fontAlgn="b" latinLnBrk="0" hangingPunct="1"/>
                      <a:r>
                        <a:rPr lang="en-IN" sz="3300" b="0" kern="1200">
                          <a:solidFill>
                            <a:schemeClr val="tx1"/>
                          </a:solidFill>
                          <a:latin typeface="+mn-lt"/>
                          <a:ea typeface="+mn-ea"/>
                          <a:cs typeface="+mn-cs"/>
                        </a:rPr>
                        <a:t>Robusta</a:t>
                      </a:r>
                    </a:p>
                  </a:txBody>
                  <a:tcPr marL="13970" marR="13970" marT="13970" marB="0" anchor="b"/>
                </a:tc>
                <a:tc>
                  <a:txBody>
                    <a:bodyPr/>
                    <a:lstStyle/>
                    <a:p>
                      <a:pPr marL="0" algn="ctr" defTabSz="914400" rtl="0" eaLnBrk="1" fontAlgn="b" latinLnBrk="0" hangingPunct="1"/>
                      <a:r>
                        <a:rPr lang="en-IN" sz="3300" b="0" kern="1200" dirty="0">
                          <a:solidFill>
                            <a:schemeClr val="tx1"/>
                          </a:solidFill>
                          <a:latin typeface="+mn-lt"/>
                          <a:ea typeface="+mn-ea"/>
                          <a:cs typeface="+mn-cs"/>
                        </a:rPr>
                        <a:t>878</a:t>
                      </a:r>
                    </a:p>
                  </a:txBody>
                  <a:tcPr marL="13970" marR="13970" marT="13970" marB="0" anchor="b"/>
                </a:tc>
                <a:extLst>
                  <a:ext uri="{0D108BD9-81ED-4DB2-BD59-A6C34878D82A}">
                    <a16:rowId xmlns:a16="http://schemas.microsoft.com/office/drawing/2014/main" val="1660341443"/>
                  </a:ext>
                </a:extLst>
              </a:tr>
              <a:tr h="583946">
                <a:tc>
                  <a:txBody>
                    <a:bodyPr/>
                    <a:lstStyle/>
                    <a:p>
                      <a:pPr marL="0" algn="l" defTabSz="914400" rtl="0" eaLnBrk="1" fontAlgn="b" latinLnBrk="0" hangingPunct="1"/>
                      <a:r>
                        <a:rPr lang="en-IN" sz="3300" b="1" kern="1200">
                          <a:solidFill>
                            <a:schemeClr val="tx1"/>
                          </a:solidFill>
                          <a:latin typeface="+mn-lt"/>
                          <a:ea typeface="+mn-ea"/>
                          <a:cs typeface="+mn-cs"/>
                        </a:rPr>
                        <a:t>Grand Total</a:t>
                      </a:r>
                    </a:p>
                  </a:txBody>
                  <a:tcPr marL="13970" marR="13970" marT="13970" marB="0" anchor="b"/>
                </a:tc>
                <a:tc>
                  <a:txBody>
                    <a:bodyPr/>
                    <a:lstStyle/>
                    <a:p>
                      <a:pPr marL="0" algn="ctr" defTabSz="914400" rtl="0" eaLnBrk="1" fontAlgn="b" latinLnBrk="0" hangingPunct="1"/>
                      <a:r>
                        <a:rPr lang="en-IN" sz="3300" b="1" kern="1200" dirty="0">
                          <a:solidFill>
                            <a:schemeClr val="tx1"/>
                          </a:solidFill>
                          <a:latin typeface="+mn-lt"/>
                          <a:ea typeface="+mn-ea"/>
                          <a:cs typeface="+mn-cs"/>
                        </a:rPr>
                        <a:t>3551</a:t>
                      </a:r>
                    </a:p>
                  </a:txBody>
                  <a:tcPr marL="13970" marR="13970" marT="13970" marB="0" anchor="b"/>
                </a:tc>
                <a:extLst>
                  <a:ext uri="{0D108BD9-81ED-4DB2-BD59-A6C34878D82A}">
                    <a16:rowId xmlns:a16="http://schemas.microsoft.com/office/drawing/2014/main" val="1938033571"/>
                  </a:ext>
                </a:extLst>
              </a:tr>
            </a:tbl>
          </a:graphicData>
        </a:graphic>
      </p:graphicFrame>
    </p:spTree>
    <p:extLst>
      <p:ext uri="{BB962C8B-B14F-4D97-AF65-F5344CB8AC3E}">
        <p14:creationId xmlns:p14="http://schemas.microsoft.com/office/powerpoint/2010/main" val="3566037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1FD0F0B6-5415-4254-9E66-BE9C2FB0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45CF4DF-00C6-9726-D291-3BE9DDC89BCC}"/>
              </a:ext>
            </a:extLst>
          </p:cNvPr>
          <p:cNvSpPr txBox="1"/>
          <p:nvPr/>
        </p:nvSpPr>
        <p:spPr>
          <a:xfrm>
            <a:off x="521207" y="822959"/>
            <a:ext cx="3898377" cy="452348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b="1" spc="-100" dirty="0">
                <a:latin typeface="Batang" panose="02030600000101010101" pitchFamily="18" charset="-127"/>
                <a:ea typeface="Batang" panose="02030600000101010101" pitchFamily="18" charset="-127"/>
                <a:cs typeface="+mj-cs"/>
              </a:rPr>
              <a:t>Visualization</a:t>
            </a:r>
            <a:endParaRPr lang="en-US" sz="4800" spc="-100" dirty="0">
              <a:latin typeface="Batang" panose="02030600000101010101" pitchFamily="18" charset="-127"/>
              <a:ea typeface="Batang" panose="02030600000101010101" pitchFamily="18" charset="-127"/>
              <a:cs typeface="+mj-cs"/>
            </a:endParaRPr>
          </a:p>
        </p:txBody>
      </p:sp>
      <p:cxnSp>
        <p:nvCxnSpPr>
          <p:cNvPr id="18" name="Straight Connector 17">
            <a:extLst>
              <a:ext uri="{FF2B5EF4-FFF2-40B4-BE49-F238E27FC236}">
                <a16:creationId xmlns:a16="http://schemas.microsoft.com/office/drawing/2014/main" id="{8D66FEA8-8B71-461B-95A4-855374AB4C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4B168A-A51F-4C91-A9E4-A2F203CB9D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689"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407E01-913B-484C-A03C-2C64028471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8CB8E0A7-B83D-4C12-ADE8-72C1EAD33B93}"/>
              </a:ext>
            </a:extLst>
          </p:cNvPr>
          <p:cNvGraphicFramePr>
            <a:graphicFrameLocks/>
          </p:cNvGraphicFramePr>
          <p:nvPr>
            <p:extLst>
              <p:ext uri="{D42A27DB-BD31-4B8C-83A1-F6EECF244321}">
                <p14:modId xmlns:p14="http://schemas.microsoft.com/office/powerpoint/2010/main" val="774237814"/>
              </p:ext>
            </p:extLst>
          </p:nvPr>
        </p:nvGraphicFramePr>
        <p:xfrm>
          <a:off x="4697052" y="852352"/>
          <a:ext cx="6923447" cy="514836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47ECF4A-86B2-F614-411D-9BDDF0AB8CC7}"/>
              </a:ext>
            </a:extLst>
          </p:cNvPr>
          <p:cNvSpPr txBox="1"/>
          <p:nvPr/>
        </p:nvSpPr>
        <p:spPr>
          <a:xfrm>
            <a:off x="571500" y="2828836"/>
            <a:ext cx="3570649" cy="2308324"/>
          </a:xfrm>
          <a:prstGeom prst="rect">
            <a:avLst/>
          </a:prstGeom>
          <a:noFill/>
        </p:spPr>
        <p:txBody>
          <a:bodyPr wrap="square">
            <a:spAutoFit/>
          </a:bodyPr>
          <a:lstStyle/>
          <a:p>
            <a:pPr algn="just"/>
            <a:r>
              <a:rPr lang="en-US" b="0" i="0" dirty="0">
                <a:solidFill>
                  <a:srgbClr val="374151"/>
                </a:solidFill>
                <a:effectLst/>
                <a:latin typeface="Söhne"/>
              </a:rPr>
              <a:t>Arabica has the highest total quantity, amounting to 947 units. Following closely, Excelsior and Robusta have quantities of 872 and 878 units, respectively. </a:t>
            </a:r>
            <a:r>
              <a:rPr lang="en-US" b="0" i="0" dirty="0" err="1">
                <a:solidFill>
                  <a:srgbClr val="374151"/>
                </a:solidFill>
                <a:effectLst/>
                <a:latin typeface="Söhne"/>
              </a:rPr>
              <a:t>Librica</a:t>
            </a:r>
            <a:r>
              <a:rPr lang="en-US" b="0" i="0" dirty="0">
                <a:solidFill>
                  <a:srgbClr val="374151"/>
                </a:solidFill>
                <a:effectLst/>
                <a:latin typeface="Söhne"/>
              </a:rPr>
              <a:t>, with a total quantity of 854 units, is also a significant contributor to the overall inventory.</a:t>
            </a:r>
            <a:endParaRPr lang="en-IN" dirty="0"/>
          </a:p>
        </p:txBody>
      </p:sp>
    </p:spTree>
    <p:extLst>
      <p:ext uri="{BB962C8B-B14F-4D97-AF65-F5344CB8AC3E}">
        <p14:creationId xmlns:p14="http://schemas.microsoft.com/office/powerpoint/2010/main" val="715232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F0B1846-6CE5-47AE-B0D0-7202A39CE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A48A5F-A0F2-9D67-1A72-F21EF5B59350}"/>
              </a:ext>
            </a:extLst>
          </p:cNvPr>
          <p:cNvSpPr>
            <a:spLocks noGrp="1"/>
          </p:cNvSpPr>
          <p:nvPr>
            <p:ph type="title"/>
          </p:nvPr>
        </p:nvSpPr>
        <p:spPr>
          <a:xfrm>
            <a:off x="521208" y="908006"/>
            <a:ext cx="3503409" cy="5070171"/>
          </a:xfrm>
        </p:spPr>
        <p:txBody>
          <a:bodyPr anchor="b">
            <a:normAutofit/>
          </a:bodyPr>
          <a:lstStyle/>
          <a:p>
            <a:r>
              <a:rPr lang="en-US" sz="2400" i="0" dirty="0">
                <a:effectLst/>
                <a:latin typeface="Söhne"/>
              </a:rPr>
              <a:t>Loyalty Cards: Understand the impact of loyalty programs on sales.</a:t>
            </a:r>
            <a:br>
              <a:rPr lang="en-US" sz="2400" i="0" dirty="0">
                <a:effectLst/>
                <a:latin typeface="Söhne"/>
              </a:rPr>
            </a:br>
            <a:endParaRPr lang="en-IN" dirty="0"/>
          </a:p>
        </p:txBody>
      </p:sp>
      <p:cxnSp>
        <p:nvCxnSpPr>
          <p:cNvPr id="17" name="Straight Connector 16">
            <a:extLst>
              <a:ext uri="{FF2B5EF4-FFF2-40B4-BE49-F238E27FC236}">
                <a16:creationId xmlns:a16="http://schemas.microsoft.com/office/drawing/2014/main" id="{4B706659-8817-44F5-87F5-B7804F1CBE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E7E0E66-59D6-4A3A-B1A2-84B9078432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64F6F91-27E3-4BF5-9BD7-E5923D27CC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95F0A592-CAC1-CD43-8295-EDEB10503716}"/>
              </a:ext>
            </a:extLst>
          </p:cNvPr>
          <p:cNvGraphicFramePr>
            <a:graphicFrameLocks noGrp="1"/>
          </p:cNvGraphicFramePr>
          <p:nvPr>
            <p:ph idx="1"/>
            <p:extLst>
              <p:ext uri="{D42A27DB-BD31-4B8C-83A1-F6EECF244321}">
                <p14:modId xmlns:p14="http://schemas.microsoft.com/office/powerpoint/2010/main" val="1613812162"/>
              </p:ext>
            </p:extLst>
          </p:nvPr>
        </p:nvGraphicFramePr>
        <p:xfrm>
          <a:off x="5038410" y="1061686"/>
          <a:ext cx="6593202" cy="4762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F18D8AE-5B4B-97BE-6A51-6BA901EF7113}"/>
              </a:ext>
            </a:extLst>
          </p:cNvPr>
          <p:cNvSpPr txBox="1"/>
          <p:nvPr/>
        </p:nvSpPr>
        <p:spPr>
          <a:xfrm>
            <a:off x="839757" y="905068"/>
            <a:ext cx="2780517" cy="1323439"/>
          </a:xfrm>
          <a:prstGeom prst="rect">
            <a:avLst/>
          </a:prstGeom>
          <a:noFill/>
        </p:spPr>
        <p:txBody>
          <a:bodyPr wrap="square" rtlCol="0">
            <a:spAutoFit/>
          </a:bodyPr>
          <a:lstStyle/>
          <a:p>
            <a:r>
              <a:rPr lang="en-IN" sz="4000" spc="-100" dirty="0">
                <a:latin typeface="Batang" panose="02030600000101010101" pitchFamily="18" charset="-127"/>
                <a:ea typeface="Batang" panose="02030600000101010101" pitchFamily="18" charset="-127"/>
                <a:cs typeface="+mj-cs"/>
              </a:rPr>
              <a:t>Filtering Options:</a:t>
            </a:r>
          </a:p>
        </p:txBody>
      </p:sp>
    </p:spTree>
    <p:extLst>
      <p:ext uri="{BB962C8B-B14F-4D97-AF65-F5344CB8AC3E}">
        <p14:creationId xmlns:p14="http://schemas.microsoft.com/office/powerpoint/2010/main" val="1443134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0B1846-6CE5-47AE-B0D0-7202A39CE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EA9A0-1C83-D8A8-6419-2CF54DAADAED}"/>
              </a:ext>
            </a:extLst>
          </p:cNvPr>
          <p:cNvSpPr>
            <a:spLocks noGrp="1"/>
          </p:cNvSpPr>
          <p:nvPr>
            <p:ph type="title"/>
          </p:nvPr>
        </p:nvSpPr>
        <p:spPr>
          <a:xfrm>
            <a:off x="521208" y="822960"/>
            <a:ext cx="2483246" cy="5296270"/>
          </a:xfrm>
        </p:spPr>
        <p:txBody>
          <a:bodyPr anchor="t">
            <a:normAutofit/>
          </a:bodyPr>
          <a:lstStyle/>
          <a:p>
            <a:r>
              <a:rPr lang="en-US" b="1" dirty="0">
                <a:solidFill>
                  <a:schemeClr val="bg2">
                    <a:lumMod val="25000"/>
                  </a:schemeClr>
                </a:solidFill>
              </a:rPr>
              <a:t>Results</a:t>
            </a:r>
            <a:endParaRPr lang="en-IN" b="1" dirty="0">
              <a:solidFill>
                <a:schemeClr val="bg2">
                  <a:lumMod val="25000"/>
                </a:schemeClr>
              </a:solidFill>
            </a:endParaRPr>
          </a:p>
        </p:txBody>
      </p:sp>
      <p:cxnSp>
        <p:nvCxnSpPr>
          <p:cNvPr id="11" name="Straight Connector 10">
            <a:extLst>
              <a:ext uri="{FF2B5EF4-FFF2-40B4-BE49-F238E27FC236}">
                <a16:creationId xmlns:a16="http://schemas.microsoft.com/office/drawing/2014/main" id="{4B706659-8817-44F5-87F5-B7804F1CBE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E7E0E66-59D6-4A3A-B1A2-84B9078432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64F6F91-27E3-4BF5-9BD7-E5923D27CC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4FC8433-ACC2-10E4-B488-2A81E3BB41F3}"/>
              </a:ext>
            </a:extLst>
          </p:cNvPr>
          <p:cNvGraphicFramePr>
            <a:graphicFrameLocks noGrp="1"/>
          </p:cNvGraphicFramePr>
          <p:nvPr>
            <p:ph idx="1"/>
            <p:extLst>
              <p:ext uri="{D42A27DB-BD31-4B8C-83A1-F6EECF244321}">
                <p14:modId xmlns:p14="http://schemas.microsoft.com/office/powerpoint/2010/main" val="443549183"/>
              </p:ext>
            </p:extLst>
          </p:nvPr>
        </p:nvGraphicFramePr>
        <p:xfrm>
          <a:off x="3751189" y="1061686"/>
          <a:ext cx="7880423" cy="4762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5823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28D120-1389-4B3F-BECB-0949DCCAC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376BD3-0E0D-B46F-22DF-33AC4EE0B95A}"/>
              </a:ext>
            </a:extLst>
          </p:cNvPr>
          <p:cNvSpPr>
            <a:spLocks noGrp="1"/>
          </p:cNvSpPr>
          <p:nvPr>
            <p:ph type="title"/>
          </p:nvPr>
        </p:nvSpPr>
        <p:spPr>
          <a:xfrm>
            <a:off x="521209" y="786384"/>
            <a:ext cx="3623244" cy="2665614"/>
          </a:xfrm>
        </p:spPr>
        <p:txBody>
          <a:bodyPr anchor="t">
            <a:normAutofit/>
          </a:bodyPr>
          <a:lstStyle/>
          <a:p>
            <a:r>
              <a:rPr lang="en-IN" sz="3100" b="1" dirty="0">
                <a:solidFill>
                  <a:schemeClr val="bg2">
                    <a:lumMod val="25000"/>
                  </a:schemeClr>
                </a:solidFill>
              </a:rPr>
              <a:t>Recommendations</a:t>
            </a:r>
          </a:p>
        </p:txBody>
      </p:sp>
      <p:cxnSp>
        <p:nvCxnSpPr>
          <p:cNvPr id="12" name="Straight Connector 11">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Onboarding">
            <a:extLst>
              <a:ext uri="{FF2B5EF4-FFF2-40B4-BE49-F238E27FC236}">
                <a16:creationId xmlns:a16="http://schemas.microsoft.com/office/drawing/2014/main" id="{E939888F-90FB-1EF8-172F-016315E94E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352" y="3958680"/>
            <a:ext cx="2074476" cy="2074476"/>
          </a:xfrm>
          <a:prstGeom prst="rect">
            <a:avLst/>
          </a:prstGeom>
        </p:spPr>
      </p:pic>
      <p:sp>
        <p:nvSpPr>
          <p:cNvPr id="3" name="Content Placeholder 2">
            <a:extLst>
              <a:ext uri="{FF2B5EF4-FFF2-40B4-BE49-F238E27FC236}">
                <a16:creationId xmlns:a16="http://schemas.microsoft.com/office/drawing/2014/main" id="{BD308FA2-42CD-766E-62A4-99FC00CC48E6}"/>
              </a:ext>
            </a:extLst>
          </p:cNvPr>
          <p:cNvSpPr>
            <a:spLocks noGrp="1"/>
          </p:cNvSpPr>
          <p:nvPr>
            <p:ph idx="1"/>
          </p:nvPr>
        </p:nvSpPr>
        <p:spPr>
          <a:xfrm>
            <a:off x="4672444" y="989350"/>
            <a:ext cx="6958865" cy="5021609"/>
          </a:xfrm>
        </p:spPr>
        <p:txBody>
          <a:bodyPr anchor="t">
            <a:normAutofit fontScale="92500"/>
          </a:bodyPr>
          <a:lstStyle/>
          <a:p>
            <a:pPr marL="0" indent="0" algn="just">
              <a:buNone/>
            </a:pPr>
            <a:r>
              <a:rPr lang="en-US" sz="2400" b="0" i="0" dirty="0">
                <a:effectLst/>
                <a:latin typeface="Söhne"/>
              </a:rPr>
              <a:t>1. Adjust how we promote our coffee to match what people like, so more folks can enjoy their favorite flavors.</a:t>
            </a:r>
          </a:p>
          <a:p>
            <a:pPr marL="0" indent="0" algn="just">
              <a:buNone/>
            </a:pPr>
            <a:r>
              <a:rPr lang="en-US" sz="2400" b="0" i="0" dirty="0">
                <a:effectLst/>
                <a:latin typeface="Söhne"/>
              </a:rPr>
              <a:t>2. Think about growing our business in the U.S., where there's a lot of potential for success.</a:t>
            </a:r>
          </a:p>
          <a:p>
            <a:pPr marL="0" indent="0" algn="just">
              <a:buNone/>
            </a:pPr>
            <a:r>
              <a:rPr lang="en-US" sz="2400" b="0" i="0" dirty="0">
                <a:effectLst/>
                <a:latin typeface="Söhne"/>
              </a:rPr>
              <a:t>3. Get closer to our best customers by making our interactions more personal and friendly.</a:t>
            </a:r>
          </a:p>
          <a:p>
            <a:pPr marL="0" indent="0" algn="just">
              <a:buNone/>
            </a:pPr>
            <a:r>
              <a:rPr lang="en-US" sz="2400" b="0" i="0" dirty="0">
                <a:effectLst/>
                <a:latin typeface="Söhne"/>
              </a:rPr>
              <a:t>4. Make sure we have enough of the coffee people love in stock, so they can always get what they want.</a:t>
            </a:r>
          </a:p>
          <a:p>
            <a:pPr marL="0" indent="0" algn="just">
              <a:buNone/>
            </a:pPr>
            <a:r>
              <a:rPr lang="en-US" sz="2400" b="0" i="0" dirty="0">
                <a:effectLst/>
                <a:latin typeface="Söhne"/>
              </a:rPr>
              <a:t>5. Take another look at our loyalty card program to see how it affects what customers buy and how much they spend.</a:t>
            </a:r>
          </a:p>
        </p:txBody>
      </p:sp>
      <p:cxnSp>
        <p:nvCxnSpPr>
          <p:cNvPr id="14" name="Straight Connector 13">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22916"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58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30F475-FB57-4BF6-7A9E-616B723C60DE}"/>
              </a:ext>
            </a:extLst>
          </p:cNvPr>
          <p:cNvSpPr>
            <a:spLocks noGrp="1"/>
          </p:cNvSpPr>
          <p:nvPr>
            <p:ph type="title"/>
          </p:nvPr>
        </p:nvSpPr>
        <p:spPr/>
        <p:txBody>
          <a:bodyPr/>
          <a:lstStyle/>
          <a:p>
            <a:r>
              <a:rPr lang="en-US" sz="4400" b="1" dirty="0">
                <a:solidFill>
                  <a:schemeClr val="bg2">
                    <a:lumMod val="25000"/>
                  </a:schemeClr>
                </a:solidFill>
              </a:rPr>
              <a:t>Content</a:t>
            </a:r>
            <a:endParaRPr lang="en-IN" b="1" dirty="0">
              <a:solidFill>
                <a:schemeClr val="bg2">
                  <a:lumMod val="25000"/>
                </a:schemeClr>
              </a:solidFill>
            </a:endParaRPr>
          </a:p>
        </p:txBody>
      </p:sp>
      <p:graphicFrame>
        <p:nvGraphicFramePr>
          <p:cNvPr id="20" name="Content Placeholder 5">
            <a:extLst>
              <a:ext uri="{FF2B5EF4-FFF2-40B4-BE49-F238E27FC236}">
                <a16:creationId xmlns:a16="http://schemas.microsoft.com/office/drawing/2014/main" id="{FE28122E-B223-F708-973A-884BCFCE31E0}"/>
              </a:ext>
            </a:extLst>
          </p:cNvPr>
          <p:cNvGraphicFramePr>
            <a:graphicFrameLocks noGrp="1"/>
          </p:cNvGraphicFramePr>
          <p:nvPr>
            <p:ph idx="1"/>
          </p:nvPr>
        </p:nvGraphicFramePr>
        <p:xfrm>
          <a:off x="571499" y="2075688"/>
          <a:ext cx="11059811" cy="3910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752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 up of whole coffee beans and earth coffee">
            <a:extLst>
              <a:ext uri="{FF2B5EF4-FFF2-40B4-BE49-F238E27FC236}">
                <a16:creationId xmlns:a16="http://schemas.microsoft.com/office/drawing/2014/main" id="{9DC2FBEB-C6E4-1AA1-1E04-FC5D42420C44}"/>
              </a:ext>
            </a:extLst>
          </p:cNvPr>
          <p:cNvPicPr>
            <a:picLocks noChangeAspect="1"/>
          </p:cNvPicPr>
          <p:nvPr/>
        </p:nvPicPr>
        <p:blipFill rotWithShape="1">
          <a:blip r:embed="rId2">
            <a:alphaModFix amt="60000"/>
          </a:blip>
          <a:srcRect t="7771" b="17229"/>
          <a:stretch/>
        </p:blipFill>
        <p:spPr>
          <a:xfrm>
            <a:off x="20" y="10"/>
            <a:ext cx="12191979" cy="6857989"/>
          </a:xfrm>
          <a:prstGeom prst="rect">
            <a:avLst/>
          </a:prstGeom>
        </p:spPr>
      </p:pic>
      <p:sp>
        <p:nvSpPr>
          <p:cNvPr id="5" name="TextBox 4">
            <a:extLst>
              <a:ext uri="{FF2B5EF4-FFF2-40B4-BE49-F238E27FC236}">
                <a16:creationId xmlns:a16="http://schemas.microsoft.com/office/drawing/2014/main" id="{046DAD6F-0E7A-EE86-860B-5F8C7C4968FD}"/>
              </a:ext>
            </a:extLst>
          </p:cNvPr>
          <p:cNvSpPr txBox="1"/>
          <p:nvPr/>
        </p:nvSpPr>
        <p:spPr>
          <a:xfrm>
            <a:off x="3867150" y="2943225"/>
            <a:ext cx="6410324" cy="235544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spc="-100" dirty="0">
                <a:solidFill>
                  <a:srgbClr val="FFFFFF"/>
                </a:solidFill>
                <a:latin typeface="Batang" panose="02030600000101010101" pitchFamily="18" charset="-127"/>
                <a:ea typeface="Batang" panose="02030600000101010101" pitchFamily="18" charset="-127"/>
                <a:cs typeface="+mj-cs"/>
              </a:rPr>
              <a:t>THANK YOU</a:t>
            </a:r>
          </a:p>
        </p:txBody>
      </p:sp>
      <p:cxnSp>
        <p:nvCxnSpPr>
          <p:cNvPr id="18" name="Straight Connector 17">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104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D28D120-1389-4B3F-BECB-0949DCCAC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204A8-70E5-CE8A-98BE-D421D688E29F}"/>
              </a:ext>
            </a:extLst>
          </p:cNvPr>
          <p:cNvSpPr>
            <a:spLocks noGrp="1"/>
          </p:cNvSpPr>
          <p:nvPr>
            <p:ph type="title"/>
          </p:nvPr>
        </p:nvSpPr>
        <p:spPr>
          <a:xfrm>
            <a:off x="521209" y="786384"/>
            <a:ext cx="3623244" cy="2665614"/>
          </a:xfrm>
        </p:spPr>
        <p:txBody>
          <a:bodyPr anchor="t">
            <a:normAutofit/>
          </a:bodyPr>
          <a:lstStyle/>
          <a:p>
            <a:r>
              <a:rPr lang="en-IN" sz="4400" b="1" dirty="0">
                <a:solidFill>
                  <a:schemeClr val="bg2">
                    <a:lumMod val="25000"/>
                  </a:schemeClr>
                </a:solidFill>
              </a:rPr>
              <a:t>Project Description</a:t>
            </a:r>
          </a:p>
        </p:txBody>
      </p:sp>
      <p:cxnSp>
        <p:nvCxnSpPr>
          <p:cNvPr id="36" name="Straight Connector 35">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Coffee">
            <a:extLst>
              <a:ext uri="{FF2B5EF4-FFF2-40B4-BE49-F238E27FC236}">
                <a16:creationId xmlns:a16="http://schemas.microsoft.com/office/drawing/2014/main" id="{4BC9B00A-12B6-59D8-7BAF-B75184EB85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352" y="3958680"/>
            <a:ext cx="2074476" cy="2074476"/>
          </a:xfrm>
          <a:prstGeom prst="rect">
            <a:avLst/>
          </a:prstGeom>
        </p:spPr>
      </p:pic>
      <p:sp>
        <p:nvSpPr>
          <p:cNvPr id="3" name="Content Placeholder 2">
            <a:extLst>
              <a:ext uri="{FF2B5EF4-FFF2-40B4-BE49-F238E27FC236}">
                <a16:creationId xmlns:a16="http://schemas.microsoft.com/office/drawing/2014/main" id="{31BB220D-B4E1-C558-619D-44463345C73E}"/>
              </a:ext>
            </a:extLst>
          </p:cNvPr>
          <p:cNvSpPr>
            <a:spLocks noGrp="1"/>
          </p:cNvSpPr>
          <p:nvPr>
            <p:ph idx="1"/>
          </p:nvPr>
        </p:nvSpPr>
        <p:spPr>
          <a:xfrm>
            <a:off x="4931765" y="989350"/>
            <a:ext cx="6699544" cy="5021609"/>
          </a:xfrm>
        </p:spPr>
        <p:txBody>
          <a:bodyPr anchor="t">
            <a:normAutofit fontScale="62500" lnSpcReduction="20000"/>
          </a:bodyPr>
          <a:lstStyle/>
          <a:p>
            <a:pPr marL="0" indent="0" algn="just">
              <a:buNone/>
            </a:pPr>
            <a:r>
              <a:rPr lang="en-US" sz="2400" b="0" i="0" dirty="0">
                <a:solidFill>
                  <a:srgbClr val="374151"/>
                </a:solidFill>
                <a:effectLst/>
                <a:latin typeface="Sitka Subheading Semibold" pitchFamily="2" charset="0"/>
              </a:rPr>
              <a:t>Projec</a:t>
            </a:r>
            <a:r>
              <a:rPr lang="en-US" sz="2400" dirty="0">
                <a:solidFill>
                  <a:srgbClr val="374151"/>
                </a:solidFill>
                <a:latin typeface="Sitka Subheading Semibold" pitchFamily="2" charset="0"/>
              </a:rPr>
              <a:t>t Purpose:</a:t>
            </a:r>
          </a:p>
          <a:p>
            <a:pPr algn="just"/>
            <a:r>
              <a:rPr lang="en-US" sz="2400" b="0" i="0" dirty="0">
                <a:solidFill>
                  <a:srgbClr val="374151"/>
                </a:solidFill>
                <a:effectLst/>
                <a:latin typeface="Sitka Subheading Semibold" pitchFamily="2" charset="0"/>
              </a:rPr>
              <a:t>The primary objective of the Coffee Sales Analysis project is to offer a thorough understanding of the sales performance of a coffee business throughout recent years.</a:t>
            </a:r>
          </a:p>
          <a:p>
            <a:pPr marL="0" indent="0" algn="just">
              <a:buNone/>
            </a:pPr>
            <a:r>
              <a:rPr lang="en-US" sz="2400" b="0" i="0" dirty="0">
                <a:solidFill>
                  <a:srgbClr val="374151"/>
                </a:solidFill>
                <a:effectLst/>
                <a:latin typeface="Sitka Subheading Semibold" pitchFamily="2" charset="0"/>
              </a:rPr>
              <a:t>Business Problem:</a:t>
            </a:r>
          </a:p>
          <a:p>
            <a:pPr algn="just"/>
            <a:r>
              <a:rPr lang="en-US" sz="2400" b="0" i="0" dirty="0">
                <a:solidFill>
                  <a:srgbClr val="374151"/>
                </a:solidFill>
                <a:effectLst/>
                <a:latin typeface="Sitka Subheading Semibold" pitchFamily="2" charset="0"/>
              </a:rPr>
              <a:t>Improve competitiveness in the Market Using and increase sales.</a:t>
            </a:r>
          </a:p>
          <a:p>
            <a:pPr algn="just"/>
            <a:r>
              <a:rPr lang="en-US" sz="2400" dirty="0">
                <a:solidFill>
                  <a:srgbClr val="374151"/>
                </a:solidFill>
                <a:latin typeface="Sitka Subheading Semibold" pitchFamily="2" charset="0"/>
              </a:rPr>
              <a:t>Meet consumer Demand.</a:t>
            </a:r>
          </a:p>
          <a:p>
            <a:pPr marL="0" indent="0" algn="just">
              <a:buNone/>
            </a:pPr>
            <a:r>
              <a:rPr lang="en-US" sz="2400" dirty="0">
                <a:solidFill>
                  <a:srgbClr val="374151"/>
                </a:solidFill>
                <a:latin typeface="Sitka Subheading Semibold" pitchFamily="2" charset="0"/>
              </a:rPr>
              <a:t>Dataset Details:</a:t>
            </a:r>
          </a:p>
          <a:p>
            <a:pPr algn="just"/>
            <a:r>
              <a:rPr lang="en-US" sz="2400" dirty="0">
                <a:solidFill>
                  <a:srgbClr val="374151"/>
                </a:solidFill>
                <a:latin typeface="Sitka Subheading Semibold" pitchFamily="2" charset="0"/>
              </a:rPr>
              <a:t>Contains information on over 1000 customers , their country, city, type of coffee they used, Type of Roast they preferred , total sales done as per individual customer and order per date.</a:t>
            </a:r>
          </a:p>
          <a:p>
            <a:pPr marL="0" indent="0" algn="just">
              <a:buNone/>
            </a:pPr>
            <a:r>
              <a:rPr lang="en-US" sz="2400" b="0" i="0" dirty="0">
                <a:solidFill>
                  <a:srgbClr val="374151"/>
                </a:solidFill>
                <a:effectLst/>
                <a:latin typeface="Sitka Subheading Semibold" pitchFamily="2" charset="0"/>
              </a:rPr>
              <a:t>Using advanced data analytics and visualization methods, the project investigates diverse elements of sales, customer interactions, and product preferences.</a:t>
            </a:r>
          </a:p>
          <a:p>
            <a:pPr marL="0" indent="0" algn="just">
              <a:buNone/>
            </a:pPr>
            <a:r>
              <a:rPr lang="en-US" sz="2400" b="0" i="0" dirty="0">
                <a:solidFill>
                  <a:srgbClr val="374151"/>
                </a:solidFill>
                <a:effectLst/>
                <a:latin typeface="Sitka Subheading Semibold" pitchFamily="2" charset="0"/>
              </a:rPr>
              <a:t>Ultimately, the aim is to empower stakeholders with actionable insights, facilitating strategic decision-making and fostering business growt</a:t>
            </a:r>
            <a:r>
              <a:rPr lang="en-US" sz="2400" dirty="0">
                <a:solidFill>
                  <a:srgbClr val="374151"/>
                </a:solidFill>
                <a:latin typeface="Sitka Subheading Semibold" pitchFamily="2" charset="0"/>
              </a:rPr>
              <a:t>h.</a:t>
            </a:r>
            <a:endParaRPr lang="en-IN" sz="2800" dirty="0">
              <a:latin typeface="Sitka Subheading Semibold" pitchFamily="2" charset="0"/>
            </a:endParaRPr>
          </a:p>
          <a:p>
            <a:pPr marL="0" indent="0" algn="just">
              <a:buNone/>
            </a:pPr>
            <a:endParaRPr lang="en-US" sz="2400" dirty="0">
              <a:solidFill>
                <a:srgbClr val="374151"/>
              </a:solidFill>
              <a:latin typeface="Sitka Subheading Semibold" pitchFamily="2" charset="0"/>
            </a:endParaRPr>
          </a:p>
        </p:txBody>
      </p:sp>
      <p:cxnSp>
        <p:nvCxnSpPr>
          <p:cNvPr id="38" name="Straight Connector 37">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22916"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459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5E22E-1505-7123-4CE2-BE16F4371748}"/>
              </a:ext>
            </a:extLst>
          </p:cNvPr>
          <p:cNvSpPr>
            <a:spLocks noGrp="1"/>
          </p:cNvSpPr>
          <p:nvPr>
            <p:ph type="title"/>
          </p:nvPr>
        </p:nvSpPr>
        <p:spPr/>
        <p:txBody>
          <a:bodyPr/>
          <a:lstStyle/>
          <a:p>
            <a:r>
              <a:rPr lang="en-US" dirty="0"/>
              <a:t>Approach</a:t>
            </a:r>
            <a:endParaRPr lang="en-IN" dirty="0"/>
          </a:p>
        </p:txBody>
      </p:sp>
      <p:graphicFrame>
        <p:nvGraphicFramePr>
          <p:cNvPr id="5" name="Content Placeholder 2">
            <a:extLst>
              <a:ext uri="{FF2B5EF4-FFF2-40B4-BE49-F238E27FC236}">
                <a16:creationId xmlns:a16="http://schemas.microsoft.com/office/drawing/2014/main" id="{A9374A82-1BC1-43D1-D83A-F5BEBB5823CF}"/>
              </a:ext>
            </a:extLst>
          </p:cNvPr>
          <p:cNvGraphicFramePr>
            <a:graphicFrameLocks noGrp="1"/>
          </p:cNvGraphicFramePr>
          <p:nvPr>
            <p:ph idx="1"/>
            <p:extLst>
              <p:ext uri="{D42A27DB-BD31-4B8C-83A1-F6EECF244321}">
                <p14:modId xmlns:p14="http://schemas.microsoft.com/office/powerpoint/2010/main" val="2189726845"/>
              </p:ext>
            </p:extLst>
          </p:nvPr>
        </p:nvGraphicFramePr>
        <p:xfrm>
          <a:off x="571499" y="2075688"/>
          <a:ext cx="11059811" cy="3910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297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874FE8-B9AE-F9C3-7F1F-FA999105C60A}"/>
              </a:ext>
            </a:extLst>
          </p:cNvPr>
          <p:cNvSpPr>
            <a:spLocks noGrp="1"/>
          </p:cNvSpPr>
          <p:nvPr>
            <p:ph type="title"/>
          </p:nvPr>
        </p:nvSpPr>
        <p:spPr>
          <a:xfrm>
            <a:off x="521207" y="789567"/>
            <a:ext cx="11110405" cy="1054864"/>
          </a:xfrm>
        </p:spPr>
        <p:txBody>
          <a:bodyPr anchor="t">
            <a:normAutofit/>
          </a:bodyPr>
          <a:lstStyle/>
          <a:p>
            <a:r>
              <a:rPr lang="en-IN" dirty="0"/>
              <a:t>Tech-Stack Used</a:t>
            </a:r>
          </a:p>
        </p:txBody>
      </p:sp>
      <p:cxnSp>
        <p:nvCxnSpPr>
          <p:cNvPr id="11" name="Straight Connector 10">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6775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BE6E861-B3DD-42E5-A3BF-49EF219F3EA9}"/>
              </a:ext>
            </a:extLst>
          </p:cNvPr>
          <p:cNvGraphicFramePr>
            <a:graphicFrameLocks noGrp="1"/>
          </p:cNvGraphicFramePr>
          <p:nvPr>
            <p:ph idx="1"/>
            <p:extLst>
              <p:ext uri="{D42A27DB-BD31-4B8C-83A1-F6EECF244321}">
                <p14:modId xmlns:p14="http://schemas.microsoft.com/office/powerpoint/2010/main" val="4181818459"/>
              </p:ext>
            </p:extLst>
          </p:nvPr>
        </p:nvGraphicFramePr>
        <p:xfrm>
          <a:off x="571500" y="1936417"/>
          <a:ext cx="11060113" cy="3934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7459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E56928-BBB9-3BC4-8F90-D0BD38B90583}"/>
              </a:ext>
            </a:extLst>
          </p:cNvPr>
          <p:cNvSpPr>
            <a:spLocks noGrp="1"/>
          </p:cNvSpPr>
          <p:nvPr>
            <p:ph type="title"/>
          </p:nvPr>
        </p:nvSpPr>
        <p:spPr>
          <a:xfrm>
            <a:off x="521208" y="5289342"/>
            <a:ext cx="11049000" cy="913741"/>
          </a:xfrm>
        </p:spPr>
        <p:txBody>
          <a:bodyPr anchor="ctr">
            <a:normAutofit/>
          </a:bodyPr>
          <a:lstStyle/>
          <a:p>
            <a:r>
              <a:rPr lang="en-IN" dirty="0"/>
              <a:t>Data Cleaning</a:t>
            </a:r>
          </a:p>
        </p:txBody>
      </p:sp>
      <p:cxnSp>
        <p:nvCxnSpPr>
          <p:cNvPr id="11" name="Straight Connector 10">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21818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32A0494-836A-DFDC-1505-F94B7AD409F6}"/>
              </a:ext>
            </a:extLst>
          </p:cNvPr>
          <p:cNvGraphicFramePr>
            <a:graphicFrameLocks noGrp="1"/>
          </p:cNvGraphicFramePr>
          <p:nvPr>
            <p:ph idx="1"/>
            <p:extLst>
              <p:ext uri="{D42A27DB-BD31-4B8C-83A1-F6EECF244321}">
                <p14:modId xmlns:p14="http://schemas.microsoft.com/office/powerpoint/2010/main" val="59924233"/>
              </p:ext>
            </p:extLst>
          </p:nvPr>
        </p:nvGraphicFramePr>
        <p:xfrm>
          <a:off x="571500" y="767115"/>
          <a:ext cx="11060113" cy="4367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146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1FD0F0B6-5415-4254-9E66-BE9C2FB0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084BB6A-BA9C-7B0E-F376-6107C209F6B0}"/>
              </a:ext>
            </a:extLst>
          </p:cNvPr>
          <p:cNvSpPr>
            <a:spLocks noGrp="1"/>
          </p:cNvSpPr>
          <p:nvPr>
            <p:ph type="title"/>
          </p:nvPr>
        </p:nvSpPr>
        <p:spPr>
          <a:xfrm>
            <a:off x="521208" y="822960"/>
            <a:ext cx="3463784" cy="3454604"/>
          </a:xfrm>
        </p:spPr>
        <p:txBody>
          <a:bodyPr vert="horz" lIns="91440" tIns="45720" rIns="91440" bIns="45720" rtlCol="0" anchor="t">
            <a:normAutofit/>
          </a:bodyPr>
          <a:lstStyle/>
          <a:p>
            <a:r>
              <a:rPr lang="en-US" sz="4800"/>
              <a:t>Insights</a:t>
            </a:r>
          </a:p>
        </p:txBody>
      </p:sp>
      <p:cxnSp>
        <p:nvCxnSpPr>
          <p:cNvPr id="36" name="Straight Connector 35">
            <a:extLst>
              <a:ext uri="{FF2B5EF4-FFF2-40B4-BE49-F238E27FC236}">
                <a16:creationId xmlns:a16="http://schemas.microsoft.com/office/drawing/2014/main" id="{8D66FEA8-8B71-461B-95A4-855374AB4C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A4B168A-A51F-4C91-A9E4-A2F203CB9D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689"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phic 7" descr="Lightbulb">
            <a:extLst>
              <a:ext uri="{FF2B5EF4-FFF2-40B4-BE49-F238E27FC236}">
                <a16:creationId xmlns:a16="http://schemas.microsoft.com/office/drawing/2014/main" id="{D477469F-A9F1-9562-E32D-F5E5C4CA3C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84592" y="852352"/>
            <a:ext cx="5148367" cy="5148367"/>
          </a:xfrm>
          <a:prstGeom prst="rect">
            <a:avLst/>
          </a:prstGeom>
        </p:spPr>
      </p:pic>
      <p:cxnSp>
        <p:nvCxnSpPr>
          <p:cNvPr id="40" name="Straight Connector 39">
            <a:extLst>
              <a:ext uri="{FF2B5EF4-FFF2-40B4-BE49-F238E27FC236}">
                <a16:creationId xmlns:a16="http://schemas.microsoft.com/office/drawing/2014/main" id="{A5407E01-913B-484C-A03C-2C64028471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830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0176-256A-925C-5B08-123A1421C871}"/>
              </a:ext>
            </a:extLst>
          </p:cNvPr>
          <p:cNvSpPr>
            <a:spLocks noGrp="1"/>
          </p:cNvSpPr>
          <p:nvPr>
            <p:ph type="title"/>
          </p:nvPr>
        </p:nvSpPr>
        <p:spPr>
          <a:xfrm>
            <a:off x="571500" y="689290"/>
            <a:ext cx="11049000" cy="850262"/>
          </a:xfrm>
        </p:spPr>
        <p:txBody>
          <a:bodyPr/>
          <a:lstStyle/>
          <a:p>
            <a:r>
              <a:rPr lang="en-IN" b="1" dirty="0">
                <a:solidFill>
                  <a:schemeClr val="bg2">
                    <a:lumMod val="25000"/>
                  </a:schemeClr>
                </a:solidFill>
              </a:rPr>
              <a:t>Final Data Set</a:t>
            </a:r>
          </a:p>
        </p:txBody>
      </p:sp>
      <p:pic>
        <p:nvPicPr>
          <p:cNvPr id="5" name="Content Placeholder 4" descr="A screenshot of a computer">
            <a:extLst>
              <a:ext uri="{FF2B5EF4-FFF2-40B4-BE49-F238E27FC236}">
                <a16:creationId xmlns:a16="http://schemas.microsoft.com/office/drawing/2014/main" id="{8B57E1D7-650B-3F68-FB1D-985F1A21C8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617" y="2076450"/>
            <a:ext cx="10523879" cy="3910013"/>
          </a:xfrm>
        </p:spPr>
      </p:pic>
    </p:spTree>
    <p:extLst>
      <p:ext uri="{BB962C8B-B14F-4D97-AF65-F5344CB8AC3E}">
        <p14:creationId xmlns:p14="http://schemas.microsoft.com/office/powerpoint/2010/main" val="94475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57C534-F547-0BD8-4492-3733C2CC2E88}"/>
              </a:ext>
            </a:extLst>
          </p:cNvPr>
          <p:cNvSpPr>
            <a:spLocks noGrp="1"/>
          </p:cNvSpPr>
          <p:nvPr>
            <p:ph type="title"/>
          </p:nvPr>
        </p:nvSpPr>
        <p:spPr>
          <a:xfrm>
            <a:off x="521207" y="789567"/>
            <a:ext cx="11110405" cy="1054864"/>
          </a:xfrm>
        </p:spPr>
        <p:txBody>
          <a:bodyPr anchor="t">
            <a:normAutofit/>
          </a:bodyPr>
          <a:lstStyle/>
          <a:p>
            <a:r>
              <a:rPr lang="en-IN" b="1" dirty="0">
                <a:solidFill>
                  <a:schemeClr val="bg2">
                    <a:lumMod val="25000"/>
                  </a:schemeClr>
                </a:solidFill>
              </a:rPr>
              <a:t>Trend Analysis:</a:t>
            </a:r>
          </a:p>
        </p:txBody>
      </p:sp>
      <p:cxnSp>
        <p:nvCxnSpPr>
          <p:cNvPr id="16" name="Straight Connector 15">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6775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9" name="Content Placeholder 8">
            <a:extLst>
              <a:ext uri="{FF2B5EF4-FFF2-40B4-BE49-F238E27FC236}">
                <a16:creationId xmlns:a16="http://schemas.microsoft.com/office/drawing/2014/main" id="{925F7FB1-B648-7C27-7779-910D174DFC05}"/>
              </a:ext>
            </a:extLst>
          </p:cNvPr>
          <p:cNvGraphicFramePr>
            <a:graphicFrameLocks noGrp="1"/>
          </p:cNvGraphicFramePr>
          <p:nvPr>
            <p:ph idx="1"/>
            <p:extLst>
              <p:ext uri="{D42A27DB-BD31-4B8C-83A1-F6EECF244321}">
                <p14:modId xmlns:p14="http://schemas.microsoft.com/office/powerpoint/2010/main" val="63900873"/>
              </p:ext>
            </p:extLst>
          </p:nvPr>
        </p:nvGraphicFramePr>
        <p:xfrm>
          <a:off x="4627984" y="2266150"/>
          <a:ext cx="7003632" cy="3274754"/>
        </p:xfrm>
        <a:graphic>
          <a:graphicData uri="http://schemas.openxmlformats.org/drawingml/2006/table">
            <a:tbl>
              <a:tblPr firstRow="1" bandRow="1">
                <a:tableStyleId>{5C22544A-7EE6-4342-B048-85BDC9FD1C3A}</a:tableStyleId>
              </a:tblPr>
              <a:tblGrid>
                <a:gridCol w="1380930">
                  <a:extLst>
                    <a:ext uri="{9D8B030D-6E8A-4147-A177-3AD203B41FA5}">
                      <a16:colId xmlns:a16="http://schemas.microsoft.com/office/drawing/2014/main" val="3068121177"/>
                    </a:ext>
                  </a:extLst>
                </a:gridCol>
                <a:gridCol w="1062578">
                  <a:extLst>
                    <a:ext uri="{9D8B030D-6E8A-4147-A177-3AD203B41FA5}">
                      <a16:colId xmlns:a16="http://schemas.microsoft.com/office/drawing/2014/main" val="1588104554"/>
                    </a:ext>
                  </a:extLst>
                </a:gridCol>
                <a:gridCol w="1081961">
                  <a:extLst>
                    <a:ext uri="{9D8B030D-6E8A-4147-A177-3AD203B41FA5}">
                      <a16:colId xmlns:a16="http://schemas.microsoft.com/office/drawing/2014/main" val="4115448003"/>
                    </a:ext>
                  </a:extLst>
                </a:gridCol>
                <a:gridCol w="1141020">
                  <a:extLst>
                    <a:ext uri="{9D8B030D-6E8A-4147-A177-3AD203B41FA5}">
                      <a16:colId xmlns:a16="http://schemas.microsoft.com/office/drawing/2014/main" val="2627054026"/>
                    </a:ext>
                  </a:extLst>
                </a:gridCol>
                <a:gridCol w="1022902">
                  <a:extLst>
                    <a:ext uri="{9D8B030D-6E8A-4147-A177-3AD203B41FA5}">
                      <a16:colId xmlns:a16="http://schemas.microsoft.com/office/drawing/2014/main" val="1775329527"/>
                    </a:ext>
                  </a:extLst>
                </a:gridCol>
                <a:gridCol w="1314241">
                  <a:extLst>
                    <a:ext uri="{9D8B030D-6E8A-4147-A177-3AD203B41FA5}">
                      <a16:colId xmlns:a16="http://schemas.microsoft.com/office/drawing/2014/main" val="2044602858"/>
                    </a:ext>
                  </a:extLst>
                </a:gridCol>
              </a:tblGrid>
              <a:tr h="467822">
                <a:tc>
                  <a:txBody>
                    <a:bodyPr/>
                    <a:lstStyle/>
                    <a:p>
                      <a:endParaRPr lang="en-IN" sz="1600" b="1" kern="1200" dirty="0">
                        <a:solidFill>
                          <a:schemeClr val="lt1"/>
                        </a:solidFill>
                        <a:latin typeface="+mn-lt"/>
                        <a:ea typeface="+mn-ea"/>
                        <a:cs typeface="+mn-cs"/>
                      </a:endParaRPr>
                    </a:p>
                  </a:txBody>
                  <a:tcPr marL="134303" marR="134303" marT="67151" marB="67151"/>
                </a:tc>
                <a:tc gridSpan="5">
                  <a:txBody>
                    <a:bodyPr/>
                    <a:lstStyle/>
                    <a:p>
                      <a:pPr algn="ctr" fontAlgn="b"/>
                      <a:r>
                        <a:rPr lang="en-IN" sz="1600" b="1" kern="1200">
                          <a:solidFill>
                            <a:schemeClr val="lt1"/>
                          </a:solidFill>
                          <a:latin typeface="+mn-lt"/>
                          <a:ea typeface="+mn-ea"/>
                          <a:cs typeface="+mn-cs"/>
                        </a:rPr>
                        <a:t>Sum of Total_Sales</a:t>
                      </a:r>
                    </a:p>
                  </a:txBody>
                  <a:tcPr marL="11192" marR="11192" marT="11192" marB="0" anchor="b"/>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939794615"/>
                  </a:ext>
                </a:extLst>
              </a:tr>
              <a:tr h="467822">
                <a:tc>
                  <a:txBody>
                    <a:bodyPr/>
                    <a:lstStyle/>
                    <a:p>
                      <a:pPr algn="l" fontAlgn="b"/>
                      <a:r>
                        <a:rPr lang="en-IN" sz="1600" b="1" kern="1200">
                          <a:solidFill>
                            <a:schemeClr val="lt1"/>
                          </a:solidFill>
                          <a:latin typeface="+mn-lt"/>
                          <a:ea typeface="+mn-ea"/>
                          <a:cs typeface="+mn-cs"/>
                        </a:rPr>
                        <a:t>Year</a:t>
                      </a:r>
                    </a:p>
                  </a:txBody>
                  <a:tcPr marL="11192" marR="11192" marT="11192" marB="0" anchor="b">
                    <a:solidFill>
                      <a:srgbClr val="928A63"/>
                    </a:solidFill>
                  </a:tcPr>
                </a:tc>
                <a:tc>
                  <a:txBody>
                    <a:bodyPr/>
                    <a:lstStyle/>
                    <a:p>
                      <a:pPr algn="l" fontAlgn="b"/>
                      <a:r>
                        <a:rPr lang="en-IN" sz="1600" b="1" kern="1200" dirty="0">
                          <a:solidFill>
                            <a:schemeClr val="lt1"/>
                          </a:solidFill>
                          <a:latin typeface="+mn-lt"/>
                          <a:ea typeface="+mn-ea"/>
                          <a:cs typeface="+mn-cs"/>
                        </a:rPr>
                        <a:t>Arabica</a:t>
                      </a:r>
                    </a:p>
                  </a:txBody>
                  <a:tcPr marL="11192" marR="11192" marT="11192" marB="0" anchor="b">
                    <a:solidFill>
                      <a:srgbClr val="928A63"/>
                    </a:solidFill>
                  </a:tcPr>
                </a:tc>
                <a:tc>
                  <a:txBody>
                    <a:bodyPr/>
                    <a:lstStyle/>
                    <a:p>
                      <a:pPr algn="l" fontAlgn="b"/>
                      <a:r>
                        <a:rPr lang="en-IN" sz="1600" b="1" kern="1200">
                          <a:solidFill>
                            <a:schemeClr val="lt1"/>
                          </a:solidFill>
                          <a:latin typeface="+mn-lt"/>
                          <a:ea typeface="+mn-ea"/>
                          <a:cs typeface="+mn-cs"/>
                        </a:rPr>
                        <a:t>Excelsior</a:t>
                      </a:r>
                    </a:p>
                  </a:txBody>
                  <a:tcPr marL="11192" marR="11192" marT="11192" marB="0" anchor="b">
                    <a:solidFill>
                      <a:srgbClr val="928A63"/>
                    </a:solidFill>
                  </a:tcPr>
                </a:tc>
                <a:tc>
                  <a:txBody>
                    <a:bodyPr/>
                    <a:lstStyle/>
                    <a:p>
                      <a:pPr algn="l" fontAlgn="b"/>
                      <a:r>
                        <a:rPr lang="en-IN" sz="1600" b="1" kern="1200">
                          <a:solidFill>
                            <a:schemeClr val="lt1"/>
                          </a:solidFill>
                          <a:latin typeface="+mn-lt"/>
                          <a:ea typeface="+mn-ea"/>
                          <a:cs typeface="+mn-cs"/>
                        </a:rPr>
                        <a:t>Librica</a:t>
                      </a:r>
                    </a:p>
                  </a:txBody>
                  <a:tcPr marL="11192" marR="11192" marT="11192" marB="0" anchor="b">
                    <a:solidFill>
                      <a:srgbClr val="928A63"/>
                    </a:solidFill>
                  </a:tcPr>
                </a:tc>
                <a:tc>
                  <a:txBody>
                    <a:bodyPr/>
                    <a:lstStyle/>
                    <a:p>
                      <a:pPr algn="l" fontAlgn="b"/>
                      <a:r>
                        <a:rPr lang="en-IN" sz="1600" b="1" kern="1200">
                          <a:solidFill>
                            <a:schemeClr val="lt1"/>
                          </a:solidFill>
                          <a:latin typeface="+mn-lt"/>
                          <a:ea typeface="+mn-ea"/>
                          <a:cs typeface="+mn-cs"/>
                        </a:rPr>
                        <a:t>Robusta</a:t>
                      </a:r>
                    </a:p>
                  </a:txBody>
                  <a:tcPr marL="11192" marR="11192" marT="11192" marB="0" anchor="b">
                    <a:solidFill>
                      <a:srgbClr val="928A63"/>
                    </a:solidFill>
                  </a:tcPr>
                </a:tc>
                <a:tc>
                  <a:txBody>
                    <a:bodyPr/>
                    <a:lstStyle/>
                    <a:p>
                      <a:pPr algn="l" fontAlgn="b"/>
                      <a:r>
                        <a:rPr lang="en-IN" sz="1600" b="1" kern="1200">
                          <a:solidFill>
                            <a:schemeClr val="lt1"/>
                          </a:solidFill>
                          <a:latin typeface="+mn-lt"/>
                          <a:ea typeface="+mn-ea"/>
                          <a:cs typeface="+mn-cs"/>
                        </a:rPr>
                        <a:t>Grand Total</a:t>
                      </a:r>
                    </a:p>
                  </a:txBody>
                  <a:tcPr marL="11192" marR="11192" marT="11192" marB="0" anchor="b">
                    <a:solidFill>
                      <a:srgbClr val="928A63"/>
                    </a:solidFill>
                  </a:tcPr>
                </a:tc>
                <a:extLst>
                  <a:ext uri="{0D108BD9-81ED-4DB2-BD59-A6C34878D82A}">
                    <a16:rowId xmlns:a16="http://schemas.microsoft.com/office/drawing/2014/main" val="3504253181"/>
                  </a:ext>
                </a:extLst>
              </a:tr>
              <a:tr h="467822">
                <a:tc>
                  <a:txBody>
                    <a:bodyPr/>
                    <a:lstStyle/>
                    <a:p>
                      <a:pPr algn="l" fontAlgn="b"/>
                      <a:r>
                        <a:rPr lang="en-IN" sz="1400" b="0" kern="1200" dirty="0">
                          <a:solidFill>
                            <a:schemeClr val="tx1"/>
                          </a:solidFill>
                          <a:latin typeface="+mn-lt"/>
                          <a:ea typeface="+mn-ea"/>
                          <a:cs typeface="+mn-cs"/>
                        </a:rPr>
                        <a:t>2019</a:t>
                      </a:r>
                    </a:p>
                  </a:txBody>
                  <a:tcPr marL="11192" marR="11192" marT="11192" marB="0" anchor="b"/>
                </a:tc>
                <a:tc>
                  <a:txBody>
                    <a:bodyPr/>
                    <a:lstStyle/>
                    <a:p>
                      <a:pPr algn="r" fontAlgn="b"/>
                      <a:r>
                        <a:rPr lang="en-IN" sz="1400" b="0" kern="1200" dirty="0">
                          <a:solidFill>
                            <a:schemeClr val="tx1"/>
                          </a:solidFill>
                          <a:latin typeface="+mn-lt"/>
                          <a:ea typeface="+mn-ea"/>
                          <a:cs typeface="+mn-cs"/>
                        </a:rPr>
                        <a:t>$ 2926.63</a:t>
                      </a:r>
                    </a:p>
                  </a:txBody>
                  <a:tcPr marL="11192" marR="11192" marT="11192" marB="0" anchor="b"/>
                </a:tc>
                <a:tc>
                  <a:txBody>
                    <a:bodyPr/>
                    <a:lstStyle/>
                    <a:p>
                      <a:pPr algn="r" fontAlgn="b"/>
                      <a:r>
                        <a:rPr lang="en-IN" sz="1400" b="0" kern="1200" dirty="0">
                          <a:solidFill>
                            <a:schemeClr val="tx1"/>
                          </a:solidFill>
                          <a:latin typeface="+mn-lt"/>
                          <a:ea typeface="+mn-ea"/>
                          <a:cs typeface="+mn-cs"/>
                        </a:rPr>
                        <a:t>$ 3481.46</a:t>
                      </a:r>
                    </a:p>
                  </a:txBody>
                  <a:tcPr marL="11192" marR="11192" marT="11192" marB="0" anchor="b"/>
                </a:tc>
                <a:tc>
                  <a:txBody>
                    <a:bodyPr/>
                    <a:lstStyle/>
                    <a:p>
                      <a:pPr algn="r" fontAlgn="b"/>
                      <a:r>
                        <a:rPr lang="en-IN" sz="1400" b="0" kern="1200" dirty="0">
                          <a:solidFill>
                            <a:schemeClr val="tx1"/>
                          </a:solidFill>
                          <a:latin typeface="+mn-lt"/>
                          <a:ea typeface="+mn-ea"/>
                          <a:cs typeface="+mn-cs"/>
                        </a:rPr>
                        <a:t>$ 3378.005</a:t>
                      </a:r>
                    </a:p>
                  </a:txBody>
                  <a:tcPr marL="11192" marR="11192" marT="11192" marB="0" anchor="b"/>
                </a:tc>
                <a:tc>
                  <a:txBody>
                    <a:bodyPr/>
                    <a:lstStyle/>
                    <a:p>
                      <a:pPr algn="r" fontAlgn="b"/>
                      <a:r>
                        <a:rPr lang="en-IN" sz="1400" b="0" kern="1200" dirty="0">
                          <a:solidFill>
                            <a:schemeClr val="tx1"/>
                          </a:solidFill>
                          <a:latin typeface="+mn-lt"/>
                          <a:ea typeface="+mn-ea"/>
                          <a:cs typeface="+mn-cs"/>
                        </a:rPr>
                        <a:t>$ 2401.07</a:t>
                      </a:r>
                    </a:p>
                  </a:txBody>
                  <a:tcPr marL="11192" marR="11192" marT="11192" marB="0" anchor="b"/>
                </a:tc>
                <a:tc>
                  <a:txBody>
                    <a:bodyPr/>
                    <a:lstStyle/>
                    <a:p>
                      <a:pPr algn="r" fontAlgn="b"/>
                      <a:r>
                        <a:rPr lang="en-IN" sz="1400" b="0" kern="1200" dirty="0">
                          <a:solidFill>
                            <a:schemeClr val="tx1"/>
                          </a:solidFill>
                          <a:latin typeface="+mn-lt"/>
                          <a:ea typeface="+mn-ea"/>
                          <a:cs typeface="+mn-cs"/>
                        </a:rPr>
                        <a:t>$ 12187.165</a:t>
                      </a:r>
                    </a:p>
                  </a:txBody>
                  <a:tcPr marL="11192" marR="11192" marT="11192" marB="0" anchor="b"/>
                </a:tc>
                <a:extLst>
                  <a:ext uri="{0D108BD9-81ED-4DB2-BD59-A6C34878D82A}">
                    <a16:rowId xmlns:a16="http://schemas.microsoft.com/office/drawing/2014/main" val="2792130583"/>
                  </a:ext>
                </a:extLst>
              </a:tr>
              <a:tr h="467822">
                <a:tc>
                  <a:txBody>
                    <a:bodyPr/>
                    <a:lstStyle/>
                    <a:p>
                      <a:pPr algn="l" fontAlgn="b"/>
                      <a:r>
                        <a:rPr lang="en-IN" sz="1400" b="0" kern="1200">
                          <a:solidFill>
                            <a:schemeClr val="tx1"/>
                          </a:solidFill>
                          <a:latin typeface="+mn-lt"/>
                          <a:ea typeface="+mn-ea"/>
                          <a:cs typeface="+mn-cs"/>
                        </a:rPr>
                        <a:t>2020</a:t>
                      </a:r>
                    </a:p>
                  </a:txBody>
                  <a:tcPr marL="11192" marR="11192" marT="11192" marB="0" anchor="b"/>
                </a:tc>
                <a:tc>
                  <a:txBody>
                    <a:bodyPr/>
                    <a:lstStyle/>
                    <a:p>
                      <a:pPr algn="r" fontAlgn="b"/>
                      <a:r>
                        <a:rPr lang="en-IN" sz="1400" b="0" kern="1200" dirty="0">
                          <a:solidFill>
                            <a:schemeClr val="tx1"/>
                          </a:solidFill>
                          <a:latin typeface="+mn-lt"/>
                          <a:ea typeface="+mn-ea"/>
                          <a:cs typeface="+mn-cs"/>
                        </a:rPr>
                        <a:t>$ 3356.415</a:t>
                      </a:r>
                    </a:p>
                  </a:txBody>
                  <a:tcPr marL="11192" marR="11192" marT="11192" marB="0" anchor="b"/>
                </a:tc>
                <a:tc>
                  <a:txBody>
                    <a:bodyPr/>
                    <a:lstStyle/>
                    <a:p>
                      <a:pPr algn="r" fontAlgn="b"/>
                      <a:r>
                        <a:rPr lang="en-IN" sz="1400" b="0" kern="1200" dirty="0">
                          <a:solidFill>
                            <a:schemeClr val="tx1"/>
                          </a:solidFill>
                          <a:latin typeface="+mn-lt"/>
                          <a:ea typeface="+mn-ea"/>
                          <a:cs typeface="+mn-cs"/>
                        </a:rPr>
                        <a:t>$ 3663.41</a:t>
                      </a:r>
                    </a:p>
                  </a:txBody>
                  <a:tcPr marL="11192" marR="11192" marT="11192" marB="0" anchor="b"/>
                </a:tc>
                <a:tc>
                  <a:txBody>
                    <a:bodyPr/>
                    <a:lstStyle/>
                    <a:p>
                      <a:pPr algn="r" fontAlgn="b"/>
                      <a:r>
                        <a:rPr lang="en-IN" sz="1400" b="0" kern="1200" dirty="0">
                          <a:solidFill>
                            <a:schemeClr val="tx1"/>
                          </a:solidFill>
                          <a:latin typeface="+mn-lt"/>
                          <a:ea typeface="+mn-ea"/>
                          <a:cs typeface="+mn-cs"/>
                        </a:rPr>
                        <a:t>$ 2604.455</a:t>
                      </a:r>
                    </a:p>
                  </a:txBody>
                  <a:tcPr marL="11192" marR="11192" marT="11192" marB="0" anchor="b"/>
                </a:tc>
                <a:tc>
                  <a:txBody>
                    <a:bodyPr/>
                    <a:lstStyle/>
                    <a:p>
                      <a:pPr algn="r" fontAlgn="b"/>
                      <a:r>
                        <a:rPr lang="en-IN" sz="1400" b="0" kern="1200" dirty="0">
                          <a:solidFill>
                            <a:schemeClr val="tx1"/>
                          </a:solidFill>
                          <a:latin typeface="+mn-lt"/>
                          <a:ea typeface="+mn-ea"/>
                          <a:cs typeface="+mn-cs"/>
                        </a:rPr>
                        <a:t>$ 2493.265</a:t>
                      </a:r>
                    </a:p>
                  </a:txBody>
                  <a:tcPr marL="11192" marR="11192" marT="11192" marB="0" anchor="b"/>
                </a:tc>
                <a:tc>
                  <a:txBody>
                    <a:bodyPr/>
                    <a:lstStyle/>
                    <a:p>
                      <a:pPr algn="r" fontAlgn="b"/>
                      <a:r>
                        <a:rPr lang="en-IN" sz="1400" b="0" kern="1200" dirty="0">
                          <a:solidFill>
                            <a:schemeClr val="tx1"/>
                          </a:solidFill>
                          <a:latin typeface="+mn-lt"/>
                          <a:ea typeface="+mn-ea"/>
                          <a:cs typeface="+mn-cs"/>
                        </a:rPr>
                        <a:t>$ 12117.545</a:t>
                      </a:r>
                    </a:p>
                  </a:txBody>
                  <a:tcPr marL="11192" marR="11192" marT="11192" marB="0" anchor="b"/>
                </a:tc>
                <a:extLst>
                  <a:ext uri="{0D108BD9-81ED-4DB2-BD59-A6C34878D82A}">
                    <a16:rowId xmlns:a16="http://schemas.microsoft.com/office/drawing/2014/main" val="183392623"/>
                  </a:ext>
                </a:extLst>
              </a:tr>
              <a:tr h="467822">
                <a:tc>
                  <a:txBody>
                    <a:bodyPr/>
                    <a:lstStyle/>
                    <a:p>
                      <a:pPr algn="l" fontAlgn="b"/>
                      <a:r>
                        <a:rPr lang="en-IN" sz="1400" b="0" kern="1200" dirty="0">
                          <a:solidFill>
                            <a:schemeClr val="tx1"/>
                          </a:solidFill>
                          <a:latin typeface="+mn-lt"/>
                          <a:ea typeface="+mn-ea"/>
                          <a:cs typeface="+mn-cs"/>
                        </a:rPr>
                        <a:t>2021</a:t>
                      </a:r>
                    </a:p>
                  </a:txBody>
                  <a:tcPr marL="11192" marR="11192" marT="11192" marB="0" anchor="b"/>
                </a:tc>
                <a:tc>
                  <a:txBody>
                    <a:bodyPr/>
                    <a:lstStyle/>
                    <a:p>
                      <a:pPr algn="r" fontAlgn="b"/>
                      <a:r>
                        <a:rPr lang="en-IN" sz="1400" b="0" kern="1200" dirty="0">
                          <a:solidFill>
                            <a:schemeClr val="tx1"/>
                          </a:solidFill>
                          <a:latin typeface="+mn-lt"/>
                          <a:ea typeface="+mn-ea"/>
                          <a:cs typeface="+mn-cs"/>
                        </a:rPr>
                        <a:t>$ 4045.63</a:t>
                      </a:r>
                    </a:p>
                  </a:txBody>
                  <a:tcPr marL="11192" marR="11192" marT="11192" marB="0" anchor="b"/>
                </a:tc>
                <a:tc>
                  <a:txBody>
                    <a:bodyPr/>
                    <a:lstStyle/>
                    <a:p>
                      <a:pPr algn="r" fontAlgn="b"/>
                      <a:r>
                        <a:rPr lang="en-IN" sz="1400" b="0" kern="1200" dirty="0">
                          <a:solidFill>
                            <a:schemeClr val="tx1"/>
                          </a:solidFill>
                          <a:latin typeface="+mn-lt"/>
                          <a:ea typeface="+mn-ea"/>
                          <a:cs typeface="+mn-cs"/>
                        </a:rPr>
                        <a:t>$ 3469.64</a:t>
                      </a:r>
                    </a:p>
                  </a:txBody>
                  <a:tcPr marL="11192" marR="11192" marT="11192" marB="0" anchor="b"/>
                </a:tc>
                <a:tc>
                  <a:txBody>
                    <a:bodyPr/>
                    <a:lstStyle/>
                    <a:p>
                      <a:pPr algn="r" fontAlgn="b"/>
                      <a:r>
                        <a:rPr lang="en-IN" sz="1400" b="0" kern="1200" dirty="0">
                          <a:solidFill>
                            <a:schemeClr val="tx1"/>
                          </a:solidFill>
                          <a:latin typeface="+mn-lt"/>
                          <a:ea typeface="+mn-ea"/>
                          <a:cs typeface="+mn-cs"/>
                        </a:rPr>
                        <a:t>$ 3836.695</a:t>
                      </a:r>
                    </a:p>
                  </a:txBody>
                  <a:tcPr marL="11192" marR="11192" marT="11192" marB="0" anchor="b"/>
                </a:tc>
                <a:tc>
                  <a:txBody>
                    <a:bodyPr/>
                    <a:lstStyle/>
                    <a:p>
                      <a:pPr algn="r" fontAlgn="b"/>
                      <a:r>
                        <a:rPr lang="en-IN" sz="1400" b="0" kern="1200" dirty="0">
                          <a:solidFill>
                            <a:schemeClr val="tx1"/>
                          </a:solidFill>
                          <a:latin typeface="+mn-lt"/>
                          <a:ea typeface="+mn-ea"/>
                          <a:cs typeface="+mn-cs"/>
                        </a:rPr>
                        <a:t>$ 2414.145</a:t>
                      </a:r>
                    </a:p>
                  </a:txBody>
                  <a:tcPr marL="11192" marR="11192" marT="11192" marB="0" anchor="b"/>
                </a:tc>
                <a:tc>
                  <a:txBody>
                    <a:bodyPr/>
                    <a:lstStyle/>
                    <a:p>
                      <a:pPr algn="r" fontAlgn="b"/>
                      <a:r>
                        <a:rPr lang="en-IN" sz="1400" b="0" kern="1200" dirty="0">
                          <a:solidFill>
                            <a:schemeClr val="tx1"/>
                          </a:solidFill>
                          <a:latin typeface="+mn-lt"/>
                          <a:ea typeface="+mn-ea"/>
                          <a:cs typeface="+mn-cs"/>
                        </a:rPr>
                        <a:t>$ 13766.11</a:t>
                      </a:r>
                    </a:p>
                  </a:txBody>
                  <a:tcPr marL="11192" marR="11192" marT="11192" marB="0" anchor="b"/>
                </a:tc>
                <a:extLst>
                  <a:ext uri="{0D108BD9-81ED-4DB2-BD59-A6C34878D82A}">
                    <a16:rowId xmlns:a16="http://schemas.microsoft.com/office/drawing/2014/main" val="1544635023"/>
                  </a:ext>
                </a:extLst>
              </a:tr>
              <a:tr h="467822">
                <a:tc>
                  <a:txBody>
                    <a:bodyPr/>
                    <a:lstStyle/>
                    <a:p>
                      <a:pPr algn="l" fontAlgn="b"/>
                      <a:r>
                        <a:rPr lang="en-IN" sz="1400" b="0" kern="1200">
                          <a:solidFill>
                            <a:schemeClr val="tx1"/>
                          </a:solidFill>
                          <a:latin typeface="+mn-lt"/>
                          <a:ea typeface="+mn-ea"/>
                          <a:cs typeface="+mn-cs"/>
                        </a:rPr>
                        <a:t>2022</a:t>
                      </a:r>
                    </a:p>
                  </a:txBody>
                  <a:tcPr marL="11192" marR="11192" marT="11192" marB="0" anchor="b"/>
                </a:tc>
                <a:tc>
                  <a:txBody>
                    <a:bodyPr/>
                    <a:lstStyle/>
                    <a:p>
                      <a:pPr algn="r" fontAlgn="b"/>
                      <a:r>
                        <a:rPr lang="en-IN" sz="1400" b="0" kern="1200" dirty="0">
                          <a:solidFill>
                            <a:schemeClr val="tx1"/>
                          </a:solidFill>
                          <a:latin typeface="+mn-lt"/>
                          <a:ea typeface="+mn-ea"/>
                          <a:cs typeface="+mn-cs"/>
                        </a:rPr>
                        <a:t>$ 1439.82</a:t>
                      </a:r>
                    </a:p>
                  </a:txBody>
                  <a:tcPr marL="11192" marR="11192" marT="11192" marB="0" anchor="b"/>
                </a:tc>
                <a:tc>
                  <a:txBody>
                    <a:bodyPr/>
                    <a:lstStyle/>
                    <a:p>
                      <a:pPr algn="r" fontAlgn="b"/>
                      <a:r>
                        <a:rPr lang="en-IN" sz="1400" b="0" kern="1200" dirty="0">
                          <a:solidFill>
                            <a:schemeClr val="tx1"/>
                          </a:solidFill>
                          <a:latin typeface="+mn-lt"/>
                          <a:ea typeface="+mn-ea"/>
                          <a:cs typeface="+mn-cs"/>
                        </a:rPr>
                        <a:t>$ 1691.93</a:t>
                      </a:r>
                    </a:p>
                  </a:txBody>
                  <a:tcPr marL="11192" marR="11192" marT="11192" marB="0" anchor="b"/>
                </a:tc>
                <a:tc>
                  <a:txBody>
                    <a:bodyPr/>
                    <a:lstStyle/>
                    <a:p>
                      <a:pPr algn="r" fontAlgn="b"/>
                      <a:r>
                        <a:rPr lang="en-IN" sz="1400" b="0" kern="1200" dirty="0">
                          <a:solidFill>
                            <a:schemeClr val="tx1"/>
                          </a:solidFill>
                          <a:latin typeface="+mn-lt"/>
                          <a:ea typeface="+mn-ea"/>
                          <a:cs typeface="+mn-cs"/>
                        </a:rPr>
                        <a:t>$ 2234.92</a:t>
                      </a:r>
                    </a:p>
                  </a:txBody>
                  <a:tcPr marL="11192" marR="11192" marT="11192" marB="0" anchor="b"/>
                </a:tc>
                <a:tc>
                  <a:txBody>
                    <a:bodyPr/>
                    <a:lstStyle/>
                    <a:p>
                      <a:pPr algn="r" fontAlgn="b"/>
                      <a:r>
                        <a:rPr lang="en-IN" sz="1400" b="0" kern="1200" dirty="0">
                          <a:solidFill>
                            <a:schemeClr val="tx1"/>
                          </a:solidFill>
                          <a:latin typeface="+mn-lt"/>
                          <a:ea typeface="+mn-ea"/>
                          <a:cs typeface="+mn-cs"/>
                        </a:rPr>
                        <a:t>$ 1696.765</a:t>
                      </a:r>
                    </a:p>
                  </a:txBody>
                  <a:tcPr marL="11192" marR="11192" marT="11192" marB="0" anchor="b"/>
                </a:tc>
                <a:tc>
                  <a:txBody>
                    <a:bodyPr/>
                    <a:lstStyle/>
                    <a:p>
                      <a:pPr algn="r" fontAlgn="b"/>
                      <a:r>
                        <a:rPr lang="en-IN" sz="1400" b="0" kern="1200" dirty="0">
                          <a:solidFill>
                            <a:schemeClr val="tx1"/>
                          </a:solidFill>
                          <a:latin typeface="+mn-lt"/>
                          <a:ea typeface="+mn-ea"/>
                          <a:cs typeface="+mn-cs"/>
                        </a:rPr>
                        <a:t>$ 7063.435</a:t>
                      </a:r>
                    </a:p>
                  </a:txBody>
                  <a:tcPr marL="11192" marR="11192" marT="11192" marB="0" anchor="b"/>
                </a:tc>
                <a:extLst>
                  <a:ext uri="{0D108BD9-81ED-4DB2-BD59-A6C34878D82A}">
                    <a16:rowId xmlns:a16="http://schemas.microsoft.com/office/drawing/2014/main" val="138319176"/>
                  </a:ext>
                </a:extLst>
              </a:tr>
              <a:tr h="467822">
                <a:tc>
                  <a:txBody>
                    <a:bodyPr/>
                    <a:lstStyle/>
                    <a:p>
                      <a:pPr algn="l" fontAlgn="b"/>
                      <a:r>
                        <a:rPr lang="en-IN" sz="1400" b="1" kern="1200">
                          <a:solidFill>
                            <a:schemeClr val="tx1"/>
                          </a:solidFill>
                          <a:latin typeface="+mn-lt"/>
                          <a:ea typeface="+mn-ea"/>
                          <a:cs typeface="+mn-cs"/>
                        </a:rPr>
                        <a:t>Grand Total</a:t>
                      </a:r>
                    </a:p>
                  </a:txBody>
                  <a:tcPr marL="11192" marR="11192" marT="11192" marB="0" anchor="b"/>
                </a:tc>
                <a:tc>
                  <a:txBody>
                    <a:bodyPr/>
                    <a:lstStyle/>
                    <a:p>
                      <a:pPr algn="r" fontAlgn="b"/>
                      <a:r>
                        <a:rPr lang="en-IN" sz="1400" b="0" kern="1200" dirty="0">
                          <a:solidFill>
                            <a:schemeClr val="tx1"/>
                          </a:solidFill>
                          <a:latin typeface="+mn-lt"/>
                          <a:ea typeface="+mn-ea"/>
                          <a:cs typeface="+mn-cs"/>
                        </a:rPr>
                        <a:t>$ </a:t>
                      </a:r>
                      <a:r>
                        <a:rPr lang="en-IN" sz="1400" b="1" kern="1200" dirty="0">
                          <a:solidFill>
                            <a:schemeClr val="tx1"/>
                          </a:solidFill>
                          <a:latin typeface="+mn-lt"/>
                          <a:ea typeface="+mn-ea"/>
                          <a:cs typeface="+mn-cs"/>
                        </a:rPr>
                        <a:t>11768.495</a:t>
                      </a:r>
                    </a:p>
                  </a:txBody>
                  <a:tcPr marL="11192" marR="11192" marT="11192" marB="0" anchor="b"/>
                </a:tc>
                <a:tc>
                  <a:txBody>
                    <a:bodyPr/>
                    <a:lstStyle/>
                    <a:p>
                      <a:pPr algn="r" fontAlgn="b"/>
                      <a:r>
                        <a:rPr lang="en-IN" sz="1400" b="0" kern="1200" dirty="0">
                          <a:solidFill>
                            <a:schemeClr val="tx1"/>
                          </a:solidFill>
                          <a:latin typeface="+mn-lt"/>
                          <a:ea typeface="+mn-ea"/>
                          <a:cs typeface="+mn-cs"/>
                        </a:rPr>
                        <a:t>$ </a:t>
                      </a:r>
                      <a:r>
                        <a:rPr lang="en-IN" sz="1400" b="1" kern="1200" dirty="0">
                          <a:solidFill>
                            <a:schemeClr val="tx1"/>
                          </a:solidFill>
                          <a:latin typeface="+mn-lt"/>
                          <a:ea typeface="+mn-ea"/>
                          <a:cs typeface="+mn-cs"/>
                        </a:rPr>
                        <a:t>12306.44</a:t>
                      </a:r>
                    </a:p>
                  </a:txBody>
                  <a:tcPr marL="11192" marR="11192" marT="11192" marB="0" anchor="b"/>
                </a:tc>
                <a:tc>
                  <a:txBody>
                    <a:bodyPr/>
                    <a:lstStyle/>
                    <a:p>
                      <a:pPr algn="r" fontAlgn="b"/>
                      <a:r>
                        <a:rPr lang="en-IN" sz="1400" b="0" kern="1200" dirty="0">
                          <a:solidFill>
                            <a:schemeClr val="tx1"/>
                          </a:solidFill>
                          <a:latin typeface="+mn-lt"/>
                          <a:ea typeface="+mn-ea"/>
                          <a:cs typeface="+mn-cs"/>
                        </a:rPr>
                        <a:t>$ </a:t>
                      </a:r>
                      <a:r>
                        <a:rPr lang="en-IN" sz="1400" b="1" kern="1200" dirty="0">
                          <a:solidFill>
                            <a:schemeClr val="tx1"/>
                          </a:solidFill>
                          <a:latin typeface="+mn-lt"/>
                          <a:ea typeface="+mn-ea"/>
                          <a:cs typeface="+mn-cs"/>
                        </a:rPr>
                        <a:t>12054.075</a:t>
                      </a:r>
                    </a:p>
                  </a:txBody>
                  <a:tcPr marL="11192" marR="11192" marT="11192" marB="0" anchor="b"/>
                </a:tc>
                <a:tc>
                  <a:txBody>
                    <a:bodyPr/>
                    <a:lstStyle/>
                    <a:p>
                      <a:pPr algn="r" fontAlgn="b"/>
                      <a:r>
                        <a:rPr lang="en-IN" sz="1400" b="0" kern="1200" dirty="0">
                          <a:solidFill>
                            <a:schemeClr val="tx1"/>
                          </a:solidFill>
                          <a:latin typeface="+mn-lt"/>
                          <a:ea typeface="+mn-ea"/>
                          <a:cs typeface="+mn-cs"/>
                        </a:rPr>
                        <a:t>$ </a:t>
                      </a:r>
                      <a:r>
                        <a:rPr lang="en-IN" sz="1400" b="1" kern="1200" dirty="0">
                          <a:solidFill>
                            <a:schemeClr val="tx1"/>
                          </a:solidFill>
                          <a:latin typeface="+mn-lt"/>
                          <a:ea typeface="+mn-ea"/>
                          <a:cs typeface="+mn-cs"/>
                        </a:rPr>
                        <a:t>9005.245</a:t>
                      </a:r>
                    </a:p>
                  </a:txBody>
                  <a:tcPr marL="11192" marR="11192" marT="11192" marB="0" anchor="b"/>
                </a:tc>
                <a:tc>
                  <a:txBody>
                    <a:bodyPr/>
                    <a:lstStyle/>
                    <a:p>
                      <a:pPr algn="r" fontAlgn="b"/>
                      <a:r>
                        <a:rPr lang="en-IN" sz="1400" b="0" kern="1200" dirty="0">
                          <a:solidFill>
                            <a:schemeClr val="tx1"/>
                          </a:solidFill>
                          <a:latin typeface="+mn-lt"/>
                          <a:ea typeface="+mn-ea"/>
                          <a:cs typeface="+mn-cs"/>
                        </a:rPr>
                        <a:t>$ </a:t>
                      </a:r>
                      <a:r>
                        <a:rPr lang="en-IN" sz="1400" b="1" kern="1200" dirty="0">
                          <a:solidFill>
                            <a:schemeClr val="tx1"/>
                          </a:solidFill>
                          <a:latin typeface="+mn-lt"/>
                          <a:ea typeface="+mn-ea"/>
                          <a:cs typeface="+mn-cs"/>
                        </a:rPr>
                        <a:t>45134.255</a:t>
                      </a:r>
                    </a:p>
                  </a:txBody>
                  <a:tcPr marL="11192" marR="11192" marT="11192" marB="0" anchor="b"/>
                </a:tc>
                <a:extLst>
                  <a:ext uri="{0D108BD9-81ED-4DB2-BD59-A6C34878D82A}">
                    <a16:rowId xmlns:a16="http://schemas.microsoft.com/office/drawing/2014/main" val="2671474711"/>
                  </a:ext>
                </a:extLst>
              </a:tr>
            </a:tbl>
          </a:graphicData>
        </a:graphic>
      </p:graphicFrame>
      <p:sp>
        <p:nvSpPr>
          <p:cNvPr id="4" name="TextBox 3">
            <a:extLst>
              <a:ext uri="{FF2B5EF4-FFF2-40B4-BE49-F238E27FC236}">
                <a16:creationId xmlns:a16="http://schemas.microsoft.com/office/drawing/2014/main" id="{7548F736-71D2-8335-1244-B643BE713382}"/>
              </a:ext>
            </a:extLst>
          </p:cNvPr>
          <p:cNvSpPr txBox="1"/>
          <p:nvPr/>
        </p:nvSpPr>
        <p:spPr>
          <a:xfrm>
            <a:off x="560388" y="1740046"/>
            <a:ext cx="6097554" cy="369332"/>
          </a:xfrm>
          <a:prstGeom prst="rect">
            <a:avLst/>
          </a:prstGeom>
          <a:noFill/>
        </p:spPr>
        <p:txBody>
          <a:bodyPr wrap="square">
            <a:spAutoFit/>
          </a:bodyPr>
          <a:lstStyle/>
          <a:p>
            <a:r>
              <a:rPr lang="en-IN" dirty="0"/>
              <a:t>Trend of Total Sales for Coffee Types in each year</a:t>
            </a:r>
          </a:p>
        </p:txBody>
      </p:sp>
      <p:sp>
        <p:nvSpPr>
          <p:cNvPr id="6" name="TextBox 5">
            <a:extLst>
              <a:ext uri="{FF2B5EF4-FFF2-40B4-BE49-F238E27FC236}">
                <a16:creationId xmlns:a16="http://schemas.microsoft.com/office/drawing/2014/main" id="{8D83CF5C-A589-920A-B16E-868DF07E8EB9}"/>
              </a:ext>
            </a:extLst>
          </p:cNvPr>
          <p:cNvSpPr txBox="1"/>
          <p:nvPr/>
        </p:nvSpPr>
        <p:spPr>
          <a:xfrm>
            <a:off x="521207" y="2448715"/>
            <a:ext cx="3798866" cy="3293209"/>
          </a:xfrm>
          <a:prstGeom prst="rect">
            <a:avLst/>
          </a:prstGeom>
          <a:noFill/>
        </p:spPr>
        <p:txBody>
          <a:bodyPr wrap="square">
            <a:spAutoFit/>
          </a:bodyPr>
          <a:lstStyle/>
          <a:p>
            <a:pPr algn="just"/>
            <a:r>
              <a:rPr lang="en-US" sz="1600" dirty="0"/>
              <a:t>The trend analysis reveals fluctuations in the total sales of different coffee types over the years 2019 to 2022. Notable observations include a substantial increase in Arabica sales from 2019 to 2021, reaching 4045.63 but a significant decrease in 2022 to 1439.82. Excelsior exhibited a steady rise until 2021, followed by a decline in 2022. </a:t>
            </a:r>
            <a:r>
              <a:rPr lang="en-US" sz="1600" dirty="0" err="1"/>
              <a:t>Librica</a:t>
            </a:r>
            <a:r>
              <a:rPr lang="en-US" sz="1600" dirty="0"/>
              <a:t> experienced a peak in sales in 2021, whereas Robusta showed a consistent decline over the analyzed period. </a:t>
            </a:r>
          </a:p>
        </p:txBody>
      </p:sp>
    </p:spTree>
    <p:extLst>
      <p:ext uri="{BB962C8B-B14F-4D97-AF65-F5344CB8AC3E}">
        <p14:creationId xmlns:p14="http://schemas.microsoft.com/office/powerpoint/2010/main" val="1147044222"/>
      </p:ext>
    </p:extLst>
  </p:cSld>
  <p:clrMapOvr>
    <a:masterClrMapping/>
  </p:clrMapOvr>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730</TotalTime>
  <Words>1321</Words>
  <Application>Microsoft Office PowerPoint</Application>
  <PresentationFormat>Widescreen</PresentationFormat>
  <Paragraphs>174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Batang</vt:lpstr>
      <vt:lpstr>Arial</vt:lpstr>
      <vt:lpstr>Avenir Next LT Pro Light</vt:lpstr>
      <vt:lpstr>Sitka Subheading Semibold</vt:lpstr>
      <vt:lpstr>Söhne</vt:lpstr>
      <vt:lpstr>AlignmentVTI</vt:lpstr>
      <vt:lpstr>COFFEE SALES ANALYSIS</vt:lpstr>
      <vt:lpstr>Content</vt:lpstr>
      <vt:lpstr>Project Description</vt:lpstr>
      <vt:lpstr>Approach</vt:lpstr>
      <vt:lpstr>Tech-Stack Used</vt:lpstr>
      <vt:lpstr>Data Cleaning</vt:lpstr>
      <vt:lpstr>Insights</vt:lpstr>
      <vt:lpstr>Final Data Set</vt:lpstr>
      <vt:lpstr>Trend Analysis:</vt:lpstr>
      <vt:lpstr>PowerPoint Presentation</vt:lpstr>
      <vt:lpstr>Sales by County:</vt:lpstr>
      <vt:lpstr>PowerPoint Presentation</vt:lpstr>
      <vt:lpstr>Top 5 Customers:</vt:lpstr>
      <vt:lpstr>PowerPoint Presentation</vt:lpstr>
      <vt:lpstr>Product Analysis:</vt:lpstr>
      <vt:lpstr>PowerPoint Presentation</vt:lpstr>
      <vt:lpstr>Loyalty Cards: Understand the impact of loyalty programs on sales. </vt:lpstr>
      <vt:lpstr>Results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SALES ANALYSIS</dc:title>
  <dc:creator>QSK261</dc:creator>
  <cp:lastModifiedBy>QSK261</cp:lastModifiedBy>
  <cp:revision>12</cp:revision>
  <dcterms:created xsi:type="dcterms:W3CDTF">2023-12-15T11:02:53Z</dcterms:created>
  <dcterms:modified xsi:type="dcterms:W3CDTF">2023-12-17T10:24:45Z</dcterms:modified>
</cp:coreProperties>
</file>