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4"/>
  </p:notesMasterIdLst>
  <p:sldIdLst>
    <p:sldId id="256" r:id="rId3"/>
    <p:sldId id="264" r:id="rId4"/>
    <p:sldId id="274" r:id="rId5"/>
    <p:sldId id="273" r:id="rId6"/>
    <p:sldId id="265" r:id="rId7"/>
    <p:sldId id="266" r:id="rId8"/>
    <p:sldId id="257" r:id="rId9"/>
    <p:sldId id="267" r:id="rId10"/>
    <p:sldId id="258" r:id="rId11"/>
    <p:sldId id="268" r:id="rId12"/>
    <p:sldId id="259" r:id="rId13"/>
    <p:sldId id="269" r:id="rId14"/>
    <p:sldId id="260" r:id="rId15"/>
    <p:sldId id="270" r:id="rId16"/>
    <p:sldId id="261" r:id="rId17"/>
    <p:sldId id="271" r:id="rId18"/>
    <p:sldId id="262" r:id="rId19"/>
    <p:sldId id="272" r:id="rId20"/>
    <p:sldId id="263"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86410" autoAdjust="0"/>
  </p:normalViewPr>
  <p:slideViewPr>
    <p:cSldViewPr snapToGrid="0" snapToObjects="1">
      <p:cViewPr>
        <p:scale>
          <a:sx n="73" d="100"/>
          <a:sy n="73" d="100"/>
        </p:scale>
        <p:origin x="1046"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8C487-E041-4B26-AF13-5898C9BB6946}" type="datetimeFigureOut">
              <a:rPr lang="en-IN" smtClean="0"/>
              <a:t>28-12-2023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2D97-2184-4B06-A843-7626D3699603}" type="slidenum">
              <a:rPr lang="en-IN" smtClean="0"/>
              <a:t>‹#›</a:t>
            </a:fld>
            <a:endParaRPr lang="en-IN"/>
          </a:p>
        </p:txBody>
      </p:sp>
    </p:spTree>
    <p:extLst>
      <p:ext uri="{BB962C8B-B14F-4D97-AF65-F5344CB8AC3E}">
        <p14:creationId xmlns:p14="http://schemas.microsoft.com/office/powerpoint/2010/main" val="201333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832D97-2184-4B06-A843-7626D3699603}" type="slidenum">
              <a:rPr lang="en-IN" smtClean="0"/>
              <a:t>1</a:t>
            </a:fld>
            <a:endParaRPr lang="en-IN"/>
          </a:p>
        </p:txBody>
      </p:sp>
    </p:spTree>
    <p:extLst>
      <p:ext uri="{BB962C8B-B14F-4D97-AF65-F5344CB8AC3E}">
        <p14:creationId xmlns:p14="http://schemas.microsoft.com/office/powerpoint/2010/main" val="62108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832D97-2184-4B06-A843-7626D3699603}" type="slidenum">
              <a:rPr lang="en-IN" smtClean="0"/>
              <a:t>4</a:t>
            </a:fld>
            <a:endParaRPr lang="en-IN"/>
          </a:p>
        </p:txBody>
      </p:sp>
    </p:spTree>
    <p:extLst>
      <p:ext uri="{BB962C8B-B14F-4D97-AF65-F5344CB8AC3E}">
        <p14:creationId xmlns:p14="http://schemas.microsoft.com/office/powerpoint/2010/main" val="286635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Average Age</a:t>
            </a:r>
            <a:endParaRPr dirty="0"/>
          </a:p>
          <a:p>
            <a:r>
              <a:rPr b="0" dirty="0"/>
              <a:t>No alt text provided</a:t>
            </a:r>
            <a:endParaRPr dirty="0"/>
          </a:p>
          <a:p>
            <a:endParaRPr dirty="0"/>
          </a:p>
          <a:p>
            <a:r>
              <a:rPr b="1" dirty="0"/>
              <a:t>Saving Objectives</a:t>
            </a:r>
            <a:endParaRPr dirty="0"/>
          </a:p>
          <a:p>
            <a:r>
              <a:rPr b="0" dirty="0"/>
              <a:t>No alt text provided</a:t>
            </a:r>
            <a:endParaRPr dirty="0"/>
          </a:p>
          <a:p>
            <a:endParaRPr dirty="0"/>
          </a:p>
          <a:p>
            <a:r>
              <a:rPr b="1" dirty="0"/>
              <a:t>Investment Avenue</a:t>
            </a:r>
            <a:endParaRPr dirty="0"/>
          </a:p>
          <a:p>
            <a:r>
              <a:rPr b="0" dirty="0"/>
              <a:t>No alt text provided</a:t>
            </a:r>
            <a:endParaRPr dirty="0"/>
          </a:p>
          <a:p>
            <a:endParaRPr dirty="0"/>
          </a:p>
          <a:p>
            <a:r>
              <a:rPr b="1" dirty="0"/>
              <a:t>No Investment Avenue</a:t>
            </a:r>
            <a:endParaRPr dirty="0"/>
          </a:p>
          <a:p>
            <a:r>
              <a:rPr b="0" dirty="0"/>
              <a:t>No alt text provided</a:t>
            </a:r>
            <a:endParaRPr dirty="0"/>
          </a:p>
          <a:p>
            <a:endParaRPr dirty="0"/>
          </a:p>
          <a:p>
            <a:r>
              <a:rPr b="1" dirty="0"/>
              <a:t>All Investment Datils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Male</a:t>
            </a:r>
            <a:endParaRPr dirty="0"/>
          </a:p>
          <a:p>
            <a:r>
              <a:rPr b="0" dirty="0"/>
              <a:t>No alt text provided</a:t>
            </a:r>
            <a:endParaRPr dirty="0"/>
          </a:p>
          <a:p>
            <a:endParaRPr dirty="0"/>
          </a:p>
          <a:p>
            <a:r>
              <a:rPr b="1" dirty="0"/>
              <a:t>Female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Sum of Investment Choices</a:t>
            </a:r>
            <a:endParaRPr dirty="0"/>
          </a:p>
          <a:p>
            <a:r>
              <a:rPr b="0" dirty="0"/>
              <a:t>No alt text provided</a:t>
            </a:r>
            <a:endParaRPr dirty="0"/>
          </a:p>
          <a:p>
            <a:endParaRPr dirty="0"/>
          </a:p>
          <a:p>
            <a:r>
              <a:rPr b="1" dirty="0"/>
              <a:t>Count of Investment Choices</a:t>
            </a:r>
            <a:endParaRPr dirty="0"/>
          </a:p>
          <a:p>
            <a:r>
              <a:rPr b="0" dirty="0"/>
              <a:t>No alt text provided</a:t>
            </a:r>
            <a:endParaRPr dirty="0"/>
          </a:p>
          <a:p>
            <a:endParaRPr dirty="0"/>
          </a:p>
          <a:p>
            <a:r>
              <a:rPr b="1" dirty="0"/>
              <a:t>Key Insights: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Correlation between Avneue and Objevtive</a:t>
            </a:r>
            <a:endParaRPr dirty="0"/>
          </a:p>
          <a:p>
            <a:r>
              <a:rPr b="0" dirty="0"/>
              <a:t>No alt text provided</a:t>
            </a:r>
            <a:endParaRPr dirty="0"/>
          </a:p>
          <a:p>
            <a:endParaRPr dirty="0"/>
          </a:p>
          <a:p>
            <a:r>
              <a:rPr b="1" dirty="0"/>
              <a:t>Avenue by Objective</a:t>
            </a:r>
            <a:endParaRPr dirty="0"/>
          </a:p>
          <a:p>
            <a:r>
              <a:rPr b="0" dirty="0"/>
              <a:t>No alt text provided</a:t>
            </a:r>
            <a:endParaRPr dirty="0"/>
          </a:p>
          <a:p>
            <a:endParaRPr dirty="0"/>
          </a:p>
          <a:p>
            <a:r>
              <a:rPr b="1" dirty="0"/>
              <a:t>Avenue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Avenue by Duration</a:t>
            </a:r>
            <a:endParaRPr dirty="0"/>
          </a:p>
          <a:p>
            <a:r>
              <a:rPr b="0" dirty="0"/>
              <a:t>No alt text provided</a:t>
            </a:r>
            <a:endParaRPr dirty="0"/>
          </a:p>
          <a:p>
            <a:endParaRPr dirty="0"/>
          </a:p>
          <a:p>
            <a:r>
              <a:rPr b="1" dirty="0"/>
              <a:t> Avenue by Invest_Monitor</a:t>
            </a:r>
            <a:endParaRPr dirty="0"/>
          </a:p>
          <a:p>
            <a:r>
              <a:rPr b="0" dirty="0"/>
              <a:t>No alt text provided</a:t>
            </a:r>
            <a:endParaRPr dirty="0"/>
          </a:p>
          <a:p>
            <a:endParaRPr dirty="0"/>
          </a:p>
          <a:p>
            <a:r>
              <a:rPr b="1" dirty="0"/>
              <a:t>Avenue</a:t>
            </a:r>
            <a:endParaRPr dirty="0"/>
          </a:p>
          <a:p>
            <a:r>
              <a:rPr b="0" dirty="0"/>
              <a:t>No alt text provided</a:t>
            </a:r>
            <a:endParaRPr dirty="0"/>
          </a:p>
          <a:p>
            <a:endParaRPr dirty="0"/>
          </a:p>
          <a:p>
            <a:r>
              <a:rPr b="1" dirty="0"/>
              <a:t>Fixed  Desposit</a:t>
            </a:r>
            <a:endParaRPr dirty="0"/>
          </a:p>
          <a:p>
            <a:r>
              <a:rPr b="0" dirty="0"/>
              <a:t>No alt text provided</a:t>
            </a:r>
            <a:endParaRPr dirty="0"/>
          </a:p>
          <a:p>
            <a:endParaRPr dirty="0"/>
          </a:p>
          <a:p>
            <a:r>
              <a:rPr b="1" dirty="0"/>
              <a:t>Public Provident Fund</a:t>
            </a:r>
            <a:endParaRPr dirty="0"/>
          </a:p>
          <a:p>
            <a:r>
              <a:rPr b="0" dirty="0"/>
              <a:t>No alt text provided</a:t>
            </a:r>
            <a:endParaRPr dirty="0"/>
          </a:p>
          <a:p>
            <a:endParaRPr dirty="0"/>
          </a:p>
          <a:p>
            <a:r>
              <a:rPr b="1" dirty="0"/>
              <a:t>Equity</a:t>
            </a:r>
            <a:endParaRPr dirty="0"/>
          </a:p>
          <a:p>
            <a:r>
              <a:rPr b="0" dirty="0"/>
              <a:t>No alt text provided</a:t>
            </a:r>
            <a:endParaRPr dirty="0"/>
          </a:p>
          <a:p>
            <a:endParaRPr dirty="0"/>
          </a:p>
          <a:p>
            <a:r>
              <a:rPr b="1" dirty="0"/>
              <a:t>Mutual Fund</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Reason of invest in Mutual by Duration</a:t>
            </a:r>
            <a:endParaRPr dirty="0"/>
          </a:p>
          <a:p>
            <a:r>
              <a:rPr b="0" dirty="0"/>
              <a:t>No alt text provided</a:t>
            </a:r>
            <a:endParaRPr dirty="0"/>
          </a:p>
          <a:p>
            <a:endParaRPr dirty="0"/>
          </a:p>
          <a:p>
            <a:r>
              <a:rPr b="1" dirty="0"/>
              <a:t> Reason of invest in Mutual by Invest_Monitor</a:t>
            </a:r>
            <a:endParaRPr dirty="0"/>
          </a:p>
          <a:p>
            <a:r>
              <a:rPr b="0" dirty="0"/>
              <a:t>No alt text provided</a:t>
            </a:r>
            <a:endParaRPr dirty="0"/>
          </a:p>
          <a:p>
            <a:endParaRPr dirty="0"/>
          </a:p>
          <a:p>
            <a:r>
              <a:rPr b="1" dirty="0"/>
              <a:t>Reason for Investment in Mutual Fund</a:t>
            </a:r>
            <a:endParaRPr dirty="0"/>
          </a:p>
          <a:p>
            <a:r>
              <a:rPr b="0" dirty="0"/>
              <a:t>No alt text provided</a:t>
            </a:r>
            <a:endParaRPr dirty="0"/>
          </a:p>
          <a:p>
            <a:endParaRPr dirty="0"/>
          </a:p>
          <a:p>
            <a:r>
              <a:rPr b="1" dirty="0"/>
              <a:t>Better Returns</a:t>
            </a:r>
            <a:endParaRPr dirty="0"/>
          </a:p>
          <a:p>
            <a:r>
              <a:rPr b="0" dirty="0"/>
              <a:t>No alt text provided</a:t>
            </a:r>
            <a:endParaRPr dirty="0"/>
          </a:p>
          <a:p>
            <a:endParaRPr dirty="0"/>
          </a:p>
          <a:p>
            <a:r>
              <a:rPr b="1" dirty="0"/>
              <a:t>Fund Diversification</a:t>
            </a:r>
            <a:endParaRPr dirty="0"/>
          </a:p>
          <a:p>
            <a:r>
              <a:rPr b="0" dirty="0"/>
              <a:t>No alt text provided</a:t>
            </a:r>
            <a:endParaRPr dirty="0"/>
          </a:p>
          <a:p>
            <a:endParaRPr dirty="0"/>
          </a:p>
          <a:p>
            <a:r>
              <a:rPr b="1" dirty="0"/>
              <a:t>Tax Benefits</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Source</a:t>
            </a:r>
            <a:endParaRPr dirty="0"/>
          </a:p>
          <a:p>
            <a:r>
              <a:rPr b="0" dirty="0"/>
              <a:t>No alt text provided</a:t>
            </a:r>
            <a:endParaRPr dirty="0"/>
          </a:p>
          <a:p>
            <a:endParaRPr dirty="0"/>
          </a:p>
          <a:p>
            <a:r>
              <a:rPr b="1" dirty="0"/>
              <a:t>Source by Avenue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Gender by Saving Objectives</a:t>
            </a:r>
            <a:endParaRPr dirty="0"/>
          </a:p>
          <a:p>
            <a:r>
              <a:rPr b="0" dirty="0"/>
              <a:t>No alt text provided</a:t>
            </a:r>
            <a:endParaRPr dirty="0"/>
          </a:p>
          <a:p>
            <a:endParaRPr dirty="0"/>
          </a:p>
          <a:p>
            <a:r>
              <a:rPr b="1" dirty="0"/>
              <a:t>Gender by Investment_Avenues</a:t>
            </a:r>
            <a:endParaRPr dirty="0"/>
          </a:p>
          <a:p>
            <a:r>
              <a:rPr b="0" dirty="0"/>
              <a:t>No alt text provided</a:t>
            </a:r>
            <a:endParaRPr dirty="0"/>
          </a:p>
          <a:p>
            <a:endParaRPr dirty="0"/>
          </a:p>
          <a:p>
            <a:r>
              <a:rPr b="1" dirty="0"/>
              <a:t>Average Age</a:t>
            </a:r>
            <a:endParaRPr dirty="0"/>
          </a:p>
          <a:p>
            <a:r>
              <a:rPr b="0" dirty="0"/>
              <a:t>No alt text provided</a:t>
            </a:r>
            <a:endParaRPr dirty="0"/>
          </a:p>
          <a:p>
            <a:endParaRPr dirty="0"/>
          </a:p>
          <a:p>
            <a:r>
              <a:rPr b="1" dirty="0"/>
              <a:t>Sum of Investment Choices</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Female</a:t>
            </a:r>
            <a:endParaRPr dirty="0"/>
          </a:p>
          <a:p>
            <a:r>
              <a:rPr b="0" dirty="0"/>
              <a:t>No alt text provided</a:t>
            </a:r>
            <a:endParaRPr dirty="0"/>
          </a:p>
          <a:p>
            <a:endParaRPr dirty="0"/>
          </a:p>
          <a:p>
            <a:r>
              <a:rPr b="1" dirty="0"/>
              <a:t>Avenue by Objective</a:t>
            </a:r>
            <a:endParaRPr dirty="0"/>
          </a:p>
          <a:p>
            <a:r>
              <a:rPr b="0" dirty="0"/>
              <a:t>No alt text provided</a:t>
            </a:r>
            <a:endParaRPr dirty="0"/>
          </a:p>
          <a:p>
            <a:endParaRPr dirty="0"/>
          </a:p>
          <a:p>
            <a:r>
              <a:rPr b="1" dirty="0"/>
              <a:t>Correlation between Avneue and Objevtive</a:t>
            </a:r>
            <a:endParaRPr dirty="0"/>
          </a:p>
          <a:p>
            <a:r>
              <a:rPr b="0" dirty="0"/>
              <a:t>No alt text provided</a:t>
            </a:r>
            <a:endParaRPr dirty="0"/>
          </a:p>
          <a:p>
            <a:endParaRPr dirty="0"/>
          </a:p>
          <a:p>
            <a:r>
              <a:rPr b="1" dirty="0"/>
              <a:t>Avenue</a:t>
            </a:r>
            <a:endParaRPr dirty="0"/>
          </a:p>
          <a:p>
            <a:r>
              <a:rPr b="0" dirty="0"/>
              <a:t>No alt text provided</a:t>
            </a:r>
            <a:endParaRPr dirty="0"/>
          </a:p>
          <a:p>
            <a:endParaRPr dirty="0"/>
          </a:p>
          <a:p>
            <a:r>
              <a:rPr b="1" dirty="0"/>
              <a:t>Avenue by Duration</a:t>
            </a:r>
            <a:endParaRPr dirty="0"/>
          </a:p>
          <a:p>
            <a:r>
              <a:rPr b="0" dirty="0"/>
              <a:t>No alt text provided</a:t>
            </a:r>
            <a:endParaRPr dirty="0"/>
          </a:p>
          <a:p>
            <a:endParaRPr dirty="0"/>
          </a:p>
          <a:p>
            <a:r>
              <a:rPr b="1" dirty="0"/>
              <a:t> Avenue by Invest_Monitor</a:t>
            </a:r>
            <a:endParaRPr dirty="0"/>
          </a:p>
          <a:p>
            <a:r>
              <a:rPr b="0" dirty="0"/>
              <a:t>No alt text provided</a:t>
            </a:r>
            <a:endParaRPr dirty="0"/>
          </a:p>
          <a:p>
            <a:endParaRPr dirty="0"/>
          </a:p>
          <a:p>
            <a:r>
              <a:rPr b="1" dirty="0"/>
              <a:t>Reason of invest in Mutual by Duration</a:t>
            </a:r>
            <a:endParaRPr dirty="0"/>
          </a:p>
          <a:p>
            <a:r>
              <a:rPr b="0" dirty="0"/>
              <a:t>No alt text provided</a:t>
            </a:r>
            <a:endParaRPr dirty="0"/>
          </a:p>
          <a:p>
            <a:endParaRPr dirty="0"/>
          </a:p>
          <a:p>
            <a:r>
              <a:rPr b="1" dirty="0"/>
              <a:t>Reason for Investment in Mutual Fund</a:t>
            </a:r>
            <a:endParaRPr dirty="0"/>
          </a:p>
          <a:p>
            <a:r>
              <a:rPr b="0" dirty="0"/>
              <a:t>No alt text provided</a:t>
            </a:r>
            <a:endParaRPr dirty="0"/>
          </a:p>
          <a:p>
            <a:endParaRPr dirty="0"/>
          </a:p>
          <a:p>
            <a:r>
              <a:rPr b="1" dirty="0"/>
              <a:t>funnel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72399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1581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5752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20152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316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18166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08058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6642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696049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43684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0284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10543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013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743766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4636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6208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7ED9C8-F09A-4D9E-BEC0-4725162E21FF}" type="datetimeFigureOut">
              <a:rPr lang="en-US" smtClean="0"/>
              <a:t>12/28/2023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6533748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233afb30-7899-4e9a-a7a4-ba2183969da4?pbi_source=PowerPoin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233afb30-7899-4e9a-a7a4-ba2183969da4/?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233afb30-7899-4e9a-a7a4-ba2183969da4/?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233afb30-7899-4e9a-a7a4-ba2183969da4/?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app.powerbi.com/groups/me/reports/233afb30-7899-4e9a-a7a4-ba2183969da4/?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233afb30-7899-4e9a-a7a4-ba2183969da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233afb30-7899-4e9a-a7a4-ba2183969da4/?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0" y="2982913"/>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Customer Investment Data</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864" y="1931066"/>
            <a:ext cx="1490690" cy="454782"/>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pic>
        <p:nvPicPr>
          <p:cNvPr id="2" name="Picture 1" descr="A logo with colorful triangles&#10;&#10;Description automatically generated">
            <a:extLst>
              <a:ext uri="{FF2B5EF4-FFF2-40B4-BE49-F238E27FC236}">
                <a16:creationId xmlns:a16="http://schemas.microsoft.com/office/drawing/2014/main" id="{2F038FB7-AB99-BCFF-694C-C9403DAE58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709" y="1087246"/>
            <a:ext cx="1905000" cy="689002"/>
          </a:xfrm>
          <a:prstGeom prst="rect">
            <a:avLst/>
          </a:prstGeom>
        </p:spPr>
      </p:pic>
      <p:sp>
        <p:nvSpPr>
          <p:cNvPr id="4" name="TextBox 3">
            <a:extLst>
              <a:ext uri="{FF2B5EF4-FFF2-40B4-BE49-F238E27FC236}">
                <a16:creationId xmlns:a16="http://schemas.microsoft.com/office/drawing/2014/main" id="{DF8BA806-EAB1-8562-2D60-10BCB9785993}"/>
              </a:ext>
            </a:extLst>
          </p:cNvPr>
          <p:cNvSpPr txBox="1"/>
          <p:nvPr/>
        </p:nvSpPr>
        <p:spPr>
          <a:xfrm>
            <a:off x="7002517" y="6237155"/>
            <a:ext cx="6248400" cy="369332"/>
          </a:xfrm>
          <a:prstGeom prst="rect">
            <a:avLst/>
          </a:prstGeom>
          <a:noFill/>
        </p:spPr>
        <p:txBody>
          <a:bodyPr wrap="square">
            <a:spAutoFit/>
          </a:bodyPr>
          <a:lstStyle/>
          <a:p>
            <a:pPr algn="ctr"/>
            <a:r>
              <a:rPr lang="en-US" dirty="0">
                <a:solidFill>
                  <a:srgbClr val="FFFFFF"/>
                </a:solidFill>
              </a:rPr>
              <a:t>By Satyashree Sahu Pawar</a:t>
            </a:r>
            <a:endParaRPr lang="en-IN" dirty="0">
              <a:solidFill>
                <a:srgbClr val="FFFFFF"/>
              </a:solidFill>
            </a:endParaRPr>
          </a:p>
        </p:txBody>
      </p:sp>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A739-407F-4CE4-E22D-4820BCE4DEA4}"/>
              </a:ext>
            </a:extLst>
          </p:cNvPr>
          <p:cNvSpPr>
            <a:spLocks noGrp="1"/>
          </p:cNvSpPr>
          <p:nvPr>
            <p:ph type="title"/>
          </p:nvPr>
        </p:nvSpPr>
        <p:spPr>
          <a:xfrm>
            <a:off x="677333" y="609599"/>
            <a:ext cx="9423108" cy="1093077"/>
          </a:xfrm>
        </p:spPr>
        <p:txBody>
          <a:bodyPr>
            <a:noAutofit/>
          </a:bodyPr>
          <a:lstStyle/>
          <a:p>
            <a:r>
              <a:rPr lang="en-US" sz="4500" b="1" dirty="0"/>
              <a:t>Task 3  : </a:t>
            </a:r>
            <a:r>
              <a:rPr lang="en-IN" sz="4500" b="1" dirty="0"/>
              <a:t>Objective Analysis</a:t>
            </a:r>
          </a:p>
        </p:txBody>
      </p:sp>
      <p:sp>
        <p:nvSpPr>
          <p:cNvPr id="3" name="Content Placeholder 2">
            <a:extLst>
              <a:ext uri="{FF2B5EF4-FFF2-40B4-BE49-F238E27FC236}">
                <a16:creationId xmlns:a16="http://schemas.microsoft.com/office/drawing/2014/main" id="{E52EB96C-76AC-1C20-F0B1-DE073A2ECE49}"/>
              </a:ext>
            </a:extLst>
          </p:cNvPr>
          <p:cNvSpPr>
            <a:spLocks noGrp="1"/>
          </p:cNvSpPr>
          <p:nvPr>
            <p:ph idx="1"/>
          </p:nvPr>
        </p:nvSpPr>
        <p:spPr>
          <a:xfrm>
            <a:off x="677333" y="2160589"/>
            <a:ext cx="9885563" cy="3880773"/>
          </a:xfrm>
        </p:spPr>
        <p:txBody>
          <a:bodyPr>
            <a:noAutofit/>
          </a:bodyPr>
          <a:lstStyle/>
          <a:p>
            <a:r>
              <a:rPr lang="en-US" sz="2500" b="1" i="0" dirty="0">
                <a:effectLst/>
                <a:latin typeface="Söhne"/>
              </a:rPr>
              <a:t>Objective : </a:t>
            </a:r>
          </a:p>
          <a:p>
            <a:pPr marL="0" indent="0">
              <a:buNone/>
            </a:pPr>
            <a:r>
              <a:rPr lang="en-US" sz="2500" i="0" dirty="0">
                <a:effectLst/>
                <a:latin typeface="Söhne"/>
              </a:rPr>
              <a:t>Analyze the Relationship Between Savings Objectives and Investment Choices</a:t>
            </a:r>
            <a:endParaRPr lang="en-US" sz="2500" b="1" i="0" dirty="0">
              <a:effectLst/>
              <a:latin typeface="Söhne"/>
            </a:endParaRPr>
          </a:p>
          <a:p>
            <a:pPr algn="l"/>
            <a:r>
              <a:rPr lang="en-US" sz="2800" b="1" dirty="0">
                <a:solidFill>
                  <a:srgbClr val="374151"/>
                </a:solidFill>
                <a:effectLst/>
                <a:latin typeface="Söhne"/>
              </a:rPr>
              <a:t>Steps</a:t>
            </a:r>
            <a:r>
              <a:rPr lang="en-US" sz="2500" b="1" dirty="0">
                <a:solidFill>
                  <a:srgbClr val="374151"/>
                </a:solidFill>
                <a:effectLst/>
                <a:latin typeface="Söhne"/>
              </a:rPr>
              <a:t> </a:t>
            </a:r>
            <a:r>
              <a:rPr lang="en-US" sz="2500" b="0" i="1" dirty="0">
                <a:solidFill>
                  <a:srgbClr val="374151"/>
                </a:solidFill>
                <a:effectLst/>
                <a:latin typeface="Söhne"/>
              </a:rPr>
              <a:t>:</a:t>
            </a:r>
            <a:endParaRPr lang="en-US" sz="2500" dirty="0">
              <a:solidFill>
                <a:srgbClr val="374151"/>
              </a:solidFill>
              <a:latin typeface="Söhne"/>
            </a:endParaRPr>
          </a:p>
          <a:p>
            <a:pPr algn="l">
              <a:buFont typeface="+mj-lt"/>
              <a:buAutoNum type="arabicPeriod"/>
            </a:pPr>
            <a:r>
              <a:rPr lang="en-US" sz="2800" b="1" i="0" dirty="0">
                <a:solidFill>
                  <a:srgbClr val="374151"/>
                </a:solidFill>
                <a:effectLst/>
                <a:latin typeface="Söhne"/>
              </a:rPr>
              <a:t>Correlation Analysis:</a:t>
            </a:r>
            <a:r>
              <a:rPr lang="en-US" sz="2800" b="0" i="0" dirty="0">
                <a:solidFill>
                  <a:srgbClr val="374151"/>
                </a:solidFill>
                <a:effectLst/>
                <a:latin typeface="Söhne"/>
              </a:rPr>
              <a:t> Explore the correlation between savings objectives (e.g., Capital Appreciation) and investment avenues (e.g., Equity).</a:t>
            </a:r>
          </a:p>
          <a:p>
            <a:pPr algn="l">
              <a:buFont typeface="+mj-lt"/>
              <a:buAutoNum type="arabicPeriod"/>
            </a:pPr>
            <a:r>
              <a:rPr lang="en-US" sz="2800" b="1" i="0" dirty="0">
                <a:solidFill>
                  <a:srgbClr val="374151"/>
                </a:solidFill>
                <a:effectLst/>
                <a:latin typeface="Söhne"/>
              </a:rPr>
              <a:t>Chart Creation:</a:t>
            </a:r>
            <a:r>
              <a:rPr lang="en-US" sz="2800" b="0" i="0" dirty="0">
                <a:solidFill>
                  <a:srgbClr val="374151"/>
                </a:solidFill>
                <a:effectLst/>
                <a:latin typeface="Söhne"/>
              </a:rPr>
              <a:t> Generate charts displaying preferred investment choices for each savings objective.</a:t>
            </a:r>
          </a:p>
          <a:p>
            <a:pPr marL="0" indent="0" algn="l">
              <a:buNone/>
            </a:pPr>
            <a:endParaRPr lang="en-US" sz="2500" b="0" i="0" dirty="0">
              <a:solidFill>
                <a:srgbClr val="374151"/>
              </a:solidFill>
              <a:effectLst/>
              <a:latin typeface="Söhne"/>
            </a:endParaRPr>
          </a:p>
          <a:p>
            <a:endParaRPr lang="en-IN" sz="2500" dirty="0"/>
          </a:p>
        </p:txBody>
      </p:sp>
    </p:spTree>
    <p:extLst>
      <p:ext uri="{BB962C8B-B14F-4D97-AF65-F5344CB8AC3E}">
        <p14:creationId xmlns:p14="http://schemas.microsoft.com/office/powerpoint/2010/main" val="23376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Correlation between Avneue and Objevtive ,Avenue by Objective ,Avenu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Task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A739-407F-4CE4-E22D-4820BCE4DEA4}"/>
              </a:ext>
            </a:extLst>
          </p:cNvPr>
          <p:cNvSpPr>
            <a:spLocks noGrp="1"/>
          </p:cNvSpPr>
          <p:nvPr>
            <p:ph type="title"/>
          </p:nvPr>
        </p:nvSpPr>
        <p:spPr>
          <a:xfrm>
            <a:off x="677333" y="609599"/>
            <a:ext cx="9423108" cy="1093077"/>
          </a:xfrm>
        </p:spPr>
        <p:txBody>
          <a:bodyPr>
            <a:noAutofit/>
          </a:bodyPr>
          <a:lstStyle/>
          <a:p>
            <a:r>
              <a:rPr lang="en-US" sz="4500" b="1" dirty="0"/>
              <a:t>Task 4  : </a:t>
            </a:r>
            <a:r>
              <a:rPr lang="en-IN" sz="4500" b="1" dirty="0"/>
              <a:t>Investment Duration and Frequency</a:t>
            </a:r>
          </a:p>
        </p:txBody>
      </p:sp>
      <p:sp>
        <p:nvSpPr>
          <p:cNvPr id="3" name="Content Placeholder 2">
            <a:extLst>
              <a:ext uri="{FF2B5EF4-FFF2-40B4-BE49-F238E27FC236}">
                <a16:creationId xmlns:a16="http://schemas.microsoft.com/office/drawing/2014/main" id="{E52EB96C-76AC-1C20-F0B1-DE073A2ECE49}"/>
              </a:ext>
            </a:extLst>
          </p:cNvPr>
          <p:cNvSpPr>
            <a:spLocks noGrp="1"/>
          </p:cNvSpPr>
          <p:nvPr>
            <p:ph idx="1"/>
          </p:nvPr>
        </p:nvSpPr>
        <p:spPr>
          <a:xfrm>
            <a:off x="677333" y="2160589"/>
            <a:ext cx="9885563" cy="3880773"/>
          </a:xfrm>
        </p:spPr>
        <p:txBody>
          <a:bodyPr>
            <a:noAutofit/>
          </a:bodyPr>
          <a:lstStyle/>
          <a:p>
            <a:r>
              <a:rPr lang="en-US" sz="2500" b="1" i="0" dirty="0">
                <a:effectLst/>
                <a:latin typeface="Söhne"/>
              </a:rPr>
              <a:t>Objective : </a:t>
            </a:r>
          </a:p>
          <a:p>
            <a:pPr marL="0" indent="0">
              <a:buNone/>
            </a:pPr>
            <a:r>
              <a:rPr lang="en-US" sz="2500" i="0" dirty="0">
                <a:effectLst/>
                <a:latin typeface="Söhne"/>
              </a:rPr>
              <a:t>Analyze Investment Durations and Monitoring Frequencies</a:t>
            </a:r>
          </a:p>
          <a:p>
            <a:pPr algn="l"/>
            <a:r>
              <a:rPr lang="en-US" sz="2800" b="1" dirty="0">
                <a:solidFill>
                  <a:srgbClr val="374151"/>
                </a:solidFill>
                <a:effectLst/>
                <a:latin typeface="Söhne"/>
              </a:rPr>
              <a:t>Steps</a:t>
            </a:r>
            <a:r>
              <a:rPr lang="en-US" sz="2500" b="1" dirty="0">
                <a:solidFill>
                  <a:srgbClr val="374151"/>
                </a:solidFill>
                <a:effectLst/>
                <a:latin typeface="Söhne"/>
              </a:rPr>
              <a:t> </a:t>
            </a:r>
            <a:r>
              <a:rPr lang="en-US" sz="2500" b="0" i="1" dirty="0">
                <a:solidFill>
                  <a:srgbClr val="374151"/>
                </a:solidFill>
                <a:effectLst/>
                <a:latin typeface="Söhne"/>
              </a:rPr>
              <a:t>:</a:t>
            </a:r>
            <a:endParaRPr lang="en-US" sz="2500" dirty="0">
              <a:solidFill>
                <a:srgbClr val="374151"/>
              </a:solidFill>
              <a:latin typeface="Söhne"/>
            </a:endParaRPr>
          </a:p>
          <a:p>
            <a:pPr algn="l">
              <a:buFont typeface="+mj-lt"/>
              <a:buAutoNum type="arabicPeriod"/>
            </a:pPr>
            <a:r>
              <a:rPr lang="en-US" sz="2800" b="1" i="0" dirty="0">
                <a:solidFill>
                  <a:srgbClr val="374151"/>
                </a:solidFill>
                <a:effectLst/>
                <a:latin typeface="Söhne"/>
              </a:rPr>
              <a:t>Duration Distribution:</a:t>
            </a:r>
            <a:r>
              <a:rPr lang="en-US" sz="2800" b="0" i="0" dirty="0">
                <a:solidFill>
                  <a:srgbClr val="374151"/>
                </a:solidFill>
                <a:effectLst/>
                <a:latin typeface="Söhne"/>
              </a:rPr>
              <a:t> Visualize the distribution of investment durations.</a:t>
            </a:r>
          </a:p>
          <a:p>
            <a:pPr algn="l">
              <a:buFont typeface="+mj-lt"/>
              <a:buAutoNum type="arabicPeriod"/>
            </a:pPr>
            <a:r>
              <a:rPr lang="en-US" sz="2800" b="1" i="0" dirty="0">
                <a:solidFill>
                  <a:srgbClr val="374151"/>
                </a:solidFill>
                <a:effectLst/>
                <a:latin typeface="Söhne"/>
              </a:rPr>
              <a:t>Frequency Analysis:</a:t>
            </a:r>
            <a:r>
              <a:rPr lang="en-US" sz="2800" b="0" i="0" dirty="0">
                <a:solidFill>
                  <a:srgbClr val="374151"/>
                </a:solidFill>
                <a:effectLst/>
                <a:latin typeface="Söhne"/>
              </a:rPr>
              <a:t> Examine investment monitoring frequencies and their impact on investment preferences.</a:t>
            </a:r>
          </a:p>
          <a:p>
            <a:pPr algn="l">
              <a:buFont typeface="+mj-lt"/>
              <a:buAutoNum type="arabicPeriod"/>
            </a:pPr>
            <a:endParaRPr lang="en-US" sz="2800" b="0" i="0" dirty="0">
              <a:solidFill>
                <a:srgbClr val="374151"/>
              </a:solidFill>
              <a:effectLst/>
              <a:latin typeface="Söhne"/>
            </a:endParaRPr>
          </a:p>
          <a:p>
            <a:pPr marL="0" indent="0" algn="l">
              <a:buNone/>
            </a:pPr>
            <a:endParaRPr lang="en-US" sz="2500" b="0" i="0" dirty="0">
              <a:solidFill>
                <a:srgbClr val="374151"/>
              </a:solidFill>
              <a:effectLst/>
              <a:latin typeface="Söhne"/>
            </a:endParaRPr>
          </a:p>
          <a:p>
            <a:endParaRPr lang="en-IN" sz="2500" dirty="0"/>
          </a:p>
        </p:txBody>
      </p:sp>
    </p:spTree>
    <p:extLst>
      <p:ext uri="{BB962C8B-B14F-4D97-AF65-F5344CB8AC3E}">
        <p14:creationId xmlns:p14="http://schemas.microsoft.com/office/powerpoint/2010/main" val="112441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Avenue by Duration , Avenue by Invest_Monitor ,Avenue ,Fixed  Desposit ,Public Provident Fund ,Equity ,Mutual Fund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Task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A739-407F-4CE4-E22D-4820BCE4DEA4}"/>
              </a:ext>
            </a:extLst>
          </p:cNvPr>
          <p:cNvSpPr>
            <a:spLocks noGrp="1"/>
          </p:cNvSpPr>
          <p:nvPr>
            <p:ph type="title"/>
          </p:nvPr>
        </p:nvSpPr>
        <p:spPr>
          <a:xfrm>
            <a:off x="677333" y="609599"/>
            <a:ext cx="9423108" cy="1093077"/>
          </a:xfrm>
        </p:spPr>
        <p:txBody>
          <a:bodyPr>
            <a:noAutofit/>
          </a:bodyPr>
          <a:lstStyle/>
          <a:p>
            <a:r>
              <a:rPr lang="en-US" sz="4500" b="1" dirty="0"/>
              <a:t>Task 5  : </a:t>
            </a:r>
            <a:r>
              <a:rPr lang="en-IN" sz="4500" b="1" dirty="0"/>
              <a:t> Reason for Investment</a:t>
            </a:r>
          </a:p>
        </p:txBody>
      </p:sp>
      <p:sp>
        <p:nvSpPr>
          <p:cNvPr id="3" name="Content Placeholder 2">
            <a:extLst>
              <a:ext uri="{FF2B5EF4-FFF2-40B4-BE49-F238E27FC236}">
                <a16:creationId xmlns:a16="http://schemas.microsoft.com/office/drawing/2014/main" id="{E52EB96C-76AC-1C20-F0B1-DE073A2ECE49}"/>
              </a:ext>
            </a:extLst>
          </p:cNvPr>
          <p:cNvSpPr>
            <a:spLocks noGrp="1"/>
          </p:cNvSpPr>
          <p:nvPr>
            <p:ph idx="1"/>
          </p:nvPr>
        </p:nvSpPr>
        <p:spPr>
          <a:xfrm>
            <a:off x="677333" y="2160589"/>
            <a:ext cx="9885563" cy="3880773"/>
          </a:xfrm>
        </p:spPr>
        <p:txBody>
          <a:bodyPr>
            <a:noAutofit/>
          </a:bodyPr>
          <a:lstStyle/>
          <a:p>
            <a:r>
              <a:rPr lang="en-US" sz="2500" b="1" i="0" dirty="0">
                <a:effectLst/>
                <a:latin typeface="Söhne"/>
              </a:rPr>
              <a:t>Objective : </a:t>
            </a:r>
          </a:p>
          <a:p>
            <a:pPr marL="0" indent="0">
              <a:buNone/>
            </a:pPr>
            <a:r>
              <a:rPr lang="en-US" sz="2500" i="0" dirty="0">
                <a:effectLst/>
                <a:latin typeface="Söhne"/>
              </a:rPr>
              <a:t>Analyze and Visualize the Reasons for Investment</a:t>
            </a:r>
          </a:p>
          <a:p>
            <a:pPr algn="l"/>
            <a:r>
              <a:rPr lang="en-US" sz="2800" b="1" dirty="0">
                <a:solidFill>
                  <a:srgbClr val="374151"/>
                </a:solidFill>
                <a:effectLst/>
                <a:latin typeface="Söhne"/>
              </a:rPr>
              <a:t>Steps</a:t>
            </a:r>
            <a:r>
              <a:rPr lang="en-US" sz="2500" b="1" dirty="0">
                <a:solidFill>
                  <a:srgbClr val="374151"/>
                </a:solidFill>
                <a:effectLst/>
                <a:latin typeface="Söhne"/>
              </a:rPr>
              <a:t> </a:t>
            </a:r>
            <a:r>
              <a:rPr lang="en-US" sz="2500" b="0" i="1" dirty="0">
                <a:solidFill>
                  <a:srgbClr val="374151"/>
                </a:solidFill>
                <a:effectLst/>
                <a:latin typeface="Söhne"/>
              </a:rPr>
              <a:t>:</a:t>
            </a:r>
            <a:endParaRPr lang="en-US" sz="2500" dirty="0">
              <a:solidFill>
                <a:srgbClr val="374151"/>
              </a:solidFill>
              <a:latin typeface="Söhne"/>
            </a:endParaRPr>
          </a:p>
          <a:p>
            <a:pPr algn="l">
              <a:buFont typeface="+mj-lt"/>
              <a:buAutoNum type="arabicPeriod"/>
            </a:pPr>
            <a:r>
              <a:rPr lang="en-US" sz="2800" b="1" i="0" dirty="0">
                <a:solidFill>
                  <a:srgbClr val="374151"/>
                </a:solidFill>
                <a:effectLst/>
                <a:latin typeface="Söhne"/>
              </a:rPr>
              <a:t>Trend Analysis: </a:t>
            </a:r>
            <a:r>
              <a:rPr lang="en-US" sz="2800" i="0" dirty="0">
                <a:solidFill>
                  <a:srgbClr val="374151"/>
                </a:solidFill>
                <a:effectLst/>
                <a:latin typeface="Söhne"/>
              </a:rPr>
              <a:t>Identify common trends in reasons for investment (e.g., Better Returns, Tax Benefits).</a:t>
            </a:r>
          </a:p>
          <a:p>
            <a:pPr algn="l">
              <a:buFont typeface="+mj-lt"/>
              <a:buAutoNum type="arabicPeriod"/>
            </a:pPr>
            <a:r>
              <a:rPr lang="en-US" sz="2800" b="1" i="0" dirty="0">
                <a:solidFill>
                  <a:srgbClr val="374151"/>
                </a:solidFill>
                <a:effectLst/>
                <a:latin typeface="Söhne"/>
              </a:rPr>
              <a:t>Visualization: </a:t>
            </a:r>
            <a:r>
              <a:rPr lang="en-US" sz="2800" i="0" dirty="0">
                <a:solidFill>
                  <a:srgbClr val="374151"/>
                </a:solidFill>
                <a:effectLst/>
                <a:latin typeface="Söhne"/>
              </a:rPr>
              <a:t>Create charts showing the most frequently cited reasons for investing.</a:t>
            </a:r>
          </a:p>
          <a:p>
            <a:pPr marL="0" indent="0" algn="l">
              <a:buNone/>
            </a:pPr>
            <a:endParaRPr lang="en-US" sz="2500" b="0" i="0" dirty="0">
              <a:solidFill>
                <a:srgbClr val="374151"/>
              </a:solidFill>
              <a:effectLst/>
              <a:latin typeface="Söhne"/>
            </a:endParaRPr>
          </a:p>
          <a:p>
            <a:endParaRPr lang="en-IN" sz="2500" dirty="0"/>
          </a:p>
        </p:txBody>
      </p:sp>
    </p:spTree>
    <p:extLst>
      <p:ext uri="{BB962C8B-B14F-4D97-AF65-F5344CB8AC3E}">
        <p14:creationId xmlns:p14="http://schemas.microsoft.com/office/powerpoint/2010/main" val="684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Reason of invest in Mutual by Duration , Reason of invest in Mutual by Invest_Monitor ,Reason for Investment in Mutual Fund ,Better Returns ,Fund Diversification ,Tax Benefits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Task 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A739-407F-4CE4-E22D-4820BCE4DEA4}"/>
              </a:ext>
            </a:extLst>
          </p:cNvPr>
          <p:cNvSpPr>
            <a:spLocks noGrp="1"/>
          </p:cNvSpPr>
          <p:nvPr>
            <p:ph type="title"/>
          </p:nvPr>
        </p:nvSpPr>
        <p:spPr>
          <a:xfrm>
            <a:off x="677333" y="609599"/>
            <a:ext cx="9423108" cy="1093077"/>
          </a:xfrm>
        </p:spPr>
        <p:txBody>
          <a:bodyPr>
            <a:noAutofit/>
          </a:bodyPr>
          <a:lstStyle/>
          <a:p>
            <a:r>
              <a:rPr lang="en-US" sz="4500" b="1" dirty="0"/>
              <a:t>Task 6  :Source of Investment</a:t>
            </a:r>
            <a:endParaRPr lang="en-IN" sz="4500" b="1" dirty="0"/>
          </a:p>
        </p:txBody>
      </p:sp>
      <p:sp>
        <p:nvSpPr>
          <p:cNvPr id="3" name="Content Placeholder 2">
            <a:extLst>
              <a:ext uri="{FF2B5EF4-FFF2-40B4-BE49-F238E27FC236}">
                <a16:creationId xmlns:a16="http://schemas.microsoft.com/office/drawing/2014/main" id="{E52EB96C-76AC-1C20-F0B1-DE073A2ECE49}"/>
              </a:ext>
            </a:extLst>
          </p:cNvPr>
          <p:cNvSpPr>
            <a:spLocks noGrp="1"/>
          </p:cNvSpPr>
          <p:nvPr>
            <p:ph idx="1"/>
          </p:nvPr>
        </p:nvSpPr>
        <p:spPr>
          <a:xfrm>
            <a:off x="677333" y="2160589"/>
            <a:ext cx="9885563" cy="3880773"/>
          </a:xfrm>
        </p:spPr>
        <p:txBody>
          <a:bodyPr>
            <a:noAutofit/>
          </a:bodyPr>
          <a:lstStyle/>
          <a:p>
            <a:r>
              <a:rPr lang="en-US" sz="2500" b="1" i="0" dirty="0">
                <a:effectLst/>
                <a:latin typeface="Söhne"/>
              </a:rPr>
              <a:t>Objective : </a:t>
            </a:r>
          </a:p>
          <a:p>
            <a:pPr marL="0" indent="0">
              <a:buNone/>
            </a:pPr>
            <a:r>
              <a:rPr lang="en-US" sz="2500" i="0" dirty="0">
                <a:effectLst/>
                <a:latin typeface="Söhne"/>
              </a:rPr>
              <a:t>Analyze the Sources of Investment Information</a:t>
            </a:r>
          </a:p>
          <a:p>
            <a:pPr algn="l"/>
            <a:r>
              <a:rPr lang="en-US" sz="2800" b="1" dirty="0">
                <a:solidFill>
                  <a:srgbClr val="374151"/>
                </a:solidFill>
                <a:effectLst/>
                <a:latin typeface="Söhne"/>
              </a:rPr>
              <a:t>Steps</a:t>
            </a:r>
            <a:r>
              <a:rPr lang="en-US" sz="2500" b="1" dirty="0">
                <a:solidFill>
                  <a:srgbClr val="374151"/>
                </a:solidFill>
                <a:effectLst/>
                <a:latin typeface="Söhne"/>
              </a:rPr>
              <a:t> </a:t>
            </a:r>
            <a:r>
              <a:rPr lang="en-US" sz="2500" b="0" i="1" dirty="0">
                <a:solidFill>
                  <a:srgbClr val="374151"/>
                </a:solidFill>
                <a:effectLst/>
                <a:latin typeface="Söhne"/>
              </a:rPr>
              <a:t>:</a:t>
            </a:r>
            <a:endParaRPr lang="en-US" sz="2500" dirty="0">
              <a:solidFill>
                <a:srgbClr val="374151"/>
              </a:solidFill>
              <a:latin typeface="Söhne"/>
            </a:endParaRPr>
          </a:p>
          <a:p>
            <a:pPr algn="l">
              <a:buFont typeface="+mj-lt"/>
              <a:buAutoNum type="arabicPeriod"/>
            </a:pPr>
            <a:r>
              <a:rPr lang="en-US" sz="2500" b="1" i="0" dirty="0">
                <a:solidFill>
                  <a:srgbClr val="374151"/>
                </a:solidFill>
                <a:effectLst/>
                <a:latin typeface="Söhne"/>
              </a:rPr>
              <a:t>Source Analysis:</a:t>
            </a:r>
            <a:r>
              <a:rPr lang="en-US" sz="2500" b="0" i="0" dirty="0">
                <a:solidFill>
                  <a:srgbClr val="374151"/>
                </a:solidFill>
                <a:effectLst/>
                <a:latin typeface="Söhne"/>
              </a:rPr>
              <a:t> Visualize where individuals get their investment information (e.g., Newspapers, Internet).</a:t>
            </a:r>
          </a:p>
          <a:p>
            <a:pPr algn="l">
              <a:buFont typeface="+mj-lt"/>
              <a:buAutoNum type="arabicPeriod"/>
            </a:pPr>
            <a:r>
              <a:rPr lang="en-US" sz="2500" b="1" i="0" dirty="0">
                <a:solidFill>
                  <a:srgbClr val="374151"/>
                </a:solidFill>
                <a:effectLst/>
                <a:latin typeface="Söhne"/>
              </a:rPr>
              <a:t>Insight Extraction:</a:t>
            </a:r>
            <a:r>
              <a:rPr lang="en-US" sz="2500" b="0" i="0" dirty="0">
                <a:solidFill>
                  <a:srgbClr val="374151"/>
                </a:solidFill>
                <a:effectLst/>
                <a:latin typeface="Söhne"/>
              </a:rPr>
              <a:t> Analyze which sources are most commonly relied upon by investors</a:t>
            </a:r>
            <a:r>
              <a:rPr lang="en-US" sz="2800" b="0" i="0" dirty="0">
                <a:solidFill>
                  <a:srgbClr val="374151"/>
                </a:solidFill>
                <a:effectLst/>
                <a:latin typeface="Söhne"/>
              </a:rPr>
              <a:t>.</a:t>
            </a:r>
          </a:p>
          <a:p>
            <a:endParaRPr lang="en-IN" sz="2500" dirty="0"/>
          </a:p>
        </p:txBody>
      </p:sp>
    </p:spTree>
    <p:extLst>
      <p:ext uri="{BB962C8B-B14F-4D97-AF65-F5344CB8AC3E}">
        <p14:creationId xmlns:p14="http://schemas.microsoft.com/office/powerpoint/2010/main" val="321696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Task 6</a:t>
            </a:r>
          </a:p>
        </p:txBody>
      </p:sp>
      <p:pic>
        <p:nvPicPr>
          <p:cNvPr id="5" name="Picture 4">
            <a:extLst>
              <a:ext uri="{FF2B5EF4-FFF2-40B4-BE49-F238E27FC236}">
                <a16:creationId xmlns:a16="http://schemas.microsoft.com/office/drawing/2014/main" id="{05CC702A-B116-BF51-01DA-2F793DD0F287}"/>
              </a:ext>
            </a:extLst>
          </p:cNvPr>
          <p:cNvPicPr>
            <a:picLocks noChangeAspect="1"/>
          </p:cNvPicPr>
          <p:nvPr/>
        </p:nvPicPr>
        <p:blipFill>
          <a:blip r:embed="rId3"/>
          <a:stretch>
            <a:fillRect/>
          </a:stretch>
        </p:blipFill>
        <p:spPr>
          <a:xfrm>
            <a:off x="94593" y="73572"/>
            <a:ext cx="12023835" cy="66740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A739-407F-4CE4-E22D-4820BCE4DEA4}"/>
              </a:ext>
            </a:extLst>
          </p:cNvPr>
          <p:cNvSpPr>
            <a:spLocks noGrp="1"/>
          </p:cNvSpPr>
          <p:nvPr>
            <p:ph type="title"/>
          </p:nvPr>
        </p:nvSpPr>
        <p:spPr>
          <a:xfrm>
            <a:off x="677333" y="609599"/>
            <a:ext cx="9423108" cy="1093077"/>
          </a:xfrm>
        </p:spPr>
        <p:txBody>
          <a:bodyPr>
            <a:noAutofit/>
          </a:bodyPr>
          <a:lstStyle/>
          <a:p>
            <a:r>
              <a:rPr lang="en-US" sz="4500" b="1" dirty="0"/>
              <a:t>Task 7  : </a:t>
            </a:r>
            <a:r>
              <a:rPr lang="en-IN" sz="4500" b="1" dirty="0"/>
              <a:t> </a:t>
            </a:r>
            <a:r>
              <a:rPr lang="en-US" sz="4500" b="1" dirty="0"/>
              <a:t>Combine Insights into a Dashboard</a:t>
            </a:r>
            <a:endParaRPr lang="en-IN" sz="4500" b="1" dirty="0"/>
          </a:p>
        </p:txBody>
      </p:sp>
      <p:sp>
        <p:nvSpPr>
          <p:cNvPr id="5" name="Content Placeholder 4">
            <a:extLst>
              <a:ext uri="{FF2B5EF4-FFF2-40B4-BE49-F238E27FC236}">
                <a16:creationId xmlns:a16="http://schemas.microsoft.com/office/drawing/2014/main" id="{13C2DBB7-EA18-265A-11E0-3DCD75DB53FA}"/>
              </a:ext>
            </a:extLst>
          </p:cNvPr>
          <p:cNvSpPr>
            <a:spLocks noGrp="1"/>
          </p:cNvSpPr>
          <p:nvPr>
            <p:ph idx="1"/>
          </p:nvPr>
        </p:nvSpPr>
        <p:spPr>
          <a:xfrm>
            <a:off x="677333" y="2160589"/>
            <a:ext cx="9717397" cy="4523990"/>
          </a:xfrm>
        </p:spPr>
        <p:txBody>
          <a:bodyPr>
            <a:normAutofit fontScale="85000" lnSpcReduction="10000"/>
          </a:bodyPr>
          <a:lstStyle/>
          <a:p>
            <a:r>
              <a:rPr lang="en-US" sz="3300" b="1" i="0" dirty="0">
                <a:effectLst/>
                <a:latin typeface="Söhne"/>
              </a:rPr>
              <a:t>Objective</a:t>
            </a:r>
            <a:r>
              <a:rPr lang="en-US" sz="2500" b="1" i="0" dirty="0">
                <a:effectLst/>
                <a:latin typeface="Söhne"/>
              </a:rPr>
              <a:t> : </a:t>
            </a:r>
          </a:p>
          <a:p>
            <a:pPr marL="0" indent="0">
              <a:buNone/>
            </a:pPr>
            <a:r>
              <a:rPr lang="en-US" sz="3200" i="0" dirty="0">
                <a:effectLst/>
                <a:latin typeface="Söhne"/>
              </a:rPr>
              <a:t>Create a comprehensive dashboard incorporating all insights</a:t>
            </a:r>
          </a:p>
          <a:p>
            <a:pPr algn="l"/>
            <a:r>
              <a:rPr lang="en-US" sz="3300" b="1" dirty="0">
                <a:solidFill>
                  <a:srgbClr val="374151"/>
                </a:solidFill>
                <a:effectLst/>
                <a:latin typeface="Söhne"/>
              </a:rPr>
              <a:t>Steps</a:t>
            </a:r>
            <a:r>
              <a:rPr lang="en-US" sz="2500" b="1" dirty="0">
                <a:solidFill>
                  <a:srgbClr val="374151"/>
                </a:solidFill>
                <a:effectLst/>
                <a:latin typeface="Söhne"/>
              </a:rPr>
              <a:t> </a:t>
            </a:r>
            <a:r>
              <a:rPr lang="en-US" sz="2500" b="0" i="1" dirty="0">
                <a:solidFill>
                  <a:srgbClr val="374151"/>
                </a:solidFill>
                <a:effectLst/>
                <a:latin typeface="Söhne"/>
              </a:rPr>
              <a:t>:</a:t>
            </a:r>
            <a:endParaRPr lang="en-US" sz="2500" b="1" i="0" dirty="0">
              <a:solidFill>
                <a:srgbClr val="374151"/>
              </a:solidFill>
              <a:effectLst/>
              <a:latin typeface="Söhne"/>
            </a:endParaRPr>
          </a:p>
          <a:p>
            <a:pPr algn="l">
              <a:buFont typeface="+mj-lt"/>
              <a:buAutoNum type="arabicPeriod"/>
            </a:pPr>
            <a:r>
              <a:rPr lang="en-US" sz="2900" b="1" i="0" dirty="0">
                <a:solidFill>
                  <a:srgbClr val="374151"/>
                </a:solidFill>
                <a:effectLst/>
                <a:latin typeface="Söhne"/>
              </a:rPr>
              <a:t>Dashboard Design: </a:t>
            </a:r>
            <a:r>
              <a:rPr lang="en-US" sz="2900" i="0" dirty="0">
                <a:solidFill>
                  <a:srgbClr val="374151"/>
                </a:solidFill>
                <a:effectLst/>
                <a:latin typeface="Söhne"/>
              </a:rPr>
              <a:t>Design an intuitive dashboard layout in Power BI.</a:t>
            </a:r>
          </a:p>
          <a:p>
            <a:pPr algn="l">
              <a:buFont typeface="+mj-lt"/>
              <a:buAutoNum type="arabicPeriod"/>
            </a:pPr>
            <a:r>
              <a:rPr lang="en-US" sz="2900" b="1" i="0" dirty="0">
                <a:solidFill>
                  <a:srgbClr val="374151"/>
                </a:solidFill>
                <a:effectLst/>
                <a:latin typeface="Söhne"/>
              </a:rPr>
              <a:t>Incorporate Insights: </a:t>
            </a:r>
            <a:r>
              <a:rPr lang="en-US" sz="2900" i="0" dirty="0">
                <a:solidFill>
                  <a:srgbClr val="374151"/>
                </a:solidFill>
                <a:effectLst/>
                <a:latin typeface="Söhne"/>
              </a:rPr>
              <a:t>Include visualizations from all previous analyses in the dashboard.</a:t>
            </a:r>
          </a:p>
          <a:p>
            <a:pPr algn="l">
              <a:buFont typeface="+mj-lt"/>
              <a:buAutoNum type="arabicPeriod"/>
            </a:pPr>
            <a:r>
              <a:rPr lang="en-US" sz="2900" b="1" i="0" dirty="0">
                <a:solidFill>
                  <a:srgbClr val="374151"/>
                </a:solidFill>
                <a:effectLst/>
                <a:latin typeface="Söhne"/>
              </a:rPr>
              <a:t>Interactivity: </a:t>
            </a:r>
            <a:r>
              <a:rPr lang="en-US" sz="2900" i="0" dirty="0">
                <a:solidFill>
                  <a:srgbClr val="374151"/>
                </a:solidFill>
                <a:effectLst/>
                <a:latin typeface="Söhne"/>
              </a:rPr>
              <a:t>Add interactive elements for exploring the data further.</a:t>
            </a:r>
          </a:p>
          <a:p>
            <a:pPr algn="l">
              <a:buFont typeface="+mj-lt"/>
              <a:buAutoNum type="arabicPeriod"/>
            </a:pPr>
            <a:r>
              <a:rPr lang="en-US" sz="2900" b="1" i="0" dirty="0">
                <a:solidFill>
                  <a:srgbClr val="374151"/>
                </a:solidFill>
                <a:effectLst/>
                <a:latin typeface="Söhne"/>
              </a:rPr>
              <a:t>Key Findings: </a:t>
            </a:r>
            <a:r>
              <a:rPr lang="en-US" sz="2900" i="0" dirty="0">
                <a:solidFill>
                  <a:srgbClr val="374151"/>
                </a:solidFill>
                <a:effectLst/>
                <a:latin typeface="Söhne"/>
              </a:rPr>
              <a:t>Summarize major insights derived from the analysis.</a:t>
            </a:r>
          </a:p>
          <a:p>
            <a:pPr algn="l">
              <a:buFont typeface="+mj-lt"/>
              <a:buAutoNum type="arabicPeriod"/>
            </a:pPr>
            <a:r>
              <a:rPr lang="en-US" sz="2900" b="1" i="0" dirty="0">
                <a:solidFill>
                  <a:srgbClr val="374151"/>
                </a:solidFill>
                <a:effectLst/>
                <a:latin typeface="Söhne"/>
              </a:rPr>
              <a:t>Finalization: </a:t>
            </a:r>
            <a:r>
              <a:rPr lang="en-US" sz="2900" i="0" dirty="0">
                <a:solidFill>
                  <a:srgbClr val="374151"/>
                </a:solidFill>
                <a:effectLst/>
                <a:latin typeface="Söhne"/>
              </a:rPr>
              <a:t>Polish the dashboard for a professional appearance and user-friendly experience</a:t>
            </a:r>
            <a:endParaRPr lang="en-IN" sz="2900" dirty="0"/>
          </a:p>
          <a:p>
            <a:pPr marL="0" indent="0">
              <a:buNone/>
            </a:pPr>
            <a:endParaRPr lang="en-IN" dirty="0"/>
          </a:p>
        </p:txBody>
      </p:sp>
    </p:spTree>
    <p:extLst>
      <p:ext uri="{BB962C8B-B14F-4D97-AF65-F5344CB8AC3E}">
        <p14:creationId xmlns:p14="http://schemas.microsoft.com/office/powerpoint/2010/main" val="204774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Gender by Saving Objectives ,Gender by Investment_Avenues ,Average Age ,Sum of Investment Choices ,Male ,Female ,Avenue by Objective ,Correlation between Avneue and Objevtive ,Avenue ,Avenue by Duration , Avenue by Invest_Monitor ,Reason of invest in Mutual by Duration ,Reason for Investment in Mutual Fund ,funnel ,imag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Task 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FDB1-1FC1-0CCB-BFBC-E24C5E4540A6}"/>
              </a:ext>
            </a:extLst>
          </p:cNvPr>
          <p:cNvSpPr>
            <a:spLocks noGrp="1"/>
          </p:cNvSpPr>
          <p:nvPr>
            <p:ph type="title"/>
          </p:nvPr>
        </p:nvSpPr>
        <p:spPr/>
        <p:txBody>
          <a:bodyPr>
            <a:normAutofit/>
          </a:bodyPr>
          <a:lstStyle/>
          <a:p>
            <a:r>
              <a:rPr lang="en-US" sz="4500" b="1" dirty="0"/>
              <a:t>Project Description</a:t>
            </a:r>
            <a:endParaRPr lang="en-IN" sz="4500" b="1" dirty="0"/>
          </a:p>
        </p:txBody>
      </p:sp>
      <p:sp>
        <p:nvSpPr>
          <p:cNvPr id="3" name="Content Placeholder 2">
            <a:extLst>
              <a:ext uri="{FF2B5EF4-FFF2-40B4-BE49-F238E27FC236}">
                <a16:creationId xmlns:a16="http://schemas.microsoft.com/office/drawing/2014/main" id="{EF66217F-2C8E-9AA4-97F7-289C4B52A289}"/>
              </a:ext>
            </a:extLst>
          </p:cNvPr>
          <p:cNvSpPr>
            <a:spLocks noGrp="1"/>
          </p:cNvSpPr>
          <p:nvPr>
            <p:ph idx="1"/>
          </p:nvPr>
        </p:nvSpPr>
        <p:spPr/>
        <p:txBody>
          <a:bodyPr>
            <a:noAutofit/>
          </a:bodyPr>
          <a:lstStyle/>
          <a:p>
            <a:pPr marL="0" indent="0" algn="just">
              <a:buNone/>
            </a:pPr>
            <a:r>
              <a:rPr lang="en-US" sz="2300" dirty="0">
                <a:latin typeface="Abadi" panose="020B0604020104020204" pitchFamily="34" charset="0"/>
              </a:rPr>
              <a:t>This project aims to carefully study information about how customers invest their money. We want to find useful ideas from this data to help make better decisions. We will use a tool called Power BI to bring in, look at, and show the data. Our main focus is on important numbers, differences in how men and women invest, the connection between why people save and how they invest, how long investments last, how often people check on their investments, why people choose to invest, and where they get their information about investing.</a:t>
            </a:r>
            <a:endParaRPr lang="en-IN" sz="2300" dirty="0">
              <a:latin typeface="Abadi" panose="020B0604020104020204" pitchFamily="34" charset="0"/>
            </a:endParaRPr>
          </a:p>
          <a:p>
            <a:pPr marL="0" indent="0">
              <a:buNone/>
            </a:pPr>
            <a:endParaRPr lang="en-IN" sz="2300" dirty="0">
              <a:latin typeface="Abadi" panose="020B0604020104020204" pitchFamily="34" charset="0"/>
            </a:endParaRPr>
          </a:p>
        </p:txBody>
      </p:sp>
    </p:spTree>
    <p:extLst>
      <p:ext uri="{BB962C8B-B14F-4D97-AF65-F5344CB8AC3E}">
        <p14:creationId xmlns:p14="http://schemas.microsoft.com/office/powerpoint/2010/main" val="1751791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F9CA739-407F-4CE4-E22D-4820BCE4DEA4}"/>
              </a:ext>
            </a:extLst>
          </p:cNvPr>
          <p:cNvSpPr>
            <a:spLocks noGrp="1"/>
          </p:cNvSpPr>
          <p:nvPr>
            <p:ph type="title"/>
          </p:nvPr>
        </p:nvSpPr>
        <p:spPr>
          <a:xfrm>
            <a:off x="677334" y="609600"/>
            <a:ext cx="3843375" cy="5175624"/>
          </a:xfrm>
        </p:spPr>
        <p:txBody>
          <a:bodyPr anchor="ctr">
            <a:normAutofit/>
          </a:bodyPr>
          <a:lstStyle/>
          <a:p>
            <a:r>
              <a:rPr lang="en-US" b="1" dirty="0">
                <a:solidFill>
                  <a:schemeClr val="tx1">
                    <a:lumMod val="85000"/>
                    <a:lumOff val="15000"/>
                  </a:schemeClr>
                </a:solidFill>
              </a:rPr>
              <a:t>Conclusion</a:t>
            </a:r>
            <a:endParaRPr lang="en-IN" b="1" dirty="0">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13C2DBB7-EA18-265A-11E0-3DCD75DB53FA}"/>
              </a:ext>
            </a:extLst>
          </p:cNvPr>
          <p:cNvSpPr>
            <a:spLocks noGrp="1"/>
          </p:cNvSpPr>
          <p:nvPr>
            <p:ph idx="1"/>
          </p:nvPr>
        </p:nvSpPr>
        <p:spPr>
          <a:xfrm>
            <a:off x="4414345" y="609600"/>
            <a:ext cx="7213035" cy="6032937"/>
          </a:xfrm>
        </p:spPr>
        <p:txBody>
          <a:bodyPr anchor="ctr">
            <a:noAutofit/>
          </a:bodyPr>
          <a:lstStyle/>
          <a:p>
            <a:pPr algn="just">
              <a:lnSpc>
                <a:spcPct val="90000"/>
              </a:lnSpc>
            </a:pPr>
            <a:r>
              <a:rPr lang="en-US" sz="2000" b="1" i="0" dirty="0">
                <a:solidFill>
                  <a:srgbClr val="FFFFFF"/>
                </a:solidFill>
                <a:effectLst/>
                <a:latin typeface="Söhne"/>
              </a:rPr>
              <a:t>Comprehensive Analysis: </a:t>
            </a:r>
            <a:r>
              <a:rPr lang="en-US" sz="2000" i="0" dirty="0">
                <a:solidFill>
                  <a:srgbClr val="FFFFFF"/>
                </a:solidFill>
                <a:effectLst/>
                <a:latin typeface="Söhne"/>
              </a:rPr>
              <a:t>The project involved a thorough examination of client investment data, covering key statistics and various aspects of investment behavior.</a:t>
            </a:r>
            <a:endParaRPr lang="en-US" sz="2000" b="1" i="0" dirty="0">
              <a:solidFill>
                <a:srgbClr val="FFFFFF"/>
              </a:solidFill>
              <a:effectLst/>
              <a:latin typeface="Söhne"/>
            </a:endParaRPr>
          </a:p>
          <a:p>
            <a:pPr algn="just">
              <a:lnSpc>
                <a:spcPct val="90000"/>
              </a:lnSpc>
            </a:pPr>
            <a:r>
              <a:rPr lang="en-US" sz="2000" b="1" i="0" dirty="0">
                <a:solidFill>
                  <a:srgbClr val="FFFFFF"/>
                </a:solidFill>
                <a:effectLst/>
                <a:latin typeface="Söhne"/>
              </a:rPr>
              <a:t>Gender-Based </a:t>
            </a:r>
            <a:r>
              <a:rPr lang="en-US" sz="2000" b="1" i="0" dirty="0" err="1">
                <a:solidFill>
                  <a:srgbClr val="FFFFFF"/>
                </a:solidFill>
                <a:effectLst/>
                <a:latin typeface="Söhne"/>
              </a:rPr>
              <a:t>Insights:</a:t>
            </a:r>
            <a:r>
              <a:rPr lang="en-US" sz="2000" i="0" dirty="0" err="1">
                <a:solidFill>
                  <a:srgbClr val="FFFFFF"/>
                </a:solidFill>
                <a:effectLst/>
                <a:latin typeface="Söhne"/>
              </a:rPr>
              <a:t>Through</a:t>
            </a:r>
            <a:r>
              <a:rPr lang="en-US" sz="2000" i="0" dirty="0">
                <a:solidFill>
                  <a:srgbClr val="FFFFFF"/>
                </a:solidFill>
                <a:effectLst/>
                <a:latin typeface="Söhne"/>
              </a:rPr>
              <a:t> visual comparisons, we gained valuable insights into gender-based differences in investment preferences, aiding in more targeted financial strategies.</a:t>
            </a:r>
            <a:endParaRPr lang="en-US" sz="2000" b="1" i="0" dirty="0">
              <a:solidFill>
                <a:srgbClr val="FFFFFF"/>
              </a:solidFill>
              <a:effectLst/>
              <a:latin typeface="Söhne"/>
            </a:endParaRPr>
          </a:p>
          <a:p>
            <a:pPr algn="just">
              <a:lnSpc>
                <a:spcPct val="90000"/>
              </a:lnSpc>
            </a:pPr>
            <a:r>
              <a:rPr lang="en-US" sz="2000" b="1" i="0" dirty="0">
                <a:solidFill>
                  <a:srgbClr val="FFFFFF"/>
                </a:solidFill>
                <a:effectLst/>
                <a:latin typeface="Söhne"/>
              </a:rPr>
              <a:t>Relationship Between Objectives and Choices: </a:t>
            </a:r>
            <a:r>
              <a:rPr lang="en-US" sz="2000" i="0" dirty="0">
                <a:solidFill>
                  <a:srgbClr val="FFFFFF"/>
                </a:solidFill>
                <a:effectLst/>
                <a:latin typeface="Söhne"/>
              </a:rPr>
              <a:t>The correlation analysis provided clarity on the relationship between clients' savings objectives and their preferred investment avenues.</a:t>
            </a:r>
            <a:endParaRPr lang="en-US" sz="2000" b="1" i="0" dirty="0">
              <a:solidFill>
                <a:srgbClr val="FFFFFF"/>
              </a:solidFill>
              <a:effectLst/>
              <a:latin typeface="Söhne"/>
            </a:endParaRPr>
          </a:p>
          <a:p>
            <a:pPr algn="just">
              <a:lnSpc>
                <a:spcPct val="90000"/>
              </a:lnSpc>
            </a:pPr>
            <a:r>
              <a:rPr lang="en-US" sz="2000" b="1" i="0" dirty="0">
                <a:solidFill>
                  <a:srgbClr val="FFFFFF"/>
                </a:solidFill>
                <a:effectLst/>
                <a:latin typeface="Söhne"/>
              </a:rPr>
              <a:t>Duration and Monitoring </a:t>
            </a:r>
            <a:r>
              <a:rPr lang="en-US" sz="2000" b="1" i="0" dirty="0" err="1">
                <a:solidFill>
                  <a:srgbClr val="FFFFFF"/>
                </a:solidFill>
                <a:effectLst/>
                <a:latin typeface="Söhne"/>
              </a:rPr>
              <a:t>Patterns:</a:t>
            </a:r>
            <a:r>
              <a:rPr lang="en-US" sz="2000" i="0" dirty="0" err="1">
                <a:solidFill>
                  <a:srgbClr val="FFFFFF"/>
                </a:solidFill>
                <a:effectLst/>
                <a:latin typeface="Söhne"/>
              </a:rPr>
              <a:t>The</a:t>
            </a:r>
            <a:r>
              <a:rPr lang="en-US" sz="2000" i="0" dirty="0">
                <a:solidFill>
                  <a:srgbClr val="FFFFFF"/>
                </a:solidFill>
                <a:effectLst/>
                <a:latin typeface="Söhne"/>
              </a:rPr>
              <a:t> project shed light on investment durations and monitoring frequencies, offering a nuanced understanding of client engagement with their investments.</a:t>
            </a:r>
            <a:endParaRPr lang="en-US" sz="2000" b="1" i="0" dirty="0">
              <a:solidFill>
                <a:srgbClr val="FFFFFF"/>
              </a:solidFill>
              <a:effectLst/>
              <a:latin typeface="Söhne"/>
            </a:endParaRPr>
          </a:p>
          <a:p>
            <a:pPr algn="just">
              <a:lnSpc>
                <a:spcPct val="90000"/>
              </a:lnSpc>
            </a:pPr>
            <a:r>
              <a:rPr lang="en-US" sz="2000" b="1" i="0" dirty="0">
                <a:solidFill>
                  <a:srgbClr val="FFFFFF"/>
                </a:solidFill>
                <a:effectLst/>
                <a:latin typeface="Söhne"/>
              </a:rPr>
              <a:t>Reasons and Information Sources: </a:t>
            </a:r>
            <a:r>
              <a:rPr lang="en-US" sz="2000" i="0" dirty="0">
                <a:solidFill>
                  <a:srgbClr val="FFFFFF"/>
                </a:solidFill>
                <a:effectLst/>
                <a:latin typeface="Söhne"/>
              </a:rPr>
              <a:t>Trend analysis revealed common reasons for investment, while source analysis highlighted where clients predominantly gather information, providing actionable insights for communication strategies.</a:t>
            </a:r>
            <a:endParaRPr lang="en-US" sz="2000" b="1" i="0" dirty="0">
              <a:solidFill>
                <a:srgbClr val="FFFFFF"/>
              </a:solidFill>
              <a:effectLst/>
              <a:latin typeface="Söhne"/>
            </a:endParaRPr>
          </a:p>
          <a:p>
            <a:pPr algn="just">
              <a:lnSpc>
                <a:spcPct val="90000"/>
              </a:lnSpc>
            </a:pPr>
            <a:r>
              <a:rPr lang="en-US" sz="2000" b="1" i="0" dirty="0">
                <a:solidFill>
                  <a:srgbClr val="FFFFFF"/>
                </a:solidFill>
                <a:effectLst/>
                <a:latin typeface="Söhne"/>
              </a:rPr>
              <a:t>Enhanced Decision-Making: </a:t>
            </a:r>
            <a:r>
              <a:rPr lang="en-US" sz="2000" i="0" dirty="0">
                <a:solidFill>
                  <a:srgbClr val="FFFFFF"/>
                </a:solidFill>
                <a:effectLst/>
                <a:latin typeface="Söhne"/>
              </a:rPr>
              <a:t>The findings from this project contribute to informed decision-making, enabling the optimization of investment offerings and improving overall customer satisfaction.</a:t>
            </a:r>
            <a:endParaRPr lang="en-IN" sz="2000" dirty="0">
              <a:solidFill>
                <a:srgbClr val="FFFFFF"/>
              </a:solidFill>
            </a:endParaRPr>
          </a:p>
        </p:txBody>
      </p:sp>
    </p:spTree>
    <p:extLst>
      <p:ext uri="{BB962C8B-B14F-4D97-AF65-F5344CB8AC3E}">
        <p14:creationId xmlns:p14="http://schemas.microsoft.com/office/powerpoint/2010/main" val="239075249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CA739-407F-4CE4-E22D-4820BCE4DEA4}"/>
              </a:ext>
            </a:extLst>
          </p:cNvPr>
          <p:cNvSpPr>
            <a:spLocks noGrp="1"/>
          </p:cNvSpPr>
          <p:nvPr>
            <p:ph type="title"/>
          </p:nvPr>
        </p:nvSpPr>
        <p:spPr>
          <a:xfrm>
            <a:off x="2899930" y="1020871"/>
            <a:ext cx="8479965" cy="2849671"/>
          </a:xfrm>
        </p:spPr>
        <p:txBody>
          <a:bodyPr vert="horz" lIns="91440" tIns="45720" rIns="91440" bIns="45720" rtlCol="0" anchor="b">
            <a:normAutofit/>
          </a:bodyPr>
          <a:lstStyle/>
          <a:p>
            <a:r>
              <a:rPr lang="en-US" sz="10000" b="1" dirty="0">
                <a:solidFill>
                  <a:srgbClr val="FFFFFF"/>
                </a:solidFill>
              </a:rPr>
              <a:t>Thank You</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2618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0ED4-42DC-8A49-E2C8-DBC54AF8B19C}"/>
              </a:ext>
            </a:extLst>
          </p:cNvPr>
          <p:cNvSpPr>
            <a:spLocks noGrp="1"/>
          </p:cNvSpPr>
          <p:nvPr>
            <p:ph type="title"/>
          </p:nvPr>
        </p:nvSpPr>
        <p:spPr/>
        <p:txBody>
          <a:bodyPr/>
          <a:lstStyle/>
          <a:p>
            <a:r>
              <a:rPr lang="en-US" dirty="0"/>
              <a:t>Understanding Dataset</a:t>
            </a:r>
            <a:endParaRPr lang="en-IN" dirty="0"/>
          </a:p>
        </p:txBody>
      </p:sp>
      <p:sp>
        <p:nvSpPr>
          <p:cNvPr id="3" name="Content Placeholder 2">
            <a:extLst>
              <a:ext uri="{FF2B5EF4-FFF2-40B4-BE49-F238E27FC236}">
                <a16:creationId xmlns:a16="http://schemas.microsoft.com/office/drawing/2014/main" id="{AF3D29E7-8868-7B2A-B0C7-94E0BE80CD60}"/>
              </a:ext>
            </a:extLst>
          </p:cNvPr>
          <p:cNvSpPr>
            <a:spLocks noGrp="1"/>
          </p:cNvSpPr>
          <p:nvPr>
            <p:ph idx="1"/>
          </p:nvPr>
        </p:nvSpPr>
        <p:spPr/>
        <p:txBody>
          <a:bodyPr/>
          <a:lstStyle/>
          <a:p>
            <a:r>
              <a:rPr lang="en-US" dirty="0"/>
              <a:t>The data set is all about client data for </a:t>
            </a:r>
            <a:r>
              <a:rPr lang="en-US" dirty="0" err="1"/>
              <a:t>inevestmnet</a:t>
            </a:r>
            <a:r>
              <a:rPr lang="en-US" dirty="0"/>
              <a:t> details.</a:t>
            </a:r>
          </a:p>
          <a:p>
            <a:r>
              <a:rPr lang="en-US" dirty="0"/>
              <a:t>There are 24 columns and 41 rows.</a:t>
            </a:r>
          </a:p>
          <a:p>
            <a:r>
              <a:rPr lang="en-US" dirty="0"/>
              <a:t>There is no null data available.</a:t>
            </a:r>
          </a:p>
          <a:p>
            <a:endParaRPr lang="en-IN" dirty="0"/>
          </a:p>
        </p:txBody>
      </p:sp>
    </p:spTree>
    <p:extLst>
      <p:ext uri="{BB962C8B-B14F-4D97-AF65-F5344CB8AC3E}">
        <p14:creationId xmlns:p14="http://schemas.microsoft.com/office/powerpoint/2010/main" val="242983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B2F6-BF6A-CB60-224A-72FCCDB003D5}"/>
              </a:ext>
            </a:extLst>
          </p:cNvPr>
          <p:cNvSpPr>
            <a:spLocks noGrp="1"/>
          </p:cNvSpPr>
          <p:nvPr>
            <p:ph type="title"/>
          </p:nvPr>
        </p:nvSpPr>
        <p:spPr>
          <a:xfrm>
            <a:off x="677333" y="609600"/>
            <a:ext cx="9233921" cy="1320800"/>
          </a:xfrm>
        </p:spPr>
        <p:txBody>
          <a:bodyPr>
            <a:normAutofit/>
          </a:bodyPr>
          <a:lstStyle/>
          <a:p>
            <a:r>
              <a:rPr lang="en-US" sz="4500" b="1" dirty="0"/>
              <a:t>Understanding the Data</a:t>
            </a:r>
            <a:endParaRPr lang="en-IN" sz="4500" b="1" dirty="0"/>
          </a:p>
        </p:txBody>
      </p:sp>
      <p:sp>
        <p:nvSpPr>
          <p:cNvPr id="10" name="TextBox 9">
            <a:extLst>
              <a:ext uri="{FF2B5EF4-FFF2-40B4-BE49-F238E27FC236}">
                <a16:creationId xmlns:a16="http://schemas.microsoft.com/office/drawing/2014/main" id="{CE5B9CBA-AD26-4158-44F3-55152D55E417}"/>
              </a:ext>
            </a:extLst>
          </p:cNvPr>
          <p:cNvSpPr txBox="1"/>
          <p:nvPr/>
        </p:nvSpPr>
        <p:spPr>
          <a:xfrm>
            <a:off x="6096000" y="3358921"/>
            <a:ext cx="5318235" cy="3323987"/>
          </a:xfrm>
          <a:prstGeom prst="rect">
            <a:avLst/>
          </a:prstGeom>
          <a:solidFill>
            <a:schemeClr val="accent1"/>
          </a:solidFill>
        </p:spPr>
        <p:txBody>
          <a:bodyPr wrap="square" rtlCol="0">
            <a:spAutoFit/>
          </a:bodyPr>
          <a:lstStyle/>
          <a:p>
            <a:pPr marL="457200" indent="-457200" algn="l">
              <a:buClr>
                <a:schemeClr val="tx1">
                  <a:lumMod val="95000"/>
                  <a:lumOff val="5000"/>
                </a:schemeClr>
              </a:buClr>
              <a:buFont typeface="+mj-lt"/>
              <a:buAutoNum type="arabicPeriod" startAt="12"/>
            </a:pPr>
            <a:r>
              <a:rPr lang="en-US" sz="1400" b="1" i="0" dirty="0">
                <a:solidFill>
                  <a:srgbClr val="374151"/>
                </a:solidFill>
                <a:effectLst/>
                <a:latin typeface="Söhne"/>
              </a:rPr>
              <a:t>Factor:</a:t>
            </a:r>
            <a:r>
              <a:rPr lang="en-US" sz="1400" b="0" i="0" dirty="0">
                <a:solidFill>
                  <a:srgbClr val="374151"/>
                </a:solidFill>
                <a:effectLst/>
                <a:latin typeface="Söhne"/>
              </a:rPr>
              <a:t> Unspecified factor related to investments.</a:t>
            </a:r>
          </a:p>
          <a:p>
            <a:pPr marL="457200" indent="-457200" algn="l">
              <a:buClr>
                <a:schemeClr val="tx1">
                  <a:lumMod val="95000"/>
                  <a:lumOff val="5000"/>
                </a:schemeClr>
              </a:buClr>
              <a:buFont typeface="+mj-lt"/>
              <a:buAutoNum type="arabicPeriod" startAt="12"/>
            </a:pPr>
            <a:r>
              <a:rPr lang="en-US" sz="1400" b="1" i="0" dirty="0">
                <a:solidFill>
                  <a:srgbClr val="374151"/>
                </a:solidFill>
                <a:effectLst/>
                <a:latin typeface="Söhne"/>
              </a:rPr>
              <a:t>Objective:</a:t>
            </a:r>
            <a:r>
              <a:rPr lang="en-US" sz="1400" b="0" i="0" dirty="0">
                <a:solidFill>
                  <a:srgbClr val="374151"/>
                </a:solidFill>
                <a:effectLst/>
                <a:latin typeface="Söhne"/>
              </a:rPr>
              <a:t> The overarching goal or aim of the investment.</a:t>
            </a:r>
          </a:p>
          <a:p>
            <a:pPr marL="457200" indent="-457200" algn="l">
              <a:buClr>
                <a:schemeClr val="tx1">
                  <a:lumMod val="95000"/>
                  <a:lumOff val="5000"/>
                </a:schemeClr>
              </a:buClr>
              <a:buFont typeface="+mj-lt"/>
              <a:buAutoNum type="arabicPeriod" startAt="12"/>
            </a:pPr>
            <a:r>
              <a:rPr lang="en-US" sz="1400" b="1" i="0" dirty="0">
                <a:solidFill>
                  <a:srgbClr val="374151"/>
                </a:solidFill>
                <a:effectLst/>
                <a:latin typeface="Söhne"/>
              </a:rPr>
              <a:t>Purpose:</a:t>
            </a:r>
            <a:r>
              <a:rPr lang="en-US" sz="1400" b="0" i="0" dirty="0">
                <a:solidFill>
                  <a:srgbClr val="374151"/>
                </a:solidFill>
                <a:effectLst/>
                <a:latin typeface="Söhne"/>
              </a:rPr>
              <a:t> The specific reason or purpose behind the investment.</a:t>
            </a:r>
          </a:p>
          <a:p>
            <a:pPr marL="457200" indent="-457200" algn="l">
              <a:buClr>
                <a:schemeClr val="tx1">
                  <a:lumMod val="95000"/>
                  <a:lumOff val="5000"/>
                </a:schemeClr>
              </a:buClr>
              <a:buFont typeface="+mj-lt"/>
              <a:buAutoNum type="arabicPeriod" startAt="12"/>
            </a:pPr>
            <a:r>
              <a:rPr lang="en-US" sz="1400" b="1" i="0" dirty="0">
                <a:solidFill>
                  <a:srgbClr val="374151"/>
                </a:solidFill>
                <a:effectLst/>
                <a:latin typeface="Söhne"/>
              </a:rPr>
              <a:t>Duration:</a:t>
            </a:r>
            <a:r>
              <a:rPr lang="en-US" sz="1400" b="0" i="0" dirty="0">
                <a:solidFill>
                  <a:srgbClr val="374151"/>
                </a:solidFill>
                <a:effectLst/>
                <a:latin typeface="Söhne"/>
              </a:rPr>
              <a:t> The time span for which the investment is made.</a:t>
            </a:r>
          </a:p>
          <a:p>
            <a:pPr marL="457200" indent="-457200" algn="l">
              <a:buClr>
                <a:schemeClr val="tx1">
                  <a:lumMod val="95000"/>
                  <a:lumOff val="5000"/>
                </a:schemeClr>
              </a:buClr>
              <a:buFont typeface="+mj-lt"/>
              <a:buAutoNum type="arabicPeriod" startAt="12"/>
            </a:pPr>
            <a:r>
              <a:rPr lang="en-US" sz="1400" b="1" i="0" dirty="0" err="1">
                <a:solidFill>
                  <a:srgbClr val="374151"/>
                </a:solidFill>
                <a:effectLst/>
                <a:latin typeface="Söhne"/>
              </a:rPr>
              <a:t>Invest_Monitor</a:t>
            </a:r>
            <a:r>
              <a:rPr lang="en-US" sz="1400" b="1" i="0" dirty="0">
                <a:solidFill>
                  <a:srgbClr val="374151"/>
                </a:solidFill>
                <a:effectLst/>
                <a:latin typeface="Söhne"/>
              </a:rPr>
              <a:t>:</a:t>
            </a:r>
            <a:r>
              <a:rPr lang="en-US" sz="1400" b="0" i="0" dirty="0">
                <a:solidFill>
                  <a:srgbClr val="374151"/>
                </a:solidFill>
                <a:effectLst/>
                <a:latin typeface="Söhne"/>
              </a:rPr>
              <a:t> The frequency of monitoring the investments.</a:t>
            </a:r>
          </a:p>
          <a:p>
            <a:pPr marL="457200" indent="-457200" algn="l">
              <a:buClr>
                <a:schemeClr val="tx1">
                  <a:lumMod val="95000"/>
                  <a:lumOff val="5000"/>
                </a:schemeClr>
              </a:buClr>
              <a:buFont typeface="+mj-lt"/>
              <a:buAutoNum type="arabicPeriod" startAt="12"/>
            </a:pPr>
            <a:r>
              <a:rPr lang="en-US" sz="1400" b="1" i="0" dirty="0">
                <a:solidFill>
                  <a:srgbClr val="374151"/>
                </a:solidFill>
                <a:effectLst/>
                <a:latin typeface="Söhne"/>
              </a:rPr>
              <a:t>Expect:</a:t>
            </a:r>
            <a:r>
              <a:rPr lang="en-US" sz="1400" b="0" i="0" dirty="0">
                <a:solidFill>
                  <a:srgbClr val="374151"/>
                </a:solidFill>
                <a:effectLst/>
                <a:latin typeface="Söhne"/>
              </a:rPr>
              <a:t> Expectations associated with the investments.</a:t>
            </a:r>
          </a:p>
          <a:p>
            <a:pPr marL="457200" indent="-457200" algn="l">
              <a:buClr>
                <a:schemeClr val="tx1">
                  <a:lumMod val="95000"/>
                  <a:lumOff val="5000"/>
                </a:schemeClr>
              </a:buClr>
              <a:buFont typeface="+mj-lt"/>
              <a:buAutoNum type="arabicPeriod" startAt="12"/>
            </a:pPr>
            <a:r>
              <a:rPr lang="en-US" sz="1400" b="1" i="0" dirty="0">
                <a:solidFill>
                  <a:srgbClr val="374151"/>
                </a:solidFill>
                <a:effectLst/>
                <a:latin typeface="Söhne"/>
              </a:rPr>
              <a:t>Avenue:</a:t>
            </a:r>
            <a:r>
              <a:rPr lang="en-US" sz="1400" b="0" i="0" dirty="0">
                <a:solidFill>
                  <a:srgbClr val="374151"/>
                </a:solidFill>
                <a:effectLst/>
                <a:latin typeface="Söhne"/>
              </a:rPr>
              <a:t> The chosen avenue or channel for investment.</a:t>
            </a:r>
          </a:p>
          <a:p>
            <a:pPr marL="457200" indent="-457200" algn="l">
              <a:buClr>
                <a:schemeClr val="tx1">
                  <a:lumMod val="95000"/>
                  <a:lumOff val="5000"/>
                </a:schemeClr>
              </a:buClr>
              <a:buFont typeface="+mj-lt"/>
              <a:buAutoNum type="arabicPeriod" startAt="12"/>
            </a:pPr>
            <a:r>
              <a:rPr lang="en-US" sz="1400" b="1" i="0" dirty="0">
                <a:solidFill>
                  <a:srgbClr val="374151"/>
                </a:solidFill>
                <a:effectLst/>
                <a:latin typeface="Söhne"/>
              </a:rPr>
              <a:t>What are your savings objectives?:</a:t>
            </a:r>
            <a:r>
              <a:rPr lang="en-US" sz="1400" b="0" i="0" dirty="0">
                <a:solidFill>
                  <a:srgbClr val="374151"/>
                </a:solidFill>
                <a:effectLst/>
                <a:latin typeface="Söhne"/>
              </a:rPr>
              <a:t> Open-ended question about savings objectives.</a:t>
            </a:r>
          </a:p>
          <a:p>
            <a:pPr marL="457200" indent="-457200" algn="l">
              <a:buClr>
                <a:schemeClr val="tx1">
                  <a:lumMod val="95000"/>
                  <a:lumOff val="5000"/>
                </a:schemeClr>
              </a:buClr>
              <a:buFont typeface="+mj-lt"/>
              <a:buAutoNum type="arabicPeriod" startAt="12"/>
            </a:pPr>
            <a:r>
              <a:rPr lang="en-US" sz="1400" b="1" i="0" dirty="0" err="1">
                <a:solidFill>
                  <a:srgbClr val="374151"/>
                </a:solidFill>
                <a:effectLst/>
                <a:latin typeface="Söhne"/>
              </a:rPr>
              <a:t>Reason_Equity</a:t>
            </a:r>
            <a:r>
              <a:rPr lang="en-US" sz="1400" b="1" i="0" dirty="0">
                <a:solidFill>
                  <a:srgbClr val="374151"/>
                </a:solidFill>
                <a:effectLst/>
                <a:latin typeface="Söhne"/>
              </a:rPr>
              <a:t>:</a:t>
            </a:r>
            <a:r>
              <a:rPr lang="en-US" sz="1400" b="0" i="0" dirty="0">
                <a:solidFill>
                  <a:srgbClr val="374151"/>
                </a:solidFill>
                <a:effectLst/>
                <a:latin typeface="Söhne"/>
              </a:rPr>
              <a:t> Specific reasons for investing in equity.</a:t>
            </a:r>
          </a:p>
          <a:p>
            <a:pPr marL="457200" indent="-457200" algn="l">
              <a:buClr>
                <a:schemeClr val="tx1">
                  <a:lumMod val="95000"/>
                  <a:lumOff val="5000"/>
                </a:schemeClr>
              </a:buClr>
              <a:buFont typeface="+mj-lt"/>
              <a:buAutoNum type="arabicPeriod" startAt="12"/>
            </a:pPr>
            <a:r>
              <a:rPr lang="en-US" sz="1400" b="1" i="0" dirty="0" err="1">
                <a:solidFill>
                  <a:srgbClr val="374151"/>
                </a:solidFill>
                <a:effectLst/>
                <a:latin typeface="Söhne"/>
              </a:rPr>
              <a:t>Reason_Mutual</a:t>
            </a:r>
            <a:r>
              <a:rPr lang="en-US" sz="1400" b="1" i="0" dirty="0">
                <a:solidFill>
                  <a:srgbClr val="374151"/>
                </a:solidFill>
                <a:effectLst/>
                <a:latin typeface="Söhne"/>
              </a:rPr>
              <a:t>:</a:t>
            </a:r>
            <a:r>
              <a:rPr lang="en-US" sz="1400" b="0" i="0" dirty="0">
                <a:solidFill>
                  <a:srgbClr val="374151"/>
                </a:solidFill>
                <a:effectLst/>
                <a:latin typeface="Söhne"/>
              </a:rPr>
              <a:t> Specific reasons for investing in mutual funds.</a:t>
            </a:r>
          </a:p>
          <a:p>
            <a:pPr marL="457200" indent="-457200" algn="l">
              <a:buClr>
                <a:schemeClr val="tx1">
                  <a:lumMod val="95000"/>
                  <a:lumOff val="5000"/>
                </a:schemeClr>
              </a:buClr>
              <a:buFont typeface="+mj-lt"/>
              <a:buAutoNum type="arabicPeriod" startAt="12"/>
            </a:pPr>
            <a:r>
              <a:rPr lang="en-US" sz="1400" b="1" i="0" dirty="0" err="1">
                <a:solidFill>
                  <a:srgbClr val="374151"/>
                </a:solidFill>
                <a:effectLst/>
                <a:latin typeface="Söhne"/>
              </a:rPr>
              <a:t>Reason_Bonds</a:t>
            </a:r>
            <a:r>
              <a:rPr lang="en-US" sz="1400" b="1" i="0" dirty="0">
                <a:solidFill>
                  <a:srgbClr val="374151"/>
                </a:solidFill>
                <a:effectLst/>
                <a:latin typeface="Söhne"/>
              </a:rPr>
              <a:t>:</a:t>
            </a:r>
            <a:r>
              <a:rPr lang="en-US" sz="1400" b="0" i="0" dirty="0">
                <a:solidFill>
                  <a:srgbClr val="374151"/>
                </a:solidFill>
                <a:effectLst/>
                <a:latin typeface="Söhne"/>
              </a:rPr>
              <a:t> Specific reasons for investing in bonds.</a:t>
            </a:r>
          </a:p>
          <a:p>
            <a:pPr marL="457200" indent="-457200" algn="l">
              <a:buClr>
                <a:schemeClr val="tx1">
                  <a:lumMod val="95000"/>
                  <a:lumOff val="5000"/>
                </a:schemeClr>
              </a:buClr>
              <a:buFont typeface="+mj-lt"/>
              <a:buAutoNum type="arabicPeriod" startAt="12"/>
            </a:pPr>
            <a:r>
              <a:rPr lang="en-US" sz="1400" b="1" i="0" dirty="0" err="1">
                <a:solidFill>
                  <a:srgbClr val="374151"/>
                </a:solidFill>
                <a:effectLst/>
                <a:latin typeface="Söhne"/>
              </a:rPr>
              <a:t>Reason_FD</a:t>
            </a:r>
            <a:r>
              <a:rPr lang="en-US" sz="1400" b="1" i="0" dirty="0">
                <a:solidFill>
                  <a:srgbClr val="374151"/>
                </a:solidFill>
                <a:effectLst/>
                <a:latin typeface="Söhne"/>
              </a:rPr>
              <a:t>:</a:t>
            </a:r>
            <a:r>
              <a:rPr lang="en-US" sz="1400" b="0" i="0" dirty="0">
                <a:solidFill>
                  <a:srgbClr val="374151"/>
                </a:solidFill>
                <a:effectLst/>
                <a:latin typeface="Söhne"/>
              </a:rPr>
              <a:t> Specific reasons for investing in fixed deposits.</a:t>
            </a:r>
          </a:p>
          <a:p>
            <a:pPr marL="457200" indent="-457200" algn="l">
              <a:buClr>
                <a:schemeClr val="tx1">
                  <a:lumMod val="95000"/>
                  <a:lumOff val="5000"/>
                </a:schemeClr>
              </a:buClr>
              <a:buFont typeface="+mj-lt"/>
              <a:buAutoNum type="arabicPeriod" startAt="12"/>
            </a:pPr>
            <a:r>
              <a:rPr lang="en-US" sz="1400" b="1" i="0" dirty="0">
                <a:solidFill>
                  <a:srgbClr val="374151"/>
                </a:solidFill>
                <a:effectLst/>
                <a:latin typeface="Söhne"/>
              </a:rPr>
              <a:t>Source:</a:t>
            </a:r>
            <a:r>
              <a:rPr lang="en-US" sz="1400" b="0" i="0" dirty="0">
                <a:solidFill>
                  <a:srgbClr val="374151"/>
                </a:solidFill>
                <a:effectLst/>
                <a:latin typeface="Söhne"/>
              </a:rPr>
              <a:t> The source from which the individual gathers information about investments.</a:t>
            </a:r>
          </a:p>
        </p:txBody>
      </p:sp>
      <p:sp>
        <p:nvSpPr>
          <p:cNvPr id="14" name="TextBox 13">
            <a:extLst>
              <a:ext uri="{FF2B5EF4-FFF2-40B4-BE49-F238E27FC236}">
                <a16:creationId xmlns:a16="http://schemas.microsoft.com/office/drawing/2014/main" id="{9FE37773-F09F-424B-5C0B-C4D6F9E5DB6C}"/>
              </a:ext>
            </a:extLst>
          </p:cNvPr>
          <p:cNvSpPr txBox="1"/>
          <p:nvPr/>
        </p:nvSpPr>
        <p:spPr>
          <a:xfrm>
            <a:off x="430633" y="3251200"/>
            <a:ext cx="5581284" cy="3323987"/>
          </a:xfrm>
          <a:prstGeom prst="rect">
            <a:avLst/>
          </a:prstGeom>
          <a:solidFill>
            <a:schemeClr val="accent1"/>
          </a:solidFill>
        </p:spPr>
        <p:txBody>
          <a:bodyPr wrap="square">
            <a:spAutoFit/>
          </a:bodyPr>
          <a:lstStyle/>
          <a:p>
            <a:pPr marL="228600" indent="-228600" algn="l">
              <a:buClr>
                <a:schemeClr val="tx1">
                  <a:lumMod val="95000"/>
                  <a:lumOff val="5000"/>
                </a:schemeClr>
              </a:buClr>
              <a:buFont typeface="+mj-lt"/>
              <a:buAutoNum type="arabicPeriod"/>
            </a:pPr>
            <a:r>
              <a:rPr lang="en-US" sz="1400" b="1" i="0" dirty="0">
                <a:solidFill>
                  <a:srgbClr val="374151"/>
                </a:solidFill>
                <a:effectLst/>
                <a:latin typeface="Söhne"/>
              </a:rPr>
              <a:t>gender:</a:t>
            </a:r>
            <a:r>
              <a:rPr lang="en-US" sz="1400" b="0" i="0" dirty="0">
                <a:solidFill>
                  <a:srgbClr val="374151"/>
                </a:solidFill>
                <a:effectLst/>
                <a:latin typeface="Söhne"/>
              </a:rPr>
              <a:t> The gender of the individual.</a:t>
            </a:r>
          </a:p>
          <a:p>
            <a:pPr marL="228600" indent="-228600" algn="l">
              <a:buClr>
                <a:schemeClr val="tx1">
                  <a:lumMod val="95000"/>
                  <a:lumOff val="5000"/>
                </a:schemeClr>
              </a:buClr>
              <a:buFont typeface="+mj-lt"/>
              <a:buAutoNum type="arabicPeriod"/>
            </a:pPr>
            <a:r>
              <a:rPr lang="en-US" sz="1400" b="1" i="0" dirty="0">
                <a:solidFill>
                  <a:srgbClr val="374151"/>
                </a:solidFill>
                <a:effectLst/>
                <a:latin typeface="Söhne"/>
              </a:rPr>
              <a:t>age:</a:t>
            </a:r>
            <a:r>
              <a:rPr lang="en-US" sz="1400" b="0" i="0" dirty="0">
                <a:solidFill>
                  <a:srgbClr val="374151"/>
                </a:solidFill>
                <a:effectLst/>
                <a:latin typeface="Söhne"/>
              </a:rPr>
              <a:t> The age of the individual.</a:t>
            </a:r>
          </a:p>
          <a:p>
            <a:pPr marL="228600" indent="-228600" algn="l">
              <a:buClr>
                <a:schemeClr val="tx1">
                  <a:lumMod val="95000"/>
                  <a:lumOff val="5000"/>
                </a:schemeClr>
              </a:buClr>
              <a:buFont typeface="+mj-lt"/>
              <a:buAutoNum type="arabicPeriod"/>
            </a:pPr>
            <a:r>
              <a:rPr lang="en-US" sz="1400" b="1" i="0" dirty="0" err="1">
                <a:solidFill>
                  <a:srgbClr val="374151"/>
                </a:solidFill>
                <a:effectLst/>
                <a:latin typeface="Söhne"/>
              </a:rPr>
              <a:t>Investment_Avenues</a:t>
            </a:r>
            <a:r>
              <a:rPr lang="en-US" sz="1400" b="1" i="0" dirty="0">
                <a:solidFill>
                  <a:srgbClr val="374151"/>
                </a:solidFill>
                <a:effectLst/>
                <a:latin typeface="Söhne"/>
              </a:rPr>
              <a:t>:</a:t>
            </a:r>
            <a:r>
              <a:rPr lang="en-US" sz="1400" b="0" i="0" dirty="0">
                <a:solidFill>
                  <a:srgbClr val="374151"/>
                </a:solidFill>
                <a:effectLst/>
                <a:latin typeface="Söhne"/>
              </a:rPr>
              <a:t> Overall category for various investment options.</a:t>
            </a:r>
          </a:p>
          <a:p>
            <a:pPr marL="228600" indent="-228600" algn="l">
              <a:buClr>
                <a:schemeClr val="tx1">
                  <a:lumMod val="95000"/>
                  <a:lumOff val="5000"/>
                </a:schemeClr>
              </a:buClr>
              <a:buFont typeface="+mj-lt"/>
              <a:buAutoNum type="arabicPeriod"/>
            </a:pPr>
            <a:r>
              <a:rPr lang="en-US" sz="1400" b="1" i="0" dirty="0" err="1">
                <a:solidFill>
                  <a:srgbClr val="374151"/>
                </a:solidFill>
                <a:effectLst/>
                <a:latin typeface="Söhne"/>
              </a:rPr>
              <a:t>Mutual_Funds</a:t>
            </a:r>
            <a:r>
              <a:rPr lang="en-US" sz="1400" b="1" i="0" dirty="0">
                <a:solidFill>
                  <a:srgbClr val="374151"/>
                </a:solidFill>
                <a:effectLst/>
                <a:latin typeface="Söhne"/>
              </a:rPr>
              <a:t>:</a:t>
            </a:r>
            <a:r>
              <a:rPr lang="en-US" sz="1400" b="0" i="0" dirty="0">
                <a:solidFill>
                  <a:srgbClr val="374151"/>
                </a:solidFill>
                <a:effectLst/>
                <a:latin typeface="Söhne"/>
              </a:rPr>
              <a:t> Presence or absence of investments in mutual funds.</a:t>
            </a:r>
          </a:p>
          <a:p>
            <a:pPr marL="228600" indent="-228600" algn="l">
              <a:buClr>
                <a:schemeClr val="tx1">
                  <a:lumMod val="95000"/>
                  <a:lumOff val="5000"/>
                </a:schemeClr>
              </a:buClr>
              <a:buFont typeface="+mj-lt"/>
              <a:buAutoNum type="arabicPeriod"/>
            </a:pPr>
            <a:r>
              <a:rPr lang="en-US" sz="1400" b="1" i="0" dirty="0" err="1">
                <a:solidFill>
                  <a:srgbClr val="374151"/>
                </a:solidFill>
                <a:effectLst/>
                <a:latin typeface="Söhne"/>
              </a:rPr>
              <a:t>Equity_Market</a:t>
            </a:r>
            <a:r>
              <a:rPr lang="en-US" sz="1400" b="1" i="0" dirty="0">
                <a:solidFill>
                  <a:srgbClr val="374151"/>
                </a:solidFill>
                <a:effectLst/>
                <a:latin typeface="Söhne"/>
              </a:rPr>
              <a:t>:</a:t>
            </a:r>
            <a:r>
              <a:rPr lang="en-US" sz="1400" b="0" i="0" dirty="0">
                <a:solidFill>
                  <a:srgbClr val="374151"/>
                </a:solidFill>
                <a:effectLst/>
                <a:latin typeface="Söhne"/>
              </a:rPr>
              <a:t> Presence or absence of investments in the equity market.</a:t>
            </a:r>
          </a:p>
          <a:p>
            <a:pPr marL="228600" indent="-228600" algn="l">
              <a:buClr>
                <a:schemeClr val="tx1">
                  <a:lumMod val="95000"/>
                  <a:lumOff val="5000"/>
                </a:schemeClr>
              </a:buClr>
              <a:buFont typeface="+mj-lt"/>
              <a:buAutoNum type="arabicPeriod"/>
            </a:pPr>
            <a:r>
              <a:rPr lang="en-US" sz="1400" b="1" i="0" dirty="0">
                <a:solidFill>
                  <a:srgbClr val="374151"/>
                </a:solidFill>
                <a:effectLst/>
                <a:latin typeface="Söhne"/>
              </a:rPr>
              <a:t>Debentures:</a:t>
            </a:r>
            <a:r>
              <a:rPr lang="en-US" sz="1400" b="0" i="0" dirty="0">
                <a:solidFill>
                  <a:srgbClr val="374151"/>
                </a:solidFill>
                <a:effectLst/>
                <a:latin typeface="Söhne"/>
              </a:rPr>
              <a:t> Presence or absence of investments in debentures.</a:t>
            </a:r>
          </a:p>
          <a:p>
            <a:pPr marL="228600" indent="-228600" algn="l">
              <a:buClr>
                <a:schemeClr val="tx1">
                  <a:lumMod val="95000"/>
                  <a:lumOff val="5000"/>
                </a:schemeClr>
              </a:buClr>
              <a:buFont typeface="+mj-lt"/>
              <a:buAutoNum type="arabicPeriod"/>
            </a:pPr>
            <a:r>
              <a:rPr lang="en-US" sz="1400" b="1" i="0" dirty="0" err="1">
                <a:solidFill>
                  <a:srgbClr val="374151"/>
                </a:solidFill>
                <a:effectLst/>
                <a:latin typeface="Söhne"/>
              </a:rPr>
              <a:t>Government_Bonds</a:t>
            </a:r>
            <a:r>
              <a:rPr lang="en-US" sz="1400" b="1" i="0" dirty="0">
                <a:solidFill>
                  <a:srgbClr val="374151"/>
                </a:solidFill>
                <a:effectLst/>
                <a:latin typeface="Söhne"/>
              </a:rPr>
              <a:t>:</a:t>
            </a:r>
            <a:r>
              <a:rPr lang="en-US" sz="1400" b="0" i="0" dirty="0">
                <a:solidFill>
                  <a:srgbClr val="374151"/>
                </a:solidFill>
                <a:effectLst/>
                <a:latin typeface="Söhne"/>
              </a:rPr>
              <a:t> Presence or absence of investments in government bonds.</a:t>
            </a:r>
          </a:p>
          <a:p>
            <a:pPr marL="228600" indent="-228600" algn="l">
              <a:buClr>
                <a:schemeClr val="tx1">
                  <a:lumMod val="95000"/>
                  <a:lumOff val="5000"/>
                </a:schemeClr>
              </a:buClr>
              <a:buFont typeface="+mj-lt"/>
              <a:buAutoNum type="arabicPeriod"/>
            </a:pPr>
            <a:r>
              <a:rPr lang="en-US" sz="1400" b="1" i="0" dirty="0" err="1">
                <a:solidFill>
                  <a:srgbClr val="374151"/>
                </a:solidFill>
                <a:effectLst/>
                <a:latin typeface="Söhne"/>
              </a:rPr>
              <a:t>Fixed_Deposits</a:t>
            </a:r>
            <a:r>
              <a:rPr lang="en-US" sz="1400" b="1" i="0" dirty="0">
                <a:solidFill>
                  <a:srgbClr val="374151"/>
                </a:solidFill>
                <a:effectLst/>
                <a:latin typeface="Söhne"/>
              </a:rPr>
              <a:t>:</a:t>
            </a:r>
            <a:r>
              <a:rPr lang="en-US" sz="1400" b="0" i="0" dirty="0">
                <a:solidFill>
                  <a:srgbClr val="374151"/>
                </a:solidFill>
                <a:effectLst/>
                <a:latin typeface="Söhne"/>
              </a:rPr>
              <a:t> Presence or absence of investments in fixed deposits.</a:t>
            </a:r>
          </a:p>
          <a:p>
            <a:pPr marL="228600" indent="-228600" algn="l">
              <a:buClr>
                <a:schemeClr val="tx1">
                  <a:lumMod val="95000"/>
                  <a:lumOff val="5000"/>
                </a:schemeClr>
              </a:buClr>
              <a:buFont typeface="+mj-lt"/>
              <a:buAutoNum type="arabicPeriod"/>
            </a:pPr>
            <a:r>
              <a:rPr lang="en-US" sz="1400" b="1" i="0" dirty="0">
                <a:solidFill>
                  <a:srgbClr val="374151"/>
                </a:solidFill>
                <a:effectLst/>
                <a:latin typeface="Söhne"/>
              </a:rPr>
              <a:t>PPF:</a:t>
            </a:r>
            <a:r>
              <a:rPr lang="en-US" sz="1400" b="0" i="0" dirty="0">
                <a:solidFill>
                  <a:srgbClr val="374151"/>
                </a:solidFill>
                <a:effectLst/>
                <a:latin typeface="Söhne"/>
              </a:rPr>
              <a:t> Presence or absence of investments in Public Provident Fund (PPF).</a:t>
            </a:r>
          </a:p>
          <a:p>
            <a:pPr marL="228600" indent="-228600" algn="l">
              <a:buClr>
                <a:schemeClr val="tx1">
                  <a:lumMod val="95000"/>
                  <a:lumOff val="5000"/>
                </a:schemeClr>
              </a:buClr>
              <a:buFont typeface="+mj-lt"/>
              <a:buAutoNum type="arabicPeriod"/>
            </a:pPr>
            <a:r>
              <a:rPr lang="en-US" sz="1400" b="1" i="0" dirty="0">
                <a:solidFill>
                  <a:srgbClr val="374151"/>
                </a:solidFill>
                <a:effectLst/>
                <a:latin typeface="Söhne"/>
              </a:rPr>
              <a:t>Gold:</a:t>
            </a:r>
            <a:r>
              <a:rPr lang="en-US" sz="1400" b="0" i="0" dirty="0">
                <a:solidFill>
                  <a:srgbClr val="374151"/>
                </a:solidFill>
                <a:effectLst/>
                <a:latin typeface="Söhne"/>
              </a:rPr>
              <a:t> Presence or absence of investments in gold.</a:t>
            </a:r>
          </a:p>
          <a:p>
            <a:pPr marL="228600" indent="-228600" algn="l">
              <a:buClr>
                <a:schemeClr val="tx1">
                  <a:lumMod val="95000"/>
                  <a:lumOff val="5000"/>
                </a:schemeClr>
              </a:buClr>
              <a:buFont typeface="+mj-lt"/>
              <a:buAutoNum type="arabicPeriod"/>
            </a:pPr>
            <a:r>
              <a:rPr lang="en-US" sz="1400" b="1" i="0" dirty="0" err="1">
                <a:solidFill>
                  <a:srgbClr val="374151"/>
                </a:solidFill>
                <a:effectLst/>
                <a:latin typeface="Söhne"/>
              </a:rPr>
              <a:t>Stock_Market</a:t>
            </a:r>
            <a:r>
              <a:rPr lang="en-US" sz="1400" b="1" i="0" dirty="0">
                <a:solidFill>
                  <a:srgbClr val="374151"/>
                </a:solidFill>
                <a:effectLst/>
                <a:latin typeface="Söhne"/>
              </a:rPr>
              <a:t>:</a:t>
            </a:r>
            <a:r>
              <a:rPr lang="en-US" sz="1400" b="0" i="0" dirty="0">
                <a:solidFill>
                  <a:srgbClr val="374151"/>
                </a:solidFill>
                <a:effectLst/>
                <a:latin typeface="Söhne"/>
              </a:rPr>
              <a:t> Presence or absence of investments in the stock market.</a:t>
            </a:r>
          </a:p>
        </p:txBody>
      </p:sp>
      <p:sp>
        <p:nvSpPr>
          <p:cNvPr id="16" name="TextBox 15">
            <a:extLst>
              <a:ext uri="{FF2B5EF4-FFF2-40B4-BE49-F238E27FC236}">
                <a16:creationId xmlns:a16="http://schemas.microsoft.com/office/drawing/2014/main" id="{BA381959-9782-16C1-68D5-96478E511D2B}"/>
              </a:ext>
            </a:extLst>
          </p:cNvPr>
          <p:cNvSpPr txBox="1"/>
          <p:nvPr/>
        </p:nvSpPr>
        <p:spPr>
          <a:xfrm>
            <a:off x="677333" y="1741214"/>
            <a:ext cx="8416159" cy="1200329"/>
          </a:xfrm>
          <a:prstGeom prst="rect">
            <a:avLst/>
          </a:prstGeom>
          <a:noFill/>
        </p:spPr>
        <p:txBody>
          <a:bodyPr wrap="square">
            <a:spAutoFit/>
          </a:bodyPr>
          <a:lstStyle/>
          <a:p>
            <a:pPr marL="285750" indent="-285750">
              <a:buClr>
                <a:srgbClr val="92D050"/>
              </a:buClr>
              <a:buFont typeface="Wingdings" panose="05000000000000000000" pitchFamily="2" charset="2"/>
              <a:buChar char="§"/>
            </a:pPr>
            <a:r>
              <a:rPr lang="en-US" dirty="0"/>
              <a:t>- This dataset comprises client information pertaining to investment details.</a:t>
            </a:r>
          </a:p>
          <a:p>
            <a:pPr marL="285750" indent="-285750">
              <a:buClr>
                <a:srgbClr val="92D050"/>
              </a:buClr>
              <a:buFont typeface="Wingdings" panose="05000000000000000000" pitchFamily="2" charset="2"/>
              <a:buChar char="§"/>
            </a:pPr>
            <a:r>
              <a:rPr lang="en-US" dirty="0"/>
              <a:t>- It includes 24 columns and 41 rows.</a:t>
            </a:r>
          </a:p>
          <a:p>
            <a:pPr marL="285750" indent="-285750">
              <a:buClr>
                <a:srgbClr val="92D050"/>
              </a:buClr>
              <a:buFont typeface="Wingdings" panose="05000000000000000000" pitchFamily="2" charset="2"/>
              <a:buChar char="§"/>
            </a:pPr>
            <a:r>
              <a:rPr lang="en-US" dirty="0"/>
              <a:t>- Notably, there is no missing data in any of the entries.</a:t>
            </a:r>
          </a:p>
          <a:p>
            <a:pPr marL="285750" indent="-285750">
              <a:buClr>
                <a:srgbClr val="92D050"/>
              </a:buClr>
              <a:buFont typeface="Wingdings" panose="05000000000000000000" pitchFamily="2" charset="2"/>
              <a:buChar char="§"/>
            </a:pPr>
            <a:r>
              <a:rPr lang="en-US" dirty="0"/>
              <a:t>- Refer to the details of each column below.</a:t>
            </a:r>
          </a:p>
        </p:txBody>
      </p:sp>
    </p:spTree>
    <p:extLst>
      <p:ext uri="{BB962C8B-B14F-4D97-AF65-F5344CB8AC3E}">
        <p14:creationId xmlns:p14="http://schemas.microsoft.com/office/powerpoint/2010/main" val="407546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C3B47-EF37-7109-DDB4-57280AF4CCEA}"/>
              </a:ext>
            </a:extLst>
          </p:cNvPr>
          <p:cNvSpPr>
            <a:spLocks noGrp="1"/>
          </p:cNvSpPr>
          <p:nvPr>
            <p:ph type="title"/>
          </p:nvPr>
        </p:nvSpPr>
        <p:spPr/>
        <p:txBody>
          <a:bodyPr>
            <a:normAutofit/>
          </a:bodyPr>
          <a:lstStyle/>
          <a:p>
            <a:r>
              <a:rPr lang="en-IN" sz="4500" b="1" dirty="0"/>
              <a:t>Tech stack Used</a:t>
            </a:r>
          </a:p>
        </p:txBody>
      </p:sp>
      <p:pic>
        <p:nvPicPr>
          <p:cNvPr id="4" name="Content Placeholder 4" descr="A logo of a microsoft excel">
            <a:extLst>
              <a:ext uri="{FF2B5EF4-FFF2-40B4-BE49-F238E27FC236}">
                <a16:creationId xmlns:a16="http://schemas.microsoft.com/office/drawing/2014/main" id="{8EC62129-ADBE-2025-3C8D-EA1689746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84" y="2162466"/>
            <a:ext cx="2680619" cy="1606963"/>
          </a:xfrm>
          <a:prstGeom prst="rect">
            <a:avLst/>
          </a:prstGeom>
        </p:spPr>
      </p:pic>
      <p:pic>
        <p:nvPicPr>
          <p:cNvPr id="5" name="Picture 4" descr="A yellow and black logo">
            <a:extLst>
              <a:ext uri="{FF2B5EF4-FFF2-40B4-BE49-F238E27FC236}">
                <a16:creationId xmlns:a16="http://schemas.microsoft.com/office/drawing/2014/main" id="{8BE236C4-9849-00B2-E0E3-FF57DA9F7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143" y="2219373"/>
            <a:ext cx="3747616" cy="1396185"/>
          </a:xfrm>
          <a:prstGeom prst="rect">
            <a:avLst/>
          </a:prstGeom>
        </p:spPr>
      </p:pic>
      <p:pic>
        <p:nvPicPr>
          <p:cNvPr id="6" name="Picture 5" descr="A red rectangle with a symbol and text">
            <a:extLst>
              <a:ext uri="{FF2B5EF4-FFF2-40B4-BE49-F238E27FC236}">
                <a16:creationId xmlns:a16="http://schemas.microsoft.com/office/drawing/2014/main" id="{4EA47D5C-F363-365E-4B30-DA0D5CA72C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002" y="2162466"/>
            <a:ext cx="2596172" cy="1550019"/>
          </a:xfrm>
          <a:prstGeom prst="rect">
            <a:avLst/>
          </a:prstGeom>
        </p:spPr>
      </p:pic>
      <p:sp>
        <p:nvSpPr>
          <p:cNvPr id="8" name="TextBox 7">
            <a:extLst>
              <a:ext uri="{FF2B5EF4-FFF2-40B4-BE49-F238E27FC236}">
                <a16:creationId xmlns:a16="http://schemas.microsoft.com/office/drawing/2014/main" id="{9E3D4F33-B513-5DDD-DAF4-DAFA02DB3AA2}"/>
              </a:ext>
            </a:extLst>
          </p:cNvPr>
          <p:cNvSpPr txBox="1"/>
          <p:nvPr/>
        </p:nvSpPr>
        <p:spPr>
          <a:xfrm>
            <a:off x="3765331" y="4092743"/>
            <a:ext cx="5115910" cy="2339102"/>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marL="257175" indent="-257175" defTabSz="411480">
              <a:spcAft>
                <a:spcPts val="600"/>
              </a:spcAft>
              <a:buFont typeface="Arial" panose="020B0604020202020204" pitchFamily="34" charset="0"/>
              <a:buChar char="•"/>
            </a:pPr>
            <a:r>
              <a:rPr lang="en-US" sz="1800" kern="1200" dirty="0">
                <a:solidFill>
                  <a:schemeClr val="tx1"/>
                </a:solidFill>
                <a:latin typeface="+mn-lt"/>
                <a:ea typeface="+mn-ea"/>
                <a:cs typeface="+mn-cs"/>
              </a:rPr>
              <a:t>Bring in the dataset.</a:t>
            </a:r>
          </a:p>
          <a:p>
            <a:pPr marL="257175" indent="-257175" defTabSz="411480">
              <a:spcAft>
                <a:spcPts val="600"/>
              </a:spcAft>
              <a:buFont typeface="Arial" panose="020B0604020202020204" pitchFamily="34" charset="0"/>
              <a:buChar char="•"/>
            </a:pPr>
            <a:r>
              <a:rPr lang="en-US" sz="1800" kern="1200" dirty="0">
                <a:solidFill>
                  <a:schemeClr val="tx1"/>
                </a:solidFill>
                <a:latin typeface="+mn-lt"/>
                <a:ea typeface="+mn-ea"/>
                <a:cs typeface="+mn-cs"/>
              </a:rPr>
              <a:t>Examine the structure of the dataset.</a:t>
            </a:r>
          </a:p>
          <a:p>
            <a:pPr marL="257175" indent="-257175" defTabSz="411480">
              <a:spcAft>
                <a:spcPts val="600"/>
              </a:spcAft>
              <a:buFont typeface="Arial" panose="020B0604020202020204" pitchFamily="34" charset="0"/>
              <a:buChar char="•"/>
            </a:pPr>
            <a:r>
              <a:rPr lang="en-US" sz="1800" kern="1200" dirty="0">
                <a:solidFill>
                  <a:schemeClr val="tx1"/>
                </a:solidFill>
                <a:latin typeface="+mn-lt"/>
                <a:ea typeface="+mn-ea"/>
                <a:cs typeface="+mn-cs"/>
              </a:rPr>
              <a:t>Identify the types of data it contains.</a:t>
            </a:r>
          </a:p>
          <a:p>
            <a:pPr marL="257175" indent="-257175" defTabSz="411480">
              <a:spcAft>
                <a:spcPts val="600"/>
              </a:spcAft>
              <a:buFont typeface="Arial" panose="020B0604020202020204" pitchFamily="34" charset="0"/>
              <a:buChar char="•"/>
            </a:pPr>
            <a:r>
              <a:rPr lang="en-US" sz="1800" kern="1200" dirty="0">
                <a:solidFill>
                  <a:schemeClr val="tx1"/>
                </a:solidFill>
                <a:latin typeface="+mn-lt"/>
                <a:ea typeface="+mn-ea"/>
                <a:cs typeface="+mn-cs"/>
              </a:rPr>
              <a:t>Utilize Key Performance Indicators (KPIs) and appropriate tools.</a:t>
            </a:r>
          </a:p>
          <a:p>
            <a:pPr marL="257175" indent="-257175" defTabSz="411480">
              <a:spcAft>
                <a:spcPts val="600"/>
              </a:spcAft>
              <a:buFont typeface="Arial" panose="020B0604020202020204" pitchFamily="34" charset="0"/>
              <a:buChar char="•"/>
            </a:pPr>
            <a:r>
              <a:rPr lang="en-US" sz="1800" kern="1200" dirty="0">
                <a:solidFill>
                  <a:schemeClr val="tx1"/>
                </a:solidFill>
                <a:latin typeface="+mn-lt"/>
                <a:ea typeface="+mn-ea"/>
                <a:cs typeface="+mn-cs"/>
              </a:rPr>
              <a:t>Execute necessary actions based on the analysis.</a:t>
            </a:r>
            <a:endParaRPr lang="en-IN" dirty="0"/>
          </a:p>
        </p:txBody>
      </p:sp>
      <p:sp>
        <p:nvSpPr>
          <p:cNvPr id="10" name="TextBox 9">
            <a:extLst>
              <a:ext uri="{FF2B5EF4-FFF2-40B4-BE49-F238E27FC236}">
                <a16:creationId xmlns:a16="http://schemas.microsoft.com/office/drawing/2014/main" id="{063C5D97-1A92-24E3-045A-856C9CEE208C}"/>
              </a:ext>
            </a:extLst>
          </p:cNvPr>
          <p:cNvSpPr txBox="1"/>
          <p:nvPr/>
        </p:nvSpPr>
        <p:spPr>
          <a:xfrm>
            <a:off x="367146" y="4092743"/>
            <a:ext cx="2854157"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defTabSz="411480">
              <a:spcAft>
                <a:spcPts val="600"/>
              </a:spcAft>
            </a:pPr>
            <a:r>
              <a:rPr lang="en-US" sz="1800" kern="1200" dirty="0">
                <a:solidFill>
                  <a:schemeClr val="tx1"/>
                </a:solidFill>
                <a:latin typeface="+mn-lt"/>
                <a:ea typeface="+mn-ea"/>
                <a:cs typeface="+mn-cs"/>
              </a:rPr>
              <a:t>Understanding the Data</a:t>
            </a:r>
            <a:endParaRPr lang="en-IN" dirty="0"/>
          </a:p>
        </p:txBody>
      </p:sp>
      <p:sp>
        <p:nvSpPr>
          <p:cNvPr id="12" name="TextBox 11">
            <a:extLst>
              <a:ext uri="{FF2B5EF4-FFF2-40B4-BE49-F238E27FC236}">
                <a16:creationId xmlns:a16="http://schemas.microsoft.com/office/drawing/2014/main" id="{12E8702A-519B-0C10-EA42-B40DB43DE1AB}"/>
              </a:ext>
            </a:extLst>
          </p:cNvPr>
          <p:cNvSpPr txBox="1"/>
          <p:nvPr/>
        </p:nvSpPr>
        <p:spPr>
          <a:xfrm>
            <a:off x="9274001" y="4092743"/>
            <a:ext cx="2596173"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defTabSz="411480">
              <a:spcAft>
                <a:spcPts val="600"/>
              </a:spcAft>
            </a:pPr>
            <a:r>
              <a:rPr lang="en-US" sz="1800" kern="1200" dirty="0">
                <a:solidFill>
                  <a:schemeClr val="tx1"/>
                </a:solidFill>
                <a:latin typeface="+mn-lt"/>
                <a:ea typeface="+mn-ea"/>
                <a:cs typeface="+mn-cs"/>
              </a:rPr>
              <a:t>Presentation of the Tasks</a:t>
            </a:r>
            <a:endParaRPr lang="en-IN" dirty="0"/>
          </a:p>
        </p:txBody>
      </p:sp>
    </p:spTree>
    <p:extLst>
      <p:ext uri="{BB962C8B-B14F-4D97-AF65-F5344CB8AC3E}">
        <p14:creationId xmlns:p14="http://schemas.microsoft.com/office/powerpoint/2010/main" val="65334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A739-407F-4CE4-E22D-4820BCE4DEA4}"/>
              </a:ext>
            </a:extLst>
          </p:cNvPr>
          <p:cNvSpPr>
            <a:spLocks noGrp="1"/>
          </p:cNvSpPr>
          <p:nvPr>
            <p:ph type="title"/>
          </p:nvPr>
        </p:nvSpPr>
        <p:spPr>
          <a:xfrm>
            <a:off x="677333" y="609600"/>
            <a:ext cx="9170859" cy="1320800"/>
          </a:xfrm>
        </p:spPr>
        <p:txBody>
          <a:bodyPr>
            <a:noAutofit/>
          </a:bodyPr>
          <a:lstStyle/>
          <a:p>
            <a:r>
              <a:rPr lang="en-US" sz="4500" b="1" dirty="0"/>
              <a:t>Task 1 : Data Exploration and Summary</a:t>
            </a:r>
            <a:endParaRPr lang="en-IN" sz="4500" b="1" dirty="0"/>
          </a:p>
        </p:txBody>
      </p:sp>
      <p:sp>
        <p:nvSpPr>
          <p:cNvPr id="3" name="Content Placeholder 2">
            <a:extLst>
              <a:ext uri="{FF2B5EF4-FFF2-40B4-BE49-F238E27FC236}">
                <a16:creationId xmlns:a16="http://schemas.microsoft.com/office/drawing/2014/main" id="{E52EB96C-76AC-1C20-F0B1-DE073A2ECE49}"/>
              </a:ext>
            </a:extLst>
          </p:cNvPr>
          <p:cNvSpPr>
            <a:spLocks noGrp="1"/>
          </p:cNvSpPr>
          <p:nvPr>
            <p:ph idx="1"/>
          </p:nvPr>
        </p:nvSpPr>
        <p:spPr>
          <a:xfrm>
            <a:off x="677333" y="2160589"/>
            <a:ext cx="9885563" cy="3880773"/>
          </a:xfrm>
        </p:spPr>
        <p:txBody>
          <a:bodyPr>
            <a:noAutofit/>
          </a:bodyPr>
          <a:lstStyle/>
          <a:p>
            <a:r>
              <a:rPr lang="en-US" sz="2500" b="1" i="0" dirty="0">
                <a:effectLst/>
                <a:latin typeface="Söhne"/>
              </a:rPr>
              <a:t>Objective : </a:t>
            </a:r>
          </a:p>
          <a:p>
            <a:pPr marL="0" indent="0">
              <a:buNone/>
            </a:pPr>
            <a:r>
              <a:rPr lang="en-US" sz="2500" i="0" dirty="0">
                <a:effectLst/>
                <a:latin typeface="Söhne"/>
              </a:rPr>
              <a:t>Understand and Summarize Key Statistics in the Dataset</a:t>
            </a:r>
          </a:p>
          <a:p>
            <a:pPr algn="l"/>
            <a:r>
              <a:rPr lang="en-US" sz="2500" b="1" dirty="0">
                <a:solidFill>
                  <a:srgbClr val="374151"/>
                </a:solidFill>
                <a:effectLst/>
                <a:latin typeface="Söhne"/>
              </a:rPr>
              <a:t>Steps</a:t>
            </a:r>
            <a:r>
              <a:rPr lang="en-US" sz="2500" b="0" i="1" dirty="0">
                <a:solidFill>
                  <a:srgbClr val="374151"/>
                </a:solidFill>
                <a:effectLst/>
                <a:latin typeface="Söhne"/>
              </a:rPr>
              <a:t>:</a:t>
            </a:r>
            <a:endParaRPr lang="en-US" sz="2500" b="0" i="0" dirty="0">
              <a:solidFill>
                <a:srgbClr val="374151"/>
              </a:solidFill>
              <a:effectLst/>
              <a:latin typeface="Söhne"/>
            </a:endParaRPr>
          </a:p>
          <a:p>
            <a:pPr algn="l">
              <a:buFont typeface="+mj-lt"/>
              <a:buAutoNum type="arabicPeriod"/>
            </a:pPr>
            <a:r>
              <a:rPr lang="en-US" sz="2500" b="1" i="0" dirty="0">
                <a:solidFill>
                  <a:srgbClr val="374151"/>
                </a:solidFill>
                <a:effectLst/>
                <a:latin typeface="Söhne"/>
              </a:rPr>
              <a:t>Data Import:</a:t>
            </a:r>
            <a:r>
              <a:rPr lang="en-US" sz="2500" b="0" i="0" dirty="0">
                <a:solidFill>
                  <a:srgbClr val="374151"/>
                </a:solidFill>
                <a:effectLst/>
                <a:latin typeface="Söhne"/>
              </a:rPr>
              <a:t> Import the dataset into Power BI.</a:t>
            </a:r>
          </a:p>
          <a:p>
            <a:pPr algn="l">
              <a:buFont typeface="+mj-lt"/>
              <a:buAutoNum type="arabicPeriod"/>
            </a:pPr>
            <a:r>
              <a:rPr lang="en-US" sz="2500" b="1" i="0" dirty="0">
                <a:solidFill>
                  <a:srgbClr val="374151"/>
                </a:solidFill>
                <a:effectLst/>
                <a:latin typeface="Söhne"/>
              </a:rPr>
              <a:t>Exploratory Analysis:</a:t>
            </a:r>
            <a:r>
              <a:rPr lang="en-US" sz="2500" b="0" i="0" dirty="0">
                <a:solidFill>
                  <a:srgbClr val="374151"/>
                </a:solidFill>
                <a:effectLst/>
                <a:latin typeface="Söhne"/>
              </a:rPr>
              <a:t> Explore the dataset structure and data types.</a:t>
            </a:r>
          </a:p>
          <a:p>
            <a:pPr algn="l">
              <a:buFont typeface="+mj-lt"/>
              <a:buAutoNum type="arabicPeriod"/>
            </a:pPr>
            <a:r>
              <a:rPr lang="en-US" sz="2500" b="1" i="0" dirty="0">
                <a:solidFill>
                  <a:srgbClr val="374151"/>
                </a:solidFill>
                <a:effectLst/>
                <a:latin typeface="Söhne"/>
              </a:rPr>
              <a:t>Calculate Statistics:</a:t>
            </a:r>
            <a:r>
              <a:rPr lang="en-US" sz="2500" b="0" i="0" dirty="0">
                <a:solidFill>
                  <a:srgbClr val="374151"/>
                </a:solidFill>
                <a:effectLst/>
                <a:latin typeface="Söhne"/>
              </a:rPr>
              <a:t> Compute average age, percentage of individuals with various investments, and common savings objectives.</a:t>
            </a:r>
          </a:p>
          <a:p>
            <a:pPr algn="l">
              <a:buFont typeface="+mj-lt"/>
              <a:buAutoNum type="arabicPeriod"/>
            </a:pPr>
            <a:r>
              <a:rPr lang="en-US" sz="2500" b="1" i="0" dirty="0">
                <a:solidFill>
                  <a:srgbClr val="374151"/>
                </a:solidFill>
                <a:effectLst/>
                <a:latin typeface="Söhne"/>
              </a:rPr>
              <a:t>Visualization:</a:t>
            </a:r>
            <a:r>
              <a:rPr lang="en-US" sz="2500" b="0" i="0" dirty="0">
                <a:solidFill>
                  <a:srgbClr val="374151"/>
                </a:solidFill>
                <a:effectLst/>
                <a:latin typeface="Söhne"/>
              </a:rPr>
              <a:t> Create charts for effective visualization of the summary statistics.</a:t>
            </a:r>
          </a:p>
          <a:p>
            <a:endParaRPr lang="en-IN" sz="2500" dirty="0"/>
          </a:p>
        </p:txBody>
      </p:sp>
    </p:spTree>
    <p:extLst>
      <p:ext uri="{BB962C8B-B14F-4D97-AF65-F5344CB8AC3E}">
        <p14:creationId xmlns:p14="http://schemas.microsoft.com/office/powerpoint/2010/main" val="367489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verage Age ,Saving Objectives ,Investment Avenue ,No Investment Avenue ,All Investment Datils ,textbox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Task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A739-407F-4CE4-E22D-4820BCE4DEA4}"/>
              </a:ext>
            </a:extLst>
          </p:cNvPr>
          <p:cNvSpPr>
            <a:spLocks noGrp="1"/>
          </p:cNvSpPr>
          <p:nvPr>
            <p:ph type="title"/>
          </p:nvPr>
        </p:nvSpPr>
        <p:spPr>
          <a:xfrm>
            <a:off x="677333" y="609599"/>
            <a:ext cx="9423108" cy="1093077"/>
          </a:xfrm>
        </p:spPr>
        <p:txBody>
          <a:bodyPr>
            <a:noAutofit/>
          </a:bodyPr>
          <a:lstStyle/>
          <a:p>
            <a:r>
              <a:rPr lang="en-US" sz="4500" b="1" dirty="0"/>
              <a:t>Task 2  : </a:t>
            </a:r>
            <a:r>
              <a:rPr lang="en-IN" sz="4500" b="1" dirty="0"/>
              <a:t>Gender-Based Analysis</a:t>
            </a:r>
          </a:p>
        </p:txBody>
      </p:sp>
      <p:sp>
        <p:nvSpPr>
          <p:cNvPr id="3" name="Content Placeholder 2">
            <a:extLst>
              <a:ext uri="{FF2B5EF4-FFF2-40B4-BE49-F238E27FC236}">
                <a16:creationId xmlns:a16="http://schemas.microsoft.com/office/drawing/2014/main" id="{E52EB96C-76AC-1C20-F0B1-DE073A2ECE49}"/>
              </a:ext>
            </a:extLst>
          </p:cNvPr>
          <p:cNvSpPr>
            <a:spLocks noGrp="1"/>
          </p:cNvSpPr>
          <p:nvPr>
            <p:ph idx="1"/>
          </p:nvPr>
        </p:nvSpPr>
        <p:spPr>
          <a:xfrm>
            <a:off x="677333" y="2160589"/>
            <a:ext cx="9885563" cy="3880773"/>
          </a:xfrm>
        </p:spPr>
        <p:txBody>
          <a:bodyPr>
            <a:noAutofit/>
          </a:bodyPr>
          <a:lstStyle/>
          <a:p>
            <a:r>
              <a:rPr lang="en-US" sz="2500" b="1" i="0" dirty="0">
                <a:effectLst/>
                <a:latin typeface="Söhne"/>
              </a:rPr>
              <a:t>Objective : </a:t>
            </a:r>
          </a:p>
          <a:p>
            <a:pPr marL="0" indent="0">
              <a:buNone/>
            </a:pPr>
            <a:r>
              <a:rPr lang="en-US" sz="2500" i="0" dirty="0">
                <a:effectLst/>
                <a:latin typeface="Söhne"/>
              </a:rPr>
              <a:t> Analyze and Visualize Gender-Based Differences in Investment Preferences</a:t>
            </a:r>
          </a:p>
          <a:p>
            <a:pPr algn="l"/>
            <a:r>
              <a:rPr lang="en-US" sz="2500" b="1" dirty="0">
                <a:solidFill>
                  <a:srgbClr val="374151"/>
                </a:solidFill>
                <a:effectLst/>
                <a:latin typeface="Söhne"/>
              </a:rPr>
              <a:t>Steps </a:t>
            </a:r>
            <a:r>
              <a:rPr lang="en-US" sz="2500" b="0" i="1" dirty="0">
                <a:solidFill>
                  <a:srgbClr val="374151"/>
                </a:solidFill>
                <a:effectLst/>
                <a:latin typeface="Söhne"/>
              </a:rPr>
              <a:t>:</a:t>
            </a:r>
            <a:endParaRPr lang="en-US" sz="2500" b="0" i="0" dirty="0">
              <a:solidFill>
                <a:srgbClr val="374151"/>
              </a:solidFill>
              <a:effectLst/>
              <a:latin typeface="Söhne"/>
            </a:endParaRPr>
          </a:p>
          <a:p>
            <a:pPr algn="l">
              <a:buFont typeface="+mj-lt"/>
              <a:buAutoNum type="arabicPeriod"/>
            </a:pPr>
            <a:r>
              <a:rPr lang="en-US" sz="2800" b="1" i="0" dirty="0">
                <a:solidFill>
                  <a:srgbClr val="374151"/>
                </a:solidFill>
                <a:effectLst/>
                <a:latin typeface="Söhne"/>
              </a:rPr>
              <a:t>Visual Comparison:</a:t>
            </a:r>
            <a:r>
              <a:rPr lang="en-US" sz="2800" b="0" i="0" dirty="0">
                <a:solidFill>
                  <a:srgbClr val="374151"/>
                </a:solidFill>
                <a:effectLst/>
                <a:latin typeface="Söhne"/>
              </a:rPr>
              <a:t> Create charts comparing investment choices (equity, mutual funds, government bonds) based on gender.</a:t>
            </a:r>
          </a:p>
          <a:p>
            <a:pPr algn="l">
              <a:buFont typeface="+mj-lt"/>
              <a:buAutoNum type="arabicPeriod"/>
            </a:pPr>
            <a:r>
              <a:rPr lang="en-US" sz="2800" b="1" i="0" dirty="0">
                <a:solidFill>
                  <a:srgbClr val="374151"/>
                </a:solidFill>
                <a:effectLst/>
                <a:latin typeface="Söhne"/>
              </a:rPr>
              <a:t>Insights:</a:t>
            </a:r>
            <a:r>
              <a:rPr lang="en-US" sz="2800" b="0" i="0" dirty="0">
                <a:solidFill>
                  <a:srgbClr val="374151"/>
                </a:solidFill>
                <a:effectLst/>
                <a:latin typeface="Söhne"/>
              </a:rPr>
              <a:t> Derive insights from the visualizations, noting significant gender-based trends.</a:t>
            </a:r>
          </a:p>
          <a:p>
            <a:endParaRPr lang="en-IN" sz="2500" dirty="0"/>
          </a:p>
        </p:txBody>
      </p:sp>
    </p:spTree>
    <p:extLst>
      <p:ext uri="{BB962C8B-B14F-4D97-AF65-F5344CB8AC3E}">
        <p14:creationId xmlns:p14="http://schemas.microsoft.com/office/powerpoint/2010/main" val="126624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ale ,Female ,textbox ,image ,Sum of Investment Choices ,Count of Investment Choices ,Key Insights: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Task 2</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1515</Words>
  <Application>Microsoft Office PowerPoint</Application>
  <PresentationFormat>Widescreen</PresentationFormat>
  <Paragraphs>305</Paragraphs>
  <Slides>21</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Abadi</vt:lpstr>
      <vt:lpstr>Arial</vt:lpstr>
      <vt:lpstr>Calibri</vt:lpstr>
      <vt:lpstr>Calibri Light</vt:lpstr>
      <vt:lpstr>Segoe UI</vt:lpstr>
      <vt:lpstr>Segoe UI Light</vt:lpstr>
      <vt:lpstr>Söhne</vt:lpstr>
      <vt:lpstr>Trebuchet MS</vt:lpstr>
      <vt:lpstr>Wingdings</vt:lpstr>
      <vt:lpstr>Wingdings 3</vt:lpstr>
      <vt:lpstr>Custom Design</vt:lpstr>
      <vt:lpstr>Facet</vt:lpstr>
      <vt:lpstr>Customer Investment Data</vt:lpstr>
      <vt:lpstr>Project Description</vt:lpstr>
      <vt:lpstr>Understanding Dataset</vt:lpstr>
      <vt:lpstr>Understanding the Data</vt:lpstr>
      <vt:lpstr>Tech stack Used</vt:lpstr>
      <vt:lpstr>Task 1 : Data Exploration and Summary</vt:lpstr>
      <vt:lpstr>Task 1</vt:lpstr>
      <vt:lpstr>Task 2  : Gender-Based Analysis</vt:lpstr>
      <vt:lpstr>Task 2</vt:lpstr>
      <vt:lpstr>Task 3  : Objective Analysis</vt:lpstr>
      <vt:lpstr>Task 3</vt:lpstr>
      <vt:lpstr>Task 4  : Investment Duration and Frequency</vt:lpstr>
      <vt:lpstr>Task 4</vt:lpstr>
      <vt:lpstr>Task 5  :  Reason for Investment</vt:lpstr>
      <vt:lpstr>Task 5</vt:lpstr>
      <vt:lpstr>Task 6  :Source of Investment</vt:lpstr>
      <vt:lpstr>Task 6</vt:lpstr>
      <vt:lpstr>Task 7  :  Combine Insights into a Dashboard</vt:lpstr>
      <vt:lpstr>Task 7</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satyashree pawar</cp:lastModifiedBy>
  <cp:revision>7</cp:revision>
  <dcterms:created xsi:type="dcterms:W3CDTF">2016-09-04T11:54:55Z</dcterms:created>
  <dcterms:modified xsi:type="dcterms:W3CDTF">2023-12-28T15:23:10Z</dcterms:modified>
</cp:coreProperties>
</file>