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701" r:id="rId4"/>
    <p:sldMasterId id="2147483713" r:id="rId5"/>
  </p:sldMasterIdLst>
  <p:notesMasterIdLst>
    <p:notesMasterId r:id="rId18"/>
  </p:notesMasterIdLst>
  <p:sldIdLst>
    <p:sldId id="256" r:id="rId6"/>
    <p:sldId id="257" r:id="rId7"/>
    <p:sldId id="258" r:id="rId8"/>
    <p:sldId id="259" r:id="rId9"/>
    <p:sldId id="260" r:id="rId10"/>
    <p:sldId id="264" r:id="rId11"/>
    <p:sldId id="265" r:id="rId12"/>
    <p:sldId id="261" r:id="rId13"/>
    <p:sldId id="266" r:id="rId14"/>
    <p:sldId id="267" r:id="rId15"/>
    <p:sldId id="268"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D8538-3E06-47A0-A75D-8A2744433F6B}" type="datetimeFigureOut">
              <a:rPr lang="en-GB" smtClean="0"/>
              <a:t>30/04/2024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9E707-04F7-40D7-92CE-4BF74E5ECA42}" type="slidenum">
              <a:rPr lang="en-GB" smtClean="0"/>
              <a:t>‹#›</a:t>
            </a:fld>
            <a:endParaRPr lang="en-GB"/>
          </a:p>
        </p:txBody>
      </p:sp>
    </p:spTree>
    <p:extLst>
      <p:ext uri="{BB962C8B-B14F-4D97-AF65-F5344CB8AC3E}">
        <p14:creationId xmlns:p14="http://schemas.microsoft.com/office/powerpoint/2010/main" val="401759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49E707-04F7-40D7-92CE-4BF74E5ECA42}" type="slidenum">
              <a:rPr lang="en-GB" smtClean="0"/>
              <a:t>8</a:t>
            </a:fld>
            <a:endParaRPr lang="en-GB"/>
          </a:p>
        </p:txBody>
      </p:sp>
    </p:spTree>
    <p:extLst>
      <p:ext uri="{BB962C8B-B14F-4D97-AF65-F5344CB8AC3E}">
        <p14:creationId xmlns:p14="http://schemas.microsoft.com/office/powerpoint/2010/main" val="2138384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49E707-04F7-40D7-92CE-4BF74E5ECA42}" type="slidenum">
              <a:rPr lang="en-GB" smtClean="0"/>
              <a:t>9</a:t>
            </a:fld>
            <a:endParaRPr lang="en-GB"/>
          </a:p>
        </p:txBody>
      </p:sp>
    </p:spTree>
    <p:extLst>
      <p:ext uri="{BB962C8B-B14F-4D97-AF65-F5344CB8AC3E}">
        <p14:creationId xmlns:p14="http://schemas.microsoft.com/office/powerpoint/2010/main" val="318931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5550-FACE-65F5-46EA-2D8A182127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4D808FB-78EF-88B6-92AB-3F8C17CEA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9080A9-C094-E0F8-3F89-420C263056AD}"/>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a:extLst>
              <a:ext uri="{FF2B5EF4-FFF2-40B4-BE49-F238E27FC236}">
                <a16:creationId xmlns:a16="http://schemas.microsoft.com/office/drawing/2014/main" id="{A741A335-24C9-490B-0A64-5167AEBC46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2266FB-B8B4-6E6D-C23D-62B0F186AB35}"/>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24349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8621-4DA8-5F03-2604-ABA6005717E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9EE6B9-4899-C812-0492-4FC60034DB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E088EF-2BCE-A7DD-49AB-7690DFD502A5}"/>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a:extLst>
              <a:ext uri="{FF2B5EF4-FFF2-40B4-BE49-F238E27FC236}">
                <a16:creationId xmlns:a16="http://schemas.microsoft.com/office/drawing/2014/main" id="{54381FA8-4379-4EA1-1A41-5E92A06A7C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B8D3F4-C569-053B-8053-C06BA707546C}"/>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4790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51B685-74BB-F7AA-C656-584BC21165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863E0D-1F73-60AF-C28D-2C53F6194D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060825-90FF-D6EF-8785-9ABB51E595C9}"/>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a:extLst>
              <a:ext uri="{FF2B5EF4-FFF2-40B4-BE49-F238E27FC236}">
                <a16:creationId xmlns:a16="http://schemas.microsoft.com/office/drawing/2014/main" id="{DCE0EA29-C606-E79D-CE29-EC4CE31042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656B14-5B45-2182-233E-66167FCB4128}"/>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64627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a:xfrm>
            <a:off x="1127124" y="329307"/>
            <a:ext cx="5943668" cy="309201"/>
          </a:xfrm>
        </p:spPr>
        <p:txBody>
          <a:bodyPr/>
          <a:lstStyle/>
          <a:p>
            <a:endParaRPr lang="en-GB"/>
          </a:p>
        </p:txBody>
      </p:sp>
      <p:sp>
        <p:nvSpPr>
          <p:cNvPr id="6" name="Slide Number Placeholder 5"/>
          <p:cNvSpPr>
            <a:spLocks noGrp="1"/>
          </p:cNvSpPr>
          <p:nvPr>
            <p:ph type="sldNum" sz="quarter" idx="12"/>
          </p:nvPr>
        </p:nvSpPr>
        <p:spPr>
          <a:xfrm>
            <a:off x="9924392" y="134930"/>
            <a:ext cx="811019" cy="503578"/>
          </a:xfrm>
        </p:spPr>
        <p:txBody>
          <a:bodyPr/>
          <a:lstStyle/>
          <a:p>
            <a:fld id="{6A7E6332-DD4E-485C-B5AB-5B24597B8C1D}"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3699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lvl1pPr>
              <a:defRPr sz="1200"/>
            </a:lvl1p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8260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99633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8467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AFBE2D-C01D-4A98-A66E-92C05F97873D}" type="datetimeFigureOut">
              <a:rPr lang="en-GB" smtClean="0"/>
              <a:t>30/04/2024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7E6332-DD4E-485C-B5AB-5B24597B8C1D}" type="slidenum">
              <a:rPr lang="en-GB" smtClean="0"/>
              <a:t>‹#›</a:t>
            </a:fld>
            <a:endParaRPr lang="en-GB"/>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62887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AFBE2D-C01D-4A98-A66E-92C05F97873D}" type="datetimeFigureOut">
              <a:rPr lang="en-GB" smtClean="0"/>
              <a:t>30/04/2024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7E6332-DD4E-485C-B5AB-5B24597B8C1D}" type="slidenum">
              <a:rPr lang="en-GB" smtClean="0"/>
              <a:t>‹#›</a:t>
            </a:fld>
            <a:endParaRPr lang="en-GB"/>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1870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FBE2D-C01D-4A98-A66E-92C05F97873D}" type="datetimeFigureOut">
              <a:rPr lang="en-GB" smtClean="0"/>
              <a:t>30/04/2024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353616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6521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34A3-FC5B-A979-2183-C0096D3EBD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0223A0-DD7A-E2FC-81D5-4AA312C6F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AE2D45-420A-710D-5C4A-523B99F98E6A}"/>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a:extLst>
              <a:ext uri="{FF2B5EF4-FFF2-40B4-BE49-F238E27FC236}">
                <a16:creationId xmlns:a16="http://schemas.microsoft.com/office/drawing/2014/main" id="{4F29CE06-A130-006E-7FD8-499DB29808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030DFD-8AC2-07BB-5E12-A6D086CAEB64}"/>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322281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a:xfrm>
            <a:off x="1125300" y="318640"/>
            <a:ext cx="4877818" cy="320931"/>
          </a:xfrm>
        </p:spPr>
        <p:txBody>
          <a:bodyPr/>
          <a:lstStyle/>
          <a:p>
            <a:endParaRPr lang="en-GB"/>
          </a:p>
        </p:txBody>
      </p:sp>
      <p:sp>
        <p:nvSpPr>
          <p:cNvPr id="7" name="Slide Number Placeholder 6"/>
          <p:cNvSpPr>
            <a:spLocks noGrp="1"/>
          </p:cNvSpPr>
          <p:nvPr>
            <p:ph type="sldNum" sz="quarter" idx="12"/>
          </p:nvPr>
        </p:nvSpPr>
        <p:spPr>
          <a:xfrm>
            <a:off x="6176794" y="137408"/>
            <a:ext cx="811019" cy="503578"/>
          </a:xfrm>
        </p:spPr>
        <p:txBody>
          <a:bodyPr/>
          <a:lstStyle/>
          <a:p>
            <a:fld id="{6A7E6332-DD4E-485C-B5AB-5B24597B8C1D}" type="slidenum">
              <a:rPr lang="en-GB" smtClean="0"/>
              <a:t>‹#›</a:t>
            </a:fld>
            <a:endParaRPr lang="en-GB"/>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953795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03093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469564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618586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46921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54062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0154050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AFBE2D-C01D-4A98-A66E-92C05F97873D}" type="datetimeFigureOut">
              <a:rPr lang="en-GB" smtClean="0"/>
              <a:t>30/04/2024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5630566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AFBE2D-C01D-4A98-A66E-92C05F97873D}" type="datetimeFigureOut">
              <a:rPr lang="en-GB" smtClean="0"/>
              <a:t>30/04/2024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314395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FBE2D-C01D-4A98-A66E-92C05F97873D}" type="datetimeFigureOut">
              <a:rPr lang="en-GB" smtClean="0"/>
              <a:t>30/04/2024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23696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74E0-5276-EFDD-C8D5-8CEA9B5488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6FBB0F-8E79-C47F-8EA7-ECC181431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91822-443A-6A8A-3EE4-396A292630B9}"/>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a:extLst>
              <a:ext uri="{FF2B5EF4-FFF2-40B4-BE49-F238E27FC236}">
                <a16:creationId xmlns:a16="http://schemas.microsoft.com/office/drawing/2014/main" id="{B0369D3E-FD86-C744-C0BC-5FA2F21C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45B9A6-9249-4AF9-2185-AFC198DE4F22}"/>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2335318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861470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025992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71434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7E6332-DD4E-485C-B5AB-5B24597B8C1D}"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39006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878032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7E6332-DD4E-485C-B5AB-5B24597B8C1D}"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4605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5401097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8913887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737226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A7E6332-DD4E-485C-B5AB-5B24597B8C1D}" type="slidenum">
              <a:rPr lang="en-GB" smtClean="0"/>
              <a:t>‹#›</a:t>
            </a:fld>
            <a:endParaRPr lang="en-GB"/>
          </a:p>
        </p:txBody>
      </p:sp>
    </p:spTree>
    <p:extLst>
      <p:ext uri="{BB962C8B-B14F-4D97-AF65-F5344CB8AC3E}">
        <p14:creationId xmlns:p14="http://schemas.microsoft.com/office/powerpoint/2010/main" val="6947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A9C4-7373-C474-CD41-2E5915183F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30AF5A-F042-DD90-178D-EF904E9F8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5554F0-1131-43C4-046C-A2DE8D457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41AEA5-B7FD-172C-6ACD-07E1F8B4BE3A}"/>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a:extLst>
              <a:ext uri="{FF2B5EF4-FFF2-40B4-BE49-F238E27FC236}">
                <a16:creationId xmlns:a16="http://schemas.microsoft.com/office/drawing/2014/main" id="{21D6D0FA-6A8A-632D-3403-8D3ED3FB0E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B6B92D-0EA4-427A-641E-0EFBC1F8B40D}"/>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8161195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277120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A7E6332-DD4E-485C-B5AB-5B24597B8C1D}" type="slidenum">
              <a:rPr lang="en-GB" smtClean="0"/>
              <a:t>‹#›</a:t>
            </a:fld>
            <a:endParaRPr lang="en-GB"/>
          </a:p>
        </p:txBody>
      </p:sp>
    </p:spTree>
    <p:extLst>
      <p:ext uri="{BB962C8B-B14F-4D97-AF65-F5344CB8AC3E}">
        <p14:creationId xmlns:p14="http://schemas.microsoft.com/office/powerpoint/2010/main" val="11813149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8064957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AFBE2D-C01D-4A98-A66E-92C05F97873D}" type="datetimeFigureOut">
              <a:rPr lang="en-GB" smtClean="0"/>
              <a:t>30/04/2024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0088644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AFBE2D-C01D-4A98-A66E-92C05F97873D}" type="datetimeFigureOut">
              <a:rPr lang="en-GB" smtClean="0"/>
              <a:t>30/04/2024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8606988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FBE2D-C01D-4A98-A66E-92C05F97873D}" type="datetimeFigureOut">
              <a:rPr lang="en-GB" smtClean="0"/>
              <a:t>30/04/2024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6164667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537683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8691359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281400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90751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3757-79AE-C282-001B-19793E5031F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1C7ED8-11B1-098C-D318-B374282DC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E1699A-1EA0-7C08-8B3D-2296361F0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142B67-9516-D2CF-46E2-A7AE38929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1F8C57-8CE7-6E92-AE44-3FFE23665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2B8F50-22EC-A834-AC40-A0B4FC7BF25E}"/>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8" name="Footer Placeholder 7">
            <a:extLst>
              <a:ext uri="{FF2B5EF4-FFF2-40B4-BE49-F238E27FC236}">
                <a16:creationId xmlns:a16="http://schemas.microsoft.com/office/drawing/2014/main" id="{59C98C65-62ED-9D76-9A26-AADF745CE11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79818B-F529-09C0-26E9-6FBC5989D638}"/>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9923841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610058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056955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3916388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3758653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AFBE2D-C01D-4A98-A66E-92C05F97873D}" type="datetimeFigureOut">
              <a:rPr lang="en-GB" smtClean="0"/>
              <a:t>30/04/2024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2012254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5176442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9508670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9537319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5978837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90695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0167-1832-2207-101C-90CCC1F8E6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2B6C63-5546-2C84-DB09-C97A84F328C2}"/>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4" name="Footer Placeholder 3">
            <a:extLst>
              <a:ext uri="{FF2B5EF4-FFF2-40B4-BE49-F238E27FC236}">
                <a16:creationId xmlns:a16="http://schemas.microsoft.com/office/drawing/2014/main" id="{49BEBC0E-CE11-9655-5E32-8DAD48C7FBA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075039-12E1-B1E7-61A7-2378A06F91E2}"/>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42263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8513731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4493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6988384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22911199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32635368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2658136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FBE2D-C01D-4A98-A66E-92C05F97873D}"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20133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2B021-296C-2203-F20F-78557F31DC69}"/>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3" name="Footer Placeholder 2">
            <a:extLst>
              <a:ext uri="{FF2B5EF4-FFF2-40B4-BE49-F238E27FC236}">
                <a16:creationId xmlns:a16="http://schemas.microsoft.com/office/drawing/2014/main" id="{5228AD49-A9AF-6FE6-7D2A-4E1AAA7CD08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890833-5997-2466-0302-783518655116}"/>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91789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DC93-9CEA-9F54-B890-4C0673755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8494E5-6C49-9B31-4801-4C9CE1104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717C19-FAFA-B585-B07C-37BF42670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45DC5-EDD2-34D6-D1DE-0822E4BC74EB}"/>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a:extLst>
              <a:ext uri="{FF2B5EF4-FFF2-40B4-BE49-F238E27FC236}">
                <a16:creationId xmlns:a16="http://schemas.microsoft.com/office/drawing/2014/main" id="{83114E60-77D3-D4EF-6452-DA0BC5B0DC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4E4449-294C-4C5C-F3A9-7AC548EDC0EC}"/>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9488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93B1-ACC8-B2CA-6D7D-591AD1823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426DAD-4E6E-5605-8D6F-A20B4F181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A69A4E-CC7B-B905-3856-E2F9DADC8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43A79-11AA-79DD-3AD0-DAA89BF95A8E}"/>
              </a:ext>
            </a:extLst>
          </p:cNvPr>
          <p:cNvSpPr>
            <a:spLocks noGrp="1"/>
          </p:cNvSpPr>
          <p:nvPr>
            <p:ph type="dt" sz="half" idx="10"/>
          </p:nvPr>
        </p:nvSpPr>
        <p:spPr/>
        <p:txBody>
          <a:bodyPr/>
          <a:lstStyle/>
          <a:p>
            <a:fld id="{73AFBE2D-C01D-4A98-A66E-92C05F97873D}" type="datetimeFigureOut">
              <a:rPr lang="en-GB" smtClean="0"/>
              <a:t>30/04/2024</a:t>
            </a:fld>
            <a:endParaRPr lang="en-GB"/>
          </a:p>
        </p:txBody>
      </p:sp>
      <p:sp>
        <p:nvSpPr>
          <p:cNvPr id="6" name="Footer Placeholder 5">
            <a:extLst>
              <a:ext uri="{FF2B5EF4-FFF2-40B4-BE49-F238E27FC236}">
                <a16:creationId xmlns:a16="http://schemas.microsoft.com/office/drawing/2014/main" id="{BF25B5E6-7339-CA4E-37A9-063580946E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C9B3DA-6849-B9FC-0A41-B4BCD47CE076}"/>
              </a:ext>
            </a:extLst>
          </p:cNvPr>
          <p:cNvSpPr>
            <a:spLocks noGrp="1"/>
          </p:cNvSpPr>
          <p:nvPr>
            <p:ph type="sldNum" sz="quarter" idx="12"/>
          </p:nvPr>
        </p:nvSpPr>
        <p:spPr/>
        <p:txBody>
          <a:bodyPr/>
          <a:lstStyle/>
          <a:p>
            <a:fld id="{6A7E6332-DD4E-485C-B5AB-5B24597B8C1D}" type="slidenum">
              <a:rPr lang="en-GB" smtClean="0"/>
              <a:t>‹#›</a:t>
            </a:fld>
            <a:endParaRPr lang="en-GB"/>
          </a:p>
        </p:txBody>
      </p:sp>
    </p:spTree>
    <p:extLst>
      <p:ext uri="{BB962C8B-B14F-4D97-AF65-F5344CB8AC3E}">
        <p14:creationId xmlns:p14="http://schemas.microsoft.com/office/powerpoint/2010/main" val="181564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4.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image" Target="../media/image5.png"/><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microsoft.com/office/2007/relationships/hdphoto" Target="../media/hdphoto1.wdp"/></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theme" Target="../theme/theme5.xml"/><Relationship Id="rId3" Type="http://schemas.openxmlformats.org/officeDocument/2006/relationships/slideLayout" Target="../slideLayouts/slideLayout52.xml"/><Relationship Id="rId21" Type="http://schemas.openxmlformats.org/officeDocument/2006/relationships/image" Target="../media/image10.png"/><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image" Target="../media/image9.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image" Target="../media/image8.pn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6C9FF-800C-23E5-2AC5-E0E78A19C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E3C8D3-7346-0DC9-F1D0-A3D19E2866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5DF6D0-723D-146A-8D2D-258C4E795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FBE2D-C01D-4A98-A66E-92C05F97873D}" type="datetimeFigureOut">
              <a:rPr lang="en-GB" smtClean="0"/>
              <a:t>30/04/2024</a:t>
            </a:fld>
            <a:endParaRPr lang="en-GB"/>
          </a:p>
        </p:txBody>
      </p:sp>
      <p:sp>
        <p:nvSpPr>
          <p:cNvPr id="5" name="Footer Placeholder 4">
            <a:extLst>
              <a:ext uri="{FF2B5EF4-FFF2-40B4-BE49-F238E27FC236}">
                <a16:creationId xmlns:a16="http://schemas.microsoft.com/office/drawing/2014/main" id="{EE740896-766A-4483-738C-1E4E56C39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D7DD50F-AB5B-3AA4-B2CF-8BBA06BD4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E6332-DD4E-485C-B5AB-5B24597B8C1D}" type="slidenum">
              <a:rPr lang="en-GB" smtClean="0"/>
              <a:t>‹#›</a:t>
            </a:fld>
            <a:endParaRPr lang="en-GB"/>
          </a:p>
        </p:txBody>
      </p:sp>
    </p:spTree>
    <p:extLst>
      <p:ext uri="{BB962C8B-B14F-4D97-AF65-F5344CB8AC3E}">
        <p14:creationId xmlns:p14="http://schemas.microsoft.com/office/powerpoint/2010/main" val="4255809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AFBE2D-C01D-4A98-A66E-92C05F97873D}" type="datetimeFigureOut">
              <a:rPr lang="en-GB" smtClean="0"/>
              <a:t>30/04/2024</a:t>
            </a:fld>
            <a:endParaRPr lang="en-GB"/>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A7E6332-DD4E-485C-B5AB-5B24597B8C1D}" type="slidenum">
              <a:rPr lang="en-GB" smtClean="0"/>
              <a:t>‹#›</a:t>
            </a:fld>
            <a:endParaRPr lang="en-GB"/>
          </a:p>
        </p:txBody>
      </p:sp>
    </p:spTree>
    <p:extLst>
      <p:ext uri="{BB962C8B-B14F-4D97-AF65-F5344CB8AC3E}">
        <p14:creationId xmlns:p14="http://schemas.microsoft.com/office/powerpoint/2010/main" val="3565570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AFBE2D-C01D-4A98-A66E-92C05F97873D}" type="datetimeFigureOut">
              <a:rPr lang="en-GB" smtClean="0"/>
              <a:t>30/04/2024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7E6332-DD4E-485C-B5AB-5B24597B8C1D}" type="slidenum">
              <a:rPr lang="en-GB" smtClean="0"/>
              <a:t>‹#›</a:t>
            </a:fld>
            <a:endParaRPr lang="en-GB"/>
          </a:p>
        </p:txBody>
      </p:sp>
    </p:spTree>
    <p:extLst>
      <p:ext uri="{BB962C8B-B14F-4D97-AF65-F5344CB8AC3E}">
        <p14:creationId xmlns:p14="http://schemas.microsoft.com/office/powerpoint/2010/main" val="842537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3AFBE2D-C01D-4A98-A66E-92C05F97873D}" type="datetimeFigureOut">
              <a:rPr lang="en-GB" smtClean="0"/>
              <a:t>30/04/2024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A7E6332-DD4E-485C-B5AB-5B24597B8C1D}" type="slidenum">
              <a:rPr lang="en-GB" smtClean="0"/>
              <a:t>‹#›</a:t>
            </a:fld>
            <a:endParaRPr lang="en-GB"/>
          </a:p>
        </p:txBody>
      </p:sp>
    </p:spTree>
    <p:extLst>
      <p:ext uri="{BB962C8B-B14F-4D97-AF65-F5344CB8AC3E}">
        <p14:creationId xmlns:p14="http://schemas.microsoft.com/office/powerpoint/2010/main" val="193655479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3AFBE2D-C01D-4A98-A66E-92C05F97873D}" type="datetimeFigureOut">
              <a:rPr lang="en-GB" smtClean="0"/>
              <a:t>30/04/2024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7E6332-DD4E-485C-B5AB-5B24597B8C1D}" type="slidenum">
              <a:rPr lang="en-GB" smtClean="0"/>
              <a:t>‹#›</a:t>
            </a:fld>
            <a:endParaRPr lang="en-GB"/>
          </a:p>
        </p:txBody>
      </p:sp>
    </p:spTree>
    <p:extLst>
      <p:ext uri="{BB962C8B-B14F-4D97-AF65-F5344CB8AC3E}">
        <p14:creationId xmlns:p14="http://schemas.microsoft.com/office/powerpoint/2010/main" val="262001075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0A8F90-7686-8E01-9327-69DDCB9C6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021" y="2004817"/>
            <a:ext cx="6044103" cy="1527928"/>
          </a:xfrm>
          <a:prstGeom prst="rect">
            <a:avLst/>
          </a:prstGeom>
        </p:spPr>
      </p:pic>
      <p:sp>
        <p:nvSpPr>
          <p:cNvPr id="9" name="Rectangle 8">
            <a:extLst>
              <a:ext uri="{FF2B5EF4-FFF2-40B4-BE49-F238E27FC236}">
                <a16:creationId xmlns:a16="http://schemas.microsoft.com/office/drawing/2014/main" id="{124B4FF2-764F-2D4A-1711-52C360987DCA}"/>
              </a:ext>
            </a:extLst>
          </p:cNvPr>
          <p:cNvSpPr/>
          <p:nvPr/>
        </p:nvSpPr>
        <p:spPr>
          <a:xfrm>
            <a:off x="4688202" y="1369450"/>
            <a:ext cx="2496004" cy="584775"/>
          </a:xfrm>
          <a:prstGeom prst="rect">
            <a:avLst/>
          </a:prstGeom>
          <a:noFill/>
        </p:spPr>
        <p:txBody>
          <a:bodyPr wrap="non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rPr>
              <a:t>Project Name</a:t>
            </a:r>
          </a:p>
        </p:txBody>
      </p:sp>
      <p:sp>
        <p:nvSpPr>
          <p:cNvPr id="10" name="Rectangle 9">
            <a:extLst>
              <a:ext uri="{FF2B5EF4-FFF2-40B4-BE49-F238E27FC236}">
                <a16:creationId xmlns:a16="http://schemas.microsoft.com/office/drawing/2014/main" id="{D5BE0FB8-AD25-2556-5C74-7C09645262FA}"/>
              </a:ext>
            </a:extLst>
          </p:cNvPr>
          <p:cNvSpPr/>
          <p:nvPr/>
        </p:nvSpPr>
        <p:spPr>
          <a:xfrm>
            <a:off x="7272067" y="5053579"/>
            <a:ext cx="4398576" cy="1261884"/>
          </a:xfrm>
          <a:prstGeom prst="rect">
            <a:avLst/>
          </a:prstGeom>
          <a:noFill/>
        </p:spPr>
        <p:txBody>
          <a:bodyPr wrap="none" lIns="91440" tIns="45720" rIns="91440" bIns="45720">
            <a:spAutoFit/>
          </a:bodyPr>
          <a:lstStyle/>
          <a:p>
            <a:r>
              <a:rPr lang="en-US" sz="3200" dirty="0">
                <a:ln w="0"/>
                <a:solidFill>
                  <a:schemeClr val="accent1"/>
                </a:solidFill>
                <a:effectLst>
                  <a:outerShdw blurRad="38100" dist="25400" dir="5400000" algn="ctr" rotWithShape="0">
                    <a:srgbClr val="6E747A">
                      <a:alpha val="43000"/>
                    </a:srgbClr>
                  </a:outerShdw>
                </a:effectLst>
              </a:rPr>
              <a:t>Presented by</a:t>
            </a:r>
          </a:p>
          <a:p>
            <a:endParaRPr lang="en-US" sz="900" dirty="0">
              <a:ln w="0"/>
              <a:solidFill>
                <a:schemeClr val="accent1"/>
              </a:solidFill>
              <a:effectLst>
                <a:outerShdw blurRad="38100" dist="25400" dir="5400000" algn="ctr" rotWithShape="0">
                  <a:srgbClr val="6E747A">
                    <a:alpha val="43000"/>
                  </a:srgbClr>
                </a:outerShdw>
              </a:effectLst>
            </a:endParaRPr>
          </a:p>
          <a:p>
            <a:r>
              <a:rPr lang="en-US" sz="3200" dirty="0">
                <a:ln w="0"/>
                <a:solidFill>
                  <a:schemeClr val="accent1"/>
                </a:solidFill>
                <a:effectLst>
                  <a:outerShdw blurRad="38100" dist="25400" dir="5400000" algn="ctr" rotWithShape="0">
                    <a:srgbClr val="6E747A">
                      <a:alpha val="43000"/>
                    </a:srgbClr>
                  </a:outerShdw>
                </a:effectLst>
              </a:rPr>
              <a:t>Satya, Raj Kumar &amp; Samir</a:t>
            </a:r>
          </a:p>
        </p:txBody>
      </p:sp>
      <p:sp>
        <p:nvSpPr>
          <p:cNvPr id="11" name="Rectangle 10">
            <a:extLst>
              <a:ext uri="{FF2B5EF4-FFF2-40B4-BE49-F238E27FC236}">
                <a16:creationId xmlns:a16="http://schemas.microsoft.com/office/drawing/2014/main" id="{F8D1E037-985D-583F-39A9-D0CEAA5DD479}"/>
              </a:ext>
            </a:extLst>
          </p:cNvPr>
          <p:cNvSpPr/>
          <p:nvPr/>
        </p:nvSpPr>
        <p:spPr>
          <a:xfrm>
            <a:off x="6341557" y="3429000"/>
            <a:ext cx="2935676" cy="584775"/>
          </a:xfrm>
          <a:prstGeom prst="rect">
            <a:avLst/>
          </a:prstGeom>
          <a:noFill/>
        </p:spPr>
        <p:txBody>
          <a:bodyPr wrap="none" lIns="91440" tIns="45720" rIns="91440" bIns="45720">
            <a:spAutoFit/>
          </a:bodyPr>
          <a:lstStyle/>
          <a:p>
            <a:pPr algn="ctr"/>
            <a:r>
              <a:rPr lang="en-US" sz="3200" b="0" cap="none" spc="0" dirty="0">
                <a:ln w="0"/>
                <a:solidFill>
                  <a:srgbClr val="002060"/>
                </a:solidFill>
                <a:effectLst>
                  <a:outerShdw blurRad="38100" dist="25400" dir="5400000" algn="ctr" rotWithShape="0">
                    <a:srgbClr val="6E747A">
                      <a:alpha val="43000"/>
                    </a:srgbClr>
                  </a:outerShdw>
                </a:effectLst>
              </a:rPr>
              <a:t>Web Application</a:t>
            </a:r>
          </a:p>
        </p:txBody>
      </p:sp>
      <p:sp>
        <p:nvSpPr>
          <p:cNvPr id="12" name="TextBox 11">
            <a:extLst>
              <a:ext uri="{FF2B5EF4-FFF2-40B4-BE49-F238E27FC236}">
                <a16:creationId xmlns:a16="http://schemas.microsoft.com/office/drawing/2014/main" id="{2EE3C2BF-AF5A-70DE-B1B0-EFE2B20F70B9}"/>
              </a:ext>
            </a:extLst>
          </p:cNvPr>
          <p:cNvSpPr txBox="1"/>
          <p:nvPr/>
        </p:nvSpPr>
        <p:spPr>
          <a:xfrm>
            <a:off x="410365" y="5761465"/>
            <a:ext cx="3091992" cy="369332"/>
          </a:xfrm>
          <a:prstGeom prst="rect">
            <a:avLst/>
          </a:prstGeom>
          <a:noFill/>
        </p:spPr>
        <p:txBody>
          <a:bodyPr wrap="square" rtlCol="0">
            <a:spAutoFit/>
          </a:bodyPr>
          <a:lstStyle/>
          <a:p>
            <a:r>
              <a:rPr lang="en-US" dirty="0"/>
              <a:t>Date: 30-April-2024</a:t>
            </a:r>
            <a:endParaRPr lang="en-GB" dirty="0"/>
          </a:p>
        </p:txBody>
      </p:sp>
      <p:cxnSp>
        <p:nvCxnSpPr>
          <p:cNvPr id="14" name="Straight Connector 13">
            <a:extLst>
              <a:ext uri="{FF2B5EF4-FFF2-40B4-BE49-F238E27FC236}">
                <a16:creationId xmlns:a16="http://schemas.microsoft.com/office/drawing/2014/main" id="{E5C89FB0-368F-3F91-06FE-87C985A5C60D}"/>
              </a:ext>
            </a:extLst>
          </p:cNvPr>
          <p:cNvCxnSpPr>
            <a:cxnSpLocks/>
          </p:cNvCxnSpPr>
          <p:nvPr/>
        </p:nvCxnSpPr>
        <p:spPr>
          <a:xfrm>
            <a:off x="7356910" y="5684521"/>
            <a:ext cx="21992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34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5DBB-F5E4-B678-A2EB-809E954A715D}"/>
              </a:ext>
            </a:extLst>
          </p:cNvPr>
          <p:cNvSpPr>
            <a:spLocks noGrp="1"/>
          </p:cNvSpPr>
          <p:nvPr>
            <p:ph type="title"/>
          </p:nvPr>
        </p:nvSpPr>
        <p:spPr>
          <a:xfrm>
            <a:off x="640238" y="440539"/>
            <a:ext cx="10515600" cy="803799"/>
          </a:xfrm>
        </p:spPr>
        <p:txBody>
          <a:bodyPr/>
          <a:lstStyle/>
          <a:p>
            <a:r>
              <a:rPr lang="en-IN" b="1" dirty="0">
                <a:effectLst>
                  <a:outerShdw blurRad="38100" dist="38100" dir="2700000" algn="tl">
                    <a:srgbClr val="000000">
                      <a:alpha val="43137"/>
                    </a:srgbClr>
                  </a:outerShdw>
                </a:effectLst>
              </a:rPr>
              <a:t>Environments</a:t>
            </a:r>
            <a:endParaRPr lang="en-GB" b="1" dirty="0">
              <a:effectLst>
                <a:outerShdw blurRad="38100" dist="38100" dir="2700000" algn="tl">
                  <a:srgbClr val="000000">
                    <a:alpha val="43137"/>
                  </a:srgbClr>
                </a:outerShdw>
              </a:effectLst>
            </a:endParaRPr>
          </a:p>
        </p:txBody>
      </p:sp>
      <p:grpSp>
        <p:nvGrpSpPr>
          <p:cNvPr id="10" name="Group 9">
            <a:extLst>
              <a:ext uri="{FF2B5EF4-FFF2-40B4-BE49-F238E27FC236}">
                <a16:creationId xmlns:a16="http://schemas.microsoft.com/office/drawing/2014/main" id="{D4C25E5B-3475-DB50-5A3C-87C49B49F919}"/>
              </a:ext>
            </a:extLst>
          </p:cNvPr>
          <p:cNvGrpSpPr/>
          <p:nvPr/>
        </p:nvGrpSpPr>
        <p:grpSpPr>
          <a:xfrm>
            <a:off x="1923069" y="1489433"/>
            <a:ext cx="8710366" cy="1357460"/>
            <a:chOff x="1923069" y="1489433"/>
            <a:chExt cx="8710366" cy="1357460"/>
          </a:xfrm>
        </p:grpSpPr>
        <p:grpSp>
          <p:nvGrpSpPr>
            <p:cNvPr id="8" name="Group 7">
              <a:extLst>
                <a:ext uri="{FF2B5EF4-FFF2-40B4-BE49-F238E27FC236}">
                  <a16:creationId xmlns:a16="http://schemas.microsoft.com/office/drawing/2014/main" id="{31444A44-89C0-58C1-2901-40482190482E}"/>
                </a:ext>
              </a:extLst>
            </p:cNvPr>
            <p:cNvGrpSpPr/>
            <p:nvPr/>
          </p:nvGrpSpPr>
          <p:grpSpPr>
            <a:xfrm>
              <a:off x="1923069" y="1489433"/>
              <a:ext cx="8710366" cy="1357460"/>
              <a:chOff x="1923069" y="1489433"/>
              <a:chExt cx="8710366" cy="1357460"/>
            </a:xfrm>
          </p:grpSpPr>
          <p:grpSp>
            <p:nvGrpSpPr>
              <p:cNvPr id="7" name="Group 6">
                <a:extLst>
                  <a:ext uri="{FF2B5EF4-FFF2-40B4-BE49-F238E27FC236}">
                    <a16:creationId xmlns:a16="http://schemas.microsoft.com/office/drawing/2014/main" id="{C379B823-189F-1761-E08D-AEF466FECCA0}"/>
                  </a:ext>
                </a:extLst>
              </p:cNvPr>
              <p:cNvGrpSpPr/>
              <p:nvPr/>
            </p:nvGrpSpPr>
            <p:grpSpPr>
              <a:xfrm>
                <a:off x="1923069" y="1489433"/>
                <a:ext cx="8710366" cy="1357460"/>
                <a:chOff x="1923069" y="1489433"/>
                <a:chExt cx="8710366" cy="1357460"/>
              </a:xfrm>
            </p:grpSpPr>
            <p:sp>
              <p:nvSpPr>
                <p:cNvPr id="4" name="Rectangle 3">
                  <a:extLst>
                    <a:ext uri="{FF2B5EF4-FFF2-40B4-BE49-F238E27FC236}">
                      <a16:creationId xmlns:a16="http://schemas.microsoft.com/office/drawing/2014/main" id="{2F128125-A9A7-D90A-E013-508522706321}"/>
                    </a:ext>
                  </a:extLst>
                </p:cNvPr>
                <p:cNvSpPr/>
                <p:nvPr/>
              </p:nvSpPr>
              <p:spPr>
                <a:xfrm>
                  <a:off x="3035431" y="1555422"/>
                  <a:ext cx="7598004" cy="123491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5" name="Oval 4">
                  <a:extLst>
                    <a:ext uri="{FF2B5EF4-FFF2-40B4-BE49-F238E27FC236}">
                      <a16:creationId xmlns:a16="http://schemas.microsoft.com/office/drawing/2014/main" id="{0B413110-E5E9-BC64-0C37-06E6682605F1}"/>
                    </a:ext>
                  </a:extLst>
                </p:cNvPr>
                <p:cNvSpPr/>
                <p:nvPr/>
              </p:nvSpPr>
              <p:spPr>
                <a:xfrm>
                  <a:off x="1923069" y="1489433"/>
                  <a:ext cx="1517714" cy="135746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p>
              </p:txBody>
            </p:sp>
          </p:grpSp>
          <p:sp>
            <p:nvSpPr>
              <p:cNvPr id="6" name="Oval 5">
                <a:extLst>
                  <a:ext uri="{FF2B5EF4-FFF2-40B4-BE49-F238E27FC236}">
                    <a16:creationId xmlns:a16="http://schemas.microsoft.com/office/drawing/2014/main" id="{5679DF3B-9868-7D3E-D615-A588ADA6745F}"/>
                  </a:ext>
                </a:extLst>
              </p:cNvPr>
              <p:cNvSpPr/>
              <p:nvPr/>
            </p:nvSpPr>
            <p:spPr>
              <a:xfrm>
                <a:off x="1923069" y="1555422"/>
                <a:ext cx="1315038" cy="123491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p>
            </p:txBody>
          </p:sp>
        </p:grpSp>
        <p:sp>
          <p:nvSpPr>
            <p:cNvPr id="9" name="Rectangle 8">
              <a:extLst>
                <a:ext uri="{FF2B5EF4-FFF2-40B4-BE49-F238E27FC236}">
                  <a16:creationId xmlns:a16="http://schemas.microsoft.com/office/drawing/2014/main" id="{5A1C2436-C91D-552B-EEA9-6125617B8897}"/>
                </a:ext>
              </a:extLst>
            </p:cNvPr>
            <p:cNvSpPr/>
            <p:nvPr/>
          </p:nvSpPr>
          <p:spPr>
            <a:xfrm>
              <a:off x="1957819" y="1839689"/>
              <a:ext cx="1188979" cy="646331"/>
            </a:xfrm>
            <a:prstGeom prst="rect">
              <a:avLst/>
            </a:prstGeom>
            <a:noFill/>
          </p:spPr>
          <p:txBody>
            <a:bodyPr wrap="none" lIns="91440" tIns="45720" rIns="91440" bIns="45720">
              <a:spAutoFit/>
            </a:bodyPr>
            <a:lstStyle/>
            <a:p>
              <a:pPr algn="ctr"/>
              <a:r>
                <a:rPr lang="en-US" b="1" dirty="0">
                  <a:ln w="10160">
                    <a:noFill/>
                    <a:prstDash val="solid"/>
                  </a:ln>
                  <a:solidFill>
                    <a:schemeClr val="bg1"/>
                  </a:solidFill>
                  <a:effectLst>
                    <a:outerShdw blurRad="38100" dist="22860" dir="5400000" algn="tl" rotWithShape="0">
                      <a:srgbClr val="000000">
                        <a:alpha val="30000"/>
                      </a:srgbClr>
                    </a:outerShdw>
                  </a:effectLst>
                </a:rPr>
                <a:t>Operating </a:t>
              </a:r>
            </a:p>
            <a:p>
              <a:pPr algn="ctr"/>
              <a:r>
                <a:rPr lang="en-US" b="1" dirty="0">
                  <a:ln w="10160">
                    <a:noFill/>
                    <a:prstDash val="solid"/>
                  </a:ln>
                  <a:solidFill>
                    <a:schemeClr val="bg1"/>
                  </a:solidFill>
                  <a:effectLst>
                    <a:outerShdw blurRad="38100" dist="22860" dir="5400000" algn="tl" rotWithShape="0">
                      <a:srgbClr val="000000">
                        <a:alpha val="30000"/>
                      </a:srgbClr>
                    </a:outerShdw>
                  </a:effectLst>
                </a:rPr>
                <a:t>System</a:t>
              </a:r>
            </a:p>
          </p:txBody>
        </p:sp>
      </p:grpSp>
      <p:grpSp>
        <p:nvGrpSpPr>
          <p:cNvPr id="36" name="Group 35">
            <a:extLst>
              <a:ext uri="{FF2B5EF4-FFF2-40B4-BE49-F238E27FC236}">
                <a16:creationId xmlns:a16="http://schemas.microsoft.com/office/drawing/2014/main" id="{1DFF0F34-3702-9974-3088-B6E667D54635}"/>
              </a:ext>
            </a:extLst>
          </p:cNvPr>
          <p:cNvGrpSpPr/>
          <p:nvPr/>
        </p:nvGrpSpPr>
        <p:grpSpPr>
          <a:xfrm>
            <a:off x="3205114" y="3271099"/>
            <a:ext cx="7428321" cy="1357460"/>
            <a:chOff x="3205114" y="3271099"/>
            <a:chExt cx="7428321" cy="1357460"/>
          </a:xfrm>
        </p:grpSpPr>
        <p:grpSp>
          <p:nvGrpSpPr>
            <p:cNvPr id="35" name="Group 34">
              <a:extLst>
                <a:ext uri="{FF2B5EF4-FFF2-40B4-BE49-F238E27FC236}">
                  <a16:creationId xmlns:a16="http://schemas.microsoft.com/office/drawing/2014/main" id="{016A3E2A-7729-359A-49D4-2DFB4C4CD500}"/>
                </a:ext>
              </a:extLst>
            </p:cNvPr>
            <p:cNvGrpSpPr/>
            <p:nvPr/>
          </p:nvGrpSpPr>
          <p:grpSpPr>
            <a:xfrm>
              <a:off x="3205114" y="3271099"/>
              <a:ext cx="7428321" cy="1357460"/>
              <a:chOff x="3205114" y="3271099"/>
              <a:chExt cx="7428321" cy="1357460"/>
            </a:xfrm>
          </p:grpSpPr>
          <p:grpSp>
            <p:nvGrpSpPr>
              <p:cNvPr id="34" name="Group 33">
                <a:extLst>
                  <a:ext uri="{FF2B5EF4-FFF2-40B4-BE49-F238E27FC236}">
                    <a16:creationId xmlns:a16="http://schemas.microsoft.com/office/drawing/2014/main" id="{8DCBB64F-40B0-E95A-B4EC-55131B15D614}"/>
                  </a:ext>
                </a:extLst>
              </p:cNvPr>
              <p:cNvGrpSpPr/>
              <p:nvPr/>
            </p:nvGrpSpPr>
            <p:grpSpPr>
              <a:xfrm>
                <a:off x="3205114" y="3271099"/>
                <a:ext cx="7428321" cy="1357460"/>
                <a:chOff x="3205114" y="3271099"/>
                <a:chExt cx="7428321" cy="1357460"/>
              </a:xfrm>
            </p:grpSpPr>
            <p:sp>
              <p:nvSpPr>
                <p:cNvPr id="31" name="Rectangle 30">
                  <a:extLst>
                    <a:ext uri="{FF2B5EF4-FFF2-40B4-BE49-F238E27FC236}">
                      <a16:creationId xmlns:a16="http://schemas.microsoft.com/office/drawing/2014/main" id="{6595A1DF-74EC-7DCA-BB33-F84E65986CA2}"/>
                    </a:ext>
                  </a:extLst>
                </p:cNvPr>
                <p:cNvSpPr/>
                <p:nvPr/>
              </p:nvSpPr>
              <p:spPr>
                <a:xfrm>
                  <a:off x="4317476" y="3337088"/>
                  <a:ext cx="6315959" cy="123491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32" name="Oval 31">
                  <a:extLst>
                    <a:ext uri="{FF2B5EF4-FFF2-40B4-BE49-F238E27FC236}">
                      <a16:creationId xmlns:a16="http://schemas.microsoft.com/office/drawing/2014/main" id="{C1F651D7-E565-043E-6B84-D9CA2B27CDE1}"/>
                    </a:ext>
                  </a:extLst>
                </p:cNvPr>
                <p:cNvSpPr/>
                <p:nvPr/>
              </p:nvSpPr>
              <p:spPr>
                <a:xfrm>
                  <a:off x="3205114" y="3271099"/>
                  <a:ext cx="1517714" cy="135746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p>
              </p:txBody>
            </p:sp>
          </p:grpSp>
          <p:sp>
            <p:nvSpPr>
              <p:cNvPr id="30" name="Oval 29">
                <a:extLst>
                  <a:ext uri="{FF2B5EF4-FFF2-40B4-BE49-F238E27FC236}">
                    <a16:creationId xmlns:a16="http://schemas.microsoft.com/office/drawing/2014/main" id="{B21BE066-C004-3D6C-F83D-7374CD7CCCD7}"/>
                  </a:ext>
                </a:extLst>
              </p:cNvPr>
              <p:cNvSpPr/>
              <p:nvPr/>
            </p:nvSpPr>
            <p:spPr>
              <a:xfrm>
                <a:off x="3205114" y="3337088"/>
                <a:ext cx="1315038" cy="123491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p>
            </p:txBody>
          </p:sp>
        </p:grpSp>
        <p:sp>
          <p:nvSpPr>
            <p:cNvPr id="28" name="Rectangle 27">
              <a:extLst>
                <a:ext uri="{FF2B5EF4-FFF2-40B4-BE49-F238E27FC236}">
                  <a16:creationId xmlns:a16="http://schemas.microsoft.com/office/drawing/2014/main" id="{CC01B749-8273-E38B-5E6E-E4054F9DB936}"/>
                </a:ext>
              </a:extLst>
            </p:cNvPr>
            <p:cNvSpPr/>
            <p:nvPr/>
          </p:nvSpPr>
          <p:spPr>
            <a:xfrm>
              <a:off x="3342464" y="3765163"/>
              <a:ext cx="975012" cy="369332"/>
            </a:xfrm>
            <a:prstGeom prst="rect">
              <a:avLst/>
            </a:prstGeom>
            <a:noFill/>
          </p:spPr>
          <p:txBody>
            <a:bodyPr wrap="none" lIns="91440" tIns="45720" rIns="91440" bIns="45720">
              <a:spAutoFit/>
            </a:bodyPr>
            <a:lstStyle/>
            <a:p>
              <a:pPr algn="ctr"/>
              <a:r>
                <a:rPr lang="en-US" b="1" dirty="0">
                  <a:ln w="10160">
                    <a:noFill/>
                    <a:prstDash val="solid"/>
                  </a:ln>
                  <a:solidFill>
                    <a:schemeClr val="bg1"/>
                  </a:solidFill>
                  <a:effectLst>
                    <a:outerShdw blurRad="38100" dist="22860" dir="5400000" algn="tl" rotWithShape="0">
                      <a:srgbClr val="000000">
                        <a:alpha val="30000"/>
                      </a:srgbClr>
                    </a:outerShdw>
                  </a:effectLst>
                </a:rPr>
                <a:t>Browser</a:t>
              </a:r>
            </a:p>
          </p:txBody>
        </p:sp>
      </p:grpSp>
      <p:sp>
        <p:nvSpPr>
          <p:cNvPr id="37" name="TextBox 36">
            <a:extLst>
              <a:ext uri="{FF2B5EF4-FFF2-40B4-BE49-F238E27FC236}">
                <a16:creationId xmlns:a16="http://schemas.microsoft.com/office/drawing/2014/main" id="{C4A6E83B-FFFA-C8DB-6443-C6F4ED45BBB6}"/>
              </a:ext>
            </a:extLst>
          </p:cNvPr>
          <p:cNvSpPr txBox="1"/>
          <p:nvPr/>
        </p:nvSpPr>
        <p:spPr>
          <a:xfrm>
            <a:off x="3994951" y="4000882"/>
            <a:ext cx="7409468" cy="464871"/>
          </a:xfrm>
          <a:prstGeom prst="rect">
            <a:avLst/>
          </a:prstGeom>
          <a:noFill/>
        </p:spPr>
        <p:txBody>
          <a:bodyPr wrap="square" rtlCol="0">
            <a:spAutoFit/>
          </a:bodyPr>
          <a:lstStyle/>
          <a:p>
            <a:pPr>
              <a:lnSpc>
                <a:spcPct val="150000"/>
              </a:lnSpc>
            </a:pPr>
            <a:r>
              <a:rPr lang="en-IN" dirty="0"/>
              <a:t>	Google Chrome            Edge	                           Brave</a:t>
            </a:r>
            <a:endParaRPr lang="en-GB" dirty="0"/>
          </a:p>
        </p:txBody>
      </p:sp>
      <p:grpSp>
        <p:nvGrpSpPr>
          <p:cNvPr id="47" name="Group 46">
            <a:extLst>
              <a:ext uri="{FF2B5EF4-FFF2-40B4-BE49-F238E27FC236}">
                <a16:creationId xmlns:a16="http://schemas.microsoft.com/office/drawing/2014/main" id="{DF6979DF-7673-1B22-5A85-E42349753C02}"/>
              </a:ext>
            </a:extLst>
          </p:cNvPr>
          <p:cNvGrpSpPr/>
          <p:nvPr/>
        </p:nvGrpSpPr>
        <p:grpSpPr>
          <a:xfrm>
            <a:off x="3994951" y="1579069"/>
            <a:ext cx="5290451" cy="1068085"/>
            <a:chOff x="3994951" y="1579069"/>
            <a:chExt cx="5290451" cy="1068085"/>
          </a:xfrm>
        </p:grpSpPr>
        <p:pic>
          <p:nvPicPr>
            <p:cNvPr id="43" name="Picture 42">
              <a:extLst>
                <a:ext uri="{FF2B5EF4-FFF2-40B4-BE49-F238E27FC236}">
                  <a16:creationId xmlns:a16="http://schemas.microsoft.com/office/drawing/2014/main" id="{A675767F-F0E0-A638-A77C-6F4FB5081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51" y="1579069"/>
              <a:ext cx="1455753" cy="1029321"/>
            </a:xfrm>
            <a:prstGeom prst="rect">
              <a:avLst/>
            </a:prstGeom>
          </p:spPr>
        </p:pic>
        <p:pic>
          <p:nvPicPr>
            <p:cNvPr id="45" name="Picture 44">
              <a:extLst>
                <a:ext uri="{FF2B5EF4-FFF2-40B4-BE49-F238E27FC236}">
                  <a16:creationId xmlns:a16="http://schemas.microsoft.com/office/drawing/2014/main" id="{EAB80C1F-EE45-53B6-6812-5BB374BE7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485" y="1698601"/>
              <a:ext cx="1113161" cy="948553"/>
            </a:xfrm>
            <a:prstGeom prst="rect">
              <a:avLst/>
            </a:prstGeom>
          </p:spPr>
        </p:pic>
        <p:sp>
          <p:nvSpPr>
            <p:cNvPr id="46" name="TextBox 45">
              <a:extLst>
                <a:ext uri="{FF2B5EF4-FFF2-40B4-BE49-F238E27FC236}">
                  <a16:creationId xmlns:a16="http://schemas.microsoft.com/office/drawing/2014/main" id="{DAB63C2B-4206-6D2B-E5B1-E9962DFA7528}"/>
                </a:ext>
              </a:extLst>
            </p:cNvPr>
            <p:cNvSpPr txBox="1"/>
            <p:nvPr/>
          </p:nvSpPr>
          <p:spPr>
            <a:xfrm>
              <a:off x="7119646" y="1997539"/>
              <a:ext cx="2165756" cy="369332"/>
            </a:xfrm>
            <a:prstGeom prst="rect">
              <a:avLst/>
            </a:prstGeom>
            <a:noFill/>
          </p:spPr>
          <p:txBody>
            <a:bodyPr wrap="square" rtlCol="0">
              <a:spAutoFit/>
            </a:bodyPr>
            <a:lstStyle/>
            <a:p>
              <a:r>
                <a:rPr lang="en-IN" b="1" dirty="0">
                  <a:solidFill>
                    <a:schemeClr val="bg1"/>
                  </a:solidFill>
                </a:rPr>
                <a:t>Android</a:t>
              </a:r>
              <a:endParaRPr lang="en-GB" b="1" dirty="0">
                <a:solidFill>
                  <a:schemeClr val="bg1"/>
                </a:solidFill>
              </a:endParaRPr>
            </a:p>
          </p:txBody>
        </p:sp>
      </p:grpSp>
      <p:pic>
        <p:nvPicPr>
          <p:cNvPr id="49" name="Picture 48">
            <a:extLst>
              <a:ext uri="{FF2B5EF4-FFF2-40B4-BE49-F238E27FC236}">
                <a16:creationId xmlns:a16="http://schemas.microsoft.com/office/drawing/2014/main" id="{B3DEE59C-49DC-6972-B2F0-6C2DE37FBF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009" y="3419611"/>
            <a:ext cx="691104" cy="691104"/>
          </a:xfrm>
          <a:prstGeom prst="rect">
            <a:avLst/>
          </a:prstGeom>
        </p:spPr>
      </p:pic>
      <p:pic>
        <p:nvPicPr>
          <p:cNvPr id="51" name="Picture 50">
            <a:extLst>
              <a:ext uri="{FF2B5EF4-FFF2-40B4-BE49-F238E27FC236}">
                <a16:creationId xmlns:a16="http://schemas.microsoft.com/office/drawing/2014/main" id="{88D9958C-EEDE-6D99-B93B-D9744F8A3A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1057" y="3351626"/>
            <a:ext cx="827074" cy="827074"/>
          </a:xfrm>
          <a:prstGeom prst="rect">
            <a:avLst/>
          </a:prstGeom>
        </p:spPr>
      </p:pic>
      <p:pic>
        <p:nvPicPr>
          <p:cNvPr id="53" name="Picture 52">
            <a:extLst>
              <a:ext uri="{FF2B5EF4-FFF2-40B4-BE49-F238E27FC236}">
                <a16:creationId xmlns:a16="http://schemas.microsoft.com/office/drawing/2014/main" id="{A23761A6-0496-03F0-D5EB-0D77CA30E4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3451" y="3361429"/>
            <a:ext cx="827074" cy="827074"/>
          </a:xfrm>
          <a:prstGeom prst="rect">
            <a:avLst/>
          </a:prstGeom>
        </p:spPr>
      </p:pic>
    </p:spTree>
    <p:extLst>
      <p:ext uri="{BB962C8B-B14F-4D97-AF65-F5344CB8AC3E}">
        <p14:creationId xmlns:p14="http://schemas.microsoft.com/office/powerpoint/2010/main" val="338349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6E8C-92B2-AEBF-D03D-B42D3D3CC1AC}"/>
              </a:ext>
            </a:extLst>
          </p:cNvPr>
          <p:cNvSpPr>
            <a:spLocks noGrp="1"/>
          </p:cNvSpPr>
          <p:nvPr>
            <p:ph type="title"/>
          </p:nvPr>
        </p:nvSpPr>
        <p:spPr>
          <a:xfrm>
            <a:off x="0" y="383980"/>
            <a:ext cx="5938887" cy="662396"/>
          </a:xfrm>
          <a:solidFill>
            <a:srgbClr val="0070C0"/>
          </a:solidFill>
          <a:ln>
            <a:noFill/>
          </a:ln>
        </p:spPr>
        <p:txBody>
          <a:bodyPr>
            <a:normAutofit/>
          </a:bodyPr>
          <a:lstStyle/>
          <a:p>
            <a:r>
              <a:rPr lang="en-IN" sz="3200" b="1" cap="none" dirty="0">
                <a:ln w="22225">
                  <a:solidFill>
                    <a:schemeClr val="accent2"/>
                  </a:solidFill>
                  <a:prstDash val="solid"/>
                </a:ln>
                <a:solidFill>
                  <a:schemeClr val="accent2">
                    <a:lumMod val="40000"/>
                    <a:lumOff val="60000"/>
                  </a:schemeClr>
                </a:solidFill>
                <a:latin typeface="Cambria" panose="02040503050406030204" pitchFamily="18" charset="0"/>
                <a:ea typeface="Cambria" panose="02040503050406030204" pitchFamily="18" charset="0"/>
                <a:cs typeface="Times New Roman" panose="02020603050405020304" pitchFamily="18" charset="0"/>
              </a:rPr>
              <a:t>	Tools Used</a:t>
            </a:r>
            <a:endParaRPr lang="en-GB" sz="3200" b="1" cap="none" dirty="0">
              <a:ln w="22225">
                <a:solidFill>
                  <a:schemeClr val="accent2"/>
                </a:solidFill>
                <a:prstDash val="solid"/>
              </a:ln>
              <a:solidFill>
                <a:schemeClr val="accent2">
                  <a:lumMod val="40000"/>
                  <a:lumOff val="60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63701F4-C760-E00F-1348-9ACFEDED0DE5}"/>
              </a:ext>
            </a:extLst>
          </p:cNvPr>
          <p:cNvSpPr/>
          <p:nvPr/>
        </p:nvSpPr>
        <p:spPr>
          <a:xfrm>
            <a:off x="2919167" y="1902107"/>
            <a:ext cx="4188719" cy="2251065"/>
          </a:xfrm>
          <a:prstGeom prst="rect">
            <a:avLst/>
          </a:prstGeom>
          <a:noFill/>
        </p:spPr>
        <p:txBody>
          <a:bodyPr wrap="square" lIns="91440" tIns="45720" rIns="91440" bIns="45720">
            <a:spAutoFit/>
          </a:bodyPr>
          <a:lstStyle/>
          <a:p>
            <a:pPr marL="457200" indent="-457200">
              <a:lnSpc>
                <a:spcPct val="150000"/>
              </a:lnSpc>
              <a:buAutoNum type="arabicParenR"/>
            </a:pPr>
            <a:r>
              <a:rPr lang="en-US" sz="2400" dirty="0" err="1">
                <a:ln w="0"/>
                <a:solidFill>
                  <a:schemeClr val="accent2">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Ms</a:t>
            </a:r>
            <a:r>
              <a:rPr lang="en-US" sz="2400" dirty="0">
                <a:ln w="0"/>
                <a:solidFill>
                  <a:schemeClr val="accent2">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-Excel</a:t>
            </a:r>
          </a:p>
          <a:p>
            <a:pPr marL="457200" indent="-457200">
              <a:lnSpc>
                <a:spcPct val="150000"/>
              </a:lnSpc>
              <a:buAutoNum type="arabicParenR"/>
            </a:pPr>
            <a:r>
              <a:rPr lang="en-US" sz="2400" dirty="0">
                <a:ln w="0"/>
                <a:solidFill>
                  <a:schemeClr val="accent2">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Google Spreadsheet</a:t>
            </a:r>
          </a:p>
          <a:p>
            <a:pPr marL="457200" indent="-457200">
              <a:lnSpc>
                <a:spcPct val="150000"/>
              </a:lnSpc>
              <a:buAutoNum type="arabicParenR"/>
            </a:pPr>
            <a:r>
              <a:rPr lang="en-US" sz="2400" dirty="0" err="1">
                <a:ln w="0"/>
                <a:solidFill>
                  <a:schemeClr val="accent2">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Xmind</a:t>
            </a:r>
            <a:r>
              <a:rPr lang="en-US" sz="2400" dirty="0">
                <a:ln w="0"/>
                <a:solidFill>
                  <a:schemeClr val="accent2">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Map Tool</a:t>
            </a:r>
          </a:p>
          <a:p>
            <a:pPr marL="457200" indent="-457200">
              <a:lnSpc>
                <a:spcPct val="150000"/>
              </a:lnSpc>
              <a:buAutoNum type="arabicParenR"/>
            </a:pPr>
            <a:r>
              <a:rPr lang="en-US" sz="2400" dirty="0">
                <a:ln w="0"/>
                <a:solidFill>
                  <a:schemeClr val="accent2">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PowerPoint</a:t>
            </a:r>
          </a:p>
        </p:txBody>
      </p:sp>
      <p:pic>
        <p:nvPicPr>
          <p:cNvPr id="5" name="Picture 4">
            <a:extLst>
              <a:ext uri="{FF2B5EF4-FFF2-40B4-BE49-F238E27FC236}">
                <a16:creationId xmlns:a16="http://schemas.microsoft.com/office/drawing/2014/main" id="{149C44B7-5BC1-6D5D-050E-A0EFF6365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732" y="2473215"/>
            <a:ext cx="1161186" cy="1161186"/>
          </a:xfrm>
          <a:prstGeom prst="rect">
            <a:avLst/>
          </a:prstGeom>
        </p:spPr>
      </p:pic>
      <p:pic>
        <p:nvPicPr>
          <p:cNvPr id="7" name="Picture 6">
            <a:extLst>
              <a:ext uri="{FF2B5EF4-FFF2-40B4-BE49-F238E27FC236}">
                <a16:creationId xmlns:a16="http://schemas.microsoft.com/office/drawing/2014/main" id="{9DBF135B-3ADB-7CFD-6059-E496ED93E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2764" y="3634401"/>
            <a:ext cx="1168681" cy="1088428"/>
          </a:xfrm>
          <a:prstGeom prst="rect">
            <a:avLst/>
          </a:prstGeom>
        </p:spPr>
      </p:pic>
      <p:pic>
        <p:nvPicPr>
          <p:cNvPr id="9" name="Picture 8">
            <a:extLst>
              <a:ext uri="{FF2B5EF4-FFF2-40B4-BE49-F238E27FC236}">
                <a16:creationId xmlns:a16="http://schemas.microsoft.com/office/drawing/2014/main" id="{81CF50AF-6B4A-65A8-BDAC-37E1BCC78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2" y="998794"/>
            <a:ext cx="1170352" cy="1088428"/>
          </a:xfrm>
          <a:prstGeom prst="rect">
            <a:avLst/>
          </a:prstGeom>
        </p:spPr>
      </p:pic>
    </p:spTree>
    <p:extLst>
      <p:ext uri="{BB962C8B-B14F-4D97-AF65-F5344CB8AC3E}">
        <p14:creationId xmlns:p14="http://schemas.microsoft.com/office/powerpoint/2010/main" val="13729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C5734-D94C-6991-CFF8-17019874CBE0}"/>
              </a:ext>
            </a:extLst>
          </p:cNvPr>
          <p:cNvSpPr/>
          <p:nvPr/>
        </p:nvSpPr>
        <p:spPr>
          <a:xfrm>
            <a:off x="3714578" y="2684531"/>
            <a:ext cx="4762843" cy="1200329"/>
          </a:xfrm>
          <a:prstGeom prst="rect">
            <a:avLst/>
          </a:prstGeom>
          <a:noFill/>
        </p:spPr>
        <p:txBody>
          <a:bodyPr wrap="none" lIns="91440" tIns="45720" rIns="91440" bIns="45720">
            <a:spAutoFit/>
          </a:bodyPr>
          <a:lstStyle/>
          <a:p>
            <a:pPr algn="ctr"/>
            <a:r>
              <a:rPr lang="en-US" sz="7200" b="0" cap="none" spc="0" dirty="0">
                <a:ln w="0"/>
                <a:solidFill>
                  <a:schemeClr val="bg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90620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58C7D4E-5A1B-A6DC-64C4-7868B9FE6F84}"/>
              </a:ext>
            </a:extLst>
          </p:cNvPr>
          <p:cNvGrpSpPr/>
          <p:nvPr/>
        </p:nvGrpSpPr>
        <p:grpSpPr>
          <a:xfrm>
            <a:off x="0" y="725864"/>
            <a:ext cx="4242062" cy="669303"/>
            <a:chOff x="0" y="358219"/>
            <a:chExt cx="4242062" cy="669303"/>
          </a:xfrm>
        </p:grpSpPr>
        <p:sp>
          <p:nvSpPr>
            <p:cNvPr id="6" name="Rectangle 5">
              <a:extLst>
                <a:ext uri="{FF2B5EF4-FFF2-40B4-BE49-F238E27FC236}">
                  <a16:creationId xmlns:a16="http://schemas.microsoft.com/office/drawing/2014/main" id="{E6264964-1456-53BF-A289-8E12A8780DC6}"/>
                </a:ext>
              </a:extLst>
            </p:cNvPr>
            <p:cNvSpPr/>
            <p:nvPr/>
          </p:nvSpPr>
          <p:spPr>
            <a:xfrm>
              <a:off x="0" y="358219"/>
              <a:ext cx="3996965" cy="66930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Verdana" panose="020B0604030504040204" pitchFamily="34" charset="0"/>
                  <a:ea typeface="Verdana" panose="020B0604030504040204" pitchFamily="34" charset="0"/>
                </a:rPr>
                <a:t>Introduction</a:t>
              </a:r>
              <a:endParaRPr lang="en-GB" sz="3200" dirty="0">
                <a:latin typeface="Verdana" panose="020B0604030504040204" pitchFamily="34" charset="0"/>
                <a:ea typeface="Verdana" panose="020B0604030504040204" pitchFamily="34" charset="0"/>
              </a:endParaRPr>
            </a:p>
          </p:txBody>
        </p:sp>
        <p:sp>
          <p:nvSpPr>
            <p:cNvPr id="7" name="Isosceles Triangle 6">
              <a:extLst>
                <a:ext uri="{FF2B5EF4-FFF2-40B4-BE49-F238E27FC236}">
                  <a16:creationId xmlns:a16="http://schemas.microsoft.com/office/drawing/2014/main" id="{92833657-9097-A401-6CFC-6F999A057667}"/>
                </a:ext>
              </a:extLst>
            </p:cNvPr>
            <p:cNvSpPr/>
            <p:nvPr/>
          </p:nvSpPr>
          <p:spPr>
            <a:xfrm rot="5400000">
              <a:off x="3780147" y="565608"/>
              <a:ext cx="669303" cy="254526"/>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704A72E7-A39E-20CB-9B42-B2E80E9AE3A1}"/>
              </a:ext>
            </a:extLst>
          </p:cNvPr>
          <p:cNvGrpSpPr/>
          <p:nvPr/>
        </p:nvGrpSpPr>
        <p:grpSpPr>
          <a:xfrm>
            <a:off x="1602685" y="2601837"/>
            <a:ext cx="1444365" cy="1364160"/>
            <a:chOff x="933382" y="1715717"/>
            <a:chExt cx="1444365" cy="1364160"/>
          </a:xfrm>
        </p:grpSpPr>
        <p:grpSp>
          <p:nvGrpSpPr>
            <p:cNvPr id="14" name="Group 13">
              <a:extLst>
                <a:ext uri="{FF2B5EF4-FFF2-40B4-BE49-F238E27FC236}">
                  <a16:creationId xmlns:a16="http://schemas.microsoft.com/office/drawing/2014/main" id="{42869446-C4FB-E2D1-9EA2-B63EE14D929D}"/>
                </a:ext>
              </a:extLst>
            </p:cNvPr>
            <p:cNvGrpSpPr/>
            <p:nvPr/>
          </p:nvGrpSpPr>
          <p:grpSpPr>
            <a:xfrm>
              <a:off x="933382" y="1715717"/>
              <a:ext cx="1444365" cy="1364160"/>
              <a:chOff x="2526514" y="2028469"/>
              <a:chExt cx="1444365" cy="1364160"/>
            </a:xfrm>
          </p:grpSpPr>
          <p:sp>
            <p:nvSpPr>
              <p:cNvPr id="12" name="Rectangle 11">
                <a:extLst>
                  <a:ext uri="{FF2B5EF4-FFF2-40B4-BE49-F238E27FC236}">
                    <a16:creationId xmlns:a16="http://schemas.microsoft.com/office/drawing/2014/main" id="{0993AE10-6CD8-FA93-4FCA-832A92AD3CA0}"/>
                  </a:ext>
                </a:extLst>
              </p:cNvPr>
              <p:cNvSpPr/>
              <p:nvPr/>
            </p:nvSpPr>
            <p:spPr>
              <a:xfrm rot="2593258">
                <a:off x="2526514" y="2028469"/>
                <a:ext cx="1444365" cy="1364160"/>
              </a:xfrm>
              <a:prstGeom prst="rect">
                <a:avLst/>
              </a:prstGeom>
              <a:solidFill>
                <a:schemeClr val="accent2"/>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0320697-63EB-A3DF-3612-56FD919BE8FF}"/>
                  </a:ext>
                </a:extLst>
              </p:cNvPr>
              <p:cNvSpPr/>
              <p:nvPr/>
            </p:nvSpPr>
            <p:spPr>
              <a:xfrm rot="2559808">
                <a:off x="2641960" y="2131137"/>
                <a:ext cx="1213471" cy="1158823"/>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a:extLst>
                <a:ext uri="{FF2B5EF4-FFF2-40B4-BE49-F238E27FC236}">
                  <a16:creationId xmlns:a16="http://schemas.microsoft.com/office/drawing/2014/main" id="{B5423A17-FF64-62B3-46AF-9C36D4EFF23A}"/>
                </a:ext>
              </a:extLst>
            </p:cNvPr>
            <p:cNvSpPr txBox="1"/>
            <p:nvPr/>
          </p:nvSpPr>
          <p:spPr>
            <a:xfrm>
              <a:off x="1023967" y="2195214"/>
              <a:ext cx="1263192" cy="369331"/>
            </a:xfrm>
            <a:prstGeom prst="rect">
              <a:avLst/>
            </a:prstGeom>
            <a:noFill/>
          </p:spPr>
          <p:txBody>
            <a:bodyPr wrap="square" rtlCol="0">
              <a:spAutoFit/>
            </a:bodyPr>
            <a:lstStyle/>
            <a:p>
              <a:pPr algn="ctr"/>
              <a:r>
                <a:rPr lang="en-US" dirty="0"/>
                <a:t>Overview</a:t>
              </a:r>
              <a:endParaRPr lang="en-GB" dirty="0"/>
            </a:p>
          </p:txBody>
        </p:sp>
      </p:grpSp>
      <p:sp>
        <p:nvSpPr>
          <p:cNvPr id="16" name="TextBox 15">
            <a:extLst>
              <a:ext uri="{FF2B5EF4-FFF2-40B4-BE49-F238E27FC236}">
                <a16:creationId xmlns:a16="http://schemas.microsoft.com/office/drawing/2014/main" id="{21777091-C9B4-7D54-677A-1F92D08A3039}"/>
              </a:ext>
            </a:extLst>
          </p:cNvPr>
          <p:cNvSpPr txBox="1"/>
          <p:nvPr/>
        </p:nvSpPr>
        <p:spPr>
          <a:xfrm>
            <a:off x="3525460" y="2635982"/>
            <a:ext cx="7588577" cy="1295868"/>
          </a:xfrm>
          <a:prstGeom prst="rect">
            <a:avLst/>
          </a:prstGeom>
          <a:noFill/>
        </p:spPr>
        <p:txBody>
          <a:bodyPr wrap="square" rtlCol="0">
            <a:spAutoFit/>
          </a:bodyPr>
          <a:lstStyle/>
          <a:p>
            <a:pPr algn="just">
              <a:lnSpc>
                <a:spcPct val="150000"/>
              </a:lnSpc>
            </a:pPr>
            <a:r>
              <a:rPr lang="en-US" dirty="0"/>
              <a:t>The </a:t>
            </a:r>
            <a:r>
              <a:rPr lang="en-US" b="1" dirty="0" err="1">
                <a:solidFill>
                  <a:schemeClr val="accent2"/>
                </a:solidFill>
              </a:rPr>
              <a:t>Orange</a:t>
            </a:r>
            <a:r>
              <a:rPr lang="en-US" b="1" dirty="0" err="1">
                <a:solidFill>
                  <a:schemeClr val="accent6">
                    <a:lumMod val="75000"/>
                  </a:schemeClr>
                </a:solidFill>
              </a:rPr>
              <a:t>HRM</a:t>
            </a:r>
            <a:r>
              <a:rPr lang="en-US" dirty="0"/>
              <a:t> web application </a:t>
            </a:r>
            <a:r>
              <a:rPr lang="en-US" sz="1800" kern="0" dirty="0">
                <a:effectLst/>
                <a:ea typeface="Times New Roman" panose="02020603050405020304" pitchFamily="18" charset="0"/>
              </a:rPr>
              <a:t>gives</a:t>
            </a:r>
            <a:r>
              <a:rPr lang="en-US" sz="1800" kern="0" dirty="0">
                <a:effectLst/>
                <a:latin typeface="Times New Roman" panose="02020603050405020304" pitchFamily="18" charset="0"/>
                <a:ea typeface="Times New Roman" panose="02020603050405020304" pitchFamily="18" charset="0"/>
              </a:rPr>
              <a:t> </a:t>
            </a:r>
            <a:r>
              <a:rPr lang="en-US" sz="1800" kern="0" dirty="0">
                <a:effectLst/>
                <a:ea typeface="Times New Roman" panose="02020603050405020304" pitchFamily="18" charset="0"/>
              </a:rPr>
              <a:t>HR team the tool need </a:t>
            </a:r>
            <a:r>
              <a:rPr lang="en-US" sz="1800" kern="0" dirty="0">
                <a:solidFill>
                  <a:srgbClr val="000000"/>
                </a:solidFill>
                <a:effectLst/>
                <a:highlight>
                  <a:srgbClr val="FFFFFF"/>
                </a:highlight>
                <a:ea typeface="Times New Roman" panose="02020603050405020304" pitchFamily="18" charset="0"/>
                <a:cs typeface="Times New Roman" panose="02020603050405020304" pitchFamily="18" charset="0"/>
              </a:rPr>
              <a:t>to streamline administrative tasks, support employees, and make informed decisions with the </a:t>
            </a:r>
            <a:r>
              <a:rPr lang="en-US" sz="1800" kern="0" dirty="0" err="1">
                <a:solidFill>
                  <a:srgbClr val="000000"/>
                </a:solidFill>
                <a:effectLst/>
                <a:highlight>
                  <a:srgbClr val="FFFFFF"/>
                </a:highlight>
                <a:ea typeface="Times New Roman" panose="02020603050405020304" pitchFamily="18" charset="0"/>
                <a:cs typeface="Times New Roman" panose="02020603050405020304" pitchFamily="18" charset="0"/>
              </a:rPr>
              <a:t>OrangeHRM</a:t>
            </a:r>
            <a:r>
              <a:rPr lang="en-US" sz="1800" kern="0" dirty="0">
                <a:solidFill>
                  <a:srgbClr val="000000"/>
                </a:solidFill>
                <a:effectLst/>
                <a:highlight>
                  <a:srgbClr val="FFFFFF"/>
                </a:highlight>
                <a:ea typeface="Times New Roman" panose="02020603050405020304" pitchFamily="18" charset="0"/>
                <a:cs typeface="Times New Roman" panose="02020603050405020304" pitchFamily="18" charset="0"/>
              </a:rPr>
              <a:t> free and open source HR software.</a:t>
            </a:r>
            <a:endParaRPr lang="en-GB" dirty="0"/>
          </a:p>
        </p:txBody>
      </p:sp>
    </p:spTree>
    <p:extLst>
      <p:ext uri="{BB962C8B-B14F-4D97-AF65-F5344CB8AC3E}">
        <p14:creationId xmlns:p14="http://schemas.microsoft.com/office/powerpoint/2010/main" val="310523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C42A7B4-E82B-8EEA-AB5D-DC3B7BA7A685}"/>
              </a:ext>
            </a:extLst>
          </p:cNvPr>
          <p:cNvSpPr/>
          <p:nvPr/>
        </p:nvSpPr>
        <p:spPr>
          <a:xfrm>
            <a:off x="1112363" y="2139884"/>
            <a:ext cx="2196446" cy="211160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b="1" dirty="0"/>
              <a:t>OBJECTIVE</a:t>
            </a:r>
            <a:endParaRPr lang="en-GB" sz="2400" b="1" dirty="0"/>
          </a:p>
        </p:txBody>
      </p:sp>
      <p:grpSp>
        <p:nvGrpSpPr>
          <p:cNvPr id="15" name="Group 14">
            <a:extLst>
              <a:ext uri="{FF2B5EF4-FFF2-40B4-BE49-F238E27FC236}">
                <a16:creationId xmlns:a16="http://schemas.microsoft.com/office/drawing/2014/main" id="{6E065EA9-BB5A-C985-46A5-016689ED73DB}"/>
              </a:ext>
            </a:extLst>
          </p:cNvPr>
          <p:cNvGrpSpPr/>
          <p:nvPr/>
        </p:nvGrpSpPr>
        <p:grpSpPr>
          <a:xfrm>
            <a:off x="2987147" y="1083126"/>
            <a:ext cx="7240935" cy="1365995"/>
            <a:chOff x="2987147" y="1083126"/>
            <a:chExt cx="7240935" cy="1365995"/>
          </a:xfrm>
        </p:grpSpPr>
        <p:cxnSp>
          <p:nvCxnSpPr>
            <p:cNvPr id="8" name="Straight Connector 7">
              <a:extLst>
                <a:ext uri="{FF2B5EF4-FFF2-40B4-BE49-F238E27FC236}">
                  <a16:creationId xmlns:a16="http://schemas.microsoft.com/office/drawing/2014/main" id="{52B247D3-4582-FB62-C4C1-A32B0EB8B71C}"/>
                </a:ext>
              </a:extLst>
            </p:cNvPr>
            <p:cNvCxnSpPr>
              <a:cxnSpLocks/>
              <a:stCxn id="4" idx="7"/>
            </p:cNvCxnSpPr>
            <p:nvPr/>
          </p:nvCxnSpPr>
          <p:spPr>
            <a:xfrm flipV="1">
              <a:off x="2987147" y="1659118"/>
              <a:ext cx="849562" cy="79000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6B41457B-5FF3-04C9-9C42-44AD21FB80DD}"/>
                </a:ext>
              </a:extLst>
            </p:cNvPr>
            <p:cNvSpPr/>
            <p:nvPr/>
          </p:nvSpPr>
          <p:spPr>
            <a:xfrm>
              <a:off x="3775435" y="1083126"/>
              <a:ext cx="6452647" cy="1149767"/>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Functional Testing: Ensure all features and modules of the </a:t>
              </a:r>
              <a:r>
                <a:rPr lang="en-US" dirty="0" err="1"/>
                <a:t>OrangeHRM</a:t>
              </a:r>
              <a:r>
                <a:rPr lang="en-US" dirty="0"/>
                <a:t> web application function correctly.</a:t>
              </a:r>
              <a:endParaRPr lang="en-GB" dirty="0"/>
            </a:p>
          </p:txBody>
        </p:sp>
      </p:grpSp>
      <p:grpSp>
        <p:nvGrpSpPr>
          <p:cNvPr id="19" name="Group 18">
            <a:extLst>
              <a:ext uri="{FF2B5EF4-FFF2-40B4-BE49-F238E27FC236}">
                <a16:creationId xmlns:a16="http://schemas.microsoft.com/office/drawing/2014/main" id="{92471AE3-DBA2-89BF-F468-78F128CD3C71}"/>
              </a:ext>
            </a:extLst>
          </p:cNvPr>
          <p:cNvGrpSpPr/>
          <p:nvPr/>
        </p:nvGrpSpPr>
        <p:grpSpPr>
          <a:xfrm>
            <a:off x="3308809" y="2687221"/>
            <a:ext cx="6919273" cy="1067071"/>
            <a:chOff x="3308809" y="2687221"/>
            <a:chExt cx="6919273" cy="1067071"/>
          </a:xfrm>
        </p:grpSpPr>
        <p:cxnSp>
          <p:nvCxnSpPr>
            <p:cNvPr id="11" name="Straight Connector 10">
              <a:extLst>
                <a:ext uri="{FF2B5EF4-FFF2-40B4-BE49-F238E27FC236}">
                  <a16:creationId xmlns:a16="http://schemas.microsoft.com/office/drawing/2014/main" id="{FFFD8264-6D2B-F469-C873-5E299FB00198}"/>
                </a:ext>
              </a:extLst>
            </p:cNvPr>
            <p:cNvCxnSpPr>
              <a:cxnSpLocks/>
              <a:stCxn id="4" idx="6"/>
            </p:cNvCxnSpPr>
            <p:nvPr/>
          </p:nvCxnSpPr>
          <p:spPr>
            <a:xfrm>
              <a:off x="3308809" y="3195686"/>
              <a:ext cx="93325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BB9B11A-B5D7-A716-CCF8-452CAAE33C97}"/>
                </a:ext>
              </a:extLst>
            </p:cNvPr>
            <p:cNvSpPr/>
            <p:nvPr/>
          </p:nvSpPr>
          <p:spPr>
            <a:xfrm>
              <a:off x="4242062" y="2687221"/>
              <a:ext cx="5986020" cy="1067071"/>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Usability Testing: Evaluate the user-friendliness and intuitiveness of the </a:t>
              </a:r>
              <a:r>
                <a:rPr lang="en-US" dirty="0" err="1"/>
                <a:t>OrangeHRM</a:t>
              </a:r>
              <a:r>
                <a:rPr lang="en-US" dirty="0"/>
                <a:t> web application.</a:t>
              </a:r>
              <a:endParaRPr lang="en-GB" dirty="0"/>
            </a:p>
          </p:txBody>
        </p:sp>
      </p:grpSp>
      <p:grpSp>
        <p:nvGrpSpPr>
          <p:cNvPr id="20" name="Group 19">
            <a:extLst>
              <a:ext uri="{FF2B5EF4-FFF2-40B4-BE49-F238E27FC236}">
                <a16:creationId xmlns:a16="http://schemas.microsoft.com/office/drawing/2014/main" id="{68E232F6-E290-1832-AD86-1C8C72BCF75F}"/>
              </a:ext>
            </a:extLst>
          </p:cNvPr>
          <p:cNvGrpSpPr/>
          <p:nvPr/>
        </p:nvGrpSpPr>
        <p:grpSpPr>
          <a:xfrm>
            <a:off x="2987147" y="3942251"/>
            <a:ext cx="7240935" cy="1273875"/>
            <a:chOff x="2987147" y="3942251"/>
            <a:chExt cx="7240935" cy="1273875"/>
          </a:xfrm>
        </p:grpSpPr>
        <p:cxnSp>
          <p:nvCxnSpPr>
            <p:cNvPr id="13" name="Straight Connector 12">
              <a:extLst>
                <a:ext uri="{FF2B5EF4-FFF2-40B4-BE49-F238E27FC236}">
                  <a16:creationId xmlns:a16="http://schemas.microsoft.com/office/drawing/2014/main" id="{3597687E-AB8E-A763-F072-9650EBD32EF2}"/>
                </a:ext>
              </a:extLst>
            </p:cNvPr>
            <p:cNvCxnSpPr>
              <a:stCxn id="4" idx="5"/>
            </p:cNvCxnSpPr>
            <p:nvPr/>
          </p:nvCxnSpPr>
          <p:spPr>
            <a:xfrm>
              <a:off x="2987147" y="3942251"/>
              <a:ext cx="1009818" cy="56376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1044477-FDBC-262D-0359-9E69CAC46423}"/>
                </a:ext>
              </a:extLst>
            </p:cNvPr>
            <p:cNvSpPr/>
            <p:nvPr/>
          </p:nvSpPr>
          <p:spPr>
            <a:xfrm>
              <a:off x="3971828" y="4149056"/>
              <a:ext cx="6256254" cy="10670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Compatibility Testing: Verify that the </a:t>
              </a:r>
              <a:r>
                <a:rPr lang="en-US" dirty="0" err="1"/>
                <a:t>OrangeHRM</a:t>
              </a:r>
              <a:r>
                <a:rPr lang="en-US" dirty="0"/>
                <a:t> web application functions correctly across different browsers and devices.</a:t>
              </a:r>
              <a:endParaRPr lang="en-GB" dirty="0"/>
            </a:p>
          </p:txBody>
        </p:sp>
      </p:grpSp>
    </p:spTree>
    <p:extLst>
      <p:ext uri="{BB962C8B-B14F-4D97-AF65-F5344CB8AC3E}">
        <p14:creationId xmlns:p14="http://schemas.microsoft.com/office/powerpoint/2010/main" val="338756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23884-BCF4-B8A6-C3D3-797E1171A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3" y="0"/>
            <a:ext cx="11352918" cy="6858000"/>
          </a:xfrm>
          <a:prstGeom prst="rect">
            <a:avLst/>
          </a:prstGeom>
        </p:spPr>
      </p:pic>
    </p:spTree>
    <p:extLst>
      <p:ext uri="{BB962C8B-B14F-4D97-AF65-F5344CB8AC3E}">
        <p14:creationId xmlns:p14="http://schemas.microsoft.com/office/powerpoint/2010/main" val="27492266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0DE6CE2-C345-BA7B-272C-E035B788AB24}"/>
              </a:ext>
            </a:extLst>
          </p:cNvPr>
          <p:cNvGraphicFramePr>
            <a:graphicFrameLocks noGrp="1"/>
          </p:cNvGraphicFramePr>
          <p:nvPr>
            <p:extLst>
              <p:ext uri="{D42A27DB-BD31-4B8C-83A1-F6EECF244321}">
                <p14:modId xmlns:p14="http://schemas.microsoft.com/office/powerpoint/2010/main" val="2855170920"/>
              </p:ext>
            </p:extLst>
          </p:nvPr>
        </p:nvGraphicFramePr>
        <p:xfrm>
          <a:off x="1089320" y="1784893"/>
          <a:ext cx="10411380" cy="4323675"/>
        </p:xfrm>
        <a:graphic>
          <a:graphicData uri="http://schemas.openxmlformats.org/drawingml/2006/table">
            <a:tbl>
              <a:tblPr firstRow="1" bandRow="1">
                <a:tableStyleId>{21E4AEA4-8DFA-4A89-87EB-49C32662AFE0}</a:tableStyleId>
              </a:tblPr>
              <a:tblGrid>
                <a:gridCol w="2623808">
                  <a:extLst>
                    <a:ext uri="{9D8B030D-6E8A-4147-A177-3AD203B41FA5}">
                      <a16:colId xmlns:a16="http://schemas.microsoft.com/office/drawing/2014/main" val="1659830160"/>
                    </a:ext>
                  </a:extLst>
                </a:gridCol>
                <a:gridCol w="2623808">
                  <a:extLst>
                    <a:ext uri="{9D8B030D-6E8A-4147-A177-3AD203B41FA5}">
                      <a16:colId xmlns:a16="http://schemas.microsoft.com/office/drawing/2014/main" val="2233778479"/>
                    </a:ext>
                  </a:extLst>
                </a:gridCol>
                <a:gridCol w="5163764">
                  <a:extLst>
                    <a:ext uri="{9D8B030D-6E8A-4147-A177-3AD203B41FA5}">
                      <a16:colId xmlns:a16="http://schemas.microsoft.com/office/drawing/2014/main" val="3930234132"/>
                    </a:ext>
                  </a:extLst>
                </a:gridCol>
              </a:tblGrid>
              <a:tr h="380734">
                <a:tc>
                  <a:txBody>
                    <a:bodyPr/>
                    <a:lstStyle/>
                    <a:p>
                      <a:pPr algn="ctr"/>
                      <a:r>
                        <a:rPr lang="en-IN" dirty="0"/>
                        <a:t>Name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Role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Responsibility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2520088"/>
                  </a:ext>
                </a:extLst>
              </a:tr>
              <a:tr h="1220434">
                <a:tc>
                  <a:txBody>
                    <a:bodyPr/>
                    <a:lstStyle/>
                    <a:p>
                      <a:r>
                        <a:rPr lang="en-IN" dirty="0"/>
                        <a:t>Satya Singh</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dirty="0"/>
                        <a:t>Test Engineer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Wingdings" panose="05000000000000000000" pitchFamily="2" charset="2"/>
                        <a:buChar char="ü"/>
                      </a:pPr>
                      <a:r>
                        <a:rPr lang="en-IN" dirty="0"/>
                        <a:t>Explore the application</a:t>
                      </a:r>
                    </a:p>
                    <a:p>
                      <a:pPr marL="285750" indent="-285750">
                        <a:buFont typeface="Wingdings" panose="05000000000000000000" pitchFamily="2" charset="2"/>
                        <a:buChar char="ü"/>
                      </a:pPr>
                      <a:r>
                        <a:rPr lang="en-IN" dirty="0"/>
                        <a:t>Write Test Scenario</a:t>
                      </a:r>
                    </a:p>
                    <a:p>
                      <a:pPr marL="285750" indent="-285750">
                        <a:buFont typeface="Wingdings" panose="05000000000000000000" pitchFamily="2" charset="2"/>
                        <a:buChar char="ü"/>
                      </a:pPr>
                      <a:r>
                        <a:rPr lang="en-IN" dirty="0"/>
                        <a:t>Write Test Cases</a:t>
                      </a:r>
                    </a:p>
                    <a:p>
                      <a:pPr marL="285750" indent="-285750">
                        <a:buFont typeface="Wingdings" panose="05000000000000000000" pitchFamily="2" charset="2"/>
                        <a:buChar char="ü"/>
                      </a:pPr>
                      <a:r>
                        <a:rPr lang="en-IN" dirty="0"/>
                        <a:t>Execute Test Cases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98915939"/>
                  </a:ext>
                </a:extLst>
              </a:tr>
              <a:tr h="1220434">
                <a:tc>
                  <a:txBody>
                    <a:bodyPr/>
                    <a:lstStyle/>
                    <a:p>
                      <a:r>
                        <a:rPr lang="en-IN" dirty="0"/>
                        <a:t>Raj Kumar Yadav</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dirty="0"/>
                        <a:t>Test Engineer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Wingdings" panose="05000000000000000000" pitchFamily="2" charset="2"/>
                        <a:buChar char="ü"/>
                      </a:pPr>
                      <a:r>
                        <a:rPr lang="en-IN" dirty="0"/>
                        <a:t>Explore the application</a:t>
                      </a:r>
                    </a:p>
                    <a:p>
                      <a:pPr marL="285750" indent="-285750">
                        <a:buFont typeface="Wingdings" panose="05000000000000000000" pitchFamily="2" charset="2"/>
                        <a:buChar char="ü"/>
                      </a:pPr>
                      <a:r>
                        <a:rPr lang="en-IN" dirty="0"/>
                        <a:t>Write Test Cases</a:t>
                      </a:r>
                    </a:p>
                    <a:p>
                      <a:pPr marL="285750" indent="-285750">
                        <a:buFont typeface="Wingdings" panose="05000000000000000000" pitchFamily="2" charset="2"/>
                        <a:buChar char="ü"/>
                      </a:pPr>
                      <a:r>
                        <a:rPr lang="en-IN" dirty="0"/>
                        <a:t>Execute Test Cases</a:t>
                      </a:r>
                    </a:p>
                    <a:p>
                      <a:pPr marL="285750" indent="-285750">
                        <a:buFont typeface="Wingdings" panose="05000000000000000000" pitchFamily="2" charset="2"/>
                        <a:buChar char="ü"/>
                      </a:pPr>
                      <a:r>
                        <a:rPr lang="en-IN" dirty="0"/>
                        <a:t>Report Defects and log all the defect found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90301560"/>
                  </a:ext>
                </a:extLst>
              </a:tr>
              <a:tr h="1502073">
                <a:tc>
                  <a:txBody>
                    <a:bodyPr/>
                    <a:lstStyle/>
                    <a:p>
                      <a:r>
                        <a:rPr lang="en-IN" dirty="0"/>
                        <a:t>Samir Saren</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dirty="0"/>
                        <a:t>Test Engineer</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Wingdings" panose="05000000000000000000" pitchFamily="2" charset="2"/>
                        <a:buChar char="ü"/>
                      </a:pPr>
                      <a:r>
                        <a:rPr lang="en-IN" dirty="0"/>
                        <a:t>Explore the application</a:t>
                      </a:r>
                    </a:p>
                    <a:p>
                      <a:pPr marL="285750" indent="-285750">
                        <a:buFont typeface="Wingdings" panose="05000000000000000000" pitchFamily="2" charset="2"/>
                        <a:buChar char="ü"/>
                      </a:pPr>
                      <a:r>
                        <a:rPr lang="en-IN" dirty="0"/>
                        <a:t>Write Test Cases</a:t>
                      </a:r>
                    </a:p>
                    <a:p>
                      <a:pPr marL="285750" indent="-285750">
                        <a:buFont typeface="Wingdings" panose="05000000000000000000" pitchFamily="2" charset="2"/>
                        <a:buChar char="ü"/>
                      </a:pPr>
                      <a:r>
                        <a:rPr lang="en-IN" dirty="0"/>
                        <a:t>Create Mind Map</a:t>
                      </a:r>
                    </a:p>
                    <a:p>
                      <a:pPr marL="285750" indent="-285750">
                        <a:buFont typeface="Wingdings" panose="05000000000000000000" pitchFamily="2" charset="2"/>
                        <a:buChar char="ü"/>
                      </a:pPr>
                      <a:r>
                        <a:rPr lang="en-IN" dirty="0"/>
                        <a:t>Create PPT file</a:t>
                      </a:r>
                    </a:p>
                    <a:p>
                      <a:pPr marL="285750" indent="-285750">
                        <a:buFont typeface="Wingdings" panose="05000000000000000000" pitchFamily="2" charset="2"/>
                        <a:buChar char="ü"/>
                      </a:pPr>
                      <a:r>
                        <a:rPr lang="en-IN" dirty="0"/>
                        <a:t>Merge All documents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28999281"/>
                  </a:ext>
                </a:extLst>
              </a:tr>
            </a:tbl>
          </a:graphicData>
        </a:graphic>
      </p:graphicFrame>
      <p:sp>
        <p:nvSpPr>
          <p:cNvPr id="5" name="Rectangle 4">
            <a:extLst>
              <a:ext uri="{FF2B5EF4-FFF2-40B4-BE49-F238E27FC236}">
                <a16:creationId xmlns:a16="http://schemas.microsoft.com/office/drawing/2014/main" id="{BF4159BA-F6B5-929D-169E-6CFC5A01A519}"/>
              </a:ext>
            </a:extLst>
          </p:cNvPr>
          <p:cNvSpPr/>
          <p:nvPr/>
        </p:nvSpPr>
        <p:spPr>
          <a:xfrm>
            <a:off x="0" y="395926"/>
            <a:ext cx="4845377" cy="622169"/>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Roles and Responsibility</a:t>
            </a:r>
            <a:endParaRPr lang="en-GB" dirty="0"/>
          </a:p>
        </p:txBody>
      </p:sp>
    </p:spTree>
    <p:extLst>
      <p:ext uri="{BB962C8B-B14F-4D97-AF65-F5344CB8AC3E}">
        <p14:creationId xmlns:p14="http://schemas.microsoft.com/office/powerpoint/2010/main" val="187562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73B9-662F-4D5B-5842-D5D377C7790F}"/>
              </a:ext>
            </a:extLst>
          </p:cNvPr>
          <p:cNvSpPr>
            <a:spLocks noGrp="1"/>
          </p:cNvSpPr>
          <p:nvPr>
            <p:ph type="title"/>
          </p:nvPr>
        </p:nvSpPr>
        <p:spPr>
          <a:xfrm>
            <a:off x="1517567" y="889360"/>
            <a:ext cx="9603275" cy="666063"/>
          </a:xfrm>
        </p:spPr>
        <p:txBody>
          <a:bodyPr/>
          <a:lstStyle/>
          <a:p>
            <a:r>
              <a:rPr lang="en-IN" dirty="0">
                <a:latin typeface="Verdana" panose="020B0604030504040204" pitchFamily="34" charset="0"/>
                <a:ea typeface="Verdana" panose="020B0604030504040204" pitchFamily="34" charset="0"/>
              </a:rPr>
              <a:t>Test Schedule</a:t>
            </a:r>
            <a:endParaRPr lang="en-GB" dirty="0">
              <a:latin typeface="Verdana" panose="020B0604030504040204" pitchFamily="34" charset="0"/>
              <a:ea typeface="Verdana" panose="020B0604030504040204" pitchFamily="34" charset="0"/>
            </a:endParaRPr>
          </a:p>
        </p:txBody>
      </p:sp>
      <p:graphicFrame>
        <p:nvGraphicFramePr>
          <p:cNvPr id="3" name="Table 2">
            <a:extLst>
              <a:ext uri="{FF2B5EF4-FFF2-40B4-BE49-F238E27FC236}">
                <a16:creationId xmlns:a16="http://schemas.microsoft.com/office/drawing/2014/main" id="{017B70B3-A392-B8B0-94E3-2D0CEF9F51F5}"/>
              </a:ext>
            </a:extLst>
          </p:cNvPr>
          <p:cNvGraphicFramePr>
            <a:graphicFrameLocks noGrp="1"/>
          </p:cNvGraphicFramePr>
          <p:nvPr>
            <p:extLst>
              <p:ext uri="{D42A27DB-BD31-4B8C-83A1-F6EECF244321}">
                <p14:modId xmlns:p14="http://schemas.microsoft.com/office/powerpoint/2010/main" val="3537719981"/>
              </p:ext>
            </p:extLst>
          </p:nvPr>
        </p:nvGraphicFramePr>
        <p:xfrm>
          <a:off x="1774482" y="1477650"/>
          <a:ext cx="8899951" cy="3902700"/>
        </p:xfrm>
        <a:graphic>
          <a:graphicData uri="http://schemas.openxmlformats.org/drawingml/2006/table">
            <a:tbl>
              <a:tblPr firstRow="1" bandRow="1">
                <a:tableStyleId>{00A15C55-8517-42AA-B614-E9B94910E393}</a:tableStyleId>
              </a:tblPr>
              <a:tblGrid>
                <a:gridCol w="3253297">
                  <a:extLst>
                    <a:ext uri="{9D8B030D-6E8A-4147-A177-3AD203B41FA5}">
                      <a16:colId xmlns:a16="http://schemas.microsoft.com/office/drawing/2014/main" val="4140871755"/>
                    </a:ext>
                  </a:extLst>
                </a:gridCol>
                <a:gridCol w="2309567">
                  <a:extLst>
                    <a:ext uri="{9D8B030D-6E8A-4147-A177-3AD203B41FA5}">
                      <a16:colId xmlns:a16="http://schemas.microsoft.com/office/drawing/2014/main" val="3254238617"/>
                    </a:ext>
                  </a:extLst>
                </a:gridCol>
                <a:gridCol w="3337087">
                  <a:extLst>
                    <a:ext uri="{9D8B030D-6E8A-4147-A177-3AD203B41FA5}">
                      <a16:colId xmlns:a16="http://schemas.microsoft.com/office/drawing/2014/main" val="1756853002"/>
                    </a:ext>
                  </a:extLst>
                </a:gridCol>
              </a:tblGrid>
              <a:tr h="650450">
                <a:tc>
                  <a:txBody>
                    <a:bodyPr/>
                    <a:lstStyle/>
                    <a:p>
                      <a:pPr algn="ctr"/>
                      <a:r>
                        <a:rPr lang="en-IN" dirty="0">
                          <a:latin typeface="Times New Roman" panose="02020603050405020304" pitchFamily="18" charset="0"/>
                          <a:cs typeface="Times New Roman" panose="02020603050405020304" pitchFamily="18" charset="0"/>
                        </a:rPr>
                        <a:t>Task</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Responsible owner</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IN" dirty="0">
                          <a:latin typeface="Times New Roman" panose="02020603050405020304" pitchFamily="18" charset="0"/>
                          <a:cs typeface="Times New Roman" panose="02020603050405020304" pitchFamily="18" charset="0"/>
                        </a:rPr>
                        <a:t>Time Duration</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101013216"/>
                  </a:ext>
                </a:extLst>
              </a:tr>
              <a:tr h="650450">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Creating Test Plan</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Samir</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IN" dirty="0">
                          <a:latin typeface="Times New Roman" panose="02020603050405020304" pitchFamily="18" charset="0"/>
                          <a:cs typeface="Times New Roman" panose="02020603050405020304" pitchFamily="18" charset="0"/>
                        </a:rPr>
                        <a:t>29-April-2024 (1PM to 4:30 PM)</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49948838"/>
                  </a:ext>
                </a:extLst>
              </a:tr>
              <a:tr h="650450">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Test Scenario Creation</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Satya</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IN" dirty="0">
                          <a:latin typeface="Times New Roman" panose="02020603050405020304" pitchFamily="18" charset="0"/>
                          <a:cs typeface="Times New Roman" panose="02020603050405020304" pitchFamily="18" charset="0"/>
                        </a:rPr>
                        <a:t>29-April-2024 (1 PM to 6 PM)</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89421555"/>
                  </a:ext>
                </a:extLst>
              </a:tr>
              <a:tr h="650450">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Test Case Creation</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Satya, Raj Kumar, Samir</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IN" dirty="0">
                          <a:latin typeface="Times New Roman" panose="02020603050405020304" pitchFamily="18" charset="0"/>
                          <a:cs typeface="Times New Roman" panose="02020603050405020304" pitchFamily="18" charset="0"/>
                        </a:rPr>
                        <a:t>29-April-2024 to 30-April-2024</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36247457"/>
                  </a:ext>
                </a:extLst>
              </a:tr>
              <a:tr h="650450">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Defect Report</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Raj Kumar</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IN" dirty="0">
                          <a:latin typeface="Times New Roman" panose="02020603050405020304" pitchFamily="18" charset="0"/>
                          <a:cs typeface="Times New Roman" panose="02020603050405020304" pitchFamily="18" charset="0"/>
                        </a:rPr>
                        <a:t>29-April-2024 </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6228548"/>
                  </a:ext>
                </a:extLst>
              </a:tr>
              <a:tr h="650450">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Summery Report Submission</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Team</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IN" dirty="0">
                          <a:latin typeface="Times New Roman" panose="02020603050405020304" pitchFamily="18" charset="0"/>
                          <a:cs typeface="Times New Roman" panose="02020603050405020304" pitchFamily="18" charset="0"/>
                        </a:rPr>
                        <a:t>30-April-2024 at 2 PM</a:t>
                      </a:r>
                      <a:endParaRPr lang="en-GB"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74247493"/>
                  </a:ext>
                </a:extLst>
              </a:tr>
            </a:tbl>
          </a:graphicData>
        </a:graphic>
      </p:graphicFrame>
    </p:spTree>
    <p:extLst>
      <p:ext uri="{BB962C8B-B14F-4D97-AF65-F5344CB8AC3E}">
        <p14:creationId xmlns:p14="http://schemas.microsoft.com/office/powerpoint/2010/main" val="104178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73B9-662F-4D5B-5842-D5D377C7790F}"/>
              </a:ext>
            </a:extLst>
          </p:cNvPr>
          <p:cNvSpPr>
            <a:spLocks noGrp="1"/>
          </p:cNvSpPr>
          <p:nvPr>
            <p:ph type="title"/>
          </p:nvPr>
        </p:nvSpPr>
        <p:spPr>
          <a:xfrm>
            <a:off x="1677823" y="606556"/>
            <a:ext cx="9603275" cy="666063"/>
          </a:xfrm>
        </p:spPr>
        <p:txBody>
          <a:bodyPr/>
          <a:lstStyle/>
          <a:p>
            <a:r>
              <a:rPr lang="en-IN" dirty="0">
                <a:latin typeface="Verdana" panose="020B0604030504040204" pitchFamily="34" charset="0"/>
                <a:ea typeface="Verdana" panose="020B0604030504040204" pitchFamily="34" charset="0"/>
              </a:rPr>
              <a:t>Test Deliverables</a:t>
            </a:r>
            <a:endParaRPr lang="en-GB" dirty="0">
              <a:latin typeface="Verdana" panose="020B0604030504040204" pitchFamily="34" charset="0"/>
              <a:ea typeface="Verdana" panose="020B0604030504040204" pitchFamily="34" charset="0"/>
            </a:endParaRPr>
          </a:p>
        </p:txBody>
      </p:sp>
      <p:graphicFrame>
        <p:nvGraphicFramePr>
          <p:cNvPr id="3" name="Table 2">
            <a:extLst>
              <a:ext uri="{FF2B5EF4-FFF2-40B4-BE49-F238E27FC236}">
                <a16:creationId xmlns:a16="http://schemas.microsoft.com/office/drawing/2014/main" id="{017B70B3-A392-B8B0-94E3-2D0CEF9F51F5}"/>
              </a:ext>
            </a:extLst>
          </p:cNvPr>
          <p:cNvGraphicFramePr>
            <a:graphicFrameLocks noGrp="1"/>
          </p:cNvGraphicFramePr>
          <p:nvPr>
            <p:extLst>
              <p:ext uri="{D42A27DB-BD31-4B8C-83A1-F6EECF244321}">
                <p14:modId xmlns:p14="http://schemas.microsoft.com/office/powerpoint/2010/main" val="2661856449"/>
              </p:ext>
            </p:extLst>
          </p:nvPr>
        </p:nvGraphicFramePr>
        <p:xfrm>
          <a:off x="1765055" y="1590772"/>
          <a:ext cx="8899951" cy="3902700"/>
        </p:xfrm>
        <a:graphic>
          <a:graphicData uri="http://schemas.openxmlformats.org/drawingml/2006/table">
            <a:tbl>
              <a:tblPr firstRow="1" bandRow="1">
                <a:tableStyleId>{00A15C55-8517-42AA-B614-E9B94910E393}</a:tableStyleId>
              </a:tblPr>
              <a:tblGrid>
                <a:gridCol w="3253297">
                  <a:extLst>
                    <a:ext uri="{9D8B030D-6E8A-4147-A177-3AD203B41FA5}">
                      <a16:colId xmlns:a16="http://schemas.microsoft.com/office/drawing/2014/main" val="4140871755"/>
                    </a:ext>
                  </a:extLst>
                </a:gridCol>
                <a:gridCol w="2309567">
                  <a:extLst>
                    <a:ext uri="{9D8B030D-6E8A-4147-A177-3AD203B41FA5}">
                      <a16:colId xmlns:a16="http://schemas.microsoft.com/office/drawing/2014/main" val="3254238617"/>
                    </a:ext>
                  </a:extLst>
                </a:gridCol>
                <a:gridCol w="3337087">
                  <a:extLst>
                    <a:ext uri="{9D8B030D-6E8A-4147-A177-3AD203B41FA5}">
                      <a16:colId xmlns:a16="http://schemas.microsoft.com/office/drawing/2014/main" val="1756853002"/>
                    </a:ext>
                  </a:extLst>
                </a:gridCol>
              </a:tblGrid>
              <a:tr h="650450">
                <a:tc>
                  <a:txBody>
                    <a:bodyPr/>
                    <a:lstStyle/>
                    <a:p>
                      <a:pPr algn="ctr"/>
                      <a:r>
                        <a:rPr lang="en-IN" dirty="0">
                          <a:latin typeface="Cambria" panose="02040503050406030204" pitchFamily="18" charset="0"/>
                          <a:ea typeface="Cambria" panose="02040503050406030204" pitchFamily="18" charset="0"/>
                          <a:cs typeface="Times New Roman" panose="02020603050405020304" pitchFamily="18" charset="0"/>
                        </a:rPr>
                        <a:t>Deliverables</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IN" dirty="0">
                          <a:latin typeface="Cambria" panose="02040503050406030204" pitchFamily="18" charset="0"/>
                          <a:ea typeface="Cambria" panose="02040503050406030204" pitchFamily="18" charset="0"/>
                          <a:cs typeface="Times New Roman" panose="02020603050405020304" pitchFamily="18" charset="0"/>
                        </a:rPr>
                        <a:t>Responsible owner</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IN" dirty="0">
                          <a:latin typeface="Cambria" panose="02040503050406030204" pitchFamily="18" charset="0"/>
                          <a:ea typeface="Cambria" panose="02040503050406030204" pitchFamily="18" charset="0"/>
                          <a:cs typeface="Times New Roman" panose="02020603050405020304" pitchFamily="18" charset="0"/>
                        </a:rPr>
                        <a:t>Target Completion Time</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101013216"/>
                  </a:ext>
                </a:extLst>
              </a:tr>
              <a:tr h="650450">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Creating Test Plan</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Samir</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dirty="0">
                          <a:latin typeface="Cambria" panose="02040503050406030204" pitchFamily="18" charset="0"/>
                          <a:ea typeface="Cambria" panose="02040503050406030204" pitchFamily="18" charset="0"/>
                          <a:cs typeface="Times New Roman" panose="02020603050405020304" pitchFamily="18" charset="0"/>
                        </a:rPr>
                        <a:t>29-April-2024 - 4:30 PM</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49948838"/>
                  </a:ext>
                </a:extLst>
              </a:tr>
              <a:tr h="650450">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Test Scenario Creation</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Satya</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dirty="0">
                          <a:latin typeface="Cambria" panose="02040503050406030204" pitchFamily="18" charset="0"/>
                          <a:ea typeface="Cambria" panose="02040503050406030204" pitchFamily="18" charset="0"/>
                          <a:cs typeface="Times New Roman" panose="02020603050405020304" pitchFamily="18" charset="0"/>
                        </a:rPr>
                        <a:t>29-April-2024 - 6 PM</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9421555"/>
                  </a:ext>
                </a:extLst>
              </a:tr>
              <a:tr h="650450">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Test Case Creation</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Satya, Raj Kumar, Samir</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dirty="0">
                          <a:latin typeface="Cambria" panose="02040503050406030204" pitchFamily="18" charset="0"/>
                          <a:ea typeface="Cambria" panose="02040503050406030204" pitchFamily="18" charset="0"/>
                          <a:cs typeface="Times New Roman" panose="02020603050405020304" pitchFamily="18" charset="0"/>
                        </a:rPr>
                        <a:t>30-April-2024 - 11 AM</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6247457"/>
                  </a:ext>
                </a:extLst>
              </a:tr>
              <a:tr h="650450">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Defect Report</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Raj Kumar</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dirty="0">
                          <a:latin typeface="Cambria" panose="02040503050406030204" pitchFamily="18" charset="0"/>
                          <a:ea typeface="Cambria" panose="02040503050406030204" pitchFamily="18" charset="0"/>
                          <a:cs typeface="Times New Roman" panose="02020603050405020304" pitchFamily="18" charset="0"/>
                        </a:rPr>
                        <a:t>30-April-2024 – 9AM</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06228548"/>
                  </a:ext>
                </a:extLst>
              </a:tr>
              <a:tr h="650450">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Summery Report Submission</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Team</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dirty="0">
                          <a:latin typeface="Cambria" panose="02040503050406030204" pitchFamily="18" charset="0"/>
                          <a:ea typeface="Cambria" panose="02040503050406030204" pitchFamily="18" charset="0"/>
                          <a:cs typeface="Times New Roman" panose="02020603050405020304" pitchFamily="18" charset="0"/>
                        </a:rPr>
                        <a:t>30-April-2024 at 2 PM</a:t>
                      </a:r>
                      <a:endParaRPr lang="en-GB" dirty="0">
                        <a:latin typeface="Cambria" panose="02040503050406030204" pitchFamily="18" charset="0"/>
                        <a:ea typeface="Cambria" panose="020405030504060302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74247493"/>
                  </a:ext>
                </a:extLst>
              </a:tr>
            </a:tbl>
          </a:graphicData>
        </a:graphic>
      </p:graphicFrame>
    </p:spTree>
    <p:extLst>
      <p:ext uri="{BB962C8B-B14F-4D97-AF65-F5344CB8AC3E}">
        <p14:creationId xmlns:p14="http://schemas.microsoft.com/office/powerpoint/2010/main" val="25305992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9A44CD-B4A2-134F-0DA4-8A4770BA873D}"/>
              </a:ext>
            </a:extLst>
          </p:cNvPr>
          <p:cNvSpPr/>
          <p:nvPr/>
        </p:nvSpPr>
        <p:spPr>
          <a:xfrm>
            <a:off x="5786818" y="407693"/>
            <a:ext cx="184731" cy="523220"/>
          </a:xfrm>
          <a:prstGeom prst="rect">
            <a:avLst/>
          </a:prstGeom>
          <a:noFill/>
        </p:spPr>
        <p:txBody>
          <a:bodyPr wrap="none" lIns="91440" tIns="45720" rIns="91440" bIns="45720">
            <a:spAutoFit/>
          </a:bodyPr>
          <a:lstStyle/>
          <a:p>
            <a:pPr algn="ctr"/>
            <a:endParaRPr lang="en-US" sz="2800" b="0" cap="none" spc="0" dirty="0">
              <a:ln w="0"/>
              <a:solidFill>
                <a:schemeClr val="bg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8FDCE0E7-3205-A993-D4EA-80417EABEDA8}"/>
              </a:ext>
            </a:extLst>
          </p:cNvPr>
          <p:cNvSpPr/>
          <p:nvPr/>
        </p:nvSpPr>
        <p:spPr>
          <a:xfrm>
            <a:off x="0" y="307541"/>
            <a:ext cx="12192000" cy="7235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cap="none" spc="0" dirty="0">
                <a:ln w="0"/>
                <a:solidFill>
                  <a:schemeClr val="bg1"/>
                </a:solidFill>
                <a:effectLst>
                  <a:outerShdw blurRad="38100" dist="19050" dir="2700000" algn="tl" rotWithShape="0">
                    <a:schemeClr val="dk1">
                      <a:alpha val="40000"/>
                    </a:schemeClr>
                  </a:outerShdw>
                </a:effectLst>
              </a:rPr>
              <a:t>Entry and Exit Criteria</a:t>
            </a:r>
          </a:p>
        </p:txBody>
      </p:sp>
      <p:graphicFrame>
        <p:nvGraphicFramePr>
          <p:cNvPr id="14" name="Table 13">
            <a:extLst>
              <a:ext uri="{FF2B5EF4-FFF2-40B4-BE49-F238E27FC236}">
                <a16:creationId xmlns:a16="http://schemas.microsoft.com/office/drawing/2014/main" id="{0E918BBE-A575-51CF-5C56-63B73C51921D}"/>
              </a:ext>
            </a:extLst>
          </p:cNvPr>
          <p:cNvGraphicFramePr>
            <a:graphicFrameLocks noGrp="1"/>
          </p:cNvGraphicFramePr>
          <p:nvPr>
            <p:extLst>
              <p:ext uri="{D42A27DB-BD31-4B8C-83A1-F6EECF244321}">
                <p14:modId xmlns:p14="http://schemas.microsoft.com/office/powerpoint/2010/main" val="3242249603"/>
              </p:ext>
            </p:extLst>
          </p:nvPr>
        </p:nvGraphicFramePr>
        <p:xfrm>
          <a:off x="982290" y="1264272"/>
          <a:ext cx="9609055" cy="5186035"/>
        </p:xfrm>
        <a:graphic>
          <a:graphicData uri="http://schemas.openxmlformats.org/drawingml/2006/table">
            <a:tbl>
              <a:tblPr firstRow="1" bandRow="1">
                <a:tableStyleId>{5C22544A-7EE6-4342-B048-85BDC9FD1C3A}</a:tableStyleId>
              </a:tblPr>
              <a:tblGrid>
                <a:gridCol w="414780">
                  <a:extLst>
                    <a:ext uri="{9D8B030D-6E8A-4147-A177-3AD203B41FA5}">
                      <a16:colId xmlns:a16="http://schemas.microsoft.com/office/drawing/2014/main" val="3120836443"/>
                    </a:ext>
                  </a:extLst>
                </a:gridCol>
                <a:gridCol w="4251489">
                  <a:extLst>
                    <a:ext uri="{9D8B030D-6E8A-4147-A177-3AD203B41FA5}">
                      <a16:colId xmlns:a16="http://schemas.microsoft.com/office/drawing/2014/main" val="2181591419"/>
                    </a:ext>
                  </a:extLst>
                </a:gridCol>
                <a:gridCol w="565608">
                  <a:extLst>
                    <a:ext uri="{9D8B030D-6E8A-4147-A177-3AD203B41FA5}">
                      <a16:colId xmlns:a16="http://schemas.microsoft.com/office/drawing/2014/main" val="3623848585"/>
                    </a:ext>
                  </a:extLst>
                </a:gridCol>
                <a:gridCol w="499621">
                  <a:extLst>
                    <a:ext uri="{9D8B030D-6E8A-4147-A177-3AD203B41FA5}">
                      <a16:colId xmlns:a16="http://schemas.microsoft.com/office/drawing/2014/main" val="1340278285"/>
                    </a:ext>
                  </a:extLst>
                </a:gridCol>
                <a:gridCol w="3877557">
                  <a:extLst>
                    <a:ext uri="{9D8B030D-6E8A-4147-A177-3AD203B41FA5}">
                      <a16:colId xmlns:a16="http://schemas.microsoft.com/office/drawing/2014/main" val="2978460388"/>
                    </a:ext>
                  </a:extLst>
                </a:gridCol>
              </a:tblGrid>
              <a:tr h="390098">
                <a:tc>
                  <a:txBody>
                    <a:bodyPr/>
                    <a:lstStyle/>
                    <a:p>
                      <a:pPr algn="ctr"/>
                      <a:r>
                        <a:rPr lang="en-IN" dirty="0">
                          <a:solidFill>
                            <a:sysClr val="windowText" lastClr="000000"/>
                          </a:solidFill>
                        </a:rPr>
                        <a:t>1</a:t>
                      </a:r>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Requirements Analysis</a:t>
                      </a:r>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endParaRPr lang="en-GB">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ysClr val="windowText" lastClr="000000"/>
                          </a:solidFill>
                        </a:rPr>
                        <a:t>2</a:t>
                      </a:r>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IN" dirty="0">
                          <a:solidFill>
                            <a:sysClr val="windowText" lastClr="000000"/>
                          </a:solidFill>
                        </a:rPr>
                        <a:t>Test Planning</a:t>
                      </a:r>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168020195"/>
                  </a:ext>
                </a:extLst>
              </a:tr>
              <a:tr h="4795937">
                <a:tc gridSpan="2">
                  <a:txBody>
                    <a:bodyPr/>
                    <a:lstStyle/>
                    <a:p>
                      <a:pPr algn="just">
                        <a:spcBef>
                          <a:spcPts val="600"/>
                        </a:spcBef>
                      </a:pPr>
                      <a:r>
                        <a:rPr lang="en-US" dirty="0"/>
                        <a:t>Entry Criteria:</a:t>
                      </a:r>
                    </a:p>
                    <a:p>
                      <a:pPr marL="285750" indent="-285750" algn="just">
                        <a:spcBef>
                          <a:spcPts val="600"/>
                        </a:spcBef>
                        <a:buFont typeface="Arial" panose="020B0604020202020204" pitchFamily="34" charset="0"/>
                        <a:buChar char="•"/>
                      </a:pPr>
                      <a:r>
                        <a:rPr lang="en-US" dirty="0"/>
                        <a:t>Once Our team receives the Requirements Documents or project details about the Project which serves as the foundation for the testing process, providing the testing team with insights into what needs to be tested and how the software should behave.</a:t>
                      </a:r>
                    </a:p>
                    <a:p>
                      <a:pPr algn="just">
                        <a:spcBef>
                          <a:spcPts val="600"/>
                        </a:spcBef>
                      </a:pPr>
                      <a:endParaRPr lang="en-US" dirty="0"/>
                    </a:p>
                    <a:p>
                      <a:pPr algn="just">
                        <a:spcBef>
                          <a:spcPts val="600"/>
                        </a:spcBef>
                      </a:pPr>
                      <a:r>
                        <a:rPr lang="en-US" dirty="0"/>
                        <a:t>Exit Criteria:</a:t>
                      </a:r>
                    </a:p>
                    <a:p>
                      <a:pPr marL="285750" indent="-285750" algn="just">
                        <a:spcBef>
                          <a:spcPts val="600"/>
                        </a:spcBef>
                        <a:buFont typeface="Arial" panose="020B0604020202020204" pitchFamily="34" charset="0"/>
                        <a:buChar char="•"/>
                      </a:pPr>
                      <a:r>
                        <a:rPr lang="en-US" dirty="0"/>
                        <a:t>Our team should thoroughly explore and understand each requirement listed in the documents or project details, what needs to be tested and how it should behave.</a:t>
                      </a:r>
                      <a:endParaRPr lang="en-GB" dirty="0"/>
                    </a:p>
                    <a:p>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spcBef>
                          <a:spcPts val="600"/>
                        </a:spcBef>
                      </a:pPr>
                      <a:r>
                        <a:rPr lang="en-US" dirty="0"/>
                        <a:t>Entry Criteria:</a:t>
                      </a:r>
                    </a:p>
                    <a:p>
                      <a:pPr marL="285750" indent="-285750" algn="just">
                        <a:spcBef>
                          <a:spcPts val="600"/>
                        </a:spcBef>
                        <a:buFont typeface="Arial" panose="020B0604020202020204" pitchFamily="34" charset="0"/>
                        <a:buChar char="•"/>
                      </a:pPr>
                      <a:r>
                        <a:rPr lang="en-US" dirty="0"/>
                        <a:t>Testable Requirements derived from the given Requirements Documents or Project details</a:t>
                      </a:r>
                    </a:p>
                    <a:p>
                      <a:pPr marL="285750" indent="-285750" algn="just">
                        <a:spcBef>
                          <a:spcPts val="600"/>
                        </a:spcBef>
                        <a:buFont typeface="Arial" panose="020B0604020202020204" pitchFamily="34" charset="0"/>
                        <a:buChar char="•"/>
                      </a:pPr>
                      <a:r>
                        <a:rPr lang="en-US" dirty="0"/>
                        <a:t>Any doubts or uncertainties regarding the requirements should be addressed and clarified to ensure that the testing team has a clear understanding of what needs to be tested and how it should behave.</a:t>
                      </a:r>
                    </a:p>
                    <a:p>
                      <a:pPr algn="just">
                        <a:spcBef>
                          <a:spcPts val="600"/>
                        </a:spcBef>
                      </a:pPr>
                      <a:r>
                        <a:rPr lang="en-US" dirty="0"/>
                        <a:t>Exit Criteria:</a:t>
                      </a:r>
                    </a:p>
                    <a:p>
                      <a:pPr marL="285750" indent="-285750" algn="just">
                        <a:spcBef>
                          <a:spcPts val="600"/>
                        </a:spcBef>
                        <a:buFont typeface="Arial" panose="020B0604020202020204" pitchFamily="34" charset="0"/>
                        <a:buChar char="•"/>
                      </a:pPr>
                      <a:r>
                        <a:rPr lang="en-US" dirty="0"/>
                        <a:t>Test Plan document created which provides a high-level overview of how testing will be conducted.</a:t>
                      </a:r>
                      <a:endParaRPr lang="en-GB" dirty="0"/>
                    </a:p>
                    <a:p>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47031"/>
                  </a:ext>
                </a:extLst>
              </a:tr>
            </a:tbl>
          </a:graphicData>
        </a:graphic>
      </p:graphicFrame>
    </p:spTree>
    <p:extLst>
      <p:ext uri="{BB962C8B-B14F-4D97-AF65-F5344CB8AC3E}">
        <p14:creationId xmlns:p14="http://schemas.microsoft.com/office/powerpoint/2010/main" val="349896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9A44CD-B4A2-134F-0DA4-8A4770BA873D}"/>
              </a:ext>
            </a:extLst>
          </p:cNvPr>
          <p:cNvSpPr/>
          <p:nvPr/>
        </p:nvSpPr>
        <p:spPr>
          <a:xfrm>
            <a:off x="5786818" y="407693"/>
            <a:ext cx="184731" cy="523220"/>
          </a:xfrm>
          <a:prstGeom prst="rect">
            <a:avLst/>
          </a:prstGeom>
          <a:noFill/>
        </p:spPr>
        <p:txBody>
          <a:bodyPr wrap="none" lIns="91440" tIns="45720" rIns="91440" bIns="45720">
            <a:spAutoFit/>
          </a:bodyPr>
          <a:lstStyle/>
          <a:p>
            <a:pPr algn="ctr"/>
            <a:endParaRPr lang="en-US" sz="2800" b="0" cap="none" spc="0" dirty="0">
              <a:ln w="0"/>
              <a:solidFill>
                <a:schemeClr val="bg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8FDCE0E7-3205-A993-D4EA-80417EABEDA8}"/>
              </a:ext>
            </a:extLst>
          </p:cNvPr>
          <p:cNvSpPr/>
          <p:nvPr/>
        </p:nvSpPr>
        <p:spPr>
          <a:xfrm>
            <a:off x="0" y="307541"/>
            <a:ext cx="12192000" cy="723523"/>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cap="none" spc="0" dirty="0">
                <a:ln w="0"/>
                <a:solidFill>
                  <a:schemeClr val="bg1"/>
                </a:solidFill>
                <a:effectLst>
                  <a:outerShdw blurRad="38100" dist="19050" dir="2700000" algn="tl" rotWithShape="0">
                    <a:schemeClr val="dk1">
                      <a:alpha val="40000"/>
                    </a:schemeClr>
                  </a:outerShdw>
                </a:effectLst>
              </a:rPr>
              <a:t>Entry and Exit Criteria</a:t>
            </a:r>
          </a:p>
        </p:txBody>
      </p:sp>
      <p:graphicFrame>
        <p:nvGraphicFramePr>
          <p:cNvPr id="14" name="Table 13">
            <a:extLst>
              <a:ext uri="{FF2B5EF4-FFF2-40B4-BE49-F238E27FC236}">
                <a16:creationId xmlns:a16="http://schemas.microsoft.com/office/drawing/2014/main" id="{0E918BBE-A575-51CF-5C56-63B73C51921D}"/>
              </a:ext>
            </a:extLst>
          </p:cNvPr>
          <p:cNvGraphicFramePr>
            <a:graphicFrameLocks noGrp="1"/>
          </p:cNvGraphicFramePr>
          <p:nvPr>
            <p:extLst>
              <p:ext uri="{D42A27DB-BD31-4B8C-83A1-F6EECF244321}">
                <p14:modId xmlns:p14="http://schemas.microsoft.com/office/powerpoint/2010/main" val="3224586627"/>
              </p:ext>
            </p:extLst>
          </p:nvPr>
        </p:nvGraphicFramePr>
        <p:xfrm>
          <a:off x="1291472" y="1773319"/>
          <a:ext cx="9609055" cy="3956458"/>
        </p:xfrm>
        <a:graphic>
          <a:graphicData uri="http://schemas.openxmlformats.org/drawingml/2006/table">
            <a:tbl>
              <a:tblPr firstRow="1" bandRow="1">
                <a:tableStyleId>{5C22544A-7EE6-4342-B048-85BDC9FD1C3A}</a:tableStyleId>
              </a:tblPr>
              <a:tblGrid>
                <a:gridCol w="414780">
                  <a:extLst>
                    <a:ext uri="{9D8B030D-6E8A-4147-A177-3AD203B41FA5}">
                      <a16:colId xmlns:a16="http://schemas.microsoft.com/office/drawing/2014/main" val="3120836443"/>
                    </a:ext>
                  </a:extLst>
                </a:gridCol>
                <a:gridCol w="4251489">
                  <a:extLst>
                    <a:ext uri="{9D8B030D-6E8A-4147-A177-3AD203B41FA5}">
                      <a16:colId xmlns:a16="http://schemas.microsoft.com/office/drawing/2014/main" val="2181591419"/>
                    </a:ext>
                  </a:extLst>
                </a:gridCol>
                <a:gridCol w="565608">
                  <a:extLst>
                    <a:ext uri="{9D8B030D-6E8A-4147-A177-3AD203B41FA5}">
                      <a16:colId xmlns:a16="http://schemas.microsoft.com/office/drawing/2014/main" val="3623848585"/>
                    </a:ext>
                  </a:extLst>
                </a:gridCol>
                <a:gridCol w="499621">
                  <a:extLst>
                    <a:ext uri="{9D8B030D-6E8A-4147-A177-3AD203B41FA5}">
                      <a16:colId xmlns:a16="http://schemas.microsoft.com/office/drawing/2014/main" val="1340278285"/>
                    </a:ext>
                  </a:extLst>
                </a:gridCol>
                <a:gridCol w="3877557">
                  <a:extLst>
                    <a:ext uri="{9D8B030D-6E8A-4147-A177-3AD203B41FA5}">
                      <a16:colId xmlns:a16="http://schemas.microsoft.com/office/drawing/2014/main" val="2978460388"/>
                    </a:ext>
                  </a:extLst>
                </a:gridCol>
              </a:tblGrid>
              <a:tr h="292065">
                <a:tc>
                  <a:txBody>
                    <a:bodyPr/>
                    <a:lstStyle/>
                    <a:p>
                      <a:pPr algn="ctr"/>
                      <a:r>
                        <a:rPr lang="en-IN" dirty="0">
                          <a:solidFill>
                            <a:schemeClr val="bg1"/>
                          </a:solidFill>
                        </a:rPr>
                        <a:t>3</a:t>
                      </a:r>
                      <a:endParaRPr lang="en-GB"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Test Execution</a:t>
                      </a:r>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lang="en-GB">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chemeClr val="bg1"/>
                          </a:solidFill>
                        </a:rPr>
                        <a:t>4</a:t>
                      </a:r>
                      <a:endParaRPr lang="en-GB"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IN" dirty="0">
                          <a:solidFill>
                            <a:sysClr val="windowText" lastClr="000000"/>
                          </a:solidFill>
                        </a:rPr>
                        <a:t>Test Closure</a:t>
                      </a:r>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168020195"/>
                  </a:ext>
                </a:extLst>
              </a:tr>
              <a:tr h="3590698">
                <a:tc gridSpan="2">
                  <a:txBody>
                    <a:bodyPr/>
                    <a:lstStyle/>
                    <a:p>
                      <a:pPr algn="just">
                        <a:spcBef>
                          <a:spcPts val="600"/>
                        </a:spcBef>
                      </a:pPr>
                      <a:r>
                        <a:rPr lang="en-US" dirty="0"/>
                        <a:t>Entry Criteria:</a:t>
                      </a:r>
                    </a:p>
                    <a:p>
                      <a:pPr marL="285750" indent="-285750" algn="just">
                        <a:spcBef>
                          <a:spcPts val="600"/>
                        </a:spcBef>
                        <a:buFont typeface="Arial" panose="020B0604020202020204" pitchFamily="34" charset="0"/>
                        <a:buChar char="•"/>
                      </a:pPr>
                      <a:r>
                        <a:rPr lang="en-US" dirty="0"/>
                        <a:t>Our team write test Scenario and test cases and reviewed the testing in web </a:t>
                      </a:r>
                      <a:r>
                        <a:rPr lang="en-US" dirty="0" err="1"/>
                        <a:t>appliction</a:t>
                      </a:r>
                      <a:r>
                        <a:rPr lang="en-US" dirty="0"/>
                        <a:t>.</a:t>
                      </a:r>
                    </a:p>
                    <a:p>
                      <a:pPr algn="just">
                        <a:spcBef>
                          <a:spcPts val="600"/>
                        </a:spcBef>
                      </a:pPr>
                      <a:endParaRPr lang="en-US" dirty="0"/>
                    </a:p>
                    <a:p>
                      <a:pPr algn="just">
                        <a:spcBef>
                          <a:spcPts val="600"/>
                        </a:spcBef>
                      </a:pPr>
                      <a:r>
                        <a:rPr lang="en-US" dirty="0"/>
                        <a:t>Exit Criteria:</a:t>
                      </a:r>
                    </a:p>
                    <a:p>
                      <a:pPr marL="285750" indent="-285750" algn="just">
                        <a:spcBef>
                          <a:spcPts val="600"/>
                        </a:spcBef>
                        <a:buFont typeface="Arial" panose="020B0604020202020204" pitchFamily="34" charset="0"/>
                        <a:buChar char="•"/>
                      </a:pPr>
                      <a:r>
                        <a:rPr lang="en-IN" dirty="0"/>
                        <a:t>Create Test Report and Defect report.</a:t>
                      </a:r>
                      <a:endParaRPr lang="en-GB" dirty="0"/>
                    </a:p>
                    <a:p>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just">
                        <a:spcBef>
                          <a:spcPts val="600"/>
                        </a:spcBef>
                      </a:pPr>
                      <a:r>
                        <a:rPr lang="en-US" dirty="0"/>
                        <a:t>Entry Criteria:</a:t>
                      </a:r>
                    </a:p>
                    <a:p>
                      <a:pPr marL="285750" indent="-285750" algn="just">
                        <a:spcBef>
                          <a:spcPts val="600"/>
                        </a:spcBef>
                        <a:buFont typeface="Arial" panose="020B0604020202020204" pitchFamily="34" charset="0"/>
                        <a:buChar char="•"/>
                      </a:pPr>
                      <a:r>
                        <a:rPr lang="en-US" dirty="0"/>
                        <a:t>Test Report and Defect Report are ready.</a:t>
                      </a:r>
                    </a:p>
                    <a:p>
                      <a:pPr marL="285750" indent="-285750" algn="just">
                        <a:spcBef>
                          <a:spcPts val="600"/>
                        </a:spcBef>
                        <a:buFont typeface="Arial" panose="020B0604020202020204" pitchFamily="34" charset="0"/>
                        <a:buChar char="•"/>
                      </a:pPr>
                      <a:endParaRPr lang="en-US" dirty="0"/>
                    </a:p>
                    <a:p>
                      <a:pPr algn="just">
                        <a:spcBef>
                          <a:spcPts val="600"/>
                        </a:spcBef>
                      </a:pPr>
                      <a:r>
                        <a:rPr lang="en-US" dirty="0"/>
                        <a:t>Exit Criteria:</a:t>
                      </a:r>
                    </a:p>
                    <a:p>
                      <a:pPr marL="285750" indent="-285750">
                        <a:buFont typeface="Arial" panose="020B0604020202020204" pitchFamily="34" charset="0"/>
                        <a:buChar char="•"/>
                      </a:pPr>
                      <a:r>
                        <a:rPr lang="en-GB" dirty="0">
                          <a:solidFill>
                            <a:sysClr val="windowText" lastClr="000000"/>
                          </a:solidFill>
                        </a:rPr>
                        <a:t>Ready to Test summery Report. It is overview of entire testing process.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GB"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47031"/>
                  </a:ext>
                </a:extLst>
              </a:tr>
            </a:tbl>
          </a:graphicData>
        </a:graphic>
      </p:graphicFrame>
    </p:spTree>
    <p:extLst>
      <p:ext uri="{BB962C8B-B14F-4D97-AF65-F5344CB8AC3E}">
        <p14:creationId xmlns:p14="http://schemas.microsoft.com/office/powerpoint/2010/main" val="3507497593"/>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TotalTime>
  <Words>513</Words>
  <Application>Microsoft Office PowerPoint</Application>
  <PresentationFormat>Widescreen</PresentationFormat>
  <Paragraphs>118</Paragraphs>
  <Slides>12</Slides>
  <Notes>2</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12</vt:i4>
      </vt:variant>
    </vt:vector>
  </HeadingPairs>
  <TitlesOfParts>
    <vt:vector size="29" baseType="lpstr">
      <vt:lpstr>Arial</vt:lpstr>
      <vt:lpstr>Calibri</vt:lpstr>
      <vt:lpstr>Calibri Light</vt:lpstr>
      <vt:lpstr>Cambria</vt:lpstr>
      <vt:lpstr>Century Gothic</vt:lpstr>
      <vt:lpstr>Courier New</vt:lpstr>
      <vt:lpstr>Rockwell</vt:lpstr>
      <vt:lpstr>Rockwell Condensed</vt:lpstr>
      <vt:lpstr>Times New Roman</vt:lpstr>
      <vt:lpstr>Verdana</vt:lpstr>
      <vt:lpstr>Wingdings</vt:lpstr>
      <vt:lpstr>Wingdings 3</vt:lpstr>
      <vt:lpstr>Office Theme</vt:lpstr>
      <vt:lpstr>Gallery</vt:lpstr>
      <vt:lpstr>Wisp</vt:lpstr>
      <vt:lpstr>Wood Type</vt:lpstr>
      <vt:lpstr>Ion</vt:lpstr>
      <vt:lpstr>PowerPoint Presentation</vt:lpstr>
      <vt:lpstr>PowerPoint Presentation</vt:lpstr>
      <vt:lpstr>PowerPoint Presentation</vt:lpstr>
      <vt:lpstr>PowerPoint Presentation</vt:lpstr>
      <vt:lpstr>PowerPoint Presentation</vt:lpstr>
      <vt:lpstr>Test Schedule</vt:lpstr>
      <vt:lpstr>Test Deliverables</vt:lpstr>
      <vt:lpstr>PowerPoint Presentation</vt:lpstr>
      <vt:lpstr>PowerPoint Presentation</vt:lpstr>
      <vt:lpstr>Environments</vt:lpstr>
      <vt:lpstr> Tools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 SAREN</dc:creator>
  <cp:lastModifiedBy>SAMIR SAREN</cp:lastModifiedBy>
  <cp:revision>19</cp:revision>
  <dcterms:created xsi:type="dcterms:W3CDTF">2024-04-30T03:06:52Z</dcterms:created>
  <dcterms:modified xsi:type="dcterms:W3CDTF">2024-04-30T10:05:42Z</dcterms:modified>
</cp:coreProperties>
</file>