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7"/>
  </p:notesMasterIdLst>
  <p:sldIdLst>
    <p:sldId id="342" r:id="rId2"/>
    <p:sldId id="328" r:id="rId3"/>
    <p:sldId id="295" r:id="rId4"/>
    <p:sldId id="257" r:id="rId5"/>
    <p:sldId id="313" r:id="rId6"/>
    <p:sldId id="314" r:id="rId7"/>
    <p:sldId id="262" r:id="rId8"/>
    <p:sldId id="305" r:id="rId9"/>
    <p:sldId id="336" r:id="rId10"/>
    <p:sldId id="337" r:id="rId11"/>
    <p:sldId id="338" r:id="rId12"/>
    <p:sldId id="339" r:id="rId13"/>
    <p:sldId id="340" r:id="rId14"/>
    <p:sldId id="341" r:id="rId15"/>
    <p:sldId id="344" r:id="rId16"/>
    <p:sldId id="345" r:id="rId17"/>
    <p:sldId id="346" r:id="rId18"/>
    <p:sldId id="347" r:id="rId19"/>
    <p:sldId id="348" r:id="rId20"/>
    <p:sldId id="349" r:id="rId21"/>
    <p:sldId id="351" r:id="rId22"/>
    <p:sldId id="355" r:id="rId23"/>
    <p:sldId id="353" r:id="rId24"/>
    <p:sldId id="354" r:id="rId25"/>
    <p:sldId id="29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62" autoAdjust="0"/>
    <p:restoredTop sz="94660"/>
  </p:normalViewPr>
  <p:slideViewPr>
    <p:cSldViewPr>
      <p:cViewPr>
        <p:scale>
          <a:sx n="70" d="100"/>
          <a:sy n="70" d="100"/>
        </p:scale>
        <p:origin x="-1114"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53CC75-A34E-483E-8ACE-0973273CFB9D}" type="datetimeFigureOut">
              <a:rPr lang="en-US" smtClean="0"/>
              <a:pPr/>
              <a:t>6/1/2021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6C14C1-F2EF-4081-A361-1F0798E348B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16C14C1-F2EF-4081-A361-1F0798E348B0}" type="slidenum">
              <a:rPr lang="en-IN" smtClean="0"/>
              <a:pPr/>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16C14C1-F2EF-4081-A361-1F0798E348B0}" type="slidenum">
              <a:rPr lang="en-IN" smtClean="0"/>
              <a:pPr/>
              <a:t>22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6/1/2021</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6/1/2021</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6/1/2021</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6/1/2021</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6/1/2021</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6/1/2021</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6/1/2021</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6/1/2021</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68087"/>
            <a:ext cx="7886700" cy="5708877"/>
          </a:xfrm>
        </p:spPr>
        <p:txBody>
          <a:bodyPr>
            <a:normAutofit fontScale="62500" lnSpcReduction="20000"/>
          </a:bodyPr>
          <a:lstStyle/>
          <a:p>
            <a:pPr>
              <a:buNone/>
            </a:pPr>
            <a:r>
              <a:rPr lang="en-US" sz="3800" b="1" dirty="0" smtClean="0"/>
              <a:t>Phase detector</a:t>
            </a:r>
            <a:r>
              <a:rPr lang="en-US" sz="3200" dirty="0" smtClean="0"/>
              <a:t>:  </a:t>
            </a:r>
          </a:p>
          <a:p>
            <a:pPr>
              <a:buFont typeface="Wingdings" panose="05000000000000000000" pitchFamily="2" charset="2"/>
              <a:buChar char="Ø"/>
            </a:pPr>
            <a:r>
              <a:rPr lang="en-US" dirty="0" smtClean="0"/>
              <a:t>This comparator circuit compares the input frequency and the VCO output frequency and produces a dc voltage that is proportional to the phase difference between the two frequencies. </a:t>
            </a:r>
          </a:p>
          <a:p>
            <a:pPr>
              <a:buNone/>
            </a:pPr>
            <a:endParaRPr lang="en-US" dirty="0" smtClean="0"/>
          </a:p>
          <a:p>
            <a:pPr>
              <a:buNone/>
            </a:pPr>
            <a:r>
              <a:rPr lang="en-US" sz="3600" b="1" dirty="0" smtClean="0"/>
              <a:t>LPF</a:t>
            </a:r>
            <a:r>
              <a:rPr lang="en-US" dirty="0" smtClean="0"/>
              <a:t>:</a:t>
            </a:r>
          </a:p>
          <a:p>
            <a:pPr>
              <a:buFont typeface="Wingdings" panose="05000000000000000000" pitchFamily="2" charset="2"/>
              <a:buChar char="Ø"/>
            </a:pPr>
            <a:r>
              <a:rPr lang="en-US" dirty="0" smtClean="0"/>
              <a:t> A Low Pass Filter (LPF) is used in Phase Locked Loops (PLL) to get rid of the high frequency components in the output of the phase detector</a:t>
            </a:r>
          </a:p>
          <a:p>
            <a:pPr>
              <a:buFont typeface="Wingdings" panose="05000000000000000000" pitchFamily="2" charset="2"/>
              <a:buChar char="Ø"/>
            </a:pPr>
            <a:r>
              <a:rPr lang="en-US" dirty="0" smtClean="0"/>
              <a:t> It also removes the high frequency noise</a:t>
            </a:r>
          </a:p>
          <a:p>
            <a:pPr>
              <a:buFont typeface="Wingdings" panose="05000000000000000000" pitchFamily="2" charset="2"/>
              <a:buChar char="Ø"/>
            </a:pPr>
            <a:r>
              <a:rPr lang="en-US" dirty="0" smtClean="0"/>
              <a:t>It helps to control the dynamic characteristics of the whole system</a:t>
            </a:r>
          </a:p>
          <a:p>
            <a:pPr>
              <a:buNone/>
            </a:pPr>
            <a:r>
              <a:rPr lang="en-US" sz="3600" b="1" dirty="0" err="1" smtClean="0"/>
              <a:t>Vco</a:t>
            </a:r>
            <a:r>
              <a:rPr lang="en-US" dirty="0" smtClean="0"/>
              <a:t>:</a:t>
            </a:r>
          </a:p>
          <a:p>
            <a:pPr>
              <a:buFont typeface="Wingdings" panose="05000000000000000000" pitchFamily="2" charset="2"/>
              <a:buChar char="Ø"/>
            </a:pPr>
            <a:r>
              <a:rPr lang="en-US" dirty="0" smtClean="0"/>
              <a:t>The main function of the VCO is to generate an output frequency that is directly proportional to the input voltage.</a:t>
            </a:r>
          </a:p>
          <a:p>
            <a:pPr>
              <a:buFont typeface="Wingdings" panose="05000000000000000000" pitchFamily="2" charset="2"/>
              <a:buChar char="Ø"/>
            </a:pPr>
            <a:r>
              <a:rPr lang="en-US" dirty="0" smtClean="0"/>
              <a:t>The frequency of oscillation is determined by the resistor R and capacitor C along with the voltage </a:t>
            </a:r>
            <a:r>
              <a:rPr lang="en-US" dirty="0" err="1" smtClean="0"/>
              <a:t>Vc</a:t>
            </a:r>
            <a:r>
              <a:rPr lang="en-US" dirty="0" smtClean="0"/>
              <a:t> applied to the control terminal.</a:t>
            </a:r>
          </a:p>
          <a:p>
            <a:pPr>
              <a:buNone/>
            </a:pPr>
            <a:endParaRPr lang="en-US" sz="4000" dirty="0" smtClean="0"/>
          </a:p>
          <a:p>
            <a:endParaRPr 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SYNCHRONOUS REFERENCE FRAME THEORY (D-Q THEORY)</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solidFill>
                <a:schemeClr val="bg1"/>
              </a:solidFill>
            </a:endParaRPr>
          </a:p>
          <a:p>
            <a:pPr>
              <a:buNone/>
            </a:pPr>
            <a:r>
              <a:rPr lang="en-US" dirty="0" smtClean="0">
                <a:solidFill>
                  <a:schemeClr val="bg1"/>
                </a:solidFill>
              </a:rPr>
              <a:t>                                                                                                   </a:t>
            </a:r>
          </a:p>
          <a:p>
            <a:pPr>
              <a:buNone/>
            </a:pPr>
            <a:endParaRPr lang="en-US" dirty="0" smtClean="0">
              <a:solidFill>
                <a:schemeClr val="bg1"/>
              </a:solidFill>
            </a:endParaRPr>
          </a:p>
          <a:p>
            <a:pPr>
              <a:buNone/>
            </a:pPr>
            <a:endParaRPr lang="en-US" dirty="0" smtClean="0">
              <a:solidFill>
                <a:schemeClr val="bg1"/>
              </a:solidFill>
            </a:endParaRPr>
          </a:p>
          <a:p>
            <a:pPr>
              <a:buNone/>
            </a:pPr>
            <a:r>
              <a:rPr lang="en-US" dirty="0" smtClean="0">
                <a:solidFill>
                  <a:schemeClr val="bg1"/>
                </a:solidFill>
              </a:rPr>
              <a:t>                                       </a:t>
            </a:r>
          </a:p>
          <a:p>
            <a:pPr>
              <a:buNone/>
            </a:pPr>
            <a:r>
              <a:rPr lang="en-US" dirty="0" smtClean="0">
                <a:solidFill>
                  <a:schemeClr val="bg2">
                    <a:lumMod val="10000"/>
                  </a:schemeClr>
                </a:solidFill>
              </a:rPr>
              <a:t>                                             </a:t>
            </a:r>
            <a:r>
              <a:rPr lang="en-US" sz="3600" dirty="0" smtClean="0">
                <a:solidFill>
                  <a:schemeClr val="bg2">
                    <a:lumMod val="10000"/>
                  </a:schemeClr>
                </a:solidFill>
              </a:rPr>
              <a:t> </a:t>
            </a:r>
            <a:endParaRPr lang="en-US" dirty="0" smtClean="0">
              <a:solidFill>
                <a:sysClr val="windowText" lastClr="000000"/>
              </a:solidFill>
            </a:endParaRPr>
          </a:p>
          <a:p>
            <a:pPr>
              <a:buNone/>
            </a:pPr>
            <a:endParaRPr lang="en-US" dirty="0" smtClean="0">
              <a:solidFill>
                <a:sysClr val="windowText" lastClr="000000"/>
              </a:solidFill>
            </a:endParaRPr>
          </a:p>
          <a:p>
            <a:pPr>
              <a:buNone/>
            </a:pPr>
            <a:endParaRPr lang="en-US" dirty="0" smtClean="0">
              <a:solidFill>
                <a:sysClr val="windowText" lastClr="000000"/>
              </a:solidFill>
            </a:endParaRPr>
          </a:p>
          <a:p>
            <a:pPr>
              <a:buNone/>
            </a:pPr>
            <a:endParaRPr lang="en-US" dirty="0" smtClean="0">
              <a:solidFill>
                <a:sysClr val="windowText" lastClr="000000"/>
              </a:solidFill>
            </a:endParaRPr>
          </a:p>
          <a:p>
            <a:pPr>
              <a:buNone/>
            </a:pPr>
            <a:endParaRPr lang="en-US" dirty="0" smtClean="0">
              <a:solidFill>
                <a:sysClr val="windowText" lastClr="000000"/>
              </a:solidFill>
            </a:endParaRPr>
          </a:p>
          <a:p>
            <a:pPr>
              <a:buNone/>
            </a:pPr>
            <a:endParaRPr lang="en-US" dirty="0" smtClean="0">
              <a:solidFill>
                <a:sysClr val="windowText" lastClr="000000"/>
              </a:solidFill>
            </a:endParaRPr>
          </a:p>
          <a:p>
            <a:pPr>
              <a:buNone/>
            </a:pPr>
            <a:endParaRPr lang="en-US" dirty="0" smtClean="0">
              <a:solidFill>
                <a:sysClr val="windowText" lastClr="000000"/>
              </a:solidFill>
            </a:endParaRPr>
          </a:p>
          <a:p>
            <a:pPr>
              <a:buNone/>
            </a:pPr>
            <a:r>
              <a:rPr lang="en-US" sz="3600" dirty="0" smtClean="0">
                <a:solidFill>
                  <a:sysClr val="windowText" lastClr="000000"/>
                </a:solidFill>
              </a:rPr>
              <a:t>                                </a:t>
            </a:r>
          </a:p>
          <a:p>
            <a:endParaRPr lang="en-US" dirty="0"/>
          </a:p>
        </p:txBody>
      </p:sp>
      <p:pic>
        <p:nvPicPr>
          <p:cNvPr id="4" name="Picture 3" descr="dq.JPG"/>
          <p:cNvPicPr>
            <a:picLocks noChangeAspect="1"/>
          </p:cNvPicPr>
          <p:nvPr/>
        </p:nvPicPr>
        <p:blipFill>
          <a:blip r:embed="rId2" cstate="print"/>
          <a:stretch>
            <a:fillRect/>
          </a:stretch>
        </p:blipFill>
        <p:spPr>
          <a:xfrm>
            <a:off x="938893" y="1709057"/>
            <a:ext cx="6915149" cy="4103914"/>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                       PI Controller</a:t>
            </a:r>
            <a:endParaRPr lang="en-US" dirty="0"/>
          </a:p>
        </p:txBody>
      </p:sp>
      <p:pic>
        <p:nvPicPr>
          <p:cNvPr id="4" name="Picture 4"/>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61408" y="2242458"/>
            <a:ext cx="5853792" cy="32439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70115"/>
            <a:ext cx="7886700" cy="5806849"/>
          </a:xfrm>
        </p:spPr>
        <p:txBody>
          <a:bodyPr>
            <a:normAutofit fontScale="85000" lnSpcReduction="20000"/>
          </a:bodyPr>
          <a:lstStyle/>
          <a:p>
            <a:pPr algn="just">
              <a:buFont typeface="Wingdings" pitchFamily="2" charset="2"/>
              <a:buChar char="Ø"/>
            </a:pPr>
            <a:r>
              <a:rPr lang="en-IN" dirty="0" smtClean="0">
                <a:latin typeface="Times New Roman" pitchFamily="18" charset="0"/>
                <a:cs typeface="Times New Roman" pitchFamily="18" charset="0"/>
              </a:rPr>
              <a:t>This is the combination of proportional and an integral controller the output (also called the actuating signal) is equal to the summation of proportional and integral of the error signal.</a:t>
            </a:r>
          </a:p>
          <a:p>
            <a:pPr algn="just">
              <a:buNone/>
            </a:pPr>
            <a:endParaRPr lang="en-IN" dirty="0" smtClean="0">
              <a:latin typeface="Times New Roman" pitchFamily="18" charset="0"/>
              <a:cs typeface="Times New Roman" pitchFamily="18" charset="0"/>
            </a:endParaRPr>
          </a:p>
          <a:p>
            <a:pPr algn="just">
              <a:buFont typeface="Wingdings" pitchFamily="2" charset="2"/>
              <a:buChar char="Ø"/>
            </a:pPr>
            <a:r>
              <a:rPr lang="en-IN" dirty="0" smtClean="0">
                <a:latin typeface="Times New Roman" pitchFamily="18" charset="0"/>
                <a:cs typeface="Times New Roman" pitchFamily="18" charset="0"/>
              </a:rPr>
              <a:t>PI controller will eliminate forced oscillations and steady state error resulting in operation of on-off controller and P controller respectively.</a:t>
            </a:r>
          </a:p>
          <a:p>
            <a:pPr algn="just">
              <a:buNone/>
            </a:pPr>
            <a:endParaRPr lang="en-IN" dirty="0" smtClean="0">
              <a:latin typeface="Times New Roman" pitchFamily="18" charset="0"/>
              <a:cs typeface="Times New Roman" pitchFamily="18" charset="0"/>
            </a:endParaRPr>
          </a:p>
          <a:p>
            <a:pPr algn="just">
              <a:buFont typeface="Wingdings" pitchFamily="2" charset="2"/>
              <a:buChar char="Ø"/>
            </a:pPr>
            <a:r>
              <a:rPr lang="en-IN" dirty="0" smtClean="0">
                <a:latin typeface="Times New Roman" pitchFamily="18" charset="0"/>
                <a:cs typeface="Times New Roman" pitchFamily="18" charset="0"/>
              </a:rPr>
              <a:t>The integral mode has a negative effect on speed of the response and overall stability of the system. Thus PI controller will not increase the speed of response.</a:t>
            </a:r>
          </a:p>
          <a:p>
            <a:pPr algn="just">
              <a:buNone/>
            </a:pPr>
            <a:endParaRPr lang="en-IN" dirty="0" smtClean="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PI controller does not have means to predict what will happen with the error in near future.</a:t>
            </a:r>
          </a:p>
          <a:p>
            <a:pPr algn="just"/>
            <a:endParaRPr lang="en-IN"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Pulse width modulation technique</a:t>
            </a:r>
            <a:br>
              <a:rPr lang="en-US" b="1" dirty="0" smtClean="0">
                <a:latin typeface="Times New Roman" pitchFamily="18" charset="0"/>
                <a:cs typeface="Times New Roman" pitchFamily="18" charset="0"/>
              </a:rPr>
            </a:br>
            <a:endParaRPr 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085850" y="2002972"/>
            <a:ext cx="6368144" cy="4027714"/>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SIMULINK BLOCK DIAGRAM WITH PI CONTROLLER </a:t>
            </a:r>
            <a:endParaRPr lang="en-IN" sz="24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tretch>
            <a:fillRect/>
          </a:stretch>
        </p:blipFill>
        <p:spPr bwMode="auto">
          <a:xfrm>
            <a:off x="457200" y="2397943"/>
            <a:ext cx="8229600" cy="34694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381000"/>
          </a:xfrm>
        </p:spPr>
        <p:txBody>
          <a:bodyPr>
            <a:normAutofit fontScale="90000"/>
          </a:bodyPr>
          <a:lstStyle/>
          <a:p>
            <a:r>
              <a:rPr lang="en-US" sz="2400" dirty="0" smtClean="0"/>
              <a:t>CONTROL BLOCK DIAGRAM  FOR   GSC AND RSC</a:t>
            </a:r>
            <a:endParaRPr lang="en-IN" sz="2400" dirty="0"/>
          </a:p>
        </p:txBody>
      </p:sp>
      <p:pic>
        <p:nvPicPr>
          <p:cNvPr id="4" name="Content Placeholder 3"/>
          <p:cNvPicPr>
            <a:picLocks noGrp="1"/>
          </p:cNvPicPr>
          <p:nvPr>
            <p:ph idx="1"/>
          </p:nvPr>
        </p:nvPicPr>
        <p:blipFill>
          <a:blip r:embed="rId2"/>
          <a:stretch>
            <a:fillRect/>
          </a:stretch>
        </p:blipFill>
        <p:spPr bwMode="auto">
          <a:xfrm>
            <a:off x="509436" y="1935163"/>
            <a:ext cx="8125128"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
            <a:ext cx="8077200" cy="369332"/>
          </a:xfrm>
          <a:prstGeom prst="rect">
            <a:avLst/>
          </a:prstGeom>
        </p:spPr>
        <p:txBody>
          <a:bodyPr wrap="square">
            <a:spAutoFit/>
          </a:bodyPr>
          <a:lstStyle/>
          <a:p>
            <a:r>
              <a:rPr lang="en-US" dirty="0" smtClean="0"/>
              <a:t>Simulated performance of the proposed DFIG-based WECS at fixed wind speed .</a:t>
            </a:r>
            <a:endParaRPr lang="en-IN" dirty="0"/>
          </a:p>
        </p:txBody>
      </p:sp>
      <p:pic>
        <p:nvPicPr>
          <p:cNvPr id="1026" name="Picture 2" descr="C:\Users\LENOVO\Desktop\simulation results\base paper at fixed wind speed\1.PNG"/>
          <p:cNvPicPr>
            <a:picLocks noChangeAspect="1" noChangeArrowheads="1"/>
          </p:cNvPicPr>
          <p:nvPr/>
        </p:nvPicPr>
        <p:blipFill>
          <a:blip r:embed="rId2"/>
          <a:srcRect/>
          <a:stretch>
            <a:fillRect/>
          </a:stretch>
        </p:blipFill>
        <p:spPr bwMode="auto">
          <a:xfrm>
            <a:off x="228600" y="909638"/>
            <a:ext cx="8763000" cy="503872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ENOVO\Desktop\simulation results\base paper at fixed wind speed\at fixed spped scope 3.jpg"/>
          <p:cNvPicPr>
            <a:picLocks noChangeAspect="1" noChangeArrowheads="1"/>
          </p:cNvPicPr>
          <p:nvPr/>
        </p:nvPicPr>
        <p:blipFill>
          <a:blip r:embed="rId2"/>
          <a:srcRect/>
          <a:stretch>
            <a:fillRect/>
          </a:stretch>
        </p:blipFill>
        <p:spPr bwMode="auto">
          <a:xfrm>
            <a:off x="0" y="685800"/>
            <a:ext cx="9144000" cy="52578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81000"/>
            <a:ext cx="8458200" cy="646331"/>
          </a:xfrm>
          <a:prstGeom prst="rect">
            <a:avLst/>
          </a:prstGeom>
        </p:spPr>
        <p:txBody>
          <a:bodyPr wrap="square">
            <a:spAutoFit/>
          </a:bodyPr>
          <a:lstStyle/>
          <a:p>
            <a:r>
              <a:rPr lang="en-US" dirty="0" smtClean="0"/>
              <a:t>Simulated performance of the proposed DFIG-based WECS working as a STATCOM at zero wind speed.</a:t>
            </a:r>
            <a:endParaRPr lang="en-IN" dirty="0"/>
          </a:p>
        </p:txBody>
      </p:sp>
      <p:pic>
        <p:nvPicPr>
          <p:cNvPr id="3074" name="Picture 2" descr="C:\Users\LENOVO\Desktop\simulation results\base paper at zero wind speed\at zero wind speed scpe 2 (2).jpg"/>
          <p:cNvPicPr>
            <a:picLocks noChangeAspect="1" noChangeArrowheads="1"/>
          </p:cNvPicPr>
          <p:nvPr/>
        </p:nvPicPr>
        <p:blipFill>
          <a:blip r:embed="rId2"/>
          <a:srcRect/>
          <a:stretch>
            <a:fillRect/>
          </a:stretch>
        </p:blipFill>
        <p:spPr bwMode="auto">
          <a:xfrm>
            <a:off x="152400" y="1233488"/>
            <a:ext cx="8991600" cy="509111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rmAutofit fontScale="90000"/>
          </a:bodyPr>
          <a:lstStyle/>
          <a:p>
            <a:pPr algn="ctr"/>
            <a:r>
              <a:rPr lang="en-US" smtClean="0">
                <a:cs typeface="Times New Roman" pitchFamily="18" charset="0"/>
              </a:rPr>
              <a:t>Objective</a:t>
            </a:r>
            <a:br>
              <a:rPr lang="en-US" smtClean="0">
                <a:cs typeface="Times New Roman" pitchFamily="18" charset="0"/>
              </a:rPr>
            </a:br>
            <a:r>
              <a:rPr lang="en-US" dirty="0" smtClean="0"/>
              <a:t>	</a:t>
            </a:r>
            <a:endParaRPr lang="en-IN" dirty="0"/>
          </a:p>
        </p:txBody>
      </p:sp>
      <p:sp>
        <p:nvSpPr>
          <p:cNvPr id="3" name="Content Placeholder 2"/>
          <p:cNvSpPr>
            <a:spLocks noGrp="1"/>
          </p:cNvSpPr>
          <p:nvPr>
            <p:ph idx="1"/>
          </p:nvPr>
        </p:nvSpPr>
        <p:spPr>
          <a:xfrm>
            <a:off x="457200" y="1371600"/>
            <a:ext cx="8229600" cy="4953000"/>
          </a:xfrm>
        </p:spPr>
        <p:txBody>
          <a:bodyPr>
            <a:normAutofit fontScale="92500"/>
          </a:bodyPr>
          <a:lstStyle/>
          <a:p>
            <a:pPr algn="just">
              <a:lnSpc>
                <a:spcPct val="150000"/>
              </a:lnSpc>
              <a:buFont typeface="Wingdings" pitchFamily="2" charset="2"/>
              <a:buChar char="Ø"/>
            </a:pPr>
            <a:r>
              <a:rPr lang="en-IN" sz="1800" b="1" dirty="0" smtClean="0"/>
              <a:t>     	</a:t>
            </a:r>
            <a:r>
              <a:rPr lang="en-IN" sz="3100" b="1" dirty="0" smtClean="0"/>
              <a:t>	</a:t>
            </a:r>
            <a:r>
              <a:rPr lang="en-IN" sz="3400" dirty="0" smtClean="0">
                <a:latin typeface="Times New Roman" pitchFamily="18" charset="0"/>
                <a:cs typeface="Times New Roman" pitchFamily="18" charset="0"/>
              </a:rPr>
              <a:t>This project deals with the operation of doubly fed induction generator (DFIG) with an integrated active filter capabilities using grid-side converter (GSC). </a:t>
            </a:r>
          </a:p>
          <a:p>
            <a:pPr algn="just">
              <a:lnSpc>
                <a:spcPct val="150000"/>
              </a:lnSpc>
              <a:buFont typeface="Wingdings" pitchFamily="2" charset="2"/>
              <a:buChar char="Ø"/>
            </a:pPr>
            <a:r>
              <a:rPr lang="en-IN" sz="3400" dirty="0" smtClean="0">
                <a:latin typeface="Times New Roman" pitchFamily="18" charset="0"/>
                <a:cs typeface="Times New Roman" pitchFamily="18" charset="0"/>
              </a:rPr>
              <a:t>To mitigate load side harmonics and extract the maximum power.</a:t>
            </a:r>
            <a:endParaRPr lang="en-IN" sz="3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LENOVO\Desktop\simulation results\base paper at zero wind speed\at zero wind speed scope 3.jpg"/>
          <p:cNvPicPr>
            <a:picLocks noChangeAspect="1" noChangeArrowheads="1"/>
          </p:cNvPicPr>
          <p:nvPr/>
        </p:nvPicPr>
        <p:blipFill>
          <a:blip r:embed="rId2"/>
          <a:srcRect/>
          <a:stretch>
            <a:fillRect/>
          </a:stretch>
        </p:blipFill>
        <p:spPr bwMode="auto">
          <a:xfrm>
            <a:off x="152400" y="1295400"/>
            <a:ext cx="8763000" cy="48006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228600"/>
            <a:ext cx="8153400" cy="646331"/>
          </a:xfrm>
          <a:prstGeom prst="rect">
            <a:avLst/>
          </a:prstGeom>
        </p:spPr>
        <p:txBody>
          <a:bodyPr wrap="square">
            <a:spAutoFit/>
          </a:bodyPr>
          <a:lstStyle/>
          <a:p>
            <a:r>
              <a:rPr lang="en-US" dirty="0" smtClean="0"/>
              <a:t>Dynamic performance of DFIG-based WECS for the sudden removal and application of local loads.</a:t>
            </a:r>
            <a:endParaRPr lang="en-IN" dirty="0"/>
          </a:p>
        </p:txBody>
      </p:sp>
      <p:pic>
        <p:nvPicPr>
          <p:cNvPr id="1026" name="Picture 2" descr="C:\Users\LENOVO\Desktop\simulation results\base paper at dynamic wind speed\scope 2 dunamic.jpg"/>
          <p:cNvPicPr>
            <a:picLocks noChangeAspect="1" noChangeArrowheads="1"/>
          </p:cNvPicPr>
          <p:nvPr/>
        </p:nvPicPr>
        <p:blipFill>
          <a:blip r:embed="rId2"/>
          <a:srcRect/>
          <a:stretch>
            <a:fillRect/>
          </a:stretch>
        </p:blipFill>
        <p:spPr bwMode="auto">
          <a:xfrm>
            <a:off x="228600" y="1066800"/>
            <a:ext cx="8915400" cy="49530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219200" y="762000"/>
            <a:ext cx="7467600" cy="72019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APPENDIX</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50000"/>
              </a:lnSpc>
              <a:spcBef>
                <a:spcPct val="0"/>
              </a:spcBef>
              <a:spcAft>
                <a:spcPct val="0"/>
              </a:spcAft>
              <a:buClrTx/>
              <a:buSzTx/>
              <a:buFontTx/>
              <a:buAutoNum type="arabicParen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DFIG: 3.7 kW, Rs= 1.32 ohm,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Lls</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6.832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mH</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342900" marR="0" lvl="0" indent="-342900" algn="l" defTabSz="914400" rtl="0" eaLnBrk="0" fontAlgn="base" latinLnBrk="0" hangingPunct="0">
              <a:lnSpc>
                <a:spcPct val="150000"/>
              </a:lnSpc>
              <a:spcBef>
                <a:spcPct val="0"/>
              </a:spcBef>
              <a:spcAft>
                <a:spcPct val="0"/>
              </a:spcAft>
              <a:buClrTx/>
              <a:buSzTx/>
              <a:buFontTx/>
              <a:buAutoNum type="arabicParen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R2 =1.708 ohm,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Llr</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6.832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mH</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Rc</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419.646 ohm,</a:t>
            </a:r>
          </a:p>
          <a:p>
            <a:pPr marL="342900" marR="0" lvl="0" indent="-342900" algn="l" defTabSz="914400" rtl="0" eaLnBrk="0" fontAlgn="base" latinLnBrk="0" hangingPunct="0">
              <a:lnSpc>
                <a:spcPct val="150000"/>
              </a:lnSpc>
              <a:spcBef>
                <a:spcPct val="0"/>
              </a:spcBef>
              <a:spcAft>
                <a:spcPct val="0"/>
              </a:spcAft>
              <a:buClrTx/>
              <a:buSzTx/>
              <a:buFontTx/>
              <a:buAutoNum type="arabicParen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Lm =0.219 H, J = 0.1878 kg · m2, stator to rotor turns ratio</a:t>
            </a:r>
            <a:r>
              <a:rPr lang="en-US" sz="2800" dirty="0" smtClean="0">
                <a:latin typeface="Times New Roman" pitchFamily="18" charset="0"/>
                <a:ea typeface="Times New Roman" pitchFamily="18" charset="0"/>
                <a:cs typeface="Times New Roman" pitchFamily="18" charset="0"/>
              </a:rPr>
              <a:t> </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Nr/Ns = 1/2,</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stator rated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rms</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current = 12 A, rotor rated</a:t>
            </a:r>
            <a:r>
              <a:rPr lang="en-US" sz="2800" dirty="0" smtClean="0">
                <a:latin typeface="Times New Roman" pitchFamily="18" charset="0"/>
                <a:ea typeface="Times New Roman" pitchFamily="18"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rms</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current = 18 A.</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DC machine: Ra = 1.3 ohms,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Rf</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220 ohms, La =</a:t>
            </a:r>
            <a:r>
              <a:rPr kumimoji="0" lang="en-US" sz="28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7.2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mH</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Lf = 7.5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mH</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KΦ = 1.3314</a:t>
            </a: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3200" b="1" dirty="0" smtClean="0"/>
              <a:t>CONCLUSION</a:t>
            </a:r>
            <a:endParaRPr lang="en-IN" sz="3200" dirty="0"/>
          </a:p>
        </p:txBody>
      </p:sp>
      <p:sp>
        <p:nvSpPr>
          <p:cNvPr id="3" name="Content Placeholder 2"/>
          <p:cNvSpPr>
            <a:spLocks noGrp="1"/>
          </p:cNvSpPr>
          <p:nvPr>
            <p:ph idx="1"/>
          </p:nvPr>
        </p:nvSpPr>
        <p:spPr>
          <a:xfrm>
            <a:off x="457200" y="1676400"/>
            <a:ext cx="8229600" cy="4648200"/>
          </a:xfrm>
        </p:spPr>
        <p:txBody>
          <a:bodyPr>
            <a:normAutofit fontScale="70000" lnSpcReduction="20000"/>
          </a:bodyPr>
          <a:lstStyle/>
          <a:p>
            <a:pPr algn="just">
              <a:lnSpc>
                <a:spcPct val="150000"/>
              </a:lnSpc>
              <a:buNone/>
            </a:pPr>
            <a:r>
              <a:rPr lang="en-US" dirty="0" smtClean="0"/>
              <a:t>           </a:t>
            </a:r>
            <a:r>
              <a:rPr lang="en-US" dirty="0" smtClean="0"/>
              <a:t>The GSC control algorithm of the proposed DFIG has been modified for supplying the harmonics and reactive power of the local loads. In this proposed DFIG, the reactive power for the induction machine has been supplied from the RSC and the load reactive power has been supplied from the GSC. The decoupled control of both active and reactive powers has been achieved by RSC control. The proposed DFIG has also been verified at wind turbine stalling condition for compensating harmonics and reactive power of local loads</a:t>
            </a:r>
            <a:r>
              <a:rPr lang="en-US" dirty="0" smtClean="0"/>
              <a:t>., </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62500" lnSpcReduction="20000"/>
          </a:bodyPr>
          <a:lstStyle/>
          <a:p>
            <a:pPr algn="just">
              <a:buNone/>
            </a:pPr>
            <a:r>
              <a:rPr lang="en-US" dirty="0" smtClean="0">
                <a:latin typeface="Times New Roman" pitchFamily="18" charset="0"/>
                <a:cs typeface="Times New Roman" pitchFamily="18" charset="0"/>
              </a:rPr>
              <a:t>[1] </a:t>
            </a:r>
            <a:r>
              <a:rPr lang="en-US" dirty="0" err="1" smtClean="0">
                <a:latin typeface="Times New Roman" pitchFamily="18" charset="0"/>
                <a:cs typeface="Times New Roman" pitchFamily="18" charset="0"/>
              </a:rPr>
              <a:t>D.M.Tagare</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Electric Power Generation the Changing Dimensions</a:t>
            </a:r>
            <a:r>
              <a:rPr lang="en-US" dirty="0" smtClean="0">
                <a:latin typeface="Times New Roman" pitchFamily="18" charset="0"/>
                <a:cs typeface="Times New Roman" pitchFamily="18" charset="0"/>
              </a:rPr>
              <a:t>. Piscataway, NJ, USA: IEEE Press, 2011</a:t>
            </a:r>
            <a:r>
              <a:rPr lang="en-US" dirty="0" smtClean="0">
                <a:latin typeface="Times New Roman" pitchFamily="18" charset="0"/>
                <a:cs typeface="Times New Roman" pitchFamily="18" charset="0"/>
              </a:rPr>
              <a:t>.</a:t>
            </a:r>
          </a:p>
          <a:p>
            <a:pPr algn="just">
              <a:buNone/>
            </a:pP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2] G. M. </a:t>
            </a:r>
            <a:r>
              <a:rPr lang="en-US" dirty="0" err="1" smtClean="0">
                <a:latin typeface="Times New Roman" pitchFamily="18" charset="0"/>
                <a:cs typeface="Times New Roman" pitchFamily="18" charset="0"/>
              </a:rPr>
              <a:t>Joselin</a:t>
            </a:r>
            <a:r>
              <a:rPr lang="en-US" dirty="0" smtClean="0">
                <a:latin typeface="Times New Roman" pitchFamily="18" charset="0"/>
                <a:cs typeface="Times New Roman" pitchFamily="18" charset="0"/>
              </a:rPr>
              <a:t> Herbert, S. </a:t>
            </a:r>
            <a:r>
              <a:rPr lang="en-US" dirty="0" err="1" smtClean="0">
                <a:latin typeface="Times New Roman" pitchFamily="18" charset="0"/>
                <a:cs typeface="Times New Roman" pitchFamily="18" charset="0"/>
              </a:rPr>
              <a:t>Iniyan</a:t>
            </a:r>
            <a:r>
              <a:rPr lang="en-US" dirty="0" smtClean="0">
                <a:latin typeface="Times New Roman" pitchFamily="18" charset="0"/>
                <a:cs typeface="Times New Roman" pitchFamily="18" charset="0"/>
              </a:rPr>
              <a:t>, and D. </a:t>
            </a:r>
            <a:r>
              <a:rPr lang="en-US" dirty="0" err="1" smtClean="0">
                <a:latin typeface="Times New Roman" pitchFamily="18" charset="0"/>
                <a:cs typeface="Times New Roman" pitchFamily="18" charset="0"/>
              </a:rPr>
              <a:t>Amutha</a:t>
            </a:r>
            <a:r>
              <a:rPr lang="en-US" dirty="0" smtClean="0">
                <a:latin typeface="Times New Roman" pitchFamily="18" charset="0"/>
                <a:cs typeface="Times New Roman" pitchFamily="18" charset="0"/>
              </a:rPr>
              <a:t>, “A review of technical issues on the development of wind farms,” </a:t>
            </a:r>
            <a:r>
              <a:rPr lang="en-US" i="1" dirty="0" smtClean="0">
                <a:latin typeface="Times New Roman" pitchFamily="18" charset="0"/>
                <a:cs typeface="Times New Roman" pitchFamily="18" charset="0"/>
              </a:rPr>
              <a:t>Renew. Sustain. Energy Rev.</a:t>
            </a:r>
            <a:r>
              <a:rPr lang="en-US" dirty="0" smtClean="0">
                <a:latin typeface="Times New Roman" pitchFamily="18" charset="0"/>
                <a:cs typeface="Times New Roman" pitchFamily="18" charset="0"/>
              </a:rPr>
              <a:t>, vol. 32, pp. 619–641, 2014</a:t>
            </a:r>
            <a:r>
              <a:rPr lang="en-US" dirty="0" smtClean="0">
                <a:latin typeface="Times New Roman" pitchFamily="18" charset="0"/>
                <a:cs typeface="Times New Roman" pitchFamily="18" charset="0"/>
              </a:rPr>
              <a:t>.</a:t>
            </a:r>
          </a:p>
          <a:p>
            <a:pPr algn="just">
              <a:buNone/>
            </a:pP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3] </a:t>
            </a:r>
            <a:r>
              <a:rPr lang="en-US" dirty="0" err="1" smtClean="0">
                <a:latin typeface="Times New Roman" pitchFamily="18" charset="0"/>
                <a:cs typeface="Times New Roman" pitchFamily="18" charset="0"/>
              </a:rPr>
              <a:t>I.Munteanu</a:t>
            </a:r>
            <a:r>
              <a:rPr lang="en-US" dirty="0" smtClean="0">
                <a:latin typeface="Times New Roman" pitchFamily="18" charset="0"/>
                <a:cs typeface="Times New Roman" pitchFamily="18" charset="0"/>
              </a:rPr>
              <a:t>, A. I. </a:t>
            </a:r>
            <a:r>
              <a:rPr lang="en-US" dirty="0" err="1" smtClean="0">
                <a:latin typeface="Times New Roman" pitchFamily="18" charset="0"/>
                <a:cs typeface="Times New Roman" pitchFamily="18" charset="0"/>
              </a:rPr>
              <a:t>Bratcu</a:t>
            </a:r>
            <a:r>
              <a:rPr lang="en-US" dirty="0" smtClean="0">
                <a:latin typeface="Times New Roman" pitchFamily="18" charset="0"/>
                <a:cs typeface="Times New Roman" pitchFamily="18" charset="0"/>
              </a:rPr>
              <a:t>, N.-A. </a:t>
            </a:r>
            <a:r>
              <a:rPr lang="en-US" dirty="0" err="1" smtClean="0">
                <a:latin typeface="Times New Roman" pitchFamily="18" charset="0"/>
                <a:cs typeface="Times New Roman" pitchFamily="18" charset="0"/>
              </a:rPr>
              <a:t>Cutululis</a:t>
            </a:r>
            <a:r>
              <a:rPr lang="en-US" dirty="0" smtClean="0">
                <a:latin typeface="Times New Roman" pitchFamily="18" charset="0"/>
                <a:cs typeface="Times New Roman" pitchFamily="18" charset="0"/>
              </a:rPr>
              <a:t>, and E. </a:t>
            </a:r>
            <a:r>
              <a:rPr lang="en-US" dirty="0" err="1" smtClean="0">
                <a:latin typeface="Times New Roman" pitchFamily="18" charset="0"/>
                <a:cs typeface="Times New Roman" pitchFamily="18" charset="0"/>
              </a:rPr>
              <a:t>Ceang</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Optimal Control of Wind Energy Systems Towards a Global Approach</a:t>
            </a:r>
            <a:r>
              <a:rPr lang="en-US" dirty="0" smtClean="0">
                <a:latin typeface="Times New Roman" pitchFamily="18" charset="0"/>
                <a:cs typeface="Times New Roman" pitchFamily="18" charset="0"/>
              </a:rPr>
              <a:t>. Berlin, Germany:</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Springer-</a:t>
            </a:r>
            <a:r>
              <a:rPr lang="en-US" dirty="0" err="1" smtClean="0">
                <a:latin typeface="Times New Roman" pitchFamily="18" charset="0"/>
                <a:cs typeface="Times New Roman" pitchFamily="18" charset="0"/>
              </a:rPr>
              <a:t>Verlag</a:t>
            </a:r>
            <a:r>
              <a:rPr lang="en-US" dirty="0" smtClean="0">
                <a:latin typeface="Times New Roman" pitchFamily="18" charset="0"/>
                <a:cs typeface="Times New Roman" pitchFamily="18" charset="0"/>
              </a:rPr>
              <a:t>, 2008.</a:t>
            </a:r>
          </a:p>
          <a:p>
            <a:pPr algn="just">
              <a:buNone/>
            </a:pP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4] A. A. B. </a:t>
            </a:r>
            <a:r>
              <a:rPr lang="en-US" dirty="0" err="1" smtClean="0">
                <a:latin typeface="Times New Roman" pitchFamily="18" charset="0"/>
                <a:cs typeface="Times New Roman" pitchFamily="18" charset="0"/>
              </a:rPr>
              <a:t>Mohd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Zin</a:t>
            </a:r>
            <a:r>
              <a:rPr lang="en-US" dirty="0" smtClean="0">
                <a:latin typeface="Times New Roman" pitchFamily="18" charset="0"/>
                <a:cs typeface="Times New Roman" pitchFamily="18" charset="0"/>
              </a:rPr>
              <a:t>, H. A. </a:t>
            </a:r>
            <a:r>
              <a:rPr lang="en-US" dirty="0" err="1" smtClean="0">
                <a:latin typeface="Times New Roman" pitchFamily="18" charset="0"/>
                <a:cs typeface="Times New Roman" pitchFamily="18" charset="0"/>
              </a:rPr>
              <a:t>Mahmoud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Pesaran</a:t>
            </a:r>
            <a:r>
              <a:rPr lang="en-US" dirty="0" smtClean="0">
                <a:latin typeface="Times New Roman" pitchFamily="18" charset="0"/>
                <a:cs typeface="Times New Roman" pitchFamily="18" charset="0"/>
              </a:rPr>
              <a:t>, A. B. </a:t>
            </a:r>
            <a:r>
              <a:rPr lang="en-US" dirty="0" err="1" smtClean="0">
                <a:latin typeface="Times New Roman" pitchFamily="18" charset="0"/>
                <a:cs typeface="Times New Roman" pitchFamily="18" charset="0"/>
              </a:rPr>
              <a:t>Khairuddin</a:t>
            </a:r>
            <a:r>
              <a:rPr lang="en-US" dirty="0" smtClean="0">
                <a:latin typeface="Times New Roman" pitchFamily="18" charset="0"/>
                <a:cs typeface="Times New Roman" pitchFamily="18" charset="0"/>
              </a:rPr>
              <a:t>, L. </a:t>
            </a:r>
            <a:r>
              <a:rPr lang="en-US" dirty="0" err="1" smtClean="0">
                <a:latin typeface="Times New Roman" pitchFamily="18" charset="0"/>
                <a:cs typeface="Times New Roman" pitchFamily="18" charset="0"/>
              </a:rPr>
              <a:t>Jahanshaloo</a:t>
            </a:r>
            <a:r>
              <a:rPr lang="en-US" dirty="0" smtClean="0">
                <a:latin typeface="Times New Roman" pitchFamily="18" charset="0"/>
                <a:cs typeface="Times New Roman" pitchFamily="18" charset="0"/>
              </a:rPr>
              <a:t>, and O. </a:t>
            </a:r>
            <a:r>
              <a:rPr lang="en-US" dirty="0" err="1" smtClean="0">
                <a:latin typeface="Times New Roman" pitchFamily="18" charset="0"/>
                <a:cs typeface="Times New Roman" pitchFamily="18" charset="0"/>
              </a:rPr>
              <a:t>Shariati</a:t>
            </a:r>
            <a:r>
              <a:rPr lang="en-US" dirty="0" smtClean="0">
                <a:latin typeface="Times New Roman" pitchFamily="18" charset="0"/>
                <a:cs typeface="Times New Roman" pitchFamily="18" charset="0"/>
              </a:rPr>
              <a:t>, “An overview on doubly fed induction generators controls and contributions to wind based electricity generation,” </a:t>
            </a:r>
            <a:r>
              <a:rPr lang="en-US" i="1" dirty="0" smtClean="0">
                <a:latin typeface="Times New Roman" pitchFamily="18" charset="0"/>
                <a:cs typeface="Times New Roman" pitchFamily="18" charset="0"/>
              </a:rPr>
              <a:t>Renew. Sustain. Energy Rev.</a:t>
            </a:r>
            <a:r>
              <a:rPr lang="en-US" dirty="0" smtClean="0">
                <a:latin typeface="Times New Roman" pitchFamily="18" charset="0"/>
                <a:cs typeface="Times New Roman" pitchFamily="18" charset="0"/>
              </a:rPr>
              <a:t>, vol. 27, pp. 692–708, Nov. 2013.</a:t>
            </a:r>
          </a:p>
          <a:p>
            <a:pPr algn="just">
              <a:buNone/>
            </a:pP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5] S. S. Murthy, B. Singh, P. K. </a:t>
            </a:r>
            <a:r>
              <a:rPr lang="en-US" dirty="0" err="1" smtClean="0">
                <a:latin typeface="Times New Roman" pitchFamily="18" charset="0"/>
                <a:cs typeface="Times New Roman" pitchFamily="18" charset="0"/>
              </a:rPr>
              <a:t>Goel</a:t>
            </a:r>
            <a:r>
              <a:rPr lang="en-US" dirty="0" smtClean="0">
                <a:latin typeface="Times New Roman" pitchFamily="18" charset="0"/>
                <a:cs typeface="Times New Roman" pitchFamily="18" charset="0"/>
              </a:rPr>
              <a:t>, and S. K. </a:t>
            </a:r>
            <a:r>
              <a:rPr lang="en-US" dirty="0" err="1" smtClean="0">
                <a:latin typeface="Times New Roman" pitchFamily="18" charset="0"/>
                <a:cs typeface="Times New Roman" pitchFamily="18" charset="0"/>
              </a:rPr>
              <a:t>Tiwari</a:t>
            </a:r>
            <a:r>
              <a:rPr lang="en-US" dirty="0" smtClean="0">
                <a:latin typeface="Times New Roman" pitchFamily="18" charset="0"/>
                <a:cs typeface="Times New Roman" pitchFamily="18" charset="0"/>
              </a:rPr>
              <a:t>, “A comparative study of fixed speed and variable speed wind energy conversion systems feeding the grid,” in </a:t>
            </a:r>
            <a:r>
              <a:rPr lang="en-US" i="1" dirty="0" smtClean="0">
                <a:latin typeface="Times New Roman" pitchFamily="18" charset="0"/>
                <a:cs typeface="Times New Roman" pitchFamily="18" charset="0"/>
              </a:rPr>
              <a:t>Proc. IEEE Conf. Power Electron. Drive Syst.</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(PEDS’07)</a:t>
            </a:r>
            <a:r>
              <a:rPr lang="en-US" dirty="0" smtClean="0">
                <a:latin typeface="Times New Roman" pitchFamily="18" charset="0"/>
                <a:cs typeface="Times New Roman" pitchFamily="18" charset="0"/>
              </a:rPr>
              <a:t>, Nov. 27–30, 2007, pp. 736–743.</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71600" y="2667000"/>
            <a:ext cx="7498080" cy="1143000"/>
          </a:xfrm>
        </p:spPr>
        <p:txBody>
          <a:bodyPr>
            <a:normAutofit/>
          </a:bodyPr>
          <a:lstStyle/>
          <a:p>
            <a:pPr algn="ctr"/>
            <a:r>
              <a:rPr lang="en-US" sz="4000" dirty="0"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THANK YOU</a:t>
            </a:r>
            <a:endParaRPr lang="en-US" sz="4000"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fontScale="90000"/>
          </a:bodyPr>
          <a:lstStyle/>
          <a:p>
            <a:pPr algn="ctr"/>
            <a:r>
              <a:rPr lang="en-US" sz="3600" dirty="0" smtClean="0"/>
              <a:t>CONTENTS</a:t>
            </a:r>
            <a:endParaRPr lang="en-IN" sz="3600" dirty="0"/>
          </a:p>
        </p:txBody>
      </p:sp>
      <p:sp>
        <p:nvSpPr>
          <p:cNvPr id="3" name="Content Placeholder 2"/>
          <p:cNvSpPr>
            <a:spLocks noGrp="1"/>
          </p:cNvSpPr>
          <p:nvPr>
            <p:ph idx="1"/>
          </p:nvPr>
        </p:nvSpPr>
        <p:spPr>
          <a:xfrm>
            <a:off x="457200" y="1371600"/>
            <a:ext cx="8229600" cy="4953000"/>
          </a:xfrm>
        </p:spPr>
        <p:txBody>
          <a:bodyPr/>
          <a:lstStyle/>
          <a:p>
            <a:r>
              <a:rPr lang="en-US" sz="1600" dirty="0" smtClean="0"/>
              <a:t>INTRODUCTION</a:t>
            </a:r>
          </a:p>
          <a:p>
            <a:pPr>
              <a:buNone/>
            </a:pPr>
            <a:endParaRPr lang="en-US" sz="1600" dirty="0" smtClean="0"/>
          </a:p>
          <a:p>
            <a:r>
              <a:rPr lang="en-US" sz="1600" dirty="0" smtClean="0"/>
              <a:t> CONVERTERS</a:t>
            </a:r>
          </a:p>
          <a:p>
            <a:pPr>
              <a:buNone/>
            </a:pPr>
            <a:endParaRPr lang="en-US" sz="1600" dirty="0" smtClean="0"/>
          </a:p>
          <a:p>
            <a:r>
              <a:rPr lang="en-US" sz="1600" dirty="0" smtClean="0"/>
              <a:t>DESIGN OF  DFIG – BASED WECS</a:t>
            </a:r>
          </a:p>
          <a:p>
            <a:endParaRPr lang="en-US" sz="1600" dirty="0" smtClean="0"/>
          </a:p>
          <a:p>
            <a:r>
              <a:rPr lang="en-US" sz="1600" dirty="0" smtClean="0"/>
              <a:t> CONTROL ALGORTHM OF THE PROPOSED WECS</a:t>
            </a:r>
          </a:p>
          <a:p>
            <a:endParaRPr lang="en-US" sz="1600" dirty="0" smtClean="0"/>
          </a:p>
          <a:p>
            <a:r>
              <a:rPr lang="en-US" sz="1600" dirty="0" smtClean="0"/>
              <a:t>SIMULINK BLOCK DIAGRAM</a:t>
            </a:r>
          </a:p>
          <a:p>
            <a:endParaRPr lang="en-US" sz="1600" dirty="0" smtClean="0"/>
          </a:p>
          <a:p>
            <a:r>
              <a:rPr lang="en-US" sz="1600" dirty="0" smtClean="0"/>
              <a:t> SIMULATION RESULTS</a:t>
            </a:r>
          </a:p>
          <a:p>
            <a:endParaRPr lang="en-US" sz="1600" dirty="0" smtClean="0"/>
          </a:p>
          <a:p>
            <a:r>
              <a:rPr lang="en-US" sz="1600" dirty="0" smtClean="0"/>
              <a:t>CONCLUSION </a:t>
            </a:r>
          </a:p>
          <a:p>
            <a:endParaRPr lang="en-US" sz="2000" dirty="0" smtClean="0"/>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066800"/>
          </a:xfrm>
        </p:spPr>
        <p:txBody>
          <a:bodyPr>
            <a:normAutofit/>
          </a:bodyPr>
          <a:lstStyle/>
          <a:p>
            <a:pPr algn="ctr"/>
            <a:r>
              <a:rPr lang="en-US" sz="4400" b="1" dirty="0" smtClean="0"/>
              <a:t>INTRODUCTION</a:t>
            </a:r>
            <a:endParaRPr lang="en-IN" sz="4400" b="1" dirty="0"/>
          </a:p>
        </p:txBody>
      </p:sp>
      <p:sp>
        <p:nvSpPr>
          <p:cNvPr id="3" name="Content Placeholder 2"/>
          <p:cNvSpPr>
            <a:spLocks noGrp="1"/>
          </p:cNvSpPr>
          <p:nvPr>
            <p:ph idx="1"/>
          </p:nvPr>
        </p:nvSpPr>
        <p:spPr>
          <a:xfrm>
            <a:off x="457200" y="1600200"/>
            <a:ext cx="8382000" cy="4572000"/>
          </a:xfrm>
        </p:spPr>
        <p:txBody>
          <a:bodyPr>
            <a:normAutofit fontScale="32500" lnSpcReduction="20000"/>
          </a:bodyPr>
          <a:lstStyle/>
          <a:p>
            <a:pPr algn="just">
              <a:lnSpc>
                <a:spcPct val="170000"/>
              </a:lnSpc>
              <a:buNone/>
            </a:pPr>
            <a:r>
              <a:rPr lang="en-IN" sz="6200" b="1" dirty="0" smtClean="0">
                <a:latin typeface="Times New Roman" pitchFamily="18" charset="0"/>
                <a:cs typeface="Times New Roman" pitchFamily="18" charset="0"/>
              </a:rPr>
              <a:t>      </a:t>
            </a:r>
            <a:r>
              <a:rPr lang="en-IN" sz="6200" dirty="0" smtClean="0">
                <a:latin typeface="Times New Roman" pitchFamily="18" charset="0"/>
                <a:cs typeface="Times New Roman" pitchFamily="18" charset="0"/>
              </a:rPr>
              <a:t>           The increase in population and industrialization</a:t>
            </a:r>
            <a:r>
              <a:rPr lang="en-IN" sz="6200" b="1" dirty="0" smtClean="0">
                <a:latin typeface="Times New Roman" pitchFamily="18" charset="0"/>
                <a:cs typeface="Times New Roman" pitchFamily="18" charset="0"/>
              </a:rPr>
              <a:t>, </a:t>
            </a:r>
            <a:r>
              <a:rPr lang="en-IN" sz="6200" dirty="0" smtClean="0">
                <a:latin typeface="Times New Roman" pitchFamily="18" charset="0"/>
                <a:cs typeface="Times New Roman" pitchFamily="18" charset="0"/>
              </a:rPr>
              <a:t>the energy demand has increased significantly. The generation of power was really a challenge now a day. If we want to increase the power generated in the conventional way. However, the conventional energy sources such as coal, oil, and gas are limited in nature. </a:t>
            </a:r>
            <a:r>
              <a:rPr lang="en-US" sz="6200" dirty="0" smtClean="0">
                <a:latin typeface="Times New Roman" pitchFamily="18" charset="0"/>
                <a:cs typeface="Times New Roman" pitchFamily="18" charset="0"/>
              </a:rPr>
              <a:t>Now there is a need for renewable energy sources for the future energy demand. </a:t>
            </a:r>
          </a:p>
          <a:p>
            <a:pPr algn="just">
              <a:lnSpc>
                <a:spcPct val="170000"/>
              </a:lnSpc>
              <a:buNone/>
            </a:pPr>
            <a:r>
              <a:rPr lang="en-US" sz="6200" dirty="0" smtClean="0">
                <a:latin typeface="Times New Roman" pitchFamily="18" charset="0"/>
                <a:cs typeface="Times New Roman" pitchFamily="18" charset="0"/>
              </a:rPr>
              <a:t>		Due to technical advancements the cost of the wind power  production is low comparable to that of conventional power plants.</a:t>
            </a:r>
          </a:p>
          <a:p>
            <a:pPr algn="just">
              <a:lnSpc>
                <a:spcPct val="150000"/>
              </a:lnSpc>
              <a:buNone/>
            </a:pPr>
            <a:endParaRPr lang="en-US" sz="1800" dirty="0" smtClean="0">
              <a:latin typeface="Times New Roman" pitchFamily="18" charset="0"/>
              <a:cs typeface="Times New Roman" pitchFamily="18" charset="0"/>
            </a:endParaRPr>
          </a:p>
          <a:p>
            <a:pPr algn="just">
              <a:lnSpc>
                <a:spcPct val="150000"/>
              </a:lnSpc>
              <a:buNone/>
            </a:pPr>
            <a:r>
              <a:rPr lang="en-US" sz="1800" dirty="0" smtClean="0">
                <a:latin typeface="Times New Roman" pitchFamily="18" charset="0"/>
                <a:cs typeface="Times New Roman" pitchFamily="18" charset="0"/>
              </a:rPr>
              <a:t>   </a:t>
            </a:r>
            <a:endParaRPr lang="en-IN" sz="1800" dirty="0" smtClean="0">
              <a:latin typeface="Times New Roman" pitchFamily="18" charset="0"/>
              <a:cs typeface="Times New Roman" pitchFamily="18" charset="0"/>
            </a:endParaRPr>
          </a:p>
          <a:p>
            <a:pPr algn="just">
              <a:lnSpc>
                <a:spcPct val="150000"/>
              </a:lnSpc>
              <a:buNone/>
            </a:pPr>
            <a:r>
              <a:rPr lang="en-IN" sz="1800" dirty="0" smtClean="0">
                <a:latin typeface="Times New Roman" pitchFamily="18" charset="0"/>
                <a:cs typeface="Times New Roman" pitchFamily="18" charset="0"/>
              </a:rPr>
              <a:t>                   </a:t>
            </a:r>
            <a:endParaRPr lang="en-IN" sz="1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RES preferred because of…….</a:t>
            </a:r>
            <a:endParaRPr lang="en-US" dirty="0"/>
          </a:p>
        </p:txBody>
      </p:sp>
      <p:sp>
        <p:nvSpPr>
          <p:cNvPr id="3" name="Content Placeholder 2"/>
          <p:cNvSpPr>
            <a:spLocks noGrp="1"/>
          </p:cNvSpPr>
          <p:nvPr>
            <p:ph idx="1"/>
          </p:nvPr>
        </p:nvSpPr>
        <p:spPr/>
        <p:txBody>
          <a:bodyPr>
            <a:normAutofit fontScale="77500" lnSpcReduction="20000"/>
          </a:bodyPr>
          <a:lstStyle/>
          <a:p>
            <a:pPr>
              <a:lnSpc>
                <a:spcPct val="150000"/>
              </a:lnSpc>
            </a:pPr>
            <a:r>
              <a:rPr lang="en-US" dirty="0" smtClean="0"/>
              <a:t>Non-pollutant.</a:t>
            </a:r>
          </a:p>
          <a:p>
            <a:pPr>
              <a:lnSpc>
                <a:spcPct val="150000"/>
              </a:lnSpc>
            </a:pPr>
            <a:r>
              <a:rPr lang="en-US" dirty="0" smtClean="0"/>
              <a:t>Naturally available.	</a:t>
            </a:r>
          </a:p>
          <a:p>
            <a:pPr>
              <a:lnSpc>
                <a:spcPct val="150000"/>
              </a:lnSpc>
            </a:pPr>
            <a:r>
              <a:rPr lang="en-US" dirty="0" smtClean="0"/>
              <a:t>Running cost less.</a:t>
            </a:r>
          </a:p>
          <a:p>
            <a:pPr>
              <a:lnSpc>
                <a:spcPct val="150000"/>
              </a:lnSpc>
            </a:pPr>
            <a:r>
              <a:rPr lang="en-US" dirty="0" smtClean="0"/>
              <a:t>This system to generate sufficient energy to attend demand at accessible prices. </a:t>
            </a:r>
          </a:p>
          <a:p>
            <a:pPr>
              <a:lnSpc>
                <a:spcPct val="150000"/>
              </a:lnSpc>
            </a:pPr>
            <a:r>
              <a:rPr lang="en-US" dirty="0" smtClean="0"/>
              <a:t>Provide clean, safe and reliable electricity.</a:t>
            </a:r>
          </a:p>
          <a:p>
            <a:pPr>
              <a:lnSpc>
                <a:spcPct val="150000"/>
              </a:lnSpc>
            </a:pPr>
            <a:r>
              <a:rPr lang="en-US" dirty="0" smtClean="0"/>
              <a:t> eco- friendliness </a:t>
            </a:r>
          </a:p>
          <a:p>
            <a:pPr>
              <a:lnSpc>
                <a:spcPct val="150000"/>
              </a:lnSpc>
            </a:pPr>
            <a:r>
              <a:rPr lang="en-US" dirty="0" smtClean="0"/>
              <a:t> Unlimited in nature</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CONVERTERS	</a:t>
            </a:r>
            <a:br>
              <a:rPr lang="en-US" dirty="0" smtClean="0"/>
            </a:br>
            <a:endParaRPr lang="en-IN" dirty="0"/>
          </a:p>
        </p:txBody>
      </p:sp>
      <p:sp>
        <p:nvSpPr>
          <p:cNvPr id="3" name="Content Placeholder 2"/>
          <p:cNvSpPr>
            <a:spLocks noGrp="1"/>
          </p:cNvSpPr>
          <p:nvPr>
            <p:ph idx="1"/>
          </p:nvPr>
        </p:nvSpPr>
        <p:spPr/>
        <p:txBody>
          <a:bodyPr/>
          <a:lstStyle/>
          <a:p>
            <a:r>
              <a:rPr lang="en-US" dirty="0" smtClean="0"/>
              <a:t>GRID SIDE CONVERTER(GSC): </a:t>
            </a:r>
          </a:p>
          <a:p>
            <a:pPr>
              <a:buNone/>
            </a:pPr>
            <a:r>
              <a:rPr lang="en-US" dirty="0" smtClean="0"/>
              <a:t>     It is for mitigating the harmonics produced by nonlinear loads. </a:t>
            </a:r>
          </a:p>
          <a:p>
            <a:pPr>
              <a:buNone/>
            </a:pPr>
            <a:endParaRPr lang="en-US" dirty="0" smtClean="0"/>
          </a:p>
          <a:p>
            <a:r>
              <a:rPr lang="en-US" dirty="0" smtClean="0"/>
              <a:t> ROTOR SIDE CONVERTER(RSC): The main purpose of RSC is to extract maximum  power with independent control of active and reactive powers.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Design of DFIG – based WECS</a:t>
            </a:r>
            <a:endParaRPr lang="en-IN" dirty="0"/>
          </a:p>
        </p:txBody>
      </p:sp>
      <p:pic>
        <p:nvPicPr>
          <p:cNvPr id="1026" name="Picture 2"/>
          <p:cNvPicPr>
            <a:picLocks noGrp="1" noChangeAspect="1" noChangeArrowheads="1"/>
          </p:cNvPicPr>
          <p:nvPr>
            <p:ph idx="1"/>
          </p:nvPr>
        </p:nvPicPr>
        <p:blipFill>
          <a:blip r:embed="rId2"/>
          <a:stretch>
            <a:fillRect/>
          </a:stretch>
        </p:blipFill>
        <p:spPr bwMode="auto">
          <a:xfrm>
            <a:off x="304800" y="2093995"/>
            <a:ext cx="8686800" cy="34462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2050" name="Picture 2"/>
          <p:cNvPicPr>
            <a:picLocks noGrp="1" noChangeAspect="1" noChangeArrowheads="1"/>
          </p:cNvPicPr>
          <p:nvPr>
            <p:ph idx="1"/>
          </p:nvPr>
        </p:nvPicPr>
        <p:blipFill>
          <a:blip r:embed="rId2" cstate="print"/>
          <a:stretch>
            <a:fillRect/>
          </a:stretch>
        </p:blipFill>
        <p:spPr bwMode="auto">
          <a:xfrm>
            <a:off x="533201" y="1726392"/>
            <a:ext cx="8229997" cy="4181503"/>
          </a:xfrm>
          <a:prstGeom prst="rect">
            <a:avLst/>
          </a:prstGeom>
          <a:noFill/>
          <a:ln w="9525">
            <a:noFill/>
            <a:miter lim="800000"/>
            <a:headEnd/>
            <a:tailEnd/>
          </a:ln>
          <a:effectLst/>
        </p:spPr>
      </p:pic>
      <p:sp>
        <p:nvSpPr>
          <p:cNvPr id="4" name="Rectangle 3"/>
          <p:cNvSpPr/>
          <p:nvPr/>
        </p:nvSpPr>
        <p:spPr>
          <a:xfrm>
            <a:off x="304800" y="838200"/>
            <a:ext cx="7848600" cy="461665"/>
          </a:xfrm>
          <a:prstGeom prst="rect">
            <a:avLst/>
          </a:prstGeom>
        </p:spPr>
        <p:txBody>
          <a:bodyPr wrap="square">
            <a:spAutoFit/>
          </a:bodyPr>
          <a:lstStyle/>
          <a:p>
            <a:pPr algn="ctr"/>
            <a:r>
              <a:rPr lang="en-US" sz="2400" dirty="0" smtClean="0">
                <a:latin typeface="Times New Roman" pitchFamily="18" charset="0"/>
                <a:cs typeface="Times New Roman" pitchFamily="18" charset="0"/>
              </a:rPr>
              <a:t>CONTROL ALGORTHM OF THE PROPOSED WECS</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 </a:t>
            </a:r>
            <a:r>
              <a:rPr lang="en-US" dirty="0" smtClean="0"/>
              <a:t>PHASE LOCKED LOOP</a:t>
            </a:r>
            <a:endParaRPr lang="en-US" dirty="0"/>
          </a:p>
        </p:txBody>
      </p:sp>
      <p:pic>
        <p:nvPicPr>
          <p:cNvPr id="4" name="Content Placeholder 5"/>
          <p:cNvPicPr>
            <a:picLocks noGrp="1"/>
          </p:cNvPicPr>
          <p:nvPr>
            <p:ph idx="1"/>
          </p:nvPr>
        </p:nvPicPr>
        <p:blipFill>
          <a:blip r:embed="rId2" cstate="print"/>
          <a:srcRect/>
          <a:stretch>
            <a:fillRect/>
          </a:stretch>
        </p:blipFill>
        <p:spPr bwMode="auto">
          <a:xfrm>
            <a:off x="1638470" y="1977684"/>
            <a:ext cx="5235859" cy="2605202"/>
          </a:xfrm>
          <a:prstGeom prst="rect">
            <a:avLst/>
          </a:prstGeom>
          <a:noFill/>
          <a:ln w="9525">
            <a:noFill/>
            <a:miter lim="800000"/>
            <a:headEnd/>
            <a:tailEnd/>
          </a:ln>
        </p:spPr>
      </p:pic>
      <p:sp>
        <p:nvSpPr>
          <p:cNvPr id="6" name="TextBox 5"/>
          <p:cNvSpPr txBox="1"/>
          <p:nvPr/>
        </p:nvSpPr>
        <p:spPr>
          <a:xfrm>
            <a:off x="1387929" y="4724400"/>
            <a:ext cx="5470072" cy="1477328"/>
          </a:xfrm>
          <a:prstGeom prst="rect">
            <a:avLst/>
          </a:prstGeom>
          <a:noFill/>
        </p:spPr>
        <p:txBody>
          <a:bodyPr wrap="square" rtlCol="0">
            <a:spAutoFit/>
          </a:bodyPr>
          <a:lstStyle/>
          <a:p>
            <a:pPr>
              <a:buNone/>
            </a:pPr>
            <a:r>
              <a:rPr lang="en-US" dirty="0" smtClean="0"/>
              <a:t>PLL basically consists of  Three main parts </a:t>
            </a:r>
          </a:p>
          <a:p>
            <a:pPr>
              <a:buNone/>
            </a:pPr>
            <a:r>
              <a:rPr lang="en-US" dirty="0" smtClean="0"/>
              <a:t>                                         </a:t>
            </a:r>
          </a:p>
          <a:p>
            <a:pPr>
              <a:buNone/>
            </a:pPr>
            <a:r>
              <a:rPr lang="en-US" dirty="0" smtClean="0"/>
              <a:t>  (a)phase detector</a:t>
            </a:r>
          </a:p>
          <a:p>
            <a:pPr>
              <a:buNone/>
            </a:pPr>
            <a:r>
              <a:rPr lang="en-US" dirty="0" smtClean="0"/>
              <a:t>  (b) LPF</a:t>
            </a:r>
          </a:p>
          <a:p>
            <a:pPr>
              <a:buNone/>
            </a:pPr>
            <a:r>
              <a:rPr lang="en-US" dirty="0" smtClean="0"/>
              <a:t>  (C) voltage controlled oscillator</a:t>
            </a:r>
            <a:endParaRPr 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1833</TotalTime>
  <Words>850</Words>
  <Application>Microsoft Office PowerPoint</Application>
  <PresentationFormat>On-screen Show (4:3)</PresentationFormat>
  <Paragraphs>101</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Trek</vt:lpstr>
      <vt:lpstr>Slide 1</vt:lpstr>
      <vt:lpstr>Objective  </vt:lpstr>
      <vt:lpstr>CONTENTS</vt:lpstr>
      <vt:lpstr>INTRODUCTION</vt:lpstr>
      <vt:lpstr>RES preferred because of…….</vt:lpstr>
      <vt:lpstr>CONVERTERS  </vt:lpstr>
      <vt:lpstr>Design of DFIG – based WECS</vt:lpstr>
      <vt:lpstr>  </vt:lpstr>
      <vt:lpstr> PHASE LOCKED LOOP</vt:lpstr>
      <vt:lpstr>Slide 10</vt:lpstr>
      <vt:lpstr>SYNCHRONOUS REFERENCE FRAME THEORY (D-Q THEORY):</vt:lpstr>
      <vt:lpstr>                       PI Controller</vt:lpstr>
      <vt:lpstr>Slide 13</vt:lpstr>
      <vt:lpstr>Pulse width modulation technique </vt:lpstr>
      <vt:lpstr>SIMULINK BLOCK DIAGRAM WITH PI CONTROLLER </vt:lpstr>
      <vt:lpstr>CONTROL BLOCK DIAGRAM  FOR   GSC AND RSC</vt:lpstr>
      <vt:lpstr>Slide 17</vt:lpstr>
      <vt:lpstr>Slide 18</vt:lpstr>
      <vt:lpstr>Slide 19</vt:lpstr>
      <vt:lpstr>Slide 20</vt:lpstr>
      <vt:lpstr>Slide 21</vt:lpstr>
      <vt:lpstr>Slide 22</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Doubly fed induction generator for wind enrgy conversion systems with integrated active filter capabilities  A Project report Submitted in partial fulfillment of the Requirements for the degree of  MAS TER OF TECHNOLOGY in POWER SYSTEMS  BY  R.UDAYA LAKSHMI  Roll No: 146Q1D5604  Under the esteemed guidance of  Sri., K. jyothi priyanka..M.Tech  Assistant Professor</dc:title>
  <dc:creator>LENOVO</dc:creator>
  <cp:lastModifiedBy>play</cp:lastModifiedBy>
  <cp:revision>310</cp:revision>
  <dcterms:created xsi:type="dcterms:W3CDTF">2006-08-16T00:00:00Z</dcterms:created>
  <dcterms:modified xsi:type="dcterms:W3CDTF">2021-06-01T04:56:46Z</dcterms:modified>
</cp:coreProperties>
</file>