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7"/>
  </p:notesMasterIdLst>
  <p:handoutMasterIdLst>
    <p:handoutMasterId r:id="rId18"/>
  </p:handoutMasterIdLst>
  <p:sldIdLst>
    <p:sldId id="446" r:id="rId5"/>
    <p:sldId id="456" r:id="rId6"/>
    <p:sldId id="454" r:id="rId7"/>
    <p:sldId id="455" r:id="rId8"/>
    <p:sldId id="457" r:id="rId9"/>
    <p:sldId id="459" r:id="rId10"/>
    <p:sldId id="458" r:id="rId11"/>
    <p:sldId id="462" r:id="rId12"/>
    <p:sldId id="460" r:id="rId13"/>
    <p:sldId id="461" r:id="rId14"/>
    <p:sldId id="463" r:id="rId15"/>
    <p:sldId id="4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5/18/2022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5/18/2022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1810445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11</a:t>
            </a:fld>
            <a:endParaRPr lang="en-US" dirty="0"/>
          </a:p>
        </p:txBody>
      </p:sp>
    </p:spTree>
    <p:extLst>
      <p:ext uri="{BB962C8B-B14F-4D97-AF65-F5344CB8AC3E}">
        <p14:creationId xmlns:p14="http://schemas.microsoft.com/office/powerpoint/2010/main" val="771595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12</a:t>
            </a:fld>
            <a:endParaRPr lang="en-US" dirty="0"/>
          </a:p>
        </p:txBody>
      </p:sp>
    </p:spTree>
    <p:extLst>
      <p:ext uri="{BB962C8B-B14F-4D97-AF65-F5344CB8AC3E}">
        <p14:creationId xmlns:p14="http://schemas.microsoft.com/office/powerpoint/2010/main" val="2418022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1639403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295762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3061381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1281834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2047701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331471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1108773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22746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85384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368239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5/18/2022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5/18/2022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 id="2147483732" r:id="rId3"/>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5/18/2022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 id="2147483733" r:id="rId3"/>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5/18/2022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2181225" y="2705284"/>
            <a:ext cx="8191500" cy="1238066"/>
          </a:xfrm>
        </p:spPr>
        <p:txBody>
          <a:bodyPr anchor="t" anchorCtr="0">
            <a:normAutofit fontScale="90000"/>
          </a:bodyPr>
          <a:lstStyle/>
          <a:p>
            <a:r>
              <a:rPr lang="en-US" sz="4400" b="1" u="sng" dirty="0">
                <a:latin typeface="Comic Sans MS" panose="030F0702030302020204" pitchFamily="66" charset="0"/>
              </a:rPr>
              <a:t>LENDING CLUB CASE STUDY</a:t>
            </a:r>
            <a:br>
              <a:rPr lang="en-US" b="1" u="sng" dirty="0">
                <a:latin typeface="Comic Sans MS" panose="030F0702030302020204" pitchFamily="66" charset="0"/>
              </a:rPr>
            </a:br>
            <a:r>
              <a:rPr lang="en-US" b="1" dirty="0">
                <a:latin typeface="Comic Sans MS" panose="030F0702030302020204" pitchFamily="66" charset="0"/>
              </a:rPr>
              <a:t>      </a:t>
            </a:r>
            <a:r>
              <a:rPr lang="en-US" sz="3100" b="1" dirty="0">
                <a:latin typeface="Comic Sans MS" panose="030F0702030302020204" pitchFamily="66" charset="0"/>
              </a:rPr>
              <a:t>EXPLORATORY DATA ANALYSIS </a:t>
            </a:r>
            <a:br>
              <a:rPr lang="en-US" b="1" dirty="0"/>
            </a:br>
            <a:endParaRPr lang="en-US" b="1" dirty="0"/>
          </a:p>
        </p:txBody>
      </p:sp>
      <p:sp>
        <p:nvSpPr>
          <p:cNvPr id="2" name="TextBox 1">
            <a:extLst>
              <a:ext uri="{FF2B5EF4-FFF2-40B4-BE49-F238E27FC236}">
                <a16:creationId xmlns:a16="http://schemas.microsoft.com/office/drawing/2014/main" id="{330ECAC6-315B-11B4-DD1E-9239F68C4583}"/>
              </a:ext>
            </a:extLst>
          </p:cNvPr>
          <p:cNvSpPr txBox="1"/>
          <p:nvPr/>
        </p:nvSpPr>
        <p:spPr>
          <a:xfrm>
            <a:off x="7038975" y="5543550"/>
            <a:ext cx="5019675" cy="1077218"/>
          </a:xfrm>
          <a:prstGeom prst="rect">
            <a:avLst/>
          </a:prstGeom>
          <a:noFill/>
        </p:spPr>
        <p:txBody>
          <a:bodyPr wrap="square" rtlCol="0">
            <a:spAutoFit/>
          </a:bodyPr>
          <a:lstStyle/>
          <a:p>
            <a:r>
              <a:rPr lang="en-US" sz="3200" dirty="0">
                <a:solidFill>
                  <a:schemeClr val="bg1"/>
                </a:solidFill>
                <a:latin typeface="Calibri" panose="020F0502020204030204" pitchFamily="34" charset="0"/>
                <a:cs typeface="Calibri" panose="020F0502020204030204" pitchFamily="34" charset="0"/>
              </a:rPr>
              <a:t>Group member:</a:t>
            </a:r>
          </a:p>
          <a:p>
            <a:r>
              <a:rPr lang="en-US" sz="3200" dirty="0">
                <a:solidFill>
                  <a:schemeClr val="bg1"/>
                </a:solidFill>
                <a:latin typeface="Calibri" panose="020F0502020204030204" pitchFamily="34" charset="0"/>
                <a:cs typeface="Calibri" panose="020F0502020204030204" pitchFamily="34" charset="0"/>
              </a:rPr>
              <a:t>Satyasravan Sankranti</a:t>
            </a:r>
            <a:endParaRPr lang="en-IN" sz="3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47DFCC9-F4AB-B4D9-7C1C-065561F18CF7}"/>
              </a:ext>
            </a:extLst>
          </p:cNvPr>
          <p:cNvSpPr txBox="1"/>
          <p:nvPr/>
        </p:nvSpPr>
        <p:spPr>
          <a:xfrm flipH="1">
            <a:off x="340993" y="227619"/>
            <a:ext cx="6412231" cy="646331"/>
          </a:xfrm>
          <a:prstGeom prst="rect">
            <a:avLst/>
          </a:prstGeom>
          <a:noFill/>
        </p:spPr>
        <p:txBody>
          <a:bodyPr wrap="square" rtlCol="0">
            <a:spAutoFit/>
          </a:bodyPr>
          <a:lstStyle/>
          <a:p>
            <a:r>
              <a:rPr lang="en-IN" sz="3600" b="1" u="sng" dirty="0">
                <a:solidFill>
                  <a:schemeClr val="bg1"/>
                </a:solidFill>
                <a:latin typeface="Comic Sans MS" panose="030F0702030302020204" pitchFamily="66" charset="0"/>
              </a:rPr>
              <a:t>Observation and findings</a:t>
            </a:r>
          </a:p>
        </p:txBody>
      </p:sp>
      <p:sp>
        <p:nvSpPr>
          <p:cNvPr id="4" name="TextBox 3">
            <a:extLst>
              <a:ext uri="{FF2B5EF4-FFF2-40B4-BE49-F238E27FC236}">
                <a16:creationId xmlns:a16="http://schemas.microsoft.com/office/drawing/2014/main" id="{7979E01D-3958-E7CD-558E-ED8E11A07793}"/>
              </a:ext>
            </a:extLst>
          </p:cNvPr>
          <p:cNvSpPr txBox="1"/>
          <p:nvPr/>
        </p:nvSpPr>
        <p:spPr>
          <a:xfrm>
            <a:off x="438150" y="1181099"/>
            <a:ext cx="9829800" cy="400110"/>
          </a:xfrm>
          <a:prstGeom prst="rect">
            <a:avLst/>
          </a:prstGeom>
          <a:noFill/>
        </p:spPr>
        <p:txBody>
          <a:bodyPr wrap="square" rtlCol="0">
            <a:spAutoFit/>
          </a:bodyPr>
          <a:lstStyle/>
          <a:p>
            <a:r>
              <a:rPr lang="en-US" sz="2000" dirty="0">
                <a:solidFill>
                  <a:schemeClr val="bg1"/>
                </a:solidFill>
              </a:rPr>
              <a:t>5. Lower Annual Income (&lt;20000) have more defaults</a:t>
            </a:r>
          </a:p>
        </p:txBody>
      </p:sp>
      <p:pic>
        <p:nvPicPr>
          <p:cNvPr id="5" name="Picture 4">
            <a:extLst>
              <a:ext uri="{FF2B5EF4-FFF2-40B4-BE49-F238E27FC236}">
                <a16:creationId xmlns:a16="http://schemas.microsoft.com/office/drawing/2014/main" id="{777AEEBD-0B1C-3C6F-453F-D13FC2F0CFDB}"/>
              </a:ext>
            </a:extLst>
          </p:cNvPr>
          <p:cNvPicPr>
            <a:picLocks noChangeAspect="1"/>
          </p:cNvPicPr>
          <p:nvPr/>
        </p:nvPicPr>
        <p:blipFill>
          <a:blip r:embed="rId4"/>
          <a:stretch>
            <a:fillRect/>
          </a:stretch>
        </p:blipFill>
        <p:spPr>
          <a:xfrm>
            <a:off x="747712" y="1809779"/>
            <a:ext cx="6467475" cy="4819650"/>
          </a:xfrm>
          <a:prstGeom prst="rect">
            <a:avLst/>
          </a:prstGeom>
        </p:spPr>
      </p:pic>
    </p:spTree>
    <p:extLst>
      <p:ext uri="{BB962C8B-B14F-4D97-AF65-F5344CB8AC3E}">
        <p14:creationId xmlns:p14="http://schemas.microsoft.com/office/powerpoint/2010/main" val="9390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47DFCC9-F4AB-B4D9-7C1C-065561F18CF7}"/>
              </a:ext>
            </a:extLst>
          </p:cNvPr>
          <p:cNvSpPr txBox="1"/>
          <p:nvPr/>
        </p:nvSpPr>
        <p:spPr>
          <a:xfrm flipH="1">
            <a:off x="340993" y="227619"/>
            <a:ext cx="6412231" cy="646331"/>
          </a:xfrm>
          <a:prstGeom prst="rect">
            <a:avLst/>
          </a:prstGeom>
          <a:noFill/>
        </p:spPr>
        <p:txBody>
          <a:bodyPr wrap="square" rtlCol="0">
            <a:spAutoFit/>
          </a:bodyPr>
          <a:lstStyle/>
          <a:p>
            <a:r>
              <a:rPr lang="en-IN" sz="3600" b="1" u="sng" dirty="0">
                <a:solidFill>
                  <a:schemeClr val="bg1"/>
                </a:solidFill>
                <a:latin typeface="Comic Sans MS" panose="030F0702030302020204" pitchFamily="66" charset="0"/>
              </a:rPr>
              <a:t>Observation and findings</a:t>
            </a:r>
          </a:p>
        </p:txBody>
      </p:sp>
      <p:sp>
        <p:nvSpPr>
          <p:cNvPr id="4" name="TextBox 3">
            <a:extLst>
              <a:ext uri="{FF2B5EF4-FFF2-40B4-BE49-F238E27FC236}">
                <a16:creationId xmlns:a16="http://schemas.microsoft.com/office/drawing/2014/main" id="{7979E01D-3958-E7CD-558E-ED8E11A07793}"/>
              </a:ext>
            </a:extLst>
          </p:cNvPr>
          <p:cNvSpPr txBox="1"/>
          <p:nvPr/>
        </p:nvSpPr>
        <p:spPr>
          <a:xfrm>
            <a:off x="438150" y="1181099"/>
            <a:ext cx="9829800" cy="400110"/>
          </a:xfrm>
          <a:prstGeom prst="rect">
            <a:avLst/>
          </a:prstGeom>
          <a:noFill/>
        </p:spPr>
        <p:txBody>
          <a:bodyPr wrap="square" rtlCol="0">
            <a:spAutoFit/>
          </a:bodyPr>
          <a:lstStyle/>
          <a:p>
            <a:r>
              <a:rPr lang="en-US" sz="2000" dirty="0">
                <a:solidFill>
                  <a:schemeClr val="bg1"/>
                </a:solidFill>
              </a:rPr>
              <a:t>6. Higher Debt To Income ratio is between (20% - 25%) </a:t>
            </a:r>
          </a:p>
        </p:txBody>
      </p:sp>
      <p:pic>
        <p:nvPicPr>
          <p:cNvPr id="5" name="Picture 4">
            <a:extLst>
              <a:ext uri="{FF2B5EF4-FFF2-40B4-BE49-F238E27FC236}">
                <a16:creationId xmlns:a16="http://schemas.microsoft.com/office/drawing/2014/main" id="{4D7924BA-96AB-FF85-77CC-C637B692963E}"/>
              </a:ext>
            </a:extLst>
          </p:cNvPr>
          <p:cNvPicPr>
            <a:picLocks noChangeAspect="1"/>
          </p:cNvPicPr>
          <p:nvPr/>
        </p:nvPicPr>
        <p:blipFill>
          <a:blip r:embed="rId4"/>
          <a:stretch>
            <a:fillRect/>
          </a:stretch>
        </p:blipFill>
        <p:spPr>
          <a:xfrm>
            <a:off x="642937" y="1715481"/>
            <a:ext cx="6467475" cy="4914900"/>
          </a:xfrm>
          <a:prstGeom prst="rect">
            <a:avLst/>
          </a:prstGeom>
        </p:spPr>
      </p:pic>
    </p:spTree>
    <p:extLst>
      <p:ext uri="{BB962C8B-B14F-4D97-AF65-F5344CB8AC3E}">
        <p14:creationId xmlns:p14="http://schemas.microsoft.com/office/powerpoint/2010/main" val="390453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47DFCC9-F4AB-B4D9-7C1C-065561F18CF7}"/>
              </a:ext>
            </a:extLst>
          </p:cNvPr>
          <p:cNvSpPr txBox="1"/>
          <p:nvPr/>
        </p:nvSpPr>
        <p:spPr>
          <a:xfrm flipH="1">
            <a:off x="340993" y="189519"/>
            <a:ext cx="6412231" cy="646331"/>
          </a:xfrm>
          <a:prstGeom prst="rect">
            <a:avLst/>
          </a:prstGeom>
          <a:noFill/>
        </p:spPr>
        <p:txBody>
          <a:bodyPr wrap="square" rtlCol="0">
            <a:spAutoFit/>
          </a:bodyPr>
          <a:lstStyle/>
          <a:p>
            <a:r>
              <a:rPr lang="en-IN" sz="3600" b="1" u="sng" dirty="0">
                <a:solidFill>
                  <a:schemeClr val="bg1"/>
                </a:solidFill>
                <a:latin typeface="Comic Sans MS" panose="030F0702030302020204" pitchFamily="66" charset="0"/>
              </a:rPr>
              <a:t>Recommendations</a:t>
            </a:r>
          </a:p>
        </p:txBody>
      </p:sp>
      <p:sp>
        <p:nvSpPr>
          <p:cNvPr id="3" name="TextBox 2">
            <a:extLst>
              <a:ext uri="{FF2B5EF4-FFF2-40B4-BE49-F238E27FC236}">
                <a16:creationId xmlns:a16="http://schemas.microsoft.com/office/drawing/2014/main" id="{7ED3E56B-5DB6-FC50-BCDC-C7358BFFE037}"/>
              </a:ext>
            </a:extLst>
          </p:cNvPr>
          <p:cNvSpPr txBox="1"/>
          <p:nvPr/>
        </p:nvSpPr>
        <p:spPr>
          <a:xfrm>
            <a:off x="457200" y="1209675"/>
            <a:ext cx="7820025" cy="4939814"/>
          </a:xfrm>
          <a:prstGeom prst="rect">
            <a:avLst/>
          </a:prstGeom>
          <a:noFill/>
        </p:spPr>
        <p:txBody>
          <a:bodyPr wrap="square" rtlCol="0">
            <a:spAutoFit/>
          </a:bodyPr>
          <a:lstStyle/>
          <a:p>
            <a:r>
              <a:rPr lang="en-US" sz="2100" dirty="0">
                <a:solidFill>
                  <a:schemeClr val="bg1"/>
                </a:solidFill>
              </a:rPr>
              <a:t>Better decision can be made using below points; </a:t>
            </a:r>
          </a:p>
          <a:p>
            <a:r>
              <a:rPr lang="en-US" sz="2100" dirty="0">
                <a:solidFill>
                  <a:schemeClr val="bg1"/>
                </a:solidFill>
              </a:rPr>
              <a:t>• Reduce the number of loans for income group &gt;30,000. </a:t>
            </a:r>
          </a:p>
          <a:p>
            <a:r>
              <a:rPr lang="en-US" sz="2100" dirty="0">
                <a:solidFill>
                  <a:schemeClr val="bg1"/>
                </a:solidFill>
              </a:rPr>
              <a:t>Approve only for high income individual. </a:t>
            </a:r>
          </a:p>
          <a:p>
            <a:r>
              <a:rPr lang="en-US" sz="2100" dirty="0">
                <a:solidFill>
                  <a:schemeClr val="bg1"/>
                </a:solidFill>
              </a:rPr>
              <a:t>• Do not approve Loans having interest rate &gt; 14%.  Provide loan offer with lower loan amount and lower interest rate to avoid defaults</a:t>
            </a:r>
          </a:p>
          <a:p>
            <a:r>
              <a:rPr lang="en-US" sz="2100" dirty="0">
                <a:solidFill>
                  <a:schemeClr val="bg1"/>
                </a:solidFill>
              </a:rPr>
              <a:t>• Reduce the number of loan approvals for Loans for Small Business,  Renewable Energy &amp; Education sector.</a:t>
            </a:r>
          </a:p>
          <a:p>
            <a:r>
              <a:rPr lang="en-US" sz="2100" dirty="0">
                <a:solidFill>
                  <a:schemeClr val="bg1"/>
                </a:solidFill>
              </a:rPr>
              <a:t> • Avoid approving high value loans to individuals with Revolve Utilization rate &gt; 80%.</a:t>
            </a:r>
          </a:p>
          <a:p>
            <a:r>
              <a:rPr lang="en-US" sz="2100" dirty="0">
                <a:solidFill>
                  <a:schemeClr val="bg1"/>
                </a:solidFill>
              </a:rPr>
              <a:t>•Do not approve high value Loans to individuals with Annual Income &lt; $20000. Instead provide loan to high income group category.</a:t>
            </a:r>
          </a:p>
          <a:p>
            <a:r>
              <a:rPr lang="en-US" sz="2100" dirty="0">
                <a:solidFill>
                  <a:schemeClr val="bg1"/>
                </a:solidFill>
              </a:rPr>
              <a:t> • Do not approve high value loans to individuals having Debt To Income ratio &gt; 20% - 25</a:t>
            </a:r>
            <a:endParaRPr lang="en-IN" sz="2100" dirty="0">
              <a:solidFill>
                <a:schemeClr val="bg1"/>
              </a:solidFill>
            </a:endParaRPr>
          </a:p>
        </p:txBody>
      </p:sp>
    </p:spTree>
    <p:extLst>
      <p:ext uri="{BB962C8B-B14F-4D97-AF65-F5344CB8AC3E}">
        <p14:creationId xmlns:p14="http://schemas.microsoft.com/office/powerpoint/2010/main" val="258432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0D037E1-6079-B86E-DA2E-D8C52E93AAF6}"/>
              </a:ext>
            </a:extLst>
          </p:cNvPr>
          <p:cNvSpPr txBox="1"/>
          <p:nvPr/>
        </p:nvSpPr>
        <p:spPr>
          <a:xfrm>
            <a:off x="409575" y="219074"/>
            <a:ext cx="10439400" cy="3662541"/>
          </a:xfrm>
          <a:prstGeom prst="rect">
            <a:avLst/>
          </a:prstGeom>
          <a:noFill/>
        </p:spPr>
        <p:txBody>
          <a:bodyPr wrap="square" rtlCol="0">
            <a:spAutoFit/>
          </a:bodyPr>
          <a:lstStyle/>
          <a:p>
            <a:r>
              <a:rPr lang="en-US" sz="3600" b="1" u="sng" dirty="0">
                <a:solidFill>
                  <a:schemeClr val="bg1"/>
                </a:solidFill>
                <a:latin typeface="Comic Sans MS" panose="030F0702030302020204" pitchFamily="66" charset="0"/>
              </a:rPr>
              <a:t>Problem Statement:</a:t>
            </a:r>
          </a:p>
          <a:p>
            <a:endParaRPr lang="en-US" sz="3600" b="1" u="sng" dirty="0">
              <a:solidFill>
                <a:schemeClr val="bg1"/>
              </a:solidFill>
              <a:latin typeface="Comic Sans MS" panose="030F0702030302020204" pitchFamily="66" charset="0"/>
            </a:endParaRPr>
          </a:p>
          <a:p>
            <a:r>
              <a:rPr lang="en-US" sz="3000" b="0" i="0" dirty="0">
                <a:solidFill>
                  <a:schemeClr val="bg1"/>
                </a:solidFill>
                <a:effectLst/>
                <a:latin typeface="Comic Sans MS" panose="030F0702030302020204" pitchFamily="66" charset="0"/>
              </a:rPr>
              <a:t>Identify patterns which indicate whether a person is likely to default, which may be used for taking actions such as denying the loan, reducing the amount of loan, lending (to risky applicants) at a higher interest rate, etc</a:t>
            </a:r>
            <a:r>
              <a:rPr lang="en-US" sz="3200" b="0" i="0" dirty="0">
                <a:solidFill>
                  <a:schemeClr val="bg1"/>
                </a:solidFill>
                <a:effectLst/>
                <a:latin typeface="Comic Sans MS" panose="030F0702030302020204" pitchFamily="66" charset="0"/>
              </a:rPr>
              <a:t>.  </a:t>
            </a:r>
            <a:endParaRPr lang="en-IN" sz="3200" b="1" u="sng" dirty="0">
              <a:solidFill>
                <a:schemeClr val="bg1"/>
              </a:solidFill>
              <a:latin typeface="Comic Sans MS" panose="030F0702030302020204" pitchFamily="66" charset="0"/>
            </a:endParaRPr>
          </a:p>
        </p:txBody>
      </p:sp>
      <p:sp>
        <p:nvSpPr>
          <p:cNvPr id="3" name="TextBox 2">
            <a:extLst>
              <a:ext uri="{FF2B5EF4-FFF2-40B4-BE49-F238E27FC236}">
                <a16:creationId xmlns:a16="http://schemas.microsoft.com/office/drawing/2014/main" id="{87803065-BE12-3902-5FAC-B215F54C4E10}"/>
              </a:ext>
            </a:extLst>
          </p:cNvPr>
          <p:cNvSpPr txBox="1"/>
          <p:nvPr/>
        </p:nvSpPr>
        <p:spPr>
          <a:xfrm>
            <a:off x="238125" y="4176889"/>
            <a:ext cx="10763250" cy="2031325"/>
          </a:xfrm>
          <a:prstGeom prst="rect">
            <a:avLst/>
          </a:prstGeom>
          <a:noFill/>
        </p:spPr>
        <p:txBody>
          <a:bodyPr wrap="square" rtlCol="0">
            <a:spAutoFit/>
          </a:bodyPr>
          <a:lstStyle/>
          <a:p>
            <a:r>
              <a:rPr lang="en-US" sz="3600" u="sng" dirty="0">
                <a:solidFill>
                  <a:schemeClr val="bg1"/>
                </a:solidFill>
                <a:latin typeface="Comic Sans MS" panose="030F0702030302020204" pitchFamily="66" charset="0"/>
              </a:rPr>
              <a:t>Objective: </a:t>
            </a:r>
          </a:p>
          <a:p>
            <a:r>
              <a:rPr lang="en-US" sz="3000" dirty="0">
                <a:solidFill>
                  <a:schemeClr val="bg1"/>
                </a:solidFill>
                <a:latin typeface="Comic Sans MS" panose="030F0702030302020204" pitchFamily="66" charset="0"/>
              </a:rPr>
              <a:t>To perform EDA on loan data and to understand how consumer attributes and loan attributes influence the tendency of loans default</a:t>
            </a:r>
            <a:endParaRPr lang="en-IN" sz="30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66621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4D41A5F-7BE9-B442-B866-1ECEF4D8E05F}"/>
              </a:ext>
            </a:extLst>
          </p:cNvPr>
          <p:cNvSpPr txBox="1"/>
          <p:nvPr/>
        </p:nvSpPr>
        <p:spPr>
          <a:xfrm>
            <a:off x="609599" y="228601"/>
            <a:ext cx="10506075" cy="5724644"/>
          </a:xfrm>
          <a:prstGeom prst="rect">
            <a:avLst/>
          </a:prstGeom>
          <a:noFill/>
        </p:spPr>
        <p:txBody>
          <a:bodyPr wrap="square" rtlCol="0">
            <a:spAutoFit/>
          </a:bodyPr>
          <a:lstStyle/>
          <a:p>
            <a:r>
              <a:rPr lang="en-US" sz="3600" u="sng" dirty="0">
                <a:solidFill>
                  <a:schemeClr val="bg1"/>
                </a:solidFill>
                <a:latin typeface="Comic Sans MS" panose="030F0702030302020204" pitchFamily="66" charset="0"/>
              </a:rPr>
              <a:t>Dataset Availability </a:t>
            </a:r>
          </a:p>
          <a:p>
            <a:endParaRPr lang="en-US" dirty="0">
              <a:solidFill>
                <a:schemeClr val="bg1"/>
              </a:solidFill>
              <a:latin typeface="Comic Sans MS" panose="030F0702030302020204" pitchFamily="66" charset="0"/>
            </a:endParaRPr>
          </a:p>
          <a:p>
            <a:r>
              <a:rPr lang="en-US" sz="2400" dirty="0">
                <a:solidFill>
                  <a:schemeClr val="bg1"/>
                </a:solidFill>
                <a:latin typeface="Comic Sans MS" panose="030F0702030302020204" pitchFamily="66" charset="0"/>
              </a:rPr>
              <a:t>The data contains the information about past loan applicants and whether they ‘defaulted’ or not. The dataset does not have any information on loans which were not approved. Using given dataset, EDA concepts can be applied. </a:t>
            </a:r>
          </a:p>
          <a:p>
            <a:endParaRPr lang="en-US" dirty="0">
              <a:solidFill>
                <a:schemeClr val="bg1"/>
              </a:solidFill>
              <a:latin typeface="Comic Sans MS" panose="030F0702030302020204" pitchFamily="66" charset="0"/>
            </a:endParaRPr>
          </a:p>
          <a:p>
            <a:endParaRPr lang="en-US" dirty="0">
              <a:solidFill>
                <a:schemeClr val="bg1"/>
              </a:solidFill>
              <a:latin typeface="Comic Sans MS" panose="030F0702030302020204" pitchFamily="66" charset="0"/>
            </a:endParaRPr>
          </a:p>
          <a:p>
            <a:r>
              <a:rPr lang="en-US" sz="3600" u="sng" dirty="0">
                <a:solidFill>
                  <a:schemeClr val="bg1"/>
                </a:solidFill>
                <a:latin typeface="Comic Sans MS" panose="030F0702030302020204" pitchFamily="66" charset="0"/>
              </a:rPr>
              <a:t>Datasets provided: </a:t>
            </a:r>
          </a:p>
          <a:p>
            <a:r>
              <a:rPr lang="en-US" sz="2400" dirty="0">
                <a:solidFill>
                  <a:schemeClr val="bg1"/>
                </a:solidFill>
                <a:latin typeface="Comic Sans MS" panose="030F0702030302020204" pitchFamily="66" charset="0"/>
              </a:rPr>
              <a:t>• loan.csv:  The historical data for the approved loans which have either been fully-paid or Charged Off. It is in comma separated value (csv) file format</a:t>
            </a:r>
          </a:p>
          <a:p>
            <a:r>
              <a:rPr lang="en-US" sz="2400" dirty="0">
                <a:solidFill>
                  <a:schemeClr val="bg1"/>
                </a:solidFill>
                <a:latin typeface="Comic Sans MS" panose="030F0702030302020204" pitchFamily="66" charset="0"/>
              </a:rPr>
              <a:t>• Data_Dictionary.xlsx: It contains information about the various columns and their attributes. This is required for Data Understanding. File format is excel.</a:t>
            </a:r>
            <a:endParaRPr lang="en-IN" sz="2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34060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47DFCC9-F4AB-B4D9-7C1C-065561F18CF7}"/>
              </a:ext>
            </a:extLst>
          </p:cNvPr>
          <p:cNvSpPr txBox="1"/>
          <p:nvPr/>
        </p:nvSpPr>
        <p:spPr>
          <a:xfrm flipH="1">
            <a:off x="340994" y="219075"/>
            <a:ext cx="4526281" cy="646331"/>
          </a:xfrm>
          <a:prstGeom prst="rect">
            <a:avLst/>
          </a:prstGeom>
          <a:noFill/>
        </p:spPr>
        <p:txBody>
          <a:bodyPr wrap="square" rtlCol="0">
            <a:spAutoFit/>
          </a:bodyPr>
          <a:lstStyle/>
          <a:p>
            <a:r>
              <a:rPr lang="en-IN" sz="3600" b="1" u="sng" dirty="0">
                <a:solidFill>
                  <a:schemeClr val="bg1"/>
                </a:solidFill>
                <a:latin typeface="Comic Sans MS" panose="030F0702030302020204" pitchFamily="66" charset="0"/>
              </a:rPr>
              <a:t>Analysis Approach</a:t>
            </a:r>
          </a:p>
        </p:txBody>
      </p:sp>
      <p:sp>
        <p:nvSpPr>
          <p:cNvPr id="3" name="TextBox 2">
            <a:extLst>
              <a:ext uri="{FF2B5EF4-FFF2-40B4-BE49-F238E27FC236}">
                <a16:creationId xmlns:a16="http://schemas.microsoft.com/office/drawing/2014/main" id="{19511064-048B-32A5-C015-7B77A21E2FC5}"/>
              </a:ext>
            </a:extLst>
          </p:cNvPr>
          <p:cNvSpPr txBox="1"/>
          <p:nvPr/>
        </p:nvSpPr>
        <p:spPr>
          <a:xfrm>
            <a:off x="423862" y="975359"/>
            <a:ext cx="10467975" cy="6247864"/>
          </a:xfrm>
          <a:prstGeom prst="rect">
            <a:avLst/>
          </a:prstGeom>
          <a:noFill/>
        </p:spPr>
        <p:txBody>
          <a:bodyPr wrap="square" rtlCol="0">
            <a:spAutoFit/>
          </a:bodyPr>
          <a:lstStyle/>
          <a:p>
            <a:r>
              <a:rPr lang="en-US" sz="2500" dirty="0">
                <a:solidFill>
                  <a:schemeClr val="bg1"/>
                </a:solidFill>
              </a:rPr>
              <a:t>Data Cleaning:</a:t>
            </a:r>
          </a:p>
          <a:p>
            <a:pPr marL="285750" indent="-285750">
              <a:buFont typeface="Arial" panose="020B0604020202020204" pitchFamily="34" charset="0"/>
              <a:buChar char="•"/>
            </a:pPr>
            <a:r>
              <a:rPr lang="en-US" sz="2500" dirty="0">
                <a:solidFill>
                  <a:schemeClr val="bg1"/>
                </a:solidFill>
              </a:rPr>
              <a:t>Drop columns with all null values, single categorical value, random values </a:t>
            </a:r>
          </a:p>
          <a:p>
            <a:pPr marL="285750" indent="-285750">
              <a:buFont typeface="Arial" panose="020B0604020202020204" pitchFamily="34" charset="0"/>
              <a:buChar char="•"/>
            </a:pPr>
            <a:r>
              <a:rPr lang="en-US" sz="2500" dirty="0">
                <a:solidFill>
                  <a:schemeClr val="bg1"/>
                </a:solidFill>
              </a:rPr>
              <a:t>Impute null values for important columns</a:t>
            </a:r>
          </a:p>
          <a:p>
            <a:pPr marL="285750" indent="-285750">
              <a:buFont typeface="Arial" panose="020B0604020202020204" pitchFamily="34" charset="0"/>
              <a:buChar char="•"/>
            </a:pPr>
            <a:r>
              <a:rPr lang="en-US" sz="2500" dirty="0">
                <a:solidFill>
                  <a:schemeClr val="bg1"/>
                </a:solidFill>
              </a:rPr>
              <a:t>Check for percentage of errors in columns. There should not be more than 30 percent errors. </a:t>
            </a:r>
          </a:p>
          <a:p>
            <a:endParaRPr lang="en-US" sz="2500" dirty="0">
              <a:solidFill>
                <a:schemeClr val="bg1"/>
              </a:solidFill>
            </a:endParaRPr>
          </a:p>
          <a:p>
            <a:r>
              <a:rPr lang="en-US" sz="2500" dirty="0">
                <a:solidFill>
                  <a:schemeClr val="bg1"/>
                </a:solidFill>
              </a:rPr>
              <a:t>Derived Metrices:</a:t>
            </a:r>
          </a:p>
          <a:p>
            <a:pPr marL="342900" indent="-342900">
              <a:buFont typeface="Arial" panose="020B0604020202020204" pitchFamily="34" charset="0"/>
              <a:buChar char="•"/>
            </a:pPr>
            <a:r>
              <a:rPr lang="en-US" sz="2500" dirty="0">
                <a:solidFill>
                  <a:schemeClr val="bg1"/>
                </a:solidFill>
              </a:rPr>
              <a:t>Create derived Metrices for date, split into month and year. </a:t>
            </a:r>
          </a:p>
          <a:p>
            <a:pPr marL="342900" indent="-342900">
              <a:buFont typeface="Arial" panose="020B0604020202020204" pitchFamily="34" charset="0"/>
              <a:buChar char="•"/>
            </a:pPr>
            <a:r>
              <a:rPr lang="en-US" sz="2500" dirty="0">
                <a:solidFill>
                  <a:schemeClr val="bg1"/>
                </a:solidFill>
              </a:rPr>
              <a:t>Convert Quantitative values into categories. </a:t>
            </a:r>
          </a:p>
          <a:p>
            <a:pPr marL="342900" indent="-342900">
              <a:buFont typeface="Arial" panose="020B0604020202020204" pitchFamily="34" charset="0"/>
              <a:buChar char="•"/>
            </a:pPr>
            <a:r>
              <a:rPr lang="en-US" sz="2500" dirty="0">
                <a:solidFill>
                  <a:schemeClr val="bg1"/>
                </a:solidFill>
              </a:rPr>
              <a:t>Perform calculation of the ratios and percent.</a:t>
            </a:r>
          </a:p>
          <a:p>
            <a:pPr marL="342900" indent="-342900">
              <a:buFont typeface="Arial" panose="020B0604020202020204" pitchFamily="34" charset="0"/>
              <a:buChar char="•"/>
            </a:pPr>
            <a:endParaRPr lang="en-US" sz="2500" dirty="0">
              <a:solidFill>
                <a:schemeClr val="bg1"/>
              </a:solidFill>
            </a:endParaRPr>
          </a:p>
          <a:p>
            <a:r>
              <a:rPr lang="en-US" sz="2500" dirty="0">
                <a:solidFill>
                  <a:schemeClr val="bg1"/>
                </a:solidFill>
              </a:rPr>
              <a:t>Binning:</a:t>
            </a:r>
          </a:p>
          <a:p>
            <a:pPr marL="342900" indent="-342900">
              <a:buFont typeface="Arial" panose="020B0604020202020204" pitchFamily="34" charset="0"/>
              <a:buChar char="•"/>
            </a:pPr>
            <a:r>
              <a:rPr lang="en-US" sz="2500" dirty="0">
                <a:solidFill>
                  <a:schemeClr val="bg1"/>
                </a:solidFill>
              </a:rPr>
              <a:t>Create binning on </a:t>
            </a:r>
            <a:r>
              <a:rPr lang="en-US" sz="2500" dirty="0" err="1">
                <a:solidFill>
                  <a:schemeClr val="bg1"/>
                </a:solidFill>
              </a:rPr>
              <a:t>intRateCategory</a:t>
            </a:r>
            <a:r>
              <a:rPr lang="en-US" sz="2500" dirty="0">
                <a:solidFill>
                  <a:schemeClr val="bg1"/>
                </a:solidFill>
              </a:rPr>
              <a:t>, </a:t>
            </a:r>
            <a:r>
              <a:rPr lang="en-US" sz="2500" dirty="0" err="1">
                <a:solidFill>
                  <a:schemeClr val="bg1"/>
                </a:solidFill>
              </a:rPr>
              <a:t>loan_amt</a:t>
            </a:r>
            <a:r>
              <a:rPr lang="en-US" sz="2500" dirty="0">
                <a:solidFill>
                  <a:schemeClr val="bg1"/>
                </a:solidFill>
              </a:rPr>
              <a:t>, loan amount category etc.</a:t>
            </a:r>
          </a:p>
          <a:p>
            <a:endParaRPr lang="en-US" sz="2500" dirty="0">
              <a:solidFill>
                <a:schemeClr val="bg1"/>
              </a:solidFill>
            </a:endParaRPr>
          </a:p>
        </p:txBody>
      </p:sp>
    </p:spTree>
    <p:extLst>
      <p:ext uri="{BB962C8B-B14F-4D97-AF65-F5344CB8AC3E}">
        <p14:creationId xmlns:p14="http://schemas.microsoft.com/office/powerpoint/2010/main" val="223561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47DFCC9-F4AB-B4D9-7C1C-065561F18CF7}"/>
              </a:ext>
            </a:extLst>
          </p:cNvPr>
          <p:cNvSpPr txBox="1"/>
          <p:nvPr/>
        </p:nvSpPr>
        <p:spPr>
          <a:xfrm flipH="1">
            <a:off x="340994" y="219075"/>
            <a:ext cx="4526281" cy="646331"/>
          </a:xfrm>
          <a:prstGeom prst="rect">
            <a:avLst/>
          </a:prstGeom>
          <a:noFill/>
        </p:spPr>
        <p:txBody>
          <a:bodyPr wrap="square" rtlCol="0">
            <a:spAutoFit/>
          </a:bodyPr>
          <a:lstStyle/>
          <a:p>
            <a:r>
              <a:rPr lang="en-IN" sz="3600" b="1" u="sng" dirty="0">
                <a:solidFill>
                  <a:schemeClr val="bg1"/>
                </a:solidFill>
                <a:latin typeface="Comic Sans MS" panose="030F0702030302020204" pitchFamily="66" charset="0"/>
              </a:rPr>
              <a:t>Analysis Approach</a:t>
            </a:r>
          </a:p>
        </p:txBody>
      </p:sp>
      <p:sp>
        <p:nvSpPr>
          <p:cNvPr id="3" name="TextBox 2">
            <a:extLst>
              <a:ext uri="{FF2B5EF4-FFF2-40B4-BE49-F238E27FC236}">
                <a16:creationId xmlns:a16="http://schemas.microsoft.com/office/drawing/2014/main" id="{19511064-048B-32A5-C015-7B77A21E2FC5}"/>
              </a:ext>
            </a:extLst>
          </p:cNvPr>
          <p:cNvSpPr txBox="1"/>
          <p:nvPr/>
        </p:nvSpPr>
        <p:spPr>
          <a:xfrm>
            <a:off x="423862" y="975359"/>
            <a:ext cx="10467975" cy="4970591"/>
          </a:xfrm>
          <a:prstGeom prst="rect">
            <a:avLst/>
          </a:prstGeom>
          <a:noFill/>
        </p:spPr>
        <p:txBody>
          <a:bodyPr wrap="square" rtlCol="0">
            <a:spAutoFit/>
          </a:bodyPr>
          <a:lstStyle/>
          <a:p>
            <a:endParaRPr lang="en-US" sz="2500" dirty="0">
              <a:solidFill>
                <a:schemeClr val="bg1"/>
              </a:solidFill>
            </a:endParaRPr>
          </a:p>
          <a:p>
            <a:r>
              <a:rPr lang="en-US" sz="2500" dirty="0">
                <a:solidFill>
                  <a:schemeClr val="bg1"/>
                </a:solidFill>
              </a:rPr>
              <a:t>Univariate Analysis:</a:t>
            </a:r>
          </a:p>
          <a:p>
            <a:pPr marL="342900" indent="-342900">
              <a:buFont typeface="Arial" panose="020B0604020202020204" pitchFamily="34" charset="0"/>
              <a:buChar char="•"/>
            </a:pPr>
            <a:r>
              <a:rPr lang="en-US" sz="2400" dirty="0">
                <a:solidFill>
                  <a:schemeClr val="bg1"/>
                </a:solidFill>
                <a:latin typeface="Comic Sans MS" panose="030F0702030302020204" pitchFamily="66" charset="0"/>
              </a:rPr>
              <a:t>Plot and understand data distribution and frequencies for numerical and categorical data.</a:t>
            </a:r>
          </a:p>
          <a:p>
            <a:pPr marL="342900" indent="-342900">
              <a:buFont typeface="Arial" panose="020B0604020202020204" pitchFamily="34" charset="0"/>
              <a:buChar char="•"/>
            </a:pPr>
            <a:r>
              <a:rPr lang="en-US" sz="2400" dirty="0">
                <a:solidFill>
                  <a:schemeClr val="bg1"/>
                </a:solidFill>
                <a:latin typeface="Comic Sans MS" panose="030F0702030302020204" pitchFamily="66" charset="0"/>
              </a:rPr>
              <a:t>Analyze the column variables against other segments variables.</a:t>
            </a:r>
          </a:p>
          <a:p>
            <a:endParaRPr lang="en-US" sz="2400" dirty="0">
              <a:solidFill>
                <a:schemeClr val="bg1"/>
              </a:solidFill>
              <a:latin typeface="Comic Sans MS" panose="030F0702030302020204" pitchFamily="66" charset="0"/>
            </a:endParaRPr>
          </a:p>
          <a:p>
            <a:r>
              <a:rPr lang="en-US" sz="2400" dirty="0">
                <a:solidFill>
                  <a:schemeClr val="bg1"/>
                </a:solidFill>
                <a:latin typeface="Comic Sans MS" panose="030F0702030302020204" pitchFamily="66" charset="0"/>
              </a:rPr>
              <a:t>Bivariate Analysis:</a:t>
            </a:r>
          </a:p>
          <a:p>
            <a:pPr marL="342900" indent="-342900">
              <a:buFont typeface="Arial" panose="020B0604020202020204" pitchFamily="34" charset="0"/>
              <a:buChar char="•"/>
            </a:pPr>
            <a:r>
              <a:rPr lang="en-US" sz="2400" dirty="0">
                <a:solidFill>
                  <a:schemeClr val="bg1"/>
                </a:solidFill>
              </a:rPr>
              <a:t>To analyze and understand how 2 variables influence each other.</a:t>
            </a:r>
          </a:p>
          <a:p>
            <a:pPr marL="342900" indent="-342900">
              <a:buFont typeface="Arial" panose="020B0604020202020204" pitchFamily="34" charset="0"/>
              <a:buChar char="•"/>
            </a:pPr>
            <a:r>
              <a:rPr lang="en-US" sz="2400" dirty="0">
                <a:solidFill>
                  <a:schemeClr val="bg1"/>
                </a:solidFill>
              </a:rPr>
              <a:t>Whether variable are correlated. Check for correlation between different variables.</a:t>
            </a:r>
            <a:r>
              <a:rPr lang="en-US" sz="2400" dirty="0">
                <a:solidFill>
                  <a:schemeClr val="bg1"/>
                </a:solidFill>
                <a:latin typeface="Comic Sans MS" panose="030F0702030302020204" pitchFamily="66" charset="0"/>
              </a:rPr>
              <a:t> </a:t>
            </a:r>
          </a:p>
          <a:p>
            <a:endParaRPr lang="en-US" sz="2500" dirty="0">
              <a:solidFill>
                <a:schemeClr val="bg1"/>
              </a:solidFill>
            </a:endParaRPr>
          </a:p>
          <a:p>
            <a:r>
              <a:rPr lang="en-US" sz="2500" dirty="0">
                <a:solidFill>
                  <a:schemeClr val="bg1"/>
                </a:solidFill>
              </a:rPr>
              <a:t>Conclusion:</a:t>
            </a:r>
          </a:p>
          <a:p>
            <a:pPr marL="342900" indent="-342900">
              <a:buFont typeface="Arial" panose="020B0604020202020204" pitchFamily="34" charset="0"/>
              <a:buChar char="•"/>
            </a:pPr>
            <a:r>
              <a:rPr lang="en-US" sz="2500" dirty="0">
                <a:solidFill>
                  <a:schemeClr val="bg1"/>
                </a:solidFill>
              </a:rPr>
              <a:t>Plot graph and arrive at the observation based on graph data.</a:t>
            </a:r>
            <a:endParaRPr lang="en-IN" sz="2500" dirty="0">
              <a:solidFill>
                <a:schemeClr val="bg1"/>
              </a:solidFill>
            </a:endParaRPr>
          </a:p>
        </p:txBody>
      </p:sp>
    </p:spTree>
    <p:extLst>
      <p:ext uri="{BB962C8B-B14F-4D97-AF65-F5344CB8AC3E}">
        <p14:creationId xmlns:p14="http://schemas.microsoft.com/office/powerpoint/2010/main" val="376292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47DFCC9-F4AB-B4D9-7C1C-065561F18CF7}"/>
              </a:ext>
            </a:extLst>
          </p:cNvPr>
          <p:cNvSpPr txBox="1"/>
          <p:nvPr/>
        </p:nvSpPr>
        <p:spPr>
          <a:xfrm flipH="1">
            <a:off x="340993" y="227619"/>
            <a:ext cx="6412231" cy="646331"/>
          </a:xfrm>
          <a:prstGeom prst="rect">
            <a:avLst/>
          </a:prstGeom>
          <a:noFill/>
        </p:spPr>
        <p:txBody>
          <a:bodyPr wrap="square" rtlCol="0">
            <a:spAutoFit/>
          </a:bodyPr>
          <a:lstStyle/>
          <a:p>
            <a:r>
              <a:rPr lang="en-IN" sz="3600" b="1" u="sng" dirty="0">
                <a:solidFill>
                  <a:schemeClr val="bg1"/>
                </a:solidFill>
                <a:latin typeface="Comic Sans MS" panose="030F0702030302020204" pitchFamily="66" charset="0"/>
              </a:rPr>
              <a:t>Observation and findings</a:t>
            </a:r>
          </a:p>
        </p:txBody>
      </p:sp>
      <p:sp>
        <p:nvSpPr>
          <p:cNvPr id="4" name="TextBox 3">
            <a:extLst>
              <a:ext uri="{FF2B5EF4-FFF2-40B4-BE49-F238E27FC236}">
                <a16:creationId xmlns:a16="http://schemas.microsoft.com/office/drawing/2014/main" id="{7979E01D-3958-E7CD-558E-ED8E11A07793}"/>
              </a:ext>
            </a:extLst>
          </p:cNvPr>
          <p:cNvSpPr txBox="1"/>
          <p:nvPr/>
        </p:nvSpPr>
        <p:spPr>
          <a:xfrm>
            <a:off x="438150" y="1181099"/>
            <a:ext cx="9829800" cy="1015663"/>
          </a:xfrm>
          <a:prstGeom prst="rect">
            <a:avLst/>
          </a:prstGeom>
          <a:noFill/>
        </p:spPr>
        <p:txBody>
          <a:bodyPr wrap="square" rtlCol="0">
            <a:spAutoFit/>
          </a:bodyPr>
          <a:lstStyle/>
          <a:p>
            <a:pPr marL="342900" indent="-342900">
              <a:buAutoNum type="arabicPeriod"/>
            </a:pPr>
            <a:r>
              <a:rPr lang="en-US" sz="2000" dirty="0">
                <a:solidFill>
                  <a:schemeClr val="bg1"/>
                </a:solidFill>
              </a:rPr>
              <a:t>Loan Amount which are greater &gt; $30000 have more defaults</a:t>
            </a:r>
          </a:p>
          <a:p>
            <a:endParaRPr lang="en-US" sz="2000" dirty="0">
              <a:solidFill>
                <a:schemeClr val="bg1"/>
              </a:solidFill>
            </a:endParaRPr>
          </a:p>
          <a:p>
            <a:endParaRPr lang="en-US" sz="2000" dirty="0">
              <a:solidFill>
                <a:schemeClr val="bg1"/>
              </a:solidFill>
            </a:endParaRPr>
          </a:p>
        </p:txBody>
      </p:sp>
      <p:pic>
        <p:nvPicPr>
          <p:cNvPr id="10" name="Picture 9">
            <a:extLst>
              <a:ext uri="{FF2B5EF4-FFF2-40B4-BE49-F238E27FC236}">
                <a16:creationId xmlns:a16="http://schemas.microsoft.com/office/drawing/2014/main" id="{B80DA511-5992-A0BC-E870-62FEEBF7763C}"/>
              </a:ext>
            </a:extLst>
          </p:cNvPr>
          <p:cNvPicPr>
            <a:picLocks noChangeAspect="1"/>
          </p:cNvPicPr>
          <p:nvPr/>
        </p:nvPicPr>
        <p:blipFill>
          <a:blip r:embed="rId4"/>
          <a:stretch>
            <a:fillRect/>
          </a:stretch>
        </p:blipFill>
        <p:spPr>
          <a:xfrm>
            <a:off x="552450" y="2104429"/>
            <a:ext cx="7315200" cy="3517725"/>
          </a:xfrm>
          <a:prstGeom prst="rect">
            <a:avLst/>
          </a:prstGeom>
        </p:spPr>
      </p:pic>
    </p:spTree>
    <p:extLst>
      <p:ext uri="{BB962C8B-B14F-4D97-AF65-F5344CB8AC3E}">
        <p14:creationId xmlns:p14="http://schemas.microsoft.com/office/powerpoint/2010/main" val="368047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47DFCC9-F4AB-B4D9-7C1C-065561F18CF7}"/>
              </a:ext>
            </a:extLst>
          </p:cNvPr>
          <p:cNvSpPr txBox="1"/>
          <p:nvPr/>
        </p:nvSpPr>
        <p:spPr>
          <a:xfrm flipH="1">
            <a:off x="340993" y="227619"/>
            <a:ext cx="6412231" cy="646331"/>
          </a:xfrm>
          <a:prstGeom prst="rect">
            <a:avLst/>
          </a:prstGeom>
          <a:noFill/>
        </p:spPr>
        <p:txBody>
          <a:bodyPr wrap="square" rtlCol="0">
            <a:spAutoFit/>
          </a:bodyPr>
          <a:lstStyle/>
          <a:p>
            <a:r>
              <a:rPr lang="en-IN" sz="3600" b="1" u="sng" dirty="0">
                <a:solidFill>
                  <a:schemeClr val="bg1"/>
                </a:solidFill>
                <a:latin typeface="Comic Sans MS" panose="030F0702030302020204" pitchFamily="66" charset="0"/>
              </a:rPr>
              <a:t>Observation and findings</a:t>
            </a:r>
          </a:p>
        </p:txBody>
      </p:sp>
      <p:sp>
        <p:nvSpPr>
          <p:cNvPr id="4" name="TextBox 3">
            <a:extLst>
              <a:ext uri="{FF2B5EF4-FFF2-40B4-BE49-F238E27FC236}">
                <a16:creationId xmlns:a16="http://schemas.microsoft.com/office/drawing/2014/main" id="{7979E01D-3958-E7CD-558E-ED8E11A07793}"/>
              </a:ext>
            </a:extLst>
          </p:cNvPr>
          <p:cNvSpPr txBox="1"/>
          <p:nvPr/>
        </p:nvSpPr>
        <p:spPr>
          <a:xfrm>
            <a:off x="438150" y="1156432"/>
            <a:ext cx="9829800" cy="707886"/>
          </a:xfrm>
          <a:prstGeom prst="rect">
            <a:avLst/>
          </a:prstGeom>
          <a:noFill/>
        </p:spPr>
        <p:txBody>
          <a:bodyPr wrap="square" rtlCol="0">
            <a:spAutoFit/>
          </a:bodyPr>
          <a:lstStyle/>
          <a:p>
            <a:r>
              <a:rPr lang="en-US" sz="2000" dirty="0">
                <a:solidFill>
                  <a:schemeClr val="bg1"/>
                </a:solidFill>
              </a:rPr>
              <a:t>2. Higher interest rate whish is greater than 14% have more defaults</a:t>
            </a:r>
          </a:p>
          <a:p>
            <a:endParaRPr lang="en-US" sz="2000" dirty="0">
              <a:solidFill>
                <a:schemeClr val="bg1"/>
              </a:solidFill>
            </a:endParaRPr>
          </a:p>
        </p:txBody>
      </p:sp>
      <p:pic>
        <p:nvPicPr>
          <p:cNvPr id="11" name="Picture 10">
            <a:extLst>
              <a:ext uri="{FF2B5EF4-FFF2-40B4-BE49-F238E27FC236}">
                <a16:creationId xmlns:a16="http://schemas.microsoft.com/office/drawing/2014/main" id="{94B4E047-009E-F387-67C7-C189F0428848}"/>
              </a:ext>
            </a:extLst>
          </p:cNvPr>
          <p:cNvPicPr>
            <a:picLocks noChangeAspect="1"/>
          </p:cNvPicPr>
          <p:nvPr/>
        </p:nvPicPr>
        <p:blipFill>
          <a:blip r:embed="rId4"/>
          <a:stretch>
            <a:fillRect/>
          </a:stretch>
        </p:blipFill>
        <p:spPr>
          <a:xfrm>
            <a:off x="438150" y="1827430"/>
            <a:ext cx="6315074" cy="4597698"/>
          </a:xfrm>
          <a:prstGeom prst="rect">
            <a:avLst/>
          </a:prstGeom>
        </p:spPr>
      </p:pic>
    </p:spTree>
    <p:extLst>
      <p:ext uri="{BB962C8B-B14F-4D97-AF65-F5344CB8AC3E}">
        <p14:creationId xmlns:p14="http://schemas.microsoft.com/office/powerpoint/2010/main" val="407850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47DFCC9-F4AB-B4D9-7C1C-065561F18CF7}"/>
              </a:ext>
            </a:extLst>
          </p:cNvPr>
          <p:cNvSpPr txBox="1"/>
          <p:nvPr/>
        </p:nvSpPr>
        <p:spPr>
          <a:xfrm flipH="1">
            <a:off x="340993" y="227619"/>
            <a:ext cx="6412231" cy="646331"/>
          </a:xfrm>
          <a:prstGeom prst="rect">
            <a:avLst/>
          </a:prstGeom>
          <a:noFill/>
        </p:spPr>
        <p:txBody>
          <a:bodyPr wrap="square" rtlCol="0">
            <a:spAutoFit/>
          </a:bodyPr>
          <a:lstStyle/>
          <a:p>
            <a:r>
              <a:rPr lang="en-IN" sz="3600" b="1" u="sng" dirty="0">
                <a:solidFill>
                  <a:schemeClr val="bg1"/>
                </a:solidFill>
                <a:latin typeface="Comic Sans MS" panose="030F0702030302020204" pitchFamily="66" charset="0"/>
              </a:rPr>
              <a:t>Observation and findings</a:t>
            </a:r>
          </a:p>
        </p:txBody>
      </p:sp>
      <p:sp>
        <p:nvSpPr>
          <p:cNvPr id="4" name="TextBox 3">
            <a:extLst>
              <a:ext uri="{FF2B5EF4-FFF2-40B4-BE49-F238E27FC236}">
                <a16:creationId xmlns:a16="http://schemas.microsoft.com/office/drawing/2014/main" id="{7979E01D-3958-E7CD-558E-ED8E11A07793}"/>
              </a:ext>
            </a:extLst>
          </p:cNvPr>
          <p:cNvSpPr txBox="1"/>
          <p:nvPr/>
        </p:nvSpPr>
        <p:spPr>
          <a:xfrm>
            <a:off x="914400" y="1219199"/>
            <a:ext cx="9829800" cy="400110"/>
          </a:xfrm>
          <a:prstGeom prst="rect">
            <a:avLst/>
          </a:prstGeom>
          <a:noFill/>
        </p:spPr>
        <p:txBody>
          <a:bodyPr wrap="square" rtlCol="0">
            <a:spAutoFit/>
          </a:bodyPr>
          <a:lstStyle/>
          <a:p>
            <a:r>
              <a:rPr lang="en-US" sz="2000" dirty="0">
                <a:solidFill>
                  <a:schemeClr val="bg1"/>
                </a:solidFill>
              </a:rPr>
              <a:t>3. Loan Purpose ( Small Business, Renewable Energy, Education) have more defaults</a:t>
            </a:r>
          </a:p>
        </p:txBody>
      </p:sp>
      <p:pic>
        <p:nvPicPr>
          <p:cNvPr id="5" name="Picture 4">
            <a:extLst>
              <a:ext uri="{FF2B5EF4-FFF2-40B4-BE49-F238E27FC236}">
                <a16:creationId xmlns:a16="http://schemas.microsoft.com/office/drawing/2014/main" id="{14F7B79E-67A3-39D6-1E78-6C590695D64D}"/>
              </a:ext>
            </a:extLst>
          </p:cNvPr>
          <p:cNvPicPr>
            <a:picLocks noChangeAspect="1"/>
          </p:cNvPicPr>
          <p:nvPr/>
        </p:nvPicPr>
        <p:blipFill>
          <a:blip r:embed="rId4"/>
          <a:stretch>
            <a:fillRect/>
          </a:stretch>
        </p:blipFill>
        <p:spPr>
          <a:xfrm>
            <a:off x="1266825" y="1732320"/>
            <a:ext cx="7505700" cy="4520782"/>
          </a:xfrm>
          <a:prstGeom prst="rect">
            <a:avLst/>
          </a:prstGeom>
        </p:spPr>
      </p:pic>
    </p:spTree>
    <p:extLst>
      <p:ext uri="{BB962C8B-B14F-4D97-AF65-F5344CB8AC3E}">
        <p14:creationId xmlns:p14="http://schemas.microsoft.com/office/powerpoint/2010/main" val="102638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47DFCC9-F4AB-B4D9-7C1C-065561F18CF7}"/>
              </a:ext>
            </a:extLst>
          </p:cNvPr>
          <p:cNvSpPr txBox="1"/>
          <p:nvPr/>
        </p:nvSpPr>
        <p:spPr>
          <a:xfrm flipH="1">
            <a:off x="340993" y="227619"/>
            <a:ext cx="6412231" cy="646331"/>
          </a:xfrm>
          <a:prstGeom prst="rect">
            <a:avLst/>
          </a:prstGeom>
          <a:noFill/>
        </p:spPr>
        <p:txBody>
          <a:bodyPr wrap="square" rtlCol="0">
            <a:spAutoFit/>
          </a:bodyPr>
          <a:lstStyle/>
          <a:p>
            <a:r>
              <a:rPr lang="en-IN" sz="3600" b="1" u="sng" dirty="0">
                <a:solidFill>
                  <a:schemeClr val="bg1"/>
                </a:solidFill>
                <a:latin typeface="Comic Sans MS" panose="030F0702030302020204" pitchFamily="66" charset="0"/>
              </a:rPr>
              <a:t>Observation and findings</a:t>
            </a:r>
          </a:p>
        </p:txBody>
      </p:sp>
      <p:sp>
        <p:nvSpPr>
          <p:cNvPr id="4" name="TextBox 3">
            <a:extLst>
              <a:ext uri="{FF2B5EF4-FFF2-40B4-BE49-F238E27FC236}">
                <a16:creationId xmlns:a16="http://schemas.microsoft.com/office/drawing/2014/main" id="{7979E01D-3958-E7CD-558E-ED8E11A07793}"/>
              </a:ext>
            </a:extLst>
          </p:cNvPr>
          <p:cNvSpPr txBox="1"/>
          <p:nvPr/>
        </p:nvSpPr>
        <p:spPr>
          <a:xfrm>
            <a:off x="438150" y="1181099"/>
            <a:ext cx="9829800" cy="400110"/>
          </a:xfrm>
          <a:prstGeom prst="rect">
            <a:avLst/>
          </a:prstGeom>
          <a:noFill/>
        </p:spPr>
        <p:txBody>
          <a:bodyPr wrap="square" rtlCol="0">
            <a:spAutoFit/>
          </a:bodyPr>
          <a:lstStyle/>
          <a:p>
            <a:r>
              <a:rPr lang="en-US" sz="2000" dirty="0">
                <a:solidFill>
                  <a:schemeClr val="bg1"/>
                </a:solidFill>
              </a:rPr>
              <a:t>4. Higher Revolve Utilization rate (&gt; 80%) have more defaults</a:t>
            </a:r>
          </a:p>
        </p:txBody>
      </p:sp>
      <p:pic>
        <p:nvPicPr>
          <p:cNvPr id="5" name="Picture 4">
            <a:extLst>
              <a:ext uri="{FF2B5EF4-FFF2-40B4-BE49-F238E27FC236}">
                <a16:creationId xmlns:a16="http://schemas.microsoft.com/office/drawing/2014/main" id="{A572A946-82E9-B12F-B287-B4E196CC8ECC}"/>
              </a:ext>
            </a:extLst>
          </p:cNvPr>
          <p:cNvPicPr>
            <a:picLocks noChangeAspect="1"/>
          </p:cNvPicPr>
          <p:nvPr/>
        </p:nvPicPr>
        <p:blipFill>
          <a:blip r:embed="rId4"/>
          <a:stretch>
            <a:fillRect/>
          </a:stretch>
        </p:blipFill>
        <p:spPr>
          <a:xfrm>
            <a:off x="842962" y="1737098"/>
            <a:ext cx="6938963" cy="4965013"/>
          </a:xfrm>
          <a:prstGeom prst="rect">
            <a:avLst/>
          </a:prstGeom>
        </p:spPr>
      </p:pic>
    </p:spTree>
    <p:extLst>
      <p:ext uri="{BB962C8B-B14F-4D97-AF65-F5344CB8AC3E}">
        <p14:creationId xmlns:p14="http://schemas.microsoft.com/office/powerpoint/2010/main" val="3300992965"/>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{B45B49B7-762F-4A73-9141-0D03228A8F89}tf78479028_win32</Template>
  <TotalTime>267</TotalTime>
  <Words>592</Words>
  <Application>Microsoft Office PowerPoint</Application>
  <PresentationFormat>Widescreen</PresentationFormat>
  <Paragraphs>74</Paragraphs>
  <Slides>12</Slides>
  <Notes>12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12</vt:i4>
      </vt:variant>
    </vt:vector>
  </HeadingPairs>
  <TitlesOfParts>
    <vt:vector size="21" baseType="lpstr">
      <vt:lpstr>Arial</vt:lpstr>
      <vt:lpstr>Calibri</vt:lpstr>
      <vt:lpstr>Comic Sans MS</vt:lpstr>
      <vt:lpstr>Segoe UI</vt:lpstr>
      <vt:lpstr>Segoe UI Light</vt:lpstr>
      <vt:lpstr>Balancing Act</vt:lpstr>
      <vt:lpstr>Wellspring</vt:lpstr>
      <vt:lpstr>Star of the show</vt:lpstr>
      <vt:lpstr>Amusements</vt:lpstr>
      <vt:lpstr>LENDING CLUB CASE STUDY       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EXPLORATORY DATA ANALYSIS  </dc:title>
  <dc:creator>sri ranjitha k</dc:creator>
  <cp:lastModifiedBy>sri ranjitha k</cp:lastModifiedBy>
  <cp:revision>5</cp:revision>
  <dcterms:created xsi:type="dcterms:W3CDTF">2022-05-17T19:27:31Z</dcterms:created>
  <dcterms:modified xsi:type="dcterms:W3CDTF">2022-05-18T12:34:14Z</dcterms:modified>
</cp:coreProperties>
</file>