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2"/>
  </p:notesMasterIdLst>
  <p:sldIdLst>
    <p:sldId id="256" r:id="rId2"/>
    <p:sldId id="257" r:id="rId3"/>
    <p:sldId id="266" r:id="rId4"/>
    <p:sldId id="258" r:id="rId5"/>
    <p:sldId id="268" r:id="rId6"/>
    <p:sldId id="291" r:id="rId7"/>
    <p:sldId id="269" r:id="rId8"/>
    <p:sldId id="259" r:id="rId9"/>
    <p:sldId id="263" r:id="rId10"/>
    <p:sldId id="271" r:id="rId11"/>
    <p:sldId id="273" r:id="rId12"/>
    <p:sldId id="274" r:id="rId13"/>
    <p:sldId id="292" r:id="rId14"/>
    <p:sldId id="277" r:id="rId15"/>
    <p:sldId id="276" r:id="rId16"/>
    <p:sldId id="282" r:id="rId17"/>
    <p:sldId id="280" r:id="rId18"/>
    <p:sldId id="283" r:id="rId19"/>
    <p:sldId id="281" r:id="rId20"/>
    <p:sldId id="284" r:id="rId21"/>
    <p:sldId id="285" r:id="rId22"/>
    <p:sldId id="286" r:id="rId23"/>
    <p:sldId id="278" r:id="rId24"/>
    <p:sldId id="279" r:id="rId25"/>
    <p:sldId id="289" r:id="rId26"/>
    <p:sldId id="290" r:id="rId27"/>
    <p:sldId id="270" r:id="rId28"/>
    <p:sldId id="287" r:id="rId29"/>
    <p:sldId id="288" r:id="rId30"/>
    <p:sldId id="26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70" autoAdjust="0"/>
  </p:normalViewPr>
  <p:slideViewPr>
    <p:cSldViewPr>
      <p:cViewPr varScale="1">
        <p:scale>
          <a:sx n="59" d="100"/>
          <a:sy n="59" d="100"/>
        </p:scale>
        <p:origin x="15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Accuracy(%)</c:v>
                </c:pt>
              </c:strCache>
            </c:strRef>
          </c:tx>
          <c:spPr>
            <a:ln w="2222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50000"/>
                        <a:lumOff val="50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xVal>
            <c:numRef>
              <c:f>Sheet1!$A$2:$A$4</c:f>
              <c:numCache>
                <c:formatCode>General</c:formatCode>
                <c:ptCount val="3"/>
                <c:pt idx="0">
                  <c:v>1</c:v>
                </c:pt>
                <c:pt idx="1">
                  <c:v>10</c:v>
                </c:pt>
                <c:pt idx="2">
                  <c:v>50</c:v>
                </c:pt>
              </c:numCache>
            </c:numRef>
          </c:xVal>
          <c:yVal>
            <c:numRef>
              <c:f>Sheet1!$B$2:$B$4</c:f>
              <c:numCache>
                <c:formatCode>General</c:formatCode>
                <c:ptCount val="3"/>
                <c:pt idx="0">
                  <c:v>0.1047</c:v>
                </c:pt>
                <c:pt idx="1">
                  <c:v>0.64839999999999998</c:v>
                </c:pt>
                <c:pt idx="2">
                  <c:v>0.86529999999999996</c:v>
                </c:pt>
              </c:numCache>
            </c:numRef>
          </c:yVal>
          <c:smooth val="1"/>
          <c:extLst>
            <c:ext xmlns:c16="http://schemas.microsoft.com/office/drawing/2014/chart" uri="{C3380CC4-5D6E-409C-BE32-E72D297353CC}">
              <c16:uniqueId val="{00000000-75FE-4C31-8F8B-A8FC8A1CA50D}"/>
            </c:ext>
          </c:extLst>
        </c:ser>
        <c:dLbls>
          <c:dLblPos val="t"/>
          <c:showLegendKey val="0"/>
          <c:showVal val="1"/>
          <c:showCatName val="0"/>
          <c:showSerName val="0"/>
          <c:showPercent val="0"/>
          <c:showBubbleSize val="0"/>
        </c:dLbls>
        <c:axId val="254707696"/>
        <c:axId val="254708528"/>
      </c:scatterChart>
      <c:valAx>
        <c:axId val="254707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No.Of Epochs</a:t>
                </a:r>
              </a:p>
            </c:rich>
          </c:tx>
          <c:layout>
            <c:manualLayout>
              <c:xMode val="edge"/>
              <c:yMode val="edge"/>
              <c:x val="0.42577131143844305"/>
              <c:y val="0.91835808566073307"/>
            </c:manualLayout>
          </c:layout>
          <c:overlay val="0"/>
          <c:spPr>
            <a:noFill/>
            <a:ln>
              <a:noFill/>
            </a:ln>
            <a:effectLst/>
          </c:spPr>
          <c:txPr>
            <a:bodyPr rot="0" spcFirstLastPara="1" vertOverflow="ellipsis" vert="horz" wrap="square" anchor="ctr" anchorCtr="1"/>
            <a:lstStyle/>
            <a:p>
              <a:pPr>
                <a:defRPr sz="1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54708528"/>
        <c:crosses val="autoZero"/>
        <c:crossBetween val="midCat"/>
      </c:valAx>
      <c:valAx>
        <c:axId val="25470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a:t>
                </a:r>
              </a:p>
            </c:rich>
          </c:tx>
          <c:layout>
            <c:manualLayout>
              <c:xMode val="edge"/>
              <c:yMode val="edge"/>
              <c:x val="7.1965326184879348E-3"/>
              <c:y val="0.2317945866538039"/>
            </c:manualLayout>
          </c:layout>
          <c:overlay val="0"/>
          <c:spPr>
            <a:noFill/>
            <a:ln>
              <a:noFill/>
            </a:ln>
            <a:effectLst/>
          </c:spPr>
          <c:txPr>
            <a:bodyPr rot="-5400000" spcFirstLastPara="1" vertOverflow="ellipsis" vert="horz" wrap="square" anchor="ctr" anchorCtr="1"/>
            <a:lstStyle/>
            <a:p>
              <a:pPr>
                <a:defRPr sz="1800" b="0"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54707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1</c:v>
                </c:pt>
                <c:pt idx="1">
                  <c:v>10</c:v>
                </c:pt>
                <c:pt idx="2">
                  <c:v>50</c:v>
                </c:pt>
              </c:numCache>
            </c:numRef>
          </c:xVal>
          <c:yVal>
            <c:numRef>
              <c:f>Sheet1!$B$2:$B$4</c:f>
              <c:numCache>
                <c:formatCode>General</c:formatCode>
                <c:ptCount val="3"/>
                <c:pt idx="0">
                  <c:v>0.1187</c:v>
                </c:pt>
                <c:pt idx="1">
                  <c:v>0.83660000000000001</c:v>
                </c:pt>
                <c:pt idx="2">
                  <c:v>0.96779999999999999</c:v>
                </c:pt>
              </c:numCache>
            </c:numRef>
          </c:yVal>
          <c:smooth val="1"/>
          <c:extLst>
            <c:ext xmlns:c16="http://schemas.microsoft.com/office/drawing/2014/chart" uri="{C3380CC4-5D6E-409C-BE32-E72D297353CC}">
              <c16:uniqueId val="{00000000-5078-4221-90E5-B0B89C1A0C90}"/>
            </c:ext>
          </c:extLst>
        </c:ser>
        <c:dLbls>
          <c:dLblPos val="t"/>
          <c:showLegendKey val="0"/>
          <c:showVal val="1"/>
          <c:showCatName val="0"/>
          <c:showSerName val="0"/>
          <c:showPercent val="0"/>
          <c:showBubbleSize val="0"/>
        </c:dLbls>
        <c:axId val="195369696"/>
        <c:axId val="195370112"/>
      </c:scatterChart>
      <c:valAx>
        <c:axId val="195369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dirty="0"/>
                  <a:t>NO.OF EPOCHS</a:t>
                </a:r>
              </a:p>
            </c:rich>
          </c:tx>
          <c:layout>
            <c:manualLayout>
              <c:xMode val="edge"/>
              <c:yMode val="edge"/>
              <c:x val="0.44578189069716007"/>
              <c:y val="0.934688246444839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5370112"/>
        <c:crosses val="autoZero"/>
        <c:crossBetween val="midCat"/>
      </c:valAx>
      <c:valAx>
        <c:axId val="195370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IN"/>
                  <a:t>ACCURACY(%)</a:t>
                </a:r>
              </a:p>
            </c:rich>
          </c:tx>
          <c:layout>
            <c:manualLayout>
              <c:xMode val="edge"/>
              <c:yMode val="edge"/>
              <c:x val="6.4722676073708423E-3"/>
              <c:y val="0.25354344308965671"/>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536969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9B300-10C2-43A5-956A-B2DFE732E125}" type="datetimeFigureOut">
              <a:rPr lang="en-IN" smtClean="0"/>
              <a:t>17-05-2024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B7E7C2-6483-41AB-A5E0-32AE9729DCF2}" type="slidenum">
              <a:rPr lang="en-IN" smtClean="0"/>
              <a:t>‹#›</a:t>
            </a:fld>
            <a:endParaRPr lang="en-IN"/>
          </a:p>
        </p:txBody>
      </p:sp>
    </p:spTree>
    <p:extLst>
      <p:ext uri="{BB962C8B-B14F-4D97-AF65-F5344CB8AC3E}">
        <p14:creationId xmlns:p14="http://schemas.microsoft.com/office/powerpoint/2010/main" val="40962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710F462-00F8-47D9-BC3D-69C2E446FD84}" type="datetimeFigureOut">
              <a:rPr lang="en-US" smtClean="0"/>
              <a:pPr/>
              <a:t>5/17/2024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3CD9D04-F46E-4957-8A34-2F9CC49C62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10F462-00F8-47D9-BC3D-69C2E446FD84}"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10F462-00F8-47D9-BC3D-69C2E446FD84}"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710F462-00F8-47D9-BC3D-69C2E446FD84}"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10F462-00F8-47D9-BC3D-69C2E446FD84}"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9D04-F46E-4957-8A34-2F9CC49C622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10F462-00F8-47D9-BC3D-69C2E446FD84}"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710F462-00F8-47D9-BC3D-69C2E446FD84}"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710F462-00F8-47D9-BC3D-69C2E446FD84}"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0F462-00F8-47D9-BC3D-69C2E446FD84}"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710F462-00F8-47D9-BC3D-69C2E446FD84}"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9D04-F46E-4957-8A34-2F9CC49C62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710F462-00F8-47D9-BC3D-69C2E446FD84}"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3CD9D04-F46E-4957-8A34-2F9CC49C622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710F462-00F8-47D9-BC3D-69C2E446FD84}" type="datetimeFigureOut">
              <a:rPr lang="en-US" smtClean="0"/>
              <a:pPr/>
              <a:t>5/17/2024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3CD9D04-F46E-4957-8A34-2F9CC49C622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file+.vscode-resource.vscode-cdn.net/c%3A/Users/kiran/OneDrive/Desktop/plant_fruit/Final/new-plant-diseases-dataset"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bit.ly/kaggle-creds"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dx.doi.org/" TargetMode="External"/><Relationship Id="rId2" Type="http://schemas.openxmlformats.org/officeDocument/2006/relationships/hyperlink" Target="https://doi.org/10.1016/j.biosystemse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ijisae.org/index.php/IJISAE/article/view/3805"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975" y="1362409"/>
            <a:ext cx="8676456" cy="1211555"/>
          </a:xfrm>
        </p:spPr>
        <p:txBody>
          <a:bodyPr>
            <a:noAutofit/>
          </a:bodyPr>
          <a:lstStyle/>
          <a:p>
            <a:pPr algn="ctr"/>
            <a:r>
              <a:rPr lang="en-US" sz="3200" i="0" dirty="0">
                <a:solidFill>
                  <a:schemeClr val="tx2"/>
                </a:solidFill>
                <a:effectLst/>
                <a:latin typeface="Söhne"/>
              </a:rPr>
              <a:t>Integrating Machine Learning Techniques for Plant Disease Detection and Fruit Classification</a:t>
            </a:r>
            <a:endParaRPr lang="en-US" sz="3200" dirty="0">
              <a:solidFill>
                <a:schemeClr val="tx2"/>
              </a:solidFill>
            </a:endParaRPr>
          </a:p>
        </p:txBody>
      </p:sp>
      <p:sp>
        <p:nvSpPr>
          <p:cNvPr id="3" name="Subtitle 2"/>
          <p:cNvSpPr>
            <a:spLocks noGrp="1"/>
          </p:cNvSpPr>
          <p:nvPr>
            <p:ph type="subTitle" idx="1"/>
          </p:nvPr>
        </p:nvSpPr>
        <p:spPr>
          <a:xfrm>
            <a:off x="755576" y="4683637"/>
            <a:ext cx="7990656" cy="622040"/>
          </a:xfrm>
        </p:spPr>
        <p:txBody>
          <a:bodyPr>
            <a:normAutofit/>
          </a:bodyPr>
          <a:lstStyle/>
          <a:p>
            <a:r>
              <a:rPr lang="en-US" sz="1800" dirty="0">
                <a:latin typeface="Times New Roman" pitchFamily="18" charset="0"/>
                <a:cs typeface="Times New Roman" pitchFamily="18" charset="0"/>
              </a:rPr>
              <a:t>DEPARTMENT OF ELECTRONICS AND COMMUNICATION ENGINEERING</a:t>
            </a:r>
          </a:p>
          <a:p>
            <a:endParaRPr lang="en-US" sz="1800" dirty="0">
              <a:latin typeface="Times New Roman" pitchFamily="18" charset="0"/>
              <a:cs typeface="Times New Roman" pitchFamily="18" charset="0"/>
            </a:endParaRPr>
          </a:p>
        </p:txBody>
      </p:sp>
      <p:sp>
        <p:nvSpPr>
          <p:cNvPr id="5" name="TextBox 4"/>
          <p:cNvSpPr txBox="1"/>
          <p:nvPr/>
        </p:nvSpPr>
        <p:spPr>
          <a:xfrm>
            <a:off x="4587212" y="5255269"/>
            <a:ext cx="3949671" cy="1477328"/>
          </a:xfrm>
          <a:prstGeom prst="rect">
            <a:avLst/>
          </a:prstGeom>
          <a:noFill/>
        </p:spPr>
        <p:txBody>
          <a:bodyPr wrap="none" rtlCol="0">
            <a:spAutoFit/>
          </a:bodyPr>
          <a:lstStyle/>
          <a:p>
            <a:r>
              <a:rPr lang="en-US" dirty="0">
                <a:latin typeface="Times New Roman" pitchFamily="18" charset="0"/>
                <a:cs typeface="Times New Roman" pitchFamily="18" charset="0"/>
              </a:rPr>
              <a:t>TEAM MEMBERS:</a:t>
            </a:r>
          </a:p>
          <a:p>
            <a:pPr>
              <a:buFont typeface="Arial" pitchFamily="34" charset="0"/>
              <a:buChar char="•"/>
            </a:pPr>
            <a:r>
              <a:rPr lang="en-US" dirty="0">
                <a:latin typeface="Times New Roman" pitchFamily="18" charset="0"/>
                <a:cs typeface="Times New Roman" pitchFamily="18" charset="0"/>
              </a:rPr>
              <a:t> R. Satya Sri Ranjani (20NE1A04E1)</a:t>
            </a:r>
          </a:p>
          <a:p>
            <a:pPr>
              <a:buFont typeface="Arial" pitchFamily="34" charset="0"/>
              <a:buChar char="•"/>
            </a:pPr>
            <a:r>
              <a:rPr lang="en-US" dirty="0">
                <a:latin typeface="Times New Roman" pitchFamily="18" charset="0"/>
                <a:cs typeface="Times New Roman" pitchFamily="18" charset="0"/>
              </a:rPr>
              <a:t> SK. </a:t>
            </a:r>
            <a:r>
              <a:rPr lang="en-US" dirty="0" err="1">
                <a:latin typeface="Times New Roman" pitchFamily="18" charset="0"/>
                <a:cs typeface="Times New Roman" pitchFamily="18" charset="0"/>
              </a:rPr>
              <a:t>Nagulbi</a:t>
            </a:r>
            <a:r>
              <a:rPr lang="en-US" dirty="0">
                <a:latin typeface="Times New Roman" pitchFamily="18" charset="0"/>
                <a:cs typeface="Times New Roman" pitchFamily="18" charset="0"/>
              </a:rPr>
              <a:t> (20NE1A04F8)</a:t>
            </a:r>
          </a:p>
          <a:p>
            <a:pPr>
              <a:buFont typeface="Arial" pitchFamily="34" charset="0"/>
              <a:buChar char="•"/>
            </a:pPr>
            <a:r>
              <a:rPr lang="en-US" dirty="0">
                <a:latin typeface="Times New Roman" pitchFamily="18" charset="0"/>
                <a:cs typeface="Times New Roman" pitchFamily="18" charset="0"/>
              </a:rPr>
              <a:t> T. Kiran Kumar Reddy (20NE1A04F9)</a:t>
            </a:r>
          </a:p>
          <a:p>
            <a:pPr>
              <a:buFont typeface="Arial" pitchFamily="34" charset="0"/>
              <a:buChar char="•"/>
            </a:pPr>
            <a:r>
              <a:rPr lang="en-US" dirty="0">
                <a:latin typeface="Times New Roman" pitchFamily="18" charset="0"/>
                <a:cs typeface="Times New Roman" pitchFamily="18" charset="0"/>
              </a:rPr>
              <a:t> SK. Abdul Razak (21NE5A0416)</a:t>
            </a:r>
          </a:p>
        </p:txBody>
      </p:sp>
      <p:sp>
        <p:nvSpPr>
          <p:cNvPr id="22530" name="AutoShape 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6" name="AutoShape 8"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8" name="AutoShape 10"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40" name="AutoShape 12" descr="data:image/jpeg;base64,/9j/4AAQSkZJRgABAQAAAQABAAD/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2wBDAAMCAgICAgMCAgIDAwMDBAYEBAQEBAgGBgUGCQgKCgkICQkKDA8MCgsOCwkJDRENDg8QEBEQCgwSExIQEw8QEBD/2wBDAQMDAwQDBAgEBAgQCwkLEBAQEBAQEBAQEBAQEBAQEBAQEBAQEBAQEBAQEBAQEBAQEBAQEBAQEBAQEBAQEBAQEBD/wAARCAI/BAADASIAAhEBAxEB/8QAHQAAAgIDAQEBAAAAAAAAAAAABQYDBAECBwAICf/EAFsQAAEDAwIEBAIGBQgHBQUCDwIDBAUABhITIgEHFDIVI0JSYnIIFiQzgpIRQ1OishclMTRhY8LSIURRcXPi8DVUg5PyCRgmQaFFZHSUo8NVhLPT4yc2VoWG0f/EABsBAAIDAQEBAAAAAAAAAAAAAAIDAAEEBQYH/8QARxEAAQMCAwUGBAQDBgUEAgMBAQACEQMSBCExEyJBUWEFMkJxgZEUUqGxwdHh8BUjYgYzcoKS8RYkQ1OiBzSy0kTiF3OTwv/aAAwDAQACEQMRAD8AaMP7a34N6vcG9bC3r2u0XzyxURb1Lwb1a4N6n4I1dymzVHgjUnBvV3g3rYW9XepYqfBvW3BGr/BvW3T0V6lip8EazwRq4LepOn4VL1LFTFOpRRq2LepODepeisVMU63FGr3BvW/BvUvVbJUunrcUau8G9TcG9DeiaxDtOpeCdXeDet+nor0VipCjW/BOr3BvWeDel3orFU4I1vwGrXT/ANv/ANK34N6u5Fs1VFGpeA1ZFGtxRqXK7FBwGpRGrPBOt+DehlMtVfgNTCNS8G9TijQy1HYVBwTqcUa3FGpxGhutRbNQCjUvBGpeA1OKNA5yO0KvwRqXgNTcEal4I0NyZCh4DUwjUnBGpRGgc5HCj4J1OKNbCNTcBoLk2FEKNWU06zwGp+A0pzkbWrUU6l4I1JwTrfgNAjXuA1OI14RrfgNJLkxrVumNWR/oqEf6KmH+igKa0KYKsBVcKsBSimNVtL/5VaTKqQVYSKlpwV9MqtJlQ5MqsJFQI1fTKrIlVBMql4LUpzUSIcFqlFaqHAqlFagRohl/ur2X+6qnAq2z/tqKKzl/urXiVQZ/21rxKoopFSqsoVe4lWhf01FFooVVDqwdQkNGgVU6rqDVpQahVpjUKpqjVVUav8RqDiNMQIcoNVVBomqNVlU6MJTmofxGoiTogSdVyTpwclOaqRI1ASNESRqAkaa16RahyqdQkjRQkarKt6a1yFD+I1HxGrhI1oSNHKBzVVJGoiGrfEa0w/tplyCFT4jUXEavKJ1BxGja5Lc1VeI1pxGpuI1jH/dRtcgVbD+ysY/21Y4jWuP++pcgtUOP9tex/tqXHjXseNMlS1QcRrXT41Zx417HjUlDaq2nxrOP+6pMP7K8I1JQ2hRafGsY/wBtTYf2V7D+ypKK0KpxGoiRq7xGoOI1GucgtUGPCoyTq1xGo+I1aq1VeKNaY/21c4jURDRXILVT4jUBDV/iNRcU6KVVqqY/21rjwqwQ1jHjRXILVV4jWmPGrJDWMf7au5Daq+PGtS/oqxxGtOI1LlLVWL+mouI1a4jWhDUuQwq5DUfEatcRqLiNFchc1VeI1pj/AG1Y4jWCGpcqtUBVEX9FWOI1oSNS5Uqpf0VpxGrXFOouKNXcoqZDUClXiRqAk6KUDmqmX9FQkNWyRrQkaZcgtVMhqHiNXyRqIm9Veh2aocRqLiNX+KdRcUaK5qDZqgoNQ4/76IknWOnqXqrEZ6XhWelOi3T1sLWuVtF2NkhnBvW3T/2//SiXBrUnS8al6myQwUalFOr/AEv+6vdL/uq71ViqcEazwRq+LWtha1L1LFT4I1Lwb1cFvW/BvUvCuxVuDetxb1a4N6mFvU2iKxVODetxb1c4N6l4N6m0RbNUBa1Lwa1d4N6nFvU2imzQwW9ScG9EuDetul4VV6vZIX09b9PRLpv7KkFrUvU2SF8G9bC3ol0v+6si1qXo9khoo1PwRq+LWsi1qXqmsVLg3qfg3q3wa1Jwb0N6NrFTFvW/BvV7g3qUW9DeiDFRFvUnBvVvg3qbg3oXVEVip8E63FGrgt63FvQ3o9mqfBOpeCNWuDethTqtoiaxVxTqUUal4I1KKNBciaxQCNb8BqcUa3EaBG1tq04DU/Aa9wGt+A1Fa8NSBWvD+mpcP7KWUayP9FSjUWPCpU6WmBThU41AFb8CpbkbVOP9FTBUI/0VMFCUxTcP6amSKq41IFLRtVngVTipVPgVS8CoE1XklKmEqpCVb8CqKIiK1T8FqHcCqfgVKRK6K1b6lUOC1ScFqq1FKu5f7q0Iqran+6sanGpapKm4lWCKoCWrTiVWhW5LVpxUqLiVal/RRKL3EqhVrcq0L+mjQqEv6arl/TVo6jL+iiCEqoX9Nacf6asF/TUJ1aWoOI1FxRqbj/RWOJUYQqsSdQ8UascSrTiVNQWqtxRqFUatF/RUJf0UbXJLmqlxGouKNE0WqzxYUW6eRl2j7qquESRUJFQSEx7hL0027etQWKiSNacRqwQ1EQ0SFQqDVZROrhf0VpxGja5A5qo6dYw/tq5jxrTTo70Fqqaf++tCRq/xRqPijV3odmqWkVaaRVf0/wDdUZI0y9VYqWmf7Otcf99Xcf8AfWNP/fUuS7FRrerPFGouKdFcpao60qbH/dXsf91S5VCrVpxGrXEa04jVtcpCq8RqLiNWyGtOI1dyG1VSGoy/oq3xGouI0coVUx/31jiNWsP7axp1JQwqZDWuP9tXCRqIk6u5yq0qnxGtSGrnEai06u5Da5V+I1Hh/ZVrT/3V7T/3VVwQ2qlxGtSTq5p1rxRqXKFqqEjUXFGrZDWOI0VyqxUeKNa9Pxq7j/ur2P8AuoblLEP06wTerfEaxxGiuQuYqPFGouKdXuI1EQ1LkNio8UaiJGr/ABRqLinRXqtmqBJ1ESNESRrTinRXIbEOJOoib0RNvWpI1W0UsQska0JGihI1FxRor0NiFk3qPijRTijURI1L1LAj3Aan4DWvAal4DXIuC6zWr3AanFOvCNb8BqXIrVjgjUwp1twGrAjUuV2Kv0v+6tha1b4DUoinU2iliocGtSC1ogCKdSimNFtVNkENBqVb8G9E+DepenqbVXskN4N63FvRAW9ScG9VtVNkqPBvUnBvV8WtbC3qtojsVMUayKdXOnrbg3/u6u9SxUxRrfgmNWun41ILepepYqvBvWen4/7Kt8G9ZFGperDFXFvWen41a4DUvAaq5FYqmh8NZ06vcEa26fhQ3qWKiKNb8Bq909e6eiuRWKtwGpOA1L09bijQ3K4Wgo1kRqTgNZw/soblFoKNS6dbiNSCNS5FaoNOttP/AH1NwGpceFAXIrFWw/trOP8AbVrHjXtP/fVXKNYq+P8AurfH+2p8P7a9h/bVXK7SohGt+A1vp1LwGglFaouA1LwGtsP7K34DQucmWrHAalGsiNScBoVcLUf6KmCs8BrfgNAmLw1IFaiNSiNCjWR/oqQRrwjUvAaBGvcBqUf6K8P9FbD/AE1FFvw1K2y/3VgK9QIltlwrbL+ytceFbY/20JUXsv7K9l/ZWcP7K9h/ZUUWMv7K9l/ZUu2oi/pqKLXLhWnEqydRl/TRKFey41rxKt620cqiFVuJVCRVYVa+2qqiJDRhRaEtUHEq2VFSouJUaU5e4lUXEq9xKozpgQLHEqi4lXi/oqMv6aJqAr3Eqi4lXirQv6aaEC8X9NbOHSzrEnS2qQ7ci7q0qMv6aJAtCGoyGpOP9NR8f6KNCscRqLiNSVgv6KJAo69WC/orWoovHUZf01msY8aNCozqMv6Km4jUfEaKUChres48K9jwq1ULFaENSY8KzUUhQY8a0qxj/uqLiNFcpChOo+I1Y4jWMP7KgKXaq2P++oiGrXEa04jV3KrSqvEa9jwqxj/vrOH9tFfaqsVTT417T41bw/tr2H9tS9VYqZI1GSNEMP7ax0/H/ZU2ilhQ7p6106JdPwqPi3TqXqWKjp1rp/7qv8UajJOpeqsQ8k6j4o1fJFStCTUomvVWIdxTrQkaJcW9aE3qXobEO4o1jT/31dJGteKNS9Vs1QJGtCRq7xTrQkal6vZKlxGouKNX+KdRkjUvQWKhxRrGn/uq7p/7q1JOpepYqHT1r0/H/ZRDTqLiNS9SxUTb1FxToiQ1pxGpepYhxt604t6vkNR8RqXqWIfxRqMk6v8AEa0JGivVWIjwGpeA1qI1PwGuVeulavcBqYRrySdTijUvUsWvBGpeCdSCNb8BqXq7WrXgjUgjUg/0VNwGpepa1RiKlTD/AE1vwGpeA1L0y1aj/RUwVngNS8ExqXqWrXgNb8BqXgjUoo1W0RWKLgNSCNS6f+6sgipUvUtWBRrPBGpOAlWeA1NortWgp1J0/CpBGtuA1NopYoen4V7p+FWx/orIVNor2aradZFOrmPD21nTTqXq7FU4DW2P9tWOnr2nU2irZqARqTHjUuP+6s8BqXK7VFj/AL62x/tqfD+ys48Kl6kKHH/dW+P9tb48K2x40MqQtOCNZx4Vvj/vrbgNSUTWrTgNbCNSY8K24I1V6K1a48K9jwqbTU/21t0/ChuVWKCt8P7KscGqlbCzUqXo7VVrfgNXgjVi/V1LwiXX7EqC9qvZlUOA1kRonwi3X7EqsJwbwu1EqDaNR2OQjgNS8BoylbLwv1JVN9WH37MfzVW1ar2bkD4DW/BOjqVsvPUIDVhO2Vstyg1W0amWpf4IqVKKZUx8Ydm1/rDzGqr91bcSnrPnhCJfDQ3qWIXwRqTgjVF7zStVj5MWjxcH7yHbV+Hv635JPUeCkgp8tR13etUbaTqpARUrcW6hdolRtGUh3Aio3dIFWSkmaPaoP4aXcmQhXCPcF+pKskzWHuTq8U811NEciKrYvES4edt+aquUhBU2axdokVeJNRPuHCjyZI/qS4fhryrcVuOoVS5SECEa26db9GWJUXFmiPHLGrFS5SEskKg1plwpl00/2fChztn/AKdQRqXKQhvAqz5ZempCakRbRKshHvP2Jfiq0K2Sapl20RRi0f0eZUTQul8siSy+aiCa2X/qobijVfw9mmW4cvmrYo1iQ/1casZJ17uqlELUg431CqNV3FssdPUTUIvmo129xEVUFXCw8S8ksflornIbWpReM9FUk6oKjRyQ3Klkmf5aGqD7UyL8NaGuSS1UOI1FxRoh0rpThkLNch+FIq24Rb7/ALi6/wDKKmXBKtchJoqVF05UxhbsooOQsS/R8VSfVWUx/q9Vtm81Wycljp6wTemE7bmBIh6EvmqL6vzBdrEqZtm81WydyQEmpVoTVSmlK05QksiJql86teUs+Sx2rNC+VWp8QzmpsHJS4t6i4o06K2O4FPUcSA/Kkl/zUNKLYty01GsiuXw4p/5qnxTEHw70tadYxCmd2zatU9YYES/465F/lqr1jpv22rG5enIatuKa7uhF8K5ARbkt92iRfKNWUYOWcJ6yMa6IfdjUy0lejz/XNAB24JDiNUFm92KeS4eL4F8WI03au6INi3qr/wBV5zHUJmKQ+5VURGseAo+qeiRP26//AC0Bet3jdHRdTA4D+qEsqBLrIj2qKlRMbUdxSnuZT4Lozez2bjJNO4mRLj6UhIqjWtmNa5JyFyNUi/uhyrmfCcWaiSaahfmqqpcjzcOW2j+HrOd30HxFBvhXSFmtqp8cSuB0Xyof81aG3tX9BKDdBY+0kN38VcpWnFlu5SqhySxeoqa3Cv8AnSXYxnhYuxIt7N6clFrsyL4Uu2qq0py9arij1km6Ae5UcRGuPk8W+KteuW/20XwRu3nlL+Pa3usXWuNyWCiqags3q4+kSVqqrfFnip5NskQ//hZVzHquNa9Qp/sovg2+In3VfHu8LQukfXyBbkCje1UCxH9euRVR48wpL9JEizjh9uLMdtIvUKe6vdQp/so/haaX8a9dQZ80Oqa9POQbJ0I+oUtH+GiMddVkqI6biN0y7iIt34RrkHWba160vdS3YFju7kmtx7/FmuyJo2XIEbwZ4mTYf1Co5FWy7zl6xxaorOpEstyoliNcX6xYv1lSpvFh9RUDsE75yi+Pb8gXWn94Q7dIGsPFtRAR7l0hIioU4uyPWTLWhWufuSyR/hpB8SW91a8JAvVRNwgao7Gly6TEumMwXRjGkg4IPKIVSKsvY9aPVFFwmQkQ5YkNc/GUUHtUMS+GmhndGtBIM3GS7gVSxL1Y+2gfSdTNzUdOsyo213eV7T41rp1L4h1yIELcUBRHHb6q0y/3UMuRWrTD+2oSGp9Stcv99SXKWqvxGoS/pq7xGounWLtRIvlGpcgscqZDWvEaJjDyS33ca6L/AMIqmK0579GSjMUh/vVRGhNdjdXIhQee61AeI1pxGi523KfsUv8Azx/zVLxtWQHgKiyzUcvTll/DVnEUm8Vfw1X5UAIai4/00f8AqutqafXICPuxL/LUTu33Dfh/WklS9o5VG4ik7ip8NVbwQPiNacRogtHrJgJEn+9VXinRtekOpOb3lU4jWvEascUaiIaK9XYqvEa0OrBDUPEaq+5DaoS/oqM6m4jUXEaK5Daoi/oqLiNWMf8AfWNP/fVSpYinBup+irAtVhx8k93w0T8FkhSyW0EvmqIXjNmWm6cERD6RHbXH23yrs/DfNktUot9gSnRliNWOEPKZ4kxVrbjeEOijpisX/lEVKko+ZulyWRcPCy9JUVN1Wp3hClRlKnxlNPRkmWLhZBAv71URrb+b0fvpaOH/AMfL+GkPyS7cirZNH+7xp+yd8yy7Rvyp9RcQ5D/2wzH5iL/LV5FqzcY6ctHERekl8f4q58DWrSTNMh3VVn9SMP6LoTeDeOC02+gRe0Vx/wA1SeBvhPT6NUvl3Ugg1ISyFQvw1Y03X3msv+aqsd8yK8ck7+Evk+5muI/8Iqx0aw9yKo/hpO6yWHgI+MPMR7R1SqdC4Lia5acs43fFlUsd8ym0ZyKa9Mh7qlEVKBtL8uZv946Sdf8AHSq4tzCcOBHWhY7L3aVDFXkiaaXNFOA1KNBEb0R0yFxGpZenS/5quo3pElw+1QeXH3CrjUtf8qNpp80RH+ituA0GVvJvl9nhxEfiXIqyN8N9uUKkI+rFUt1RrH8lV7OaOiKdZ4CnVRG8LbWy1I10kPwq1aC5rLIS/r4bf3qo3/Ki3OYW4op1tp8apjdUD+nazVx+JWrX1gtUhHHrRL5hxqt/kr3Oa30/91SYl/tqVOUtdZLUTWdbfTqjUqMta5DpkLwS9xKjUvPJE1n9SrY8K9jwooQ22KeRSSu7tEcSodxkrf1hRTeLqj7sBH/FVNfdwVllq0x4V7HhRngzhdIVCkCLL2kNYT8BH/vSv5Rodsr2RQnHjWcf99NIPIdFD/sXd8QiWVU1JhFvx8mBaj8w1W3PyqbAc0Cx/wB9TcBToujczdwW6HZ7fTpV5aWIvObtUEB+FqJVe1d8qmybzQngI1JwRq0MxJEp981/E0GiTN48IvLbx34WlR1VzVezQlJvl2p51ZFr7hIfw01tXCbdHUcEkHwihjUDi5ItPuRy+XGlbdyZsWoEizEvVV5GLRLuKpfrVbuW6N/dGpQui2yL+p41HVHK2sapWcKx+8cLfhoNMX1Y9uqki4RXVVH0inRjhKW2+AxTU4pcfmoCvYsbKEZPHQroF6iHdSm1BP8AMRlm7uoS/wCd1top/wA0w4mfuX7aEoc75ThxLLpMfbpdtJnMawVoOT/mNMl2qw5Dj3DXMnjp4zItYVQIa6+Hw+GrNuC5OIrV6JzX0s153ep4zb4/BRBfnTDJNCU446/pH018kKXMsP6wqh+sSxF94VOd2YxKb2m8L6mLnYsX/dRH4d1SM+dyIlpvCH5hGvlpK4C/aVnjcCheoqF3ZrETe0XlfVjznMzWakm3LSU9JUgz3N26niuj4lxSS9qG2uHFcTr9pWo3E4KrZgGU1H45z91dZ+u0g4++eLkXxKkVWFricPkwTcaqvHtyIq5kylsuIktlXSrOZ27McRRkpjowx9VKrinh96E/D3VlRKQRFWmKFF44HJruEe4abYjkjFySYvPHMgy26Q+mnWF5cwcH5iP6VSH3DWKpimuburXTw9rt5bWs3YyDNBToxE0dpZUfWYt1kSTFFIPixqLg8Zt8kWqORD6RHEa57dS14PJIvA0XmPcWJbaxXLVCY5O1ZJRAnUfJEToi7S7aSHxXJEu9GUyEvdlTnZrO7E/+3llUh7scqanDVm4H7U1QVH4hq2Oc1U9jXJGtCUkCdCQ6pJ+rdXRhLIciqgknHtU9FFNBIfhGpesbj5etRIbYVrXGsYqEtqam2ouK3+j7vIagdSSLNPUJPd7alylqukVYFYS8sk6iTdJuA1NEhqUdMe7bUUWci/Z1QWRJZTbtH1FRHLhXu31VFFTSZo7vV+GrIo4/qxqLi4aiJKEttr3lqDluxqKKN4j1CRYp48fTQsXEwn+sEh/vRqV/ckfHlo6aqp1V8emHSuizgVe3LJWootEZySJbTW0RH1K6VayUlJCOm3TV3dqqVC1rlurxA2bWBBVwjuIRQ7R+aqDi/rgj3Gi8Yi1L0iQ1bWOQue2EdjBnpDhpDJPEMe7V21Yc/WZHgICSpYl3avdS9HX44FxrSC3HiJd2ONW3F9dUtpt1MUB9w7iq7KnJS9vNFMJfpy1p1VBf+kRJUaHuW8ookXVXN+k/akRFWRuZm6T3Cz/ENVlnUW6L7Qp+VOia1yvdQ/iXTqFrSy+PwpkVVSlHDdTUaiRD7iEqPIDAo7eo/EQ0TTGLR85GYSL8O6rvt7zUuz5XJSCemFlcRZ5Zekkq8tJXQzIVkW+gPpySpmGUUWIx8WQQIfUW2gL54iSn2ySSdfFq0THf0oXDLvIatcl1LbVFh/EI1RVnp4eBCTzH4RUq+4TgcRLWyIvbUKhReRJjlp+nyq0Nt+RJdcPEqqN4STcMSRSVx9SpFlW6l/Pv0bmqSpfENQLuGuliLXt91C3emXaiI01tJju81KdVe3RyMfyjTmlp9K1Hh/whqgtekkpxyJT/AA0HWGqCwrU9uHpckp2Iq80Tc3BJLEXnKjl7Sqgs8eOO50r+aqB63xVrit+jtKtDKTWrO6q53eVhYlv0f1o6HrERdyhVlUlBqHiVNa1ZnOUSmnVZUkR4d1SqDlVbo3DgtNuiqqXtEcqNqUSoSWR/TWuqNaE3UEyTISEvaVe4tXGOpp01KzWOLhOo+o41oq3W/T93WotVi9NRpQKTqOH+2vanGvdGp6qlFqpRS1TNRanGtSWqboT/ANle6E/9lDIUtcq5FXsv99Tk3xqLjtqXKWLTU/317gpXiJOvcPlorlA1Z4LVIlkXbWo7f1dSC4U9NAU1rUTjYtwSw9QniPt91dFawsCzbBqFi4W7RLbkVc6jZTo3AuHAkrj2jlUk1cyko8yLykB/VVgrMq1X7p3V0qNSjQZcnlZu4Z/eMySH92ouoTpRY3sm1SFFaN1x/wCOQ0eR5nW/oCK1tiJl3bsv3qU5tWnwuTW1KL/HCu5p16qydzWfKcAFv1TNce0dLW1at9K8y+zs3RCXaWljlQX297dRWT3c1sJY0RayijfiJIkQ41VGFmP07mZD6RyIRy+WonDOQa49QzVS+YaS6oypuo2sq023QmZW5tZIUxWJL3FQ526ZuEyyfLkXtx20FHIixESKskJDx0y20kUWN7qft3lWPs4qam4qn8UTFPRR1xH/AIlUMf8AfW2mdW5jXIdq9XFpRRwO5Rf8NUViULiRdQX4q0L+ioFSomsagc9zu8oltQqqqDU51BxKntckFRcUah4o1Y4lWhFRXFBaFW4o1DxRq1x/prXg3WcFpookXyjVbRTZ3KlxGo+I0TOLkBLczV/LWUbflHHH+pkkPuV2jQ7drfEr+He7ghGH9tew/to39X5DqeDfpdxer01HIxa0aqKLju+Gg+IbNtyZ8K9u84Lny0pczj758v8AlqHWlFuPnLEddH4kmt3CJ/gr3Ssy/wBVS/LSW4lrfCmuwl3jXPkieD+sKrSbovVup38Njy/1cal4RseP+ppflo/jByQ/Bub4kmC+/wBH3I1uD74cacvDY39P9RQ/LWvgcOXcxD8JVG4lvJT4V/NLKLqrHiGPqKj/ANW4kuO1NUfxVnja8OXb1Qfio9uxT4d6B8JRb9pUvihF7qKlZ7P9S+P8SdbcbNTw1EZIcvbjV7akq2FZUkZJT1bquoyCJdyI1B9VXg9rtKrKNsyA8dyyH5qFz6XNRrKreCk8Qjy7kSrTUYl6S/LUn1fkB47REvxV7wWSHj/VeJfLuormfMrtf4mrwtY8iHF0Qj8tWuMfB6W146I/+ENDlWbxv3NVR/DXhFYe7y6uS7xKu73mqx4Wip9y6H5S21DxZ4lp1KkOXdUuimR7aK9yW5tyrJtfiqXg3q+3ZplUvh+Jeoam1RbJDxa1NwZkVEeDdFPzCKi0RKRrNIkxZiS5duQ5Ut1ctCNuH+ZLpM1E+GpvryaKxFtEipsJ5JN0yTcMyEB7skqg4dG4x6dERL1VXxB5Jnw7UIbxsk6U0W7NUi+WpSg5hH7xiqHxFR5CaERNH7ohHISS/wAVW2NyEn+rEsvdSnVn/Kjbh6bvElxnAyzwtNu3yL4asnAz0eORIukvVTR4sSgko3UFIvaI1ArMOsMVnBY+ql/EVHeFH8OxviQVs6nEcVCcLqiNElnHiCP9RXEh7iyKjUTPRpH0aae3D9b6iq86npBuiSKLfXP00p9fe7q0Mo7veSmlHorcMm6yuXqyHGijOLRbt+ukpDi1Q93uqUb4lkRIVoskse7IsqUryvpSST8PKL/QH7UqptV1R1qmyFPeVx7zMs+LcE3boungj+tVLHdS+/52ONXGNRash+Eci/NXLriUUTUJMW/dSc6cOP06e7KuvQwtKp3lycRi67XWtXb1ubkk4/rEhlVPjzIy45E6/erhqzx4PuoevLPB91bW4KksLsdWX0EPM5Ee5asp8zmZcdxbq+bvFHhF3FUqMo8EvVQuwVG1E3H1F9Ns+ZDP9PxUdT5uJt0vMUVxr5vtx84cLCnuIu6voblry7RuiH8Smk1RQ9JD6q5WLZRod5djCGrWVV5z8h2K2o3bkuQ92Qd1IF4c8oGU4OEY+02aROCyJVXcVdnkeTvL0UiTUjcv70ixKufz30e7NcK5Nbi6P4S3UmhXwjTmHJteli3N3S1cKVmo14sShNxH5aut2sO8x85VDh7u6usf+7PbqyQkzuoSq3H/AEcW7MSUG6ElR9uNbn9p0bd0lZGdm1i7eAXKlYW3dP7PPKkX/AoM7RZplpt3hH+GvotjyDZtU8ieCqIluIavsvo/2qiWs6dCRFuLblSW9rMbzK0fwq7kF83RkG4lFhTTdCPxFXTrP5E3hOcdTUapIe4i7q6u25H2eLgVGckqI/EIjXQobwmBaIxqLgSMduXbWav2nUqf3abS7PpU++k2G5CxcWzElng9VjvyHIcqYoLlzacSnlJcGTwx9WOONVbleSXWCRKZIF2kkW2g6cgsp92mqVZofU3nOTrmt3WrqDdSNboi3arIJAP3YiVbFJR48dMnyGXzVzYlJAduiVR9PMLeYLNXH3VdnVVculeJRv8A3xDKrCJC4TybkJD7hrkqpSgkSabVdXEcixSIsa8lNPByRJRUcS3DU2SG9daJREe5QR/FVJ06jS7pARpGjXjh4qKKZDu9RHjRRSJU0yUdPkhIf1Q7iKpaia65GRkIX9JCT4i4/LWpSUHqiQrLlj8NKyzcUxEvPx1MciSxoojAzGIrIogqBduJVC0NUuuRw7mZksLdNuuqZbR20R4E6LuZil8ytLScHMEsC3TpDiWW5WrikhMMcieDkJbdo5Y0DnI2tV9WQfauiizyPLH4a3ymMSyFn+Yq1TlFlkchj1dvuqRm6WcJEss10B9pd1S5S1L8rOSTdQEyWDFYchJLtod4k4UyykMS+KidxPmqKhJimJFjj8I/LSuksPUahIiePuprd5KduuR6JWeOHYoisS//AIuIjRlaHknCQI+JY+7cRZUGSvIWoii3jUEC9WPqqr/KE+1tMRQL5UioTc5E1NzSJZszFQfNX9JK1L1mmpoulk86TWdwIy0gCzh4ugSPalj3UZkYFOSLznz0RLEsRERGgP8AUjbvInK9DJRq7VaSSSBYe/Ptrml7WfMMx8UjVusZiAiWJbh+LH200O7Fjdv85Oi9PmqjjVp5DvFhFqM52jjjq41bKuzdc1A6le21y4si8WI93povHFrZeduxpwk7RWcccnDNqJft9XHKgw2a81sfGGSA+rzcsfy1u+KY5qyfDuavNSarJeZuxDLb3VUmGriNTBbrByWyxS9QjVvwNnEqmmVyapj6dAhoNJLIqbeoVV/DV0nXO3Sre21u8ovGFCHcturHjRD+uL81DFm44/dqVX6Yv7a1gNWIlyN8ZZMv1hVGpKCXqoULdT4qjJqoXu/DRQ1Vc5Eylkx/XVqcwP7ahoxLxTtHbUwwKxdyn7tF/Lb4kH8zkrhTTX9oqVQeJCXanV9ja8P+jgTyQdEWXaO2nEbZ5Zt+KBOMkuGO4RdkWVZ34ikzmnso1anJc/6pQvbXuleLY4s1y1u3FLurqDqW5btyFHwVliI7S0qHztwW24RLw+YeIOFh9K5EP5aBuLc49xG7C2956Q+jeCP3P7teVhZIk9QUcg91FHl1Ix4CIzXVZfeiQ1WZ3pAkt/OyJPAHtFVWtN9TvWpFlLuucgqkWsI6im35aq9GiSopkKtM0xeEC6x8PjUkPxZUNRvRGNXF4zTSEx7Spgq1Y7qU9lK7VUPCcltFFFcj9opbqKJWvfEW3VcNYt0zQIfNIRxLH+KqPHmI8TWJZF0ImRZEQjuoe4v6WcKEotLLkRfFVltd27AQThm8SvO9ESTyTJVf9aSpZZFTTbs1DxaXRvLdavG5bslREiyrnbi4BItQt1aJXEn25Y0x9B1Rtrkqnim0n3BdalbisUhxWs9mWXdpDjSpLurRdN8mMeDPRLbjuIvmpJfTmXDTFbKhCsll+sqqGCt8RRVsfd4Qm3i8Zj7S/wDDr3UNy4bUQxpL8Sx9Ve8e+KtewWH4hqbyUa+2oiFMv1lK/Ccy/WVr40p+1otkVW1CYFSTqtxJOhBSWXdUHGSqwxyjno/5NYyRGlzxRSsFKF+0qWKtumbWR/21r1TcaVvEv7zjWvF57SqbNCa6ZlHSJfrKqquEfSpQAnSn7aouoKisaqNUuRri6TH1VF1P95QvgtUqWSxYiQD81RzWtV5pgjZRRiuLpNTEx7SpyZc0pZqqBKSBKiI9pF3VzF43UapiRPkFS9qRZVT4vE/2lZ6uHpYjVaaWKq4bdC6l/KA4J2Ugs6InBerLtrUuZEl1ZOkXiokXxVy8pTHtUrTxz3FS/gKXJM/idTmut/yjSSjjIZJWmDhf0e4T1nDdr1BdyvdXBfFsh2rVg5xYfVS39msd3U1nar295dzK9otRb/s1AR+EiqwlOW2px3SyqX/gZf4q4KNzLfDVlO5Fipbuz/lRt7Su7zV3gpS28fs6zp0Rer7kRqs4moFvjos1VfmVrjqNwOsPvManTuAvdSvgbfEn/HNd4V1FC5mLfL+Z0lSL1KkW2qv1kW/TtZs8f+FSGnMOi/WVaTkFlP1wjQuw7WuVtxRdupxVuAi7o9r/AOVW43AiXD+ooCX/AAKTciItzwhq0k4xHbIccvlpbqLU1lYu/YTfwkJR8OKKLUR/4QjV1ErkWR0RUSQAf2RCP8NI3VYpfapA8vhGtFZpQvLF4uQ/EVZnUbu6tLa0d77py8LL9OtksqdQZIkr9qksRH00roySgjpiG34qlF1/c50DqLkzbM8IToxTYuFBJu+2j3bq1e+FiemLV06L3ZUp+JOEe1PEa3OakFOGmKg4/DSHUXeFy0NrsttcFa4EpW4kpVfgsnUoqJ0VyyqYSUqyJKfoqrwUGrAuGY/1h0KXzVaimH+ipkhqtwcI/qVBIfcNTpuE6iNWArYf6KrrSCLdPUWUqipdDMUiJPISq2tc5Lc5re8jyaaxY+WVWiFFr/WHSWXqEdxUpN7qeY7pDjiP93VR3cybhYlBLdR7B7lW3ZanhuosXA1kRZaHpFUd1SvJZinw0yhxIfcgWJDSQ0uZQRxy21eSuREktMqnw7rkTcUxzUyITDNwYpowK6vuyX3fhoo4aot+AOEU8gW7fSQ/CVJrW6E49YXDf+katPOYSjxAmqw/KQluGhdQfO6FYr0rd4pqSdN/0abhqqX4qsdHEulBUUbpbv2tc9WuZZxxHJ0RY7e6pk7gUEfvvzVPhnKhiqacSt+DeZiiiqkXpJIsq3a2qzZiROC1xy9RY0ofWpbT0xWxH2jXkroWx09YsaZsK0W3IdtQ70Jx6eNRd6wqZgPpHEaNM5CJdcelWapEPxCP8Vc0KeH3VIjPD6i2/DQuw7nKNxDWuT69dRombVZql04jt1R3ZfNVVOcF0loiihmP3RYj5VKS84i6+EfbWib5PT2qUTaO7vK3Yje3UzE1UdKkojr5CORZFlQp4KyZEm3IsfdXmFyKNeBDt3eqolJZmWRe6jY1zUt7mOaoxWcCXxVaSdLJl5xDVBSSRES0SGqCz4ac1tyRdamjxgR2kX5aqrSW7aplSktKJj+sqIphMkdEVsSotioK6auM46FTyVtw0RG9pYUxT6rd8tc1J44FbTEt1GVBeFxFTUHt91A+gzxJjK7/AAps+tjwi3OCq0jdHuaoEGOOJDSWk1knBYpo5Y/FRRG27mWSFROP2l2+aNIfTpcVoZVrJm4vrbURHqIlDMfhoY8lLdFbdb7BX5kqHPIWajW5OJREGqA+pUhpaVnhJXTboiXxFVUsMx3dcqfiXs72SOOhtEslCttmWVYZ2ryvcZE8tsvwq7aFs3jVwqKLpPQMixHHto86g3TVPIiQAR9q6Jf4qNzBT3bj7qm1C8XWgryds8pWqo9LZoq/8VXKijQrFj+H832fGpF8SWVLjgej4/aFvy7qiayyIq6ZMxIC7su6q+H2je8fdU2uWO8IT40uCBHhptbdZIF6iSQEaIfXpw3S0WeKQe0aTEWbpwIkxHIS922pSiZRH+tIpID7lVRGlChTGqbt6jkQeTizpYiWUyL3VQWeb9ywllWisPLYisLfVAtwqpEJCX4qgTj3ThQU9MBL5xo2spN7qEufcjzSPZqQ4SRPkkiJQh0CEsqJsotbVJMnhMUCHIVVRIRKvWdAo9UupLNSImo5CWqOP4qE3leEazVJjAxOljtJUxL93dWQzUda1am7rbnK6+WWs0XDrxhJfItugvlkNJsvf0k6LLqC9uI0vOZTRRPzMsvTQFWSy410aGEb3nLDiMU7utTynekk6IRUcK4D2jlRdK7li4cBJTL5q521eJ/oqz1w084en8qzjEP5rrMFdSLhUWsgWSH/ABO2mrjPRsbH6iK3nl24+2uDtJRQS+8o140oskORZVmfhM91amYk2rp8DLNxkBkFNLTHu1ad0VoFNEpwlklUC7SEshGuERE907kSFQdu7dRmTvZYmZR6KiQgW4sazPw7rt1aGVW23LqTa4IueW6NvJL5kRYiI+moHNr23JOuq8SHHHJQkO4vmrl9hziidzNdHuLJMfxDTLGyTi3ZtcZRMlctqugXu9VLfSdTdkmNftG7ypzDxmUice1WVFJFXEVSL01XK6pQWvRlIfpDtyx3fmqxdNqygolNR/2xuRZZD3Y/LSY+WWRx1hxKtVBrKjVmqzTKPpSW7uos3uxZu36VMTyEshV1SyGkAXn95W/iWJd1PdQa5JbUcF3W1b08WEo9wSXWj91kWOqP+appS5lmqJOEY9BduJblUiFXH5sS21wZOcUTWEhUISHtoq1vySZvfEEXXnltLbtVH2lWN+FddurU3EN8S6onzOZ7RKJ45fCrU3HmVC/6wxdD+Uq56q4t2W4dYxkBjnBbibL/AHJf8Ev8JUHdksPEskyq20GOVOe5q6GrekG4yUTZr/l/5qEyUtb5EKzMXpH6hIhERpHF9o5Vrxkk/UpTG4dqDbFNDuYEh0009L8VDTeKDksL4kPlUoEtIJ47Soes8391PbQSnVUycZQk9wvlcvdlUpXNJYj/ADksWPxFSeTr4q94h/ZR7BqUa7k8tb4WbkSzhFB0RftxKoHPMh4i76xuzjkC9OkhSKtIY1RXfJlU+Ep8lTsQ/mukDzYcOCLrmKC55d3b/DRZpzaY6OitAtUi/ajuriKz7T415OW/vKt2CpO4IfjanNd+T5pW+SwqOGKWYj9+SVbLXhZKymspINUsu7FqJVw6P6yUWFFqORe3Ko3Ws3UJMkyEh2lSfgqV1srQ3F1S261d4a3Ny5ITylEBy7tdrj/DUT6c5YtxHF4kuRfsgJauLMYuYkP6uzVw/akOI0bYWbIKcAWePEmYF7txfloDh6NPvPRtqVqndYn/AOtFhpiPTx5Kl8QluryvMaBIdP6ukIdpCkqI/wCGlwbD0UNYZTVxLEh0C/dqLhaLxr5jiNJ5wy2ikW4qV/y3zSnW4r5QjDy9LbLiJN4tUfmVyyqJa9Id0Q4w6SGPtLuoCozF47Pp7fVQ4o9ySpdtAlm7zIi0cRyrRTZSd/us1V1Zv+ychuCPEvuRL4arSk5HrI5IjiXtFOlPp3Qqjp1sKMtrFkzISH3U/Zsa66Uq6q7dhX8VpDt1cfiKl2U6purp61X+FyPtM01o/gqgO3VFLtoDIyzfTLFniReqtFG+7RZMQxlirrPnSf6z9NU1ZZaq6sop6k6pqvE8vu66LW2rlvKvDMOB9RVnxpYu4qCquh9NVlHH95TbGrM57mpgVlFC/WVXVlMfVQEnCn7SolHClHYgvcjSst/eVCrKKe6gKjhSoCdUbWJBe5Mfiy3+2teEpl3KUudVxrbg4U/aUViq8phN5UKrpMqDdYoI1GTypCkox1Sg9pVnhJUF6o691P8AbUhDc5MPig1jxOlpVx7SqPrCH1VLEe0tTMT6oSeUv9d8XGveIF7qLZqnVEc64/8AbWOqUoJ4gXurwyC3pWxoYRNfcjvF8Q1HxlFh/XUKKQUL75bKqyrpEv1lS1XcjvCWWHtUKvFMLF+soELpEa9xkE/0fd0OzUv6oxxkiL01nrCId2NBfEP7qtSfKfDRWKbQI3xdfFUXVJ/NQXrj/wBtZ6oi9VDYhvRnqPdtrfNn/wB6GgOpWusQ1RamXpoQdMcv1v4UqJ5MVByEl8vixGkjqlv2tZRdLF+spTqX9S1UsUBu2p8RKJ25CWRfFlRlvGp/oyFFIA9yqhUjw6z5uuBeHkuPtJIqciJFwgKizF4kfqSQyxrmYjcOq7eEAqtutRTRh0f6w8y/4CWVWmngJJ7VF9X0iO4ioWz3JiiMGvh/fl3VbSUat1SUFrpZd+kNc99Twrptw5dvQPYq+k3a5eYmqIfFRFoUO34FrR5K/NtoR9ZG7fIulVH8NQBfyaapYwpEfpIsaRdVqd0Jmxp0d5xHsm9FnEuCHRj+BZfDljV9GFj0UiLRSEvlpNTvyQdJaakfpD8KtFWksisnqIor4/KVZaoqt7y0UhRdoigs2ouxFYUKncRaJbURy+UqF9d1A/Z2a/zCNV+KMoXEdZYmo/EqNBvc0cNHCUZTjWbdX7RpY/EVRuBh/wBskIj7aHq+Hp/fOF1flqrxfQ44p+Gui+IvVUtuUO7wCurN2bdIVFnhDluy7hqq3fQa3Eh8YJIh/apYjSotKFHp6LrIVBoWtNIkPkqfpKtFKg53eXMq4ljXboTx4xG62jqLl7SHEqKLM8m/VEsIp+1XaVclTmHiP9XUx3ZUUaXhMNeO5bMfaVPdhX/9NLpYyl/1Auis1v8ATo6iRY9wjSxcl4STN4TVqjpCPcRDWjPmMWQ6zMSH1fFVqUuSNeImisxQVNYfV6aXSZVpv/mMT6rqVal/Kfal5e7nkh98sXyjUCMkSyv3xVoLWHTfCRN/I9Q5UXbvIFESxjRL4iKuleGN3WrkNouqO3nok8ZuGcaDjxBJcSL00G6xT9P3laKvBa8DRZrEaC27EvTQklsVdTU/DV0mZbyHEOa126jwyCg1KMop+0oB1WX6zGo+LhT0qVo2SzbRNHCS/vK2674uFKnUrftK91qv9tXslNqmvxIv9tbeKKDx+8pVRkt3mEVeWea3aodTZKbXJNfjWIfeV7xZQv1lJnFwt3alW2ckJIlqKGJfLV7K1U2q5xtTYMl/eVLwlFP0/eUBRTUdY9O4EqnXarN+Gp1SBfipUM7q0Wvi6EdTnMf1lTjcyY+WRUguniyfy1SOWU/aU34drkh2Ic11q6MrcntUqL6wfFXOeM1j6qgVnFC9VH8Mg+MculFcw/tqiUuYf2lc08WUL9ZUoynxUXwzUPxbk/8AjgkXdWpyn+nU9NIqMgoXqpvtNqjOZNReCJ49pUqq1tJtzlpw7jXNrUcYTyazxBMUciyprhZSHnnZNXUakk4LtVFUhyxofZETGxcm1kpZZpiiqtuVV29vtpcWklomUcdGSDpAlCISHaNc15ZXJaxdamx2HDXP4rpYz0PAprps9IV+0slchqhJcxJJ81FFus1S6ccRIaAoyS0kAolEpKgQ923+KgOUbJcV0WqYoLonjiSuOXy0hmHb/wBQJ9XEHRi9JT0k6WJRwsSpfNVUXig7qgVb6dR5cK6rWtt3VxajnF28jTOUItrjcHxUyOJBZ5GIdLpDj3e4qRwWTq+3dLD5YqUp9K7eTaFVzd1yvk+cEW5Tj+Ks9YoP6yqSrhQqi1C/20VrVHXIwMw6RxxWISH21nxx1uyWIsvdQFRwoNV1HSntqbNqm0c1PUPeUlFpEi1kFUgL0iriNHP5Ri1TWGPhktbcWTXIi/EVckVkFkaGLzS36dPdSnYJlR1ya3HPpttXcn/NxuRl/MbIsu7HIcv3qUpS/pKURBFwKWKPbtrmqUp7qlVlv9H3m6pTwFKnvQid2g+o3VGX0trZVQTeb91CuMlkVbpOk/VW1tK1Y3VbnXI4m+x4VLwkN3dQHqBLtqZNT/T3UViGUyt5D+8q5wlE/wBH3lK4OBH1V4nXtUpeyT2uLUzjNYl95W/jmXqpU1Pirybj+8qti1E17k+Q00sm8Bw3WxNEshKm2Wu51JIoC+2riOOqI4kXzVzSHUTHdqVdkXxLDjrFWOrSa5y20nua1NfC+pSHbrs2MoqKCw4kIltpcdTyinHUJbIqXOJbty1bEIrEPcVEykymo973Iz42oXbW3GUWHuTqg0jXTpQRat1SL1Y1MMSsSmJEQ/NR300LaVRWkZZPWHKr4um5D99uoN9WXmpl1iWNWSicdwqKkI+qgc+ko2lV8QRlOS/V93xVv4o4y3LEVC2rVMse39HzUwkzaimOKaXzCVZ3VWtWhlF7lB13UccVFN1bO27cU8vEkqrrsxUy8lcfiGhLxjLEJdO3dLgPtGo0h51hE5ha3SVe4uERLT6jKsuCixRFRF4WXqHGl5u3W6jReIukN2PbRxxa7UmmsMpiWOWJYlTXuYxwlyQyk+pdDVD1TX9G1ateK277wcaBu4t43WIW/n7cvIUy/hqqqL5vx87Ifhp2Tu6VnILe8EyOy8nULSIS9p0DXkmo+Xp1sMkn+jzhAqsItWbwtRSNJUPhyqrtn3kRZtO6hC0k3/RVBWYxLbXQm8XZ7VvthyVXW24rq7Rob9Q4tvJEnJTDNABHLVQV1qAY2n4mozgamVrgl+NlHyygqNWqpEO7yhotHXVfUe7FZFv6u5yzEv3iGjHBuxYpCjbM4riI7i+5od0vUZeLXo6MBL7oS1qQ7ENqeH7rUMM6lba/7BM8LfFyLLF49AxyzPHcSDTRWH5S7SpucXE1R4fzTBkuPuJUkMf8I1y9NxCuNBqLN4qu3LaQq5CRfLVCUGQdcSRiY90R5FqkuqW6sbsOKj+S2tr7NnP9+S7BEPoFiius80hXR3YpPFlxH5ipXve6ng4JtZp105bhSx0h/Dl3VyzxCS/q6yxJCPpFWqT9Z4tx1HCyqpdokSmVaqHZtr73FYcR2ndSta2E2vr4auktMo0Uj9SqSuOVAXc9l/VVFx92StL/ABJb1ZVoQqV2aWHpU+6uFXxVWp3keSuR0P8ArBfmry1wPFi1CcKkRdxZUucRL9NSoj7qbs6azNq1PmR9K4lhEhJTLL4qoO5RZbj3UPWTx7agyUomsZ4ULqr3brlcJ5/eVWVcKFUJalREtlTkpZWWqqq6UGpVBUqquNMaUp7VsTz+8rXi4+KqZCpWnEqOEmSrPFxWusNU1SrTL+yrS3OV/P8AsrXitVLL+ysZqUVqG5WSWrQlqr5f7qj4/wBFWhc5S9VjXuqyqDFSrzNq1Hc6TIy9I1bnWqMY6o61QcVKxl/uq+to/q26Q1CLjH7lFIfw0F6bseqrcRLDLTKtd33npqwq4WLhuUKq6hKVbULmNWvBattSoK0L+irQKclvirXUqDFSpE2rou1MyqKWucs5/wBtb0bRtXJuKxSCWWP3WVShCs26g6mSo+rdSnV2LU3s+t4kA4FW/BFQvSVPLf6uppbY1IS/vSyrL1aHUaD0aYiv6h9NI+L3t0Lb/C223XhIpIqVsk3WW+5TIvlGnOObwO3rE0iPuyKjCqMboim3dIJCRd1Kfjbd21PpdkCo2b0iNIGSceZ0pCHuKiyVn6nDc6IS9uNFJFwijki1fKq/hxqky1HCpC6lF0PlOlGs9wu0WhmBw9N1mvqpm9t2iiOnJSSuX5aNxcfYsen1DNZBJTt1VSyL96gPQ23+kuseOi/8WvFG2qRD0+qXw5VmfdU4lbqDW0e6xn4pmcOIH9HnTyWPzEX8NVRlrXTWLFwOHpIssqH+F22KOLdqWfxFQaSZij5g4D+GksoMdu3FaK1epSbcGt+qbUrmtslRTGQV3fhrKMpBiqZC4VVD/i1zY3RI8dqY/lrVSUkFh0db9A/CNNd2e06FY29rlveAXSlrwidPyWYqkI+3Ggy17OkcSa6QllltEaSdF4Xu/NUvCNcY7iHGiZgadNA/tPEVu6mpXmJLahEmtpfLVN5fEo6U1OsVxL4qFIs4nb1Dp18WIjV9rG2ySm50v+KpsqNPwKm1sTV3XP8AqrSN9TAiKfXK4/EdW0LqdOC1CUJXjVLi3hUeOmm1ERH1EVWmLpn930Lr5saQ80+81i0U6dW61z0XQnFC9JfiqzrLOO1Qqqjt+50kB9yo14ZRbU2zCQl7RGsZdd3Wrb8Nb3nIDxJ448xZTKpUk8aGBIVt4lj6q2NY4riurMRIlseFQ8XVUOMkoVRcXGVOZSdCzVK7USJ97a8MkQ0JJRMe5SoCefp7afskl1e1H/Ei9RV7xjHtKlonSheqo+oUpraCU7FOTGUwoX6yo/FN3dQHgShVNw1KvZNS9u5GRkFC9Ve67+2hHUY17i4UKi2am1RfxT2qfprHCSIqD9xanaVS8CorGqr3IpwefrMql4Pt1CMi/wBlbDqfpobWqXuRfrv7z/61sLpOg+oX+yvahf7KKxqrbo6Mh8Ve8SU9KlBM/wCyteK1Da1FtSjKj4i4aZKVSWLLgWKlUNUq2yKia1Rz7lEbhbL1V7XKpN1SIkSJ5DRSgsVU1lK2TcKVa4CmXcnXhYip6iqSr2LvCvN3VW0XyjXjqCVUijVB3IqVEq3dCOp3UO65MAqMRzxZw447li/NR2NeNST+1LK/hpE4KEJ1aReKD+spRozup1LEua7NdKdzyayKDGL1kkkfVl3FW7dFFut1WQ5FSKykFBWHdto/weZBlWV9HZ7rV0KWI2u85M7x01Wx0URAvUQ+qqShNSHdllQni6x3VH1mVCKVqt9W5yJisn6al4Okx9VB+Dr4qlTfY0VqBrmop1hF25F8tYNwsI6mmQjQzxxx+jT1MR+Gq60ssQ6eptoWscic5iKKSCg+WVQG+x7qAOHiyiv3lUXbxbHup4pJDqtqMPJzLIRUoSrJKEdC+LotWtuoyp7abWpDqlyv9V/vqPrD/wBlVOLivJkmXGmQ1WiSKnuqxwWqhwIalEqBW3dV8VqsoqKULTJQqtcCxGqhNaiPUcP9tQm4qqS1aZcaG1Na5Xeq/wB9ScHG6hmturZEsiobUbXJrj3Qil6qlJ03Lj9oWVEfcNA+DgkUqrrPFKzupXLS2q1qZBKDETJSSXI/SIpbSrzWajW/+pkqX/FpSJ0oVSouCqfD/MVfxAa7dC6C3vBmmnj4aOPwrlWg3Q1LiX2fH/xaSOoKt+DhT9NK+EYi+MenIrmxH7OOJVUXuBQvUNLPFwpUKjhTGibhWtQuxTnJlSnlP0j5lHEbiW0dPUrnfUKDRFo6LCrOFaqZiXJpdTixD99Q5KecI7hWLKhCjhTGqnUKZUQoNQmu7mmgbqkEUiFF4qOXdiXdVNxNLOMtZYiy78ipeJwpWorEVE3DtboEJxT3d4ouUkp+nISIflrXxLj+0oVxJStR1PdTdk1J2rkW64q38QWIfviofwIRqXgsnSnNaja5XAeLepQq3F0tn3VSyCrDdwiJDknlS3NDUxv+JZFw61PJEi+WpScKCWWiWXtowjPIte1EsS9IlWfHG4pEoMaJEXqrI6pV+RdBmHpub30FSayyi3UCi6ECP70toj+KsvnUs387rFce08VcsqvvLmUdNNEm4l/xdw0FJ0sShZbR9o02lfUddUakV3MpttpulRdRrfNUyeo44afqqIRRy+7q+i6bt0cUR7u4qe7dWJrbu8VQVFT9GmVaCOVEVtFx21RVFQaZTclPYtOh1OP3lexxLTIcSr3WKD81QKETim95IlrVIsPuxqnxx9NblqdpKFUWOPd20xrbUh/eXulEt2pWejS/aVjit7a8KhVcuVZKJUlBP7uq6xa3cnV3DWqFRqoNE1yEoYqj7aqqN6LadeUb5emm3JLmXIHxbqVr0/Cixt/anWvBmoX6sqPaIdhchOnWwo0X4RLpThtRrBRaw/q6l7UJwzm8ELw/trXp+FEelOtxZqfs6KUvZoaLes6dEen41jp+H+ypKtrbVAiQp8dRRqkvt7SqFVFFTtT0i+Equ9Pw/wBle6fh/sockd7rbUF4t1Mq9xbqfoo10/D/AGVjpeNFKC1yC9KoVZ6MvVRvg3/0fd1t0+X6uhc9E2lcg/T41t5ghRvhFkX6upkINZbuTpbqo8S0UsO93dQBNZ0PHbVtJRwXdlTKnBoj3J1v4Sn6RpBrMXRZhKrfEl4ci/VlU/BNSjPh4j+rrwtfhoL1fw7kH4pqforHBu6+7o+TVT9H3I1F0pF240F6ZsC1C/DViDU1BqE433Uwox7z9PprZaPL1EkJUG06ppw4tuhKqjNMe7KtUskS8kaYlotZb1CVVSjdGmNqtc1ZnU3U82oWJPvvByrVQnS33ymVEVG6lVlGpVcKnVHKp0aZF6a38LH9skNbKt1K10laLNCHs+Vag1bj3OvyjVpCPZrJlk8x+YaiSarLdo1KMS6IvbSnf4k9j/lZKsp2+zJDWF1l8xY1AUCsj/3MQ/4+Vb+CyHpWqT6vrF3LUn/MtWTv+l9VoiSLPb1yQl/dJf4qwi8jXXnOHi64/EWNQycOmiiCIliu6VFuORY93cX5cqtJQbdHgKaKY4jtGluaxG2pVb4QoFnkaKn2duP5ari63bUSKiXho/sxxqQWePbQbiZ/McUpimp+0rbpyorxYiNYJmpXQXnHNQvRxrU9T00T6Aqx4aoVFuobUGNEirXp1KO8I0v2dbeH8aNrkvZoF0qn9te6fGjnS/76x0f9vGiuQ7MITwRrbTL/AG0UFnW/S/21aG1CsP7azp0U8PyqXhH1cqrEK4N6zwb0W6OvdD/d/wD0qSpbCGade06K9Lxr3R1JVoXxRqPijRY29adL/vq0EIOQlWpCp+ijHR17o/horlcINipW2Kn+2ivQ/wBlb9D/AGULnK7UIFMqnSRUopwjVPbU/CNxoU1qGCnUqe3tGr/QkVSjG40Ca1ypJD7q1NFPLbRPo1C4/d1kY1QaruplzkLFqmXcI1hVmiXaNF+LNStOiKq3lEHSZ4ntKiaSighuqbpVK24NasoWm1ai4y7q9l/oqXpf99e6X/fS7U25VDWIa91BVZ6Os9FR2tQyqPFaoidKVfKPqFZnjwqw1qq4oU4dF+0qiq4ULuogszy41F4fxptrUpznIePfUmXCrnCLKtvDS/2VamaHY5VOmjV1KLKrQxqn7OpcpvKlwGp+A1b4RqntqykxU9tCmbyoojVjH/fVxJip7an4RpF2p0DnNTmtQniNR4KUc8FWIvZRBpa/UcNy26lOrNb3lqZh6lTuhKQpqVaaN1MqbxtVFMSUU3EPpyolG2+zW8wWpYj6SpL8ZTa1a6XZ9WbXJNJuoI/d1XJFT1J10YrfbrcPuVR/DVV3aLMuG3VypLcfTWk9mVY3Ug8Ef7upUxx/VjTknaLXT+0aol8NYVtkk+Goinqj6aZ8ZSc6Er4Cq3eSmQkX6n92sCjTqjArFj5O721uVtvv07W/8NV8ZTU+Ce5qQ+I1jijT0tb8g3xUcNSDLt7SrThEuiyEmZZfElV/FNcluwTmpGw/tqwgNH1rXkstQm4jUYw6yKuKlN2rHeJJNKozvNQgkVKqqIlqU2pRo/oxJHKoiiUcvuSqCq1TZOSt09Z01P8AbTctA6KQqCzIiKq6UC6U7W5flqCu1yE4aoHWpa0y/wBtY01P9tNX1fdfo/qdY+r62QpkjU27FXwz0r6Zf7a8KKlNo2zl+rrb6s5cNtV8QxV8LV5JVxy4V7gKg8aZ1bZWEcvTUCkPj7Ku9jlTqT295BU1lPVW+sQ0S8L4VnwtSo4NQtc5CBL/AORVoffRQotSvDFqVe6gcXIZWmSglRjwdT9nUvCDWW9NXc1Va53dQtMlKmx1OFFE7fW/Z1ZRicSpdzUyx/iSwtHqF6a0FqoP6unPwnIdtaFC7vu6JtVC6kk3i1yHtqEmqn7Ongocf2dQ8YPL00zapTqG8knoi9tbdLxpy8B91Y8B/u6LatQ7ByUUmalWfD/cVNHgP93Uow6ntob1baCUPC0/0+r/AMurQs0dMfsu6mtOFqXjCpjioXq20t1VOZQtSkjHs/U1xIfVWOlRR8sRy+anLwNP1V7wNGlbZq0BpSaTdYu1PGtSZrFw06dfBQ9tbHEo7cd/y1NvambO5IvG20fvMvw1GUGoKW2uhDB/3db+Apjw3DU+KtQjBN8IXL3EKsNRDErekcq6qMC3y1NGs+DtRL7kqJuPaku7L8UrlyVvuC7k8R+KrH1TW/bf/SujJRaKhqpin9yWJVOMKn7aE41yazsti5h9WlP9hVt9V1Mfvsfw107wVMv1dSJwI/s6B2PKa3spi5b9Vyyx6gcvlq0lbKYj3ZfLXTfq63+8JPdWn1fRHtTGg/iCY3spjeC5v4Kmj+1KrHCLTx2qU/8AgaXsGveDo/7OFJdjbk9mCa1IXgqhe6pRg1KfPCEv2dY8HT/Z0HxSZ8KEj8IP4a8pGot/vsRp18MGolItqRbkRKibXc7vIXUre6lF21RZp9Vjt2ju+IsaqpYkrijj+EaaJ5mmtFukW6YpCKWRKkORfDjVrhGkntLSVH3aWJfu0W13d5C9ueqXOlFPcKOanuL01WWbkXcn+7TUTVPHtGtRj0fVQtdao5t261J/S7tydQLM8u1Eqdyh0VPu6i4wfuo212pTsO7RI/h/GsDDqF+rp48BTEvu69xiVP2Y40z4hKGDSR4H/c1nwEfZTacfW/h6mO6q27kXwzEppROPlinVFxqRKyCLxFVUHBaLQ0gyIi3FokPyj3U7cGZD20MlYslJaHWIfuXRCl8xIK5fwjUvuO8ita1u6haLdwQ5OGooD/eq5F+7WHDFFb75wqI+1JXH+GmjwsS7kchqIolP9O1uNBKPeXOZ6zYNwtDIxrdJq8KT6gXPcWSLdUh3F6csaY27MnCIrEiSR+tL2lVqUj1vrJb6Iopf684/KiI//nqK8Wbz9mNR3dUZHyoLxjfhqLovhpg4RrovbW4xZfp3Y0qU/vcFz/p6lFnlTEMLj6alGLx/V11rl5axyXhY1P0NG+h+HjW3QqF6alyKxLxNfanUXh6hfq6aPDf7upU4v+7qrlNnclMY3+7r3h6n7OnEYn+7qXhC/wB3U2qL4VySPDlP2dZGN/u6efAvgr3gXwVe3RNwbklcGKn7OsixU9tO3CD/ALupUoX+7oduibgHOSRwj1PaVbeGrfsSp/GJT/Z1t4Wn7ar4hPHZvVc98NUHuTrQmdPy0G3W7sqiK3UfTlVtxDfEku7Pe3upE4s/7uojZ0+fVlEv1hV7jaqf9OpTPiGJRwFXkkXoirbhH/DTvwtdP9op+WpeFq+1T92q2zFG4CrySRwjf7upU4v+7pzG1y+GpPq+oPtqviWo24Kr8qTRY4/q6lSjcvTTl9WlP2VR+BqD2jQbZvzKfCv+VK3CNTH01nhG5emmrwRX21vwiVB9JVe1ai2Dm+FLIxqf7Otuh+HhTL4WXt41nw7+7qtqpsks+G/3daeFp+2mnw7+7r3h393V7RVYlXwvj7a94Xx9tNPQp1nw7+ypeqsSr4XXvC6aOh417ofh41L1LEr+F1nwymfoeNRFH0VylrUrqxuNUlo/KnJVjVXjF/DRteg2aTSi/hrwxfw03eE8P2de8J4fs6ZtUOySn4f8FSpxf93TJ4V8FWkYn+7ob0xtJLaUTW/hv93xpr8L2fd17wj4aTtUzYFK4xvw1ZSi6Yxi/hqZOLL9nVGqnNpIAjFo+qiKLFEe3IflGjCMPV5GHrK+rct1GgW8EERj25FuJWiiECzxoo0iaI8GeNc+vV+VdbDs+ZqBDCsxV2tRMvdVxONH9njRZJr+gvu6sdPiPbWFz3Le1rUEUZoj3FXujb+lP81FFmupUJxuX9NU1tyLaW8ELeN0REscfy0L6dwoX9axH5aYyiU61GLT/Z1pZa0LHVc+o5DEY3ERTRUH5to1h1ErfpHTWS/EVHBYp/s6lTa49o1Uu7yKGltrkueByBCJdcP5auJM3A9zgioxo/6O2pUUcvTQlznd5W0Mp6IKs1WLHLKqvhqe7IR/ENMaqalRcGpF+rqN3VT3tcgqMGjqisTdIS9ONeXjSzHFMaYUo9T9nWxMy/Z0y9yXY221LqbP5alSjxLdjRnw/wDu6k4Rpf04lQyibCDeHo4/c1AUaj+zpm4RuXpKscYv4SoLyrcA7glrhGj7RrbwtPHtTpjGNx/VnWxRahcPu6K9XYLUp+Dj/wBFUCtvol76ceMWsP6uoFo9bH7um06rmuWapTZ4gk3jAo5fd1Bxgx/T93TiUat94VR8Y0vSNaG1HLKaLY0SeUGPtrThDp5dtNvGNUHuxy+avCzEe4kvzU3auSti1yXEodP21LwicfTTGLdrjqdQhj/xRr32Ef05PmYY7i88aQ6o5ObTptCWnjEkUdtUhZ//AD06beohS7piOx+J2P8AmqPi8tsf/t6J/wDxxH/NTGVXNHdSqlNjj3kATaqfs6l4R6hF93Rnxa1R/RlckQP/AOuDUX1ks8uJJjcDMsRy2llR7Vzu61J2dNvjQk41Yi+7r3CNU9SdFvHLXW4cFBmmv4qj4zVriX/bjP8ANRNfUQPZT+ZD+h+HjWvh/wDd1dG4LXIiHxhLaWNb8J62y46fiQfNjR3OSrWc0P8AD/7uvdD/AHf/ANKIlOQP/fP3arHcFtj/AK9Uvco4NUSbNT21I6i9ZHTU3DkO33bq1K6rbEtMXmR+2ol7yt0U9MliEtpbiEfVlQuLlbS1veREYtEe1EQ+WtfDR/2VQ+v1t5bltvu1RrTjzGtceOJLbv8AijSN5adrTRUY9OoeLNEXwKCjwy0Ft2PxDQdbmlabci1HCAj/AHq+P+Gq/wDKtapO+C20hESHaqRCX7tTeRbZiauDcf2deJrSz/Kpb5drf94v8tR8eakSQ+S3S4eoiLLt/LQWI9u1NAt636US7k651Bc+LZuhBzIWu+jpFq3XJqqSArFpLD6f3qtq82lM/LaoH8rQv81DZKH4hvJOqDNEVnBIoiPm+kfhGrPBH+7rnnHms8R4liKQ5btzMv8ANWv8rkhhtbpF/wDqf/NU2ZPiU+Ka3gV0fpx9lZ4N65apzolEduikPxFH7f4qFrfSCWRFfKSZiKPcQtRL8PdU+Hci+PpN1/D812jp616fjXB//eKWIUtGYVLIchxa/wDLVQ/pKPCdiQvlxHbj5A4/lovg3of4rS/cfmvoHpeNe6T+7r53W+ktdRKHolgI+oUB/hoOrz85sPldNvOLoAI7SQQQEi/MP8NW3BPQntWj+4X1D4cX7Os+FuvSiX5a+S1+aHNySUJYbwuPHHHyi0t34RGqTi5uajj+tXNcquXqKXWH/FVtwZ8Tkr+LM8LCvr4oVb7zRV/LUPgrgu1Evy18hN5bmd1GsncE4J+r+eFt371SrOuZ0oiTOSvCSVBEshQVkiLH4u6r+Ht8aH+JbTwFfVc1AvPDHGSJDliO74iGrKkTiREoskIj7lRGvjnhE3JJOjZrXNruG+JLpKyCxY+2tVbJff61MNRH1ZK5VdrB40LsU+7ufVfYi0e3T48BcPGqRFuESVEcq0UaxbVXRdSTNItDqMVVRHye3L5a+OuNnsf9YuhDb7cdv71eWt+1dvUXUuW3HHVHtoIb830TG413yfVfZ6UWRcBJumJCQ5CQl3DWpM0xLFZZAS+JUa+LFWNq7VBuh5pD24u9tVnjexWqJOnk8uQiIl3ZbaGym3vOR/GVPCz6/ovtJYWY/wD2kyH5lxqgtIQKY/aLgiUse7J4j/mr4tUHl6pwy+sSqQZY5ElUqKPL37srgQVHuHIsaIGk3xJfxVZ3g+6+wlrisVv/AFi8oFL/APyCNUHV7ct2okS3MCCxHbik6Ev4a+RydctU+G6Ya93q/wDVWhT3KtuW6TQxx9Kv/NV30vmVX1neH7r6qW5pcpW62iV9MMvhEi/w1Vec0uVPWRpDfUcQiqShd23ySH2/FXyxxvLlCPH7wFS/4tacb65UikSnSpanwksVFtqQ4oZxHhb919ZDzc5SlxERvRqXxaRf5ahec4uUrVIi+tySo+1BAir5HdX9y9yHp0Sxx7kmZF/EVVPrlYpJD5j3Ie4ulLdUbWoc0Ln4ru2/v3X1G850cryuKNlEZB6bdjHvky8jdksSGPq/uSq4r9ITlSKIqCpLKljlpC0Ef8VfI/10tHZ08e8xEiy8jcQ+mvFdkHiPSxMiQ6uRZM/T7RqPxGF5pjG4pvdX1Jx+ktYopD/8OyJHqkJDro44+kqqq/SeskuI42u9x9RdYO392vmfheEOjmSMHLbv/ufbW43VEl5f1NnlRy9KGP8AhpTsTg2+JHbivEfsvq6c5uWrbKIOJxn4c3WLRSVcuxRyL4aut+YES6RBw3h110FhyFVJcSEq+OrmHmFeSsd401ePCjRWb5dKWRCRZZfw0xQ95czLds8LZtmNkY40XnUG5VZ63k4/coiQ4ju3UP8AGcLf3t3zWL4DEWf1L6r4XpHl2wL3u9w1J9dGI/fQL0fmIa+LpgeblwLL+JS0zIoZdQgPaOt7dGp4IebETJM5RRm9kRj1RJJovlpbfhqO7cwvhcPcK29n1uf0X2WN9Q/qg3/5hqUb6hx8wYd6X5a+c7K5sXwVwG8vi1Xq7XHp8Ww6OkOXdo9pU6XFzcj28F1Fq2rIryxLiiKDtDERR9RFiVOZ2vgKk3PA9Qkuw2Kpldc4X9G//oN5+YayPMKN/wD0G8/MNfPKvOzmAKJqI8t2S6/VDpDr6I9P6vV3UAZ82PpCLYIlasIIiWRL6QkRDl2/fY0Lu1+z2tuvHuE1tDGr6l/lGY+m33XH/wAUak4cwGf/APb7r/zRr5YR5kc+G/BdNGNZrqLKiWqukjtH293bT9H85LiRgR8S5bk8mxLEumeCigXxfD8tJZ252Y7vPj2/BG7D41vdK7Zwv5H026r/AOf/AMtbjfiJdtvq/wDn/wDLXOYbmxbLyO6qchZGJeD3NtLXH8JDUU5zStOQF1Ds42Z0lmuSUgghjit7cSx+GtA7W7Mtu2o90q3GtXT/AK9I+qBXD/xaz9dEfTDq/mrjxc5m6LKORjbJeqr/AHa/UqiOIjj7cu7dSLd1+czrojQ8N1YF03eLCIx7rSRXb+kltpFkO3toHds9l0xdtR7q2txrivpxS+G6aJrOI0kgRHJQvhoVOc4Lbg7XK7ibunTL9UTZqSuRF2/h+KuPzPM6YnLIdQKnLsVZFwh0orrye0duPUEQo5ZZbsa548fc8FodCDj5JmzZt49FmQpLrES4j7ixpT+3ezBFtQe6Y2ljXcV0Nj9LyeeTCDMbJZdO4VRapCOWWRY5Fllj7ttfR5PHRB5LVIvaVfAHGzeZxSAzH2PqshW1dUhLIe0u2n6Uvrn9IQcJDsVEo51GpELqSQJYl3xERbi27dtIZ25gGuN1Qe4T30q7m7q+sm90M3Uw6t9u8jlZRikKi7QS85IS7SxojwfPCVIRRSyR2kOPbXwW3iedTGZdT0fcT1KWfCQrvkiWFcsu7djV2PjedEX1izG7JFm4kE9F4qJOSVVH4ixoj2/gG+Me6jcPiPCV90FJPB7kUh/DWOEo8+70Uv8Ayq+JLPLnlYbVxE2rMPBZrCQkJJLEI5eoch2lV53LfSOkIl5DuJx4ISBfa1UneKqo4445FuEcfbjU/wCIOzvnHuFDh8VzX2d4s6HaQpD+GveJrfs0vylXxyncH0lIuGCFY3cuLVFDpx1SRJf/AM7HL8VQMZj6RzeQQfFzGXIhISJJyvrI7fcOND/xD2bHfCnw+KX2YUsp+zS/LWfFFsdTEcflr5ZdcxvpIKcD6e8LcSJYhLbHojpY+kchKky1P5bLLl3UtbdyM0DkCJR0K7rWQVIiIiIhLIcsqL/iDsvw1B7ofh8T4l9seLf3P/5Os+KZfqf3a+Xx5pc/i4MhdXZaSRNV+oV0mo5Lj+xW29vy41C85mc+HSMoiV5W4khIFkl0yWJMt3aiWP8AFlVf8Q9l/Op8LiF9TeJf6f6rSjzC5vWbyxbtVryfEzN9l0rZJAlF18e4hEfT8VfPrzm59ITaijcUUkDdIREkBRIlduORZJd1c3nofmFfEwM5cDxJ46RZ+HpKvnRLEI5EW38xVHdvYK3+W8e4Ubhat28vpiE+ldyfnpIYkX0lHLrKimkq+j9FIsvVlkWI/NXVuMlpmSZJl+WvgVDlbdTdZFROSiNuOOqqRfu411/+U7n4jwAhuKDXLoxa6WkiP/jdv3vxUFP+0eCbuvqhE/BP8C+nRkEy4ERCQ47i8of81QIyzV0S6bVZBcm5YqikQkSPzY9tfIt5XJz2vK1CtmUklV26wiiqKTtslr4l6iHHKlzlTB8zOWNxr3RAxsSk96Qm4i5VFdLd7hEh3fNTf+IcB3rx7j80IwVWF9zdUWO1FX8tRk6W9pD+Gvl+S5jc+JSRUkHEozZkUf0agx6pJJfEWI/rfiq5D85ufkGxGPJvbkkhpCikq6FZVdLEce7IcvxZUTf7R9nz3x7hD8FWX0oJLF2/o/LSbd/NzlzYct4LeF6R0bI6XUEgSREQj6csRLGkxv8ASOvwdBFxyljnS+WSqqUgSCWPyll/FXzpPWffkpPSM1LQKrt1JLrOHSq5amREWXd8I4j+Grf/AGgwXgqt90TMBV8QX3NGyDecjW8xEySDxk6HUQXQ3CqPw1Z01sPvP3a+ZbB5pczuW9uN7bY8v3UsyRXWcKdcqJEOXpRxx29xY/FTfPfSSvR5AKp2ryjlo2c1xxVfaLlto7svUJZdtMZ27gKjbtqPcJfwNW7RdsSbuCLaVJiHPDlK4eDHo8zoMVyX6URVIkh1vbkQ4/vV8+3dzS+khdTQmakfIxIEOJeFJEhuyyyEhLL4a5xBWvfUTIN3ji15Fdu3LIm2kOJfCWVLPb2F8Lx7j809nZ7/ABL9BuAvCESFYSHHLIcccfdl7ahbuFHSPUM3yDpDt1UCFQfzDXzTePNqSublW15WwfJ2ciEEUmrclSkBWRJFEdw47SIcvcXb3UH5G3VIcpZSUlHHKmcdlLJEmTZrJN0GyW4SEsS/FRHtvBXd8e4VNwVeF9ZiTz9oX5a3BZ4Pap/+TGuSl9KB5+jyeQs9j8U82H/DWv8A7z0oXbyLkfxXG2/y1P412b/3gp8LWXXxeSQ9qn7o1gpqST7nH7o1xlb6SlzONrfkSr/4t0Nx/wDzFV//AHiL8IsUeRscP/FuoS//ADFB/Guy/wDut9034fFLtX1mlk/u1MvwjWPrdPenH8Qj/lriY/SE5iFw3ck4j5hub/8AhVjj9ITmR6eTdvD/AMW5f/4ND/HOyP8AuBW2ji/m+q7aN4XIP7L8o1n65XUXam1D/wAKuJ/y9czvVyntQf8A/Y1v/wB1Ww8+uZ2W3lrZY/NOOC//ADNB/G+x/nCLZY35vqu3pXNdzjy8kh+VIa5zJ/SasmJu4LRK5HTyS8Q8Ldk2aZINlssdxFiPdt25UqOudnNaUYuo8bPstn1SCzfXSknuslkOOQ7e4a4iw5J3AMeLMpKGH1ERKuMi/wDyNIq/2g7Jb3KgT6WGxDv7x31X0xfn0ooe05BKBgVmtyyxK4rikQoNmwj3ZOMS3fCI0sNfpgTApPX1zWKTJkQuPDCavNbzhRIhRcbf1xaIiQ7d1caj+TM1G8UCbzEGQirrdy/+Wma27ZuC2ZI5BOQtd6OgTUWz5JZdFLIcRIRxHcPcNZD/AGi7Nuu2g/fonHD1Y731R6C+mVdUG3dRvMS1yeSzdUhyjVdAfTtISy+LdTlzH+lRG2/ajKYsl4lMyksXkIOSWEWw4lkS2PcQliOOQ91cHaci1kS1lrwQy/umZLVd48k2qyQIleDwgR7R8N2j+9S3f2n7Nb/1PofyV/Cu5/VONpfTKuzxhBG/I2OSiXBYk7YkskTb4sSIshr6STnJ5ZEHTOQFdu4EVElUiIhVEu0hr47S5KxqfH9P1qVLbjujx/zV05vf3NKNQaNxvwV0GKpKebGIES+7LRLd2+nb6aNn9quy6fefd6FLq4Oo7epn6ruK09c37b94v81VSnLkLucfxf5q5I75xcyCIsXkMl8sR/mVoWXNjmplqfWJAfhSiG3+ISpo/tf2QOfssvwWI5/Vd2TfXEX6792t/ELgH/WsS+WuCLc0uaTpBdutPEQLDiWkzbokPykI5VLH82OZka3FujICqA/95aIkX5saB39suy+vsp8FW+Zd1665P0/15WvcXE8t3PFS/DXEv5YOaRFkMkgGPp6NDH+GoXfNDmo+Sx+tSrUfc2SQS/hSpTv7admt8J9h+aP4Gr8y7eRT3/fC/wDLGthWuT9H/azzH5q4IHMTmcikq1G9JHAvURIkX5sarOr+5lOnAkV6Swn6dJ2KH8I0J/trgPkP0/ND8DU+ZfQhePF3STz/AM2tOLOW9Tx0X4q+fuF+c0hRFrxvaWxR/wDvg5fiLuKpCv7mp+kcrykv/wAbGgP9ucA3wH6fmh+BqfMu6Kxskp/rTr8xVD4HIZZazrL5irh5XlzQLLK8Jgcv/vmNaFcHMRxwJNxe89+j2+JrDl+9Q/8AHuCb3WH6IP4c75l3MoGSL9Y6/MVVlLXkFu4XRfmrhZOLwW7rkmVx+KVW/wA1RcRuJTESlpYvmeOCq/8Aj/C/9o+6H+HP+Zd1UtF4Xciv+9UI2asW3oy/LXEeluj9S+lv/wAaWr3FndxDprSEjhl2kuVCf/ULDt7tL6/oh/hf9S7b9S8uPERb5KI9w47hpdknHL+DXdM5q6oNm4YjrLoKuh1Uh+Ie6uXKwMwsubp0JKrke5RVLIiL4iLcVZSi5JMdMUwSH26AjSH/APqI0d2j9f0RDskfN9F0ZR5Yv6GOnMM1fEhyZ4kPnj8P5ayspDo/91S/4q41zoolwRFrPEsvUO2vKRKaKQ/bkMvbro/5qQ7/ANRz/wBn6/ohHZLfmT+EpbOWn4ky292kuj/mqhO3lYduogtKPNfWIhHpBJyW0ct2iJY0rpRPlbZAfwrj/mq0jFuEU8kXCuRe1XGkv/8AUSrwpD3Kczsxjf2ELZ89LdeKodLy9u1BBZ2LfXVjssR/bEI+ntpqVvKNU4EoisuIiqQj/NyxZfF29tDfCZBxkmLhUv2ZZFWvG3X36cllhL5iW/y0n/8AkKuNKQ9Si/hjOqncXdHksCJOJLJZTHyo5bEdvq27aikpxFuIYozMjrdwtku35siGouMC4HH+pj7u7bWRgXSOP2ocS9olQn/1ExfhptQt7Mo+Kfdc7uCU5vOpJ0tA22qiybr5NEvJEl0f77L5fTj3URh56+nGj9YOUOJEWKpNpNFLEfdisVOvGLRb8R6iSSHLb/1uqImcWPDdOJYj7lRy/irM3+3vaAcXNA+qYcBh3NtcEIdyThSRx+orom+vo9SUm3LFH0lj3fhq0TiPFwCZW26JAh3Kqu0dpe3GrCylqj5bi4GqWO3InaI/4qgUlrJbql1F3MkMRyyJ4iNG7+3na7u60eyH+FYbl9V5m6TJISeWuLUsctrpFbEvb2jUDyQvAZgxgWMH4doYoE+VLXFb3EIjjj8NRqXhyzFbRWvaD+brG5bvy1W48xuUrUsXF5Q2JdpCuJf4aU7+1/bdYbrP/FMGAw9M3NCpW035wRMrJPJS4oGSCQ3ICrrfYixLHRHHt7dvw0RslG/Lfh3DG6rqSnl1nZOEl8sSSH25Y1R/lk5OjuTuRmrw7toiX+Kqxc9OUokSfWfKSSBERUH/ABL2+dGn/SmfD0EzqyFwOFV/5wbpBt0hESy+LIvVUSg3E8YvGLh4y6Z0gs3xSQWyxIcd26lfjz25cliii1kXXt0o5Yqzx53wJDrNeXV0uhw3EMYW38WNWe3/AO0L22n7AfcBC3DULrvzWbTsO6rHdrrQN+M0mrgsl2pRBEKvt/XDu+Kij+27ylkl0ZLmRIkisks1VQbRopJEiX4qEjzsUccBx5Q3KORdxM/+WsK82HjhYul5VzKoCW3JqI5fmpDu2e3O654/8Uyyh3kUt207ks9m1jYXmE9UjmuRJNHMeiqju+LLKirhvMPE+lkJ4VS9wpaXq9uVJzzmrINfOkOXJR4kWmkq6QQISWx7dpd3p/erPDmhfBKkLHlK1LIsRLqm6P8AiqDtfttou2zR6tCHZ0Xd4JjWt/qlAWK6HiRI7fKFv2/iGoPqe3JbUG4JYdpD9+P+IaC/yocyPvi5YxCA+jKcbjlUavNDmc44ConZ9vIDj3FOCX8I0l/a/bTjvYgf6m/gVQp4dugCYFrHakzQZlPSXDH9brjkX4sa8nZrdMS6eake3HLUEiH93upe4X5zldZEzgLRSH0/ziSv+GtyujnksuI6tnpERfqiVLH92gd2z2q3v4of61ezofKPZMxWazcZ9RJSwkRCWQqij6cfSNQp2DFjxyF5MkZbSV6wqVTnOdXUaJXNAomW0hFBcvlquTrnWosWPMBkkBbiFKMWHEfzUB7Tx9TvYz6n8lAKDe636JwLlzErZZSVwq7cf656fbtrdPlzEtxFQZCey+KQIqVOEbzgcCJOOdSSQ5bcY4f3ciqupb/MJ0RCtzyeKljlkMeh/FlSv4xiG/8A5v8A8v8A6or2Ju/kxh3GWRTK/qH+cvVWvDlLb4rKrJtZLJwOKpeLrDl83upR4WzdDrgOtznnOJdvkaCP4awdl7iKQ5qXQuWORYyY0P8AGK51xjvZ36Kr2fKnAeTdl6Zp+BqkJbSykFi/xVbV5b263SFEYkSFHtHrCrn31JhxMUXXMKeJcvSUuWX5ayrZdlt9PK4pZ1re6YXx/dpZ7TquP/uah9D+JCq5vyp/W5c2iSus6h2ufuVkC/zVSVsnlzuRcN4nH1ZPFi/xUhFYdkuEtyhukCLuXk1yqdLl3yxT4im4jYb8TtbtqHtEt71ap7f/ALKbRvypvCD5PxvAdZ1AoCO7HrC/zVWVccjW5axTVtCRD+33fxUBb2Lys/STr6vW90w+rS3fNVxK3+XqIj0sXAiJFj/VCKlu7UYO8+sf35lDtv6URVnuQORPFJi3CNb70hISyqIbi+jyssShFa65+7pMsv3arKwdkp/oFwjBjir3CkQ4/vV7i8sVr5jdRkr7sUCLEf8AoqD+Jh43NsfX9FNt/SrPG7vo9oq6YtYMy9qURl/hrI39yJREtGNakX91B5f4aq+JWqKQLM00SEu3yFiqdOUgyafZ2YiPbloLYl+9VHtB3ibU9/0V7U8laT5tcm08enhVyL4YEiy/drTjzsscdrOxZxf26UNjl+YaouZSPcZJs0VUiRIciFpl3fiqp1Ddwomi3jyVX7hyaDtpjcTSdvGm/wBXfor2xRYueDMR+x8o7k4/M1RSrdTnVLNxFRvybmcf710gllQdr5iuonFsktusWqkj6as62jw1NOIQIjxxXxypb8TTDrRSHq4/mq2z1f8A5Zr0LcjyjXEv72XRryvOLmUSRafLFmO31TGX8I0OGaeJmetcECIo49rTLH96oHE0toCs3u6N4lllpJMx3D6qnxB8NBv/AJodq9E/5UOcTjj5Nl28h/xZBwVeK/ueBcSLwe1/0f8A6z/mqijLSSiQqeObSHdigP4fTWEppQUd0gkkRbUktvxfu0p2KrN7tJnsfxU21RN3gLxTISuRdIP7pId371S8bZWHzHFzPRH4dtNvFm6LjtiXqu7H01IMe8RUJQoNcgEdwqrjtrD/ABOp4XLZYk5O2USAsrkli9X3pV4bZTFT/tiRLL0rqlTijFyTriSZRZCP/FrfweSJAVvCxIce4lO2h/idX5lLElfV1iWJdYuRD7lSrdK32oqEoKyo5dpZEQ05FBvBTFbwNAcv1pK91aeDvHCROCRQxH2l6an8SqfMhsSv4TiZZLK4+4SqMoeP0w+2OiyLtFXGmhSJkm47mscORbe796pU4t0jwFFFGNzLu3FVfH1B4lNmUn/V9mJkQrEXp3Kl/lrRWBRRLT1BH8Q7v3adeEbliOnFDkWI+b21qMaQltWjsS7skiq29oP+ZTZJM4RLP9tt+Yf8tZ4wbUi1OoXx9uQ402DGqDw3LMiIi24oFUqTMkRJPqmp5bR+yFRO7QqN8SliUPAUVEtyyvxd22t0oNr6iV+IvO2/vU0CLgck+sHHHLHpC/y1LwayG3WUVIdv+pkNAcdU+ZS1LPCLh8SyIvJ7u7/NXiiYXanpkXqEsiH/ABU1JM3BDkKi/txFD/DUyrd83xEnSo7fU07v3qX8dU5q4Sz4fFiOmSPHEcsvNLKtVWcblw+wqlj6dcqY/tm1MZIsu3dju/erxCt+jT8YVx/D/mqvi3TqpagBR8bpaiMaRen70qwjHxv6dZOFxL4iKj/nfpFNxcSoj6vPR3FWU+lHLUnlyIQxxJdGi+Ld4fxUhAPC2ZKlrQol6S7q8UHHreYVtiQ/EkRUxkizWxIpJUhIdpCuO6oOIxuQqeJK5ZduvjUGKqKQgacOxINQbZSDIsfuqzwg2pKeTbaXbkO2jK3gO4lJTHhu/WliP7tSGMGIiPWFgO7cuWWI/hqfFVOTlcIOUSnliMC1L5ksai4wvqKHQH/wttGFnFtiIqE4SH25Et/lqJV5Ajw85ZiA47dy2I/iqbatyQ2oSUTiY/zagI5dulU/hLz0sUsv+FV3hKWyWP8AOUcW3aXnEP8AFW31gtsS01JCNyHEhHSIcvxEVHtK/wArlGhqops3gjjopCQ7u2pOLd0Pcnuy/wCvVV/jc1npkes8jhL9YOOOP4sqqje1kjxJFGYjsxLcJEI7vh3VTXYh3da72ReqiFu8IdQtLIfTlWvhrz77TSIfw1r/ACmcv9IUynIhAyx7iRHb+aq6nNjl+mWn4tE547R1x3FWhtLGO0Y72Uhqn8NkCyxRQL0lkQ7a38Jef3Qjj+1Huob/AC0WC3EVBeR2WO4klx2/D21Gtz6sdqX2iWapCX973fu0wYbHHSmfZTc5omMa47Ry/D/6a9xiXAj92qW73UBcfSIsdHhtmBVEiHckRbf3aouvpHWejwPpXDVU8ch8tbdjRNwHaLtKZ9lNzmmzwV56kVcsfi/y1Lwg5D9BKEiqP5qRP/eWttHgCIt19w/91IiEv/O3D3V4vpGMy4l0rFwQ6X3qUYsW3/zqb/C+0OLCp/L+ZPhQcgXciXtx0iKseBvP+6iX/hY/4qQUufnVDi1gZlU9xbYyoEueVwYii1tWXeKbcsY0RH+GiHZmP4iFNxdFKBkhIkya7fw/5qz4C6Lj/V8se7cI/wCKucDzkvIh02tjySuJYiQpCIl+Ya1W5ocyMRUGw5JIcv1pIj/hH/oav+G4sbrnAeo/NDuLpCtsqEO1ER9W1VH/ADVFxtv70iRESH+9RrnKPNDmo4UXWRs8hAe1UVRRHEfcsW2o/rtzskMk2sCSRliKRDJ5CO71bqZ/DsUO89g/zj81NxdF4W/kW5ZLb/fj/lqUbbUL9cOPd9+NcySurnY64Cn4eyEtISIvECyyLt9VTjcHPJwiIk6hkCIcQSGQ83Kr+AqN/wCsz3CJti6P9Wd2mLhIi9uv3VKjapFx2rJfiVWLL92uXk85wKIoOPEoYhyxxyWLcXyj8VaKfyqEXSqXZbyXDHIRFLLL4e3uqhgnf95n1/JG1zV1fha6xdugYluHHWKt/qiQ+WSaGJf3SxVyhGN5jdql4RA+0ej7f8tWfCb4cYpo3piWPmEMf2/mL5aD4djf+u36/kili6X9U92pk1D/AMIv81b8LZR2j4ggOXtT/wCauWrW3eBEJLX481xEtTFoIlt9u721UUtG5icILOOYUuQuu3d8O7+GmNoUnd7ED2P5ItzkuycLZRb+YMpiGPtH/NUyMS3/AEDjOCXp0skRKuHKWS8RV+1cxJxUBIh2rkXp9Q4/9DW3Gw2opYrXNcJIFl+tW3f/AJHGr+FoO/60/wCUqxbyXeOMeiShJ+IZY9xZI7a1JvHkIrC8SVIvUK7auDocpWMgogoUhPLkWJZCS20vduEan48o09bazuFUdxKikS3q/doDh8EN01/p+qu5q7jwGPJbEXmPw9Yht/dqfRjSHa4Esdv/AGkiNcK4cmWuj93LIHkJDuLcXtIstvqq7w5Hxf2dPw+RVVcZCWJERdo7iISx91LdT7Pb/wDk/T9UTHtXXy8J3ayyG7bj4uNQ4wop6gpsyH0l4h/zVyX+R2Fbpio1iXo7RLJVNxu+GrH8k8G3SISteSeFqkIiJLbvixqW4Lw1j7D81dy6QotA57fDRMvV4h/zVQePLXTV+0PIZLLcWu8IaS/5K4NRI0Wtnkkv/eq7f+hqX+TeH0STG0WS5iXlarpEstvb3bR3Y40M4Jv/AFD9B+KpxTMpLWiKoolJW8JFux6siL+Gq43VZOsP87QYkW7HVy/dpZaWDDt1iFxbcDriX3REjtLH5vTUpWbAt+J9VB21uxy8ocRLLuyy7fho9pgvnJ9vzQpkK8LDa5KOJKDx27dAcv4qiLmJYqOOVxRIiKWWPho//vqB/V2BZrEKkDBpBjra/RjiPblu/F7q2Ri7RJTRbtY4lxHUFIWeRf8A7KpdheTz7fkrDiiS/Nrlq3T8yearl/dNB/5qr/yzcsRyIZh4Qf3TUSL8uNebDbZYrCiAjlpjpRi27b3bUvdUrRxEtwJEo95uSyERjliyEf8AwRoXVMKP+m/3/wD1Que5UVed1kiJeZIq5DtFJLIvy6NVVudkOJEm3g7hVIcf9UIhx/LR5Yo9v5bWHXH74fNj1hIsSL820v3q0Wbot+PhKcCrgQrChizHIscd24svVQtxWD/7J9T+iU55S9/LQJcBWb2TcJEXZk12l+9WU+bU8Xkjy3kiLLHcqI7vxfDRZZ01ZvEGZW29XDULboIjjuHEcce4viqfj0IvEeqtUWoiruEniIrY7i7ce3Hdto3YnCt7uH/8v1CVeUCHmldRDt5blt7iKSER/DuqQubFyF5f1Njcv72eHIf3qKC8jU1RRkotmlkl5YpS47d3q2+6o0Lkg1uCHT+GoLZCWKEjq7fTuxGr+KpO0w31P/2Que5BS5nXopiLe37e3Zf/AGlq4l+9URX5zUWyWawNoJII7tyThb/81Rr6xMxTQ6dn1m39U1XX1fO3Ft3Zd3p9VaJPMVvEm9uq4aBaerEL+3btIvcP71O+Ja0TsG/VVc5BvrpzQWyHo7LHcO0UHO7Lt/VVEVzc2HCIktclrsx7hJJqtj+8ju7qYEpR8SzjG2UmrdEdQvsqIkrtyERy9W2hnVXA4TXdN4XHpyJQSJo33flLIR2/vVTMXd/02NVXPVTx7m1q4lzGg0CHbuZrbR91RlIc0FuAF/K81EMSLVSjViHH+EqKdZPJ6TeUt9ihx7lRVXR2jjtISx9w49tbJzyzcf5tasuoRxIkBXRR0hxL1Cl8O3uyyqHE1v8ApsZ/4fkVdzkB6e+nSJY82niuO7bELCWRe0SKtk4m8iUJP+Vie4dPllpIDuLu934aZEZqWecPOZuvs+Onjil2jjkWQ4/iqubieI+jJq8Q8QSxQ1ZIRJsQ6uX5duWPuGljHYkktNo9G/8A1HBBc5L5WzdTohUW5iXQ81tuOgO0su31Vt9Q3iKW68LhLWVLL7YOJe305emi6YzDgiZlBkRaXUKaqrjIssctEcssslqkSi3TNIyGLZoARE3SESWSIsiLdksrtyIS/DVux1YbtwHoPwj7K0GT5ciskuX1gnl/cqrJkIl/17a1/ktttw7LRfEriWKoqzixbtvxfiq43apt3aSyKLRVwJCmv/OH9W+Ysi+Icu2tOD61mrNqLx3EdUSBEWvIoqD8QkOlkJF/h7aN1bGTuVD6f7qrXKsXKW1xXFZ0ik8AUixJeTWLcJF6su2vfya8uUx1n0PEqmRfe9Wstt+bKryf1bx6VtMNUAE0RxSVQJBUiH4UPdjjVhuzs9qkKbhSSVQaqDiroEiIl247RHHuH20h2Jxbe9Vf6T+cIUvo2Lyz4ka3hFvCDfLcqrl8Q5DU6docv1B1kWFqpBuTS12qJFkPu29xf4aLN5Dl62TU6iV0jAf9cXWWJVbIfuRFXcW7LH2/iq6TqyXBdLIfoW49ZiH3yQqo9u0SV3Du7hy7alTG4kHN1RRAStK0h4Em28Ba8MsdIIdHL+GtSb2rAqKpjcUS1y85JDw9FBYe7u20ZRkLLdG3R8BHGQVJNIwj8ch9P9YEvSIkW701fTmm2BKRtokJLYoioqqKGgiPdj5Hpxy9VLOLxHdeHu87R+CiA8JqLbiIt7uQ1+3b044rf4e6tSu5ZbFNOcLcOS+UgiORentH1ZbqMLPkyfK9LDoCktiWkMhiRCO0ViHHEfV8W4anRdSzhoToY1mv0IkQiUisWRbvViIl2l/y40BrhrQ59P3cFEERuBGUSEuqksh3EkLzLHaWQjiJbqqk+1DNZFN4uYjkSRKuMhIS9Q49pbqb2TpZ5HB1ECqzHQ1hDVJYcvxDtLu/6xrLhnbbxZUXSLJqRZaWqqWRa27HHH4aQMaxjy003ehlSAlRBw4JbF1B4l6iEXBfD3Y/iqJJ08FYVHFtobstxESQ5d2O7tplXXjBNu56ho0NfL9CSroUlV9pZYokPp9WXxVui5sxPQaldDUvN6VABXIUu30kO31D6qa7Fhrc6ZPlP5qWpd8U6dUtOJiTTWSyLJ0OSRaO7ESL3ZFVQbkmBItRGISEd2Pk7fTtptVK3S4uHH1kXeNxSWEUh8zSIctvbt25fmKqrWJiX0iio8eSSqRCRYlHkOr7cS2/Nj81XTxWHAJqU/ofxUgJc8QvKQckTNaHSHS+/V0d3qx7albuL2fOT1J6GSxISLLIcR29uSXxY0xlZ1ni7ONcBKi4fIagquRHS++IS3ZY5ZENa/UOwRBIhePHCS24V+mFX0l3bdu7L0+0aI9oYMboZHL+XKH/ACpeUkLhEjTUuqK4JIjkJLq45d2Ptx2olVddzPuEzW+vcGgDoccRIcsS2llkriPp/NT9wsuz2QuFvCJB0L7HzSQSSLb7tu0h1sfw1UkGHL9uIoqOhQSJAtJUXiLYSEiIvOx923EfhpFPtSiX206X/iESSkWskoiDVxzCakqKojqiIkRIiPcJbvTlXuhWFUlm97NV2/6/VxIcdpe3u7qbePDlDolJLXIkkSyvT6S8usWkRY+nuLuGtuJcoMQRTkIPpdXFUdVbaIllkXd8uPxU/wDibyd2i/8A/wAwok9mTx0og4a3ISoCrkRCkO3d/wAGhj6WdCkJN7qSHEdyWriSXzbRrojH6kqJktGihruu4WcesqXaO3aPdl/DXmk1YbhBd0zbrpCsvkIjHJD2iWJCWO4R0RKrbjyH3fDmB0/RRc3eT3+kRG7gJVbEcUssSIvduy9WVeQcMXyQos1pF6fdkhrkJEPxZdu396ukKSVuvnRps5jSXRIRV1xREi25CQ/FuKq7CfhZTqlnd3L8GiIk4EjkEUNpD27VcSLLL81P/iRs3aJH78vxUSfwaqZh0acuvkIqERJLCQkW7tx+Eq38BfE8VH6rriY4kJL5ZZd3t9tORTlvrdQ4UkiXTJIdr6R9uWO0Vct2RfFVBq3sNGHdLTM8iqu3IhVEVSLES3dpDkJen8JUkdo1QLiw+x/CFErM7ZmE8MY1DEiLSS1xyy7cS/F6qs8I24nGZNWcSRCKym6QRHV2+4Ve6mVmpCN0UHjOeYAAi3TFAo8fKFYiLLcOW4ttekSjRZ6LVHhm3Ik9jPSIf2xdvtx7at3aFZz+59Cqz8SVPCZ5uItyKIzEREkBISx25Y5avdUzeDuRxxNqstE9T3YiSOIj8VMqQxJDwGU8cz+8SQSJbtx7i3e3H92qyDy0cicItX6AZaaWSWsW4ixIsi+XuovjqxB3Pp+qtAONs3g8HWRko5Id2RKliQ7S9qVWVbfuYWxZXIyzxyEUFSHL092I9uNFVLf8QjTUKQlEDRQHFLgkgJFj7hL5i9VV3tqw7jh0K1wTKSxFiRdW2SIh+HHt7u4qtuPLjEjLk2VWaGDb8k1yZrX4hmjrFiKpFpF7e6p1oFiJbrwXJcsRXxSIvd27qtOLRsVnim6n3aGKWJLrzAkKWJeoh/WkOVRf/BaIpk6mBSFZIelEZVdUhLLLIixx9uX7tEcS6rvMk/5B+qly99V9T7YM08IFg83LIRHdj2/NjUf1djUVScfWrjhjiqIqjkXcW3b+KpGTeyXROJCNuKIVBEiJdfTcqrCXwiWPqL/FV9s3h3mS3jCLoh+4ZsY4h1cSHFbdlt7az1K9ZuTnH/TH4FCqBIw7fiKJTCpKEr5Q9YRen4UqlSj4Fxxx+yquMchFdcshL5cvmos+slnIcEGqMws0MUC0B8P3ZY4+ofm2/iqtJWGzkECkPrW7EshTFUY8Rx3e0u7bSGYrDui6o4T/AEn8ApLUDcQcO3WN4SzUcVREkl5D2/iLbUQEwRR6gY+3BPVIchVckQ/hFIvTTGnY7WN4Kpozz1JujkiqqSA7to6w7dvdWqNq26LLxB1cUjIuBLzyJ3iiksXb29tOb2hQHecXe/7/AFUlqGxrpyPFuj08GQLCRauguqKu31CSVWi6/RB48dQKSWPboen045VGvZ8Cmgui4lmuWr1CQrusvUPaWI/L+KsKWHBaZvG0OyXVIhW1RXyEu3IdpD7svVQvqYd7pBd7fmQq3VdT+lJbekPVTipEPbpR2Q/vLZVo6+lFCp5abciAiLzRZju/eq6EAjJJCoMOLNXLpRI2YpEZe7aPxVO6g5ZwmSjGDx9Ko9HkRF+Xt2/w0HxXZN29RP8Aq/RN27kEcfSgidEVo/xITRU89Dw8cS/FW/8A7zkWKRKIw88J+3SEtv5aMoxAuuAEUSr5PmFkzIchx7SH3bu2pxiSbo9GJd27JVAcsSH0/KWNR+P7Jbl8P/5foh27kuK/SSJNXba9wifcJCl3D6shIajcfSMkm6qoqWnNpdpeegIkXu/VU3u4FfquDwWvAmpCQmPTblfaOWXzVmMYxyyx9S2H7QrrJCQjq6OQ4kQ6pF3ENUO0+y7Lhh59Spt3JLc/SSuDpzRa8vZITIcvNH4vhH4Sqrw+kVfHTkony9eZD3KlrFl7a6Gwi2iiSybM+GsiuIq6SqOI7duQ+7d21o0bNCVBGQRSbERaxFxeNtxbt3duy/63VB2v2dFowgy/qKLbuckQudnNBximPLFchIh7hWLKoEucXM5ESULl6uluLSEchx3fNXRlfDXSJkTtdACHL/tBAcfdj8tVcoJZ0QIySpcXCS2u2SkRFUhH3Y9vb3fNRs7Ywrh/7QfU/ipe5yRh5wc4NXTcWSqJDtISVJEVfb6u6tC5mc8mvAUXlqkrkppiJEQ7vblq0+KIxrXg66p1roFiWuSu1LdjjtHcPqy+KtnjqBiwHrEXiqrdPqEtA1yx3EORbRy/5qYO16HdZhQff81L3JHcXpzsLNRGwySy9JOiW27fcVQrSnPRwIrDarNIlvJIhVEi/i210RNNv+gFlllSPLFQsllhSHLHbkWP5vhqyoMGotokPROSyTEdUkxEiLIsSy+ISy+Ks7u3LO7h2ex/NVc5cvJxz66jT8DiEhLHEtVEv3hyqPR5/C3FMkYnzki/WiRF8XzV09/LQ8a1LqEUuoItqooeUPndvqyLu+bKhzW4Id4i8Jwnqi1JHVFJn5W4R3D3F3Dl+IfbTqXbGLqMvbhmW/4D+am+kHjF/SGdJkoUxEpYiJFiI7d2Pt7qtK2zz48S6r6wMslhESQy24l8Ppp8RuaNFFBF3EqiOlkS5M9HRWHuy292XaNVPrNGqNi6qLUZqi6IkkFVxyy2ll7sciGoO1u0Xf8A47P9A/NXvpLRtHnVINtYbuaiJZJ4kOJJe3dUBcr+bCPAVivYicD5Y6qu4hIfmroa15M3SwsyY6DxxkOPWCWkIlpCsXaOPw1XZ3gi6RFaT0PEcSIk0pfERxLLEt37H/FVjtbtZrbm0mD/ACD89OqG2ok5PlLzEeIrx7zmkuLYsRIcstu3t3fFUjHk7eDdrplzIkenFLaggqJapeke7HdTl9bkWebcWrNISLTVJWQHJXdiIj3bq1WviPa8F5B4sgq1JDR3ERFtR7i2j8uOPq/KDe0+3HZBrf8AQ1S2olXhylujpXHiHMyZJcksSEdwrl6RqIeUMa4yRK9pzDLqFVRHb6d3b6sqc29zRpNnbVk8YE9hyEkvsa5Y5bcSL8JeoixxqorfCMamTdupqvW/mCxbR25JEf77bkRbfxVTMf2wXFpO95Afh+/uW8gaPJ1mssrleVwqiRft+7tIf1XzDVVLk7DuOIdRPXDiiRZEReofaO2m3hfTNRRfo3T1VRwkiI6UeJKiRercXqH+GolbueEsgjIQN0iqI+eXh4ikv6dfu2juHt7aJmM7YE78e3LyUaHOQFnyRt8USUKQl1RcCRCgLrHSEfUXxfDVjjyLstFPUcLSxAiPbrrEQ7svT8OVGHUtemvrM7bmWSCKoiqv5Pq3Y6PuL3V5UphwPiTdGeWasd2g7dookvjuy7sv3fdVHF9qP3n4iPUeyLZoWtyTs0UhWdR8kTchy3OyySy2iO4u6rTHkTZLjgCxQ5KmWQlqrrFj6fzZY1s7lpyJULinG/aHGKcegMwJOVRyEiHEhLd3bvbUby5pglRIbbZtZFZVFugIzwkulkJbiER244kX/WNDPbNQfy65/wBQ/P6qWOU4ck7JcI9Q3tllniQqi5VLISyH4u7djWwcqeXsetwUcW3G8AWHTSIsViIvhxy+KonU5OSjKNRbwMN5xCKvVOyHXxHIRERSyyyx9Pprd7POoWQZRqjODxcbUEsnq2r24kSwjtHzssSoAO2HZPrnjlPL1UhyuDyx5fs+KXTsYYeAjkOugiWRZbvOy3dtW2lm2eKw9LFxDUh24rtUd3uLd6dtAXjw2pL6L6GXbrNSWxyekK7jdjojltESy7fdW0lcEPFqAsM9HsyFItXXa5LiQiXb5+4hISy92VAaGOq7u3eZ81LHIzHWjbbU+JOGMakoj6lUEUSSxIdxY1LH22z1yRbwrAiLISXxRIdpdoj+L+IaWVXkbIOY6HO7kxIUNZVVzHopJDkOOWRKljiQkX4fUNQPGaM4sSLy8na/FurkSCDNkOQ5CW3buyHLd8JUwYTEnv148wf39VeycndGJZkJLdZGoCiWiWr24o5Y41utFs25afVNc3Ak3HEdyQluIRy7tuVK0bEok3/m26J7w/dqikkhoCPbtLQ3ZCOXxCNSps41r1abW9rudMmKol1DZf74RyHEcUf1Wj8PdjWd2GqtfG2+h/L9+6qxMLNuIlrE8akzEstcki7v+X1Vk4lriaeT0DEke1L7ocRHd+XL8VCpCLJRn4kTy6XTwVVk9LxDagIjuHLaOQkI7S9Il7arcU4lFbhlat6vHhcfKQ6xzkqjjiJZCWOJd273D8NAyg528yo76fiQiaxyZ0rZ8nWWJfavkkqgkIliOQ7sh9o+2s8LdWcK6yybxJxoYpaoo5Y9vpH1d34aVuKKLONBYbFlyXalrL9VIrJLdv3w+b7ci9uRfhrzyFTIi67loSq+k38P1ZIVduiWW7WxHajj82NUMJUm51X/AOP/ANldiaCg4lqIpumq6CBJFtXVRHIvbuHd7vzVEl9T9foxdMxARy3SCKOJZDu7fl/y0DeMY5Rdq+ZctI1VCQa5Cquq2IktbQLdrF2iSwj+IvhrUWJrooNWHLq11kCFHS/SSBLLjiI5ZaRZY45Ft7SqNwdzLnPd7ge+8i2SL52c6RRblORSvBENZIfGESEfVlt9NbIT1muNdZu6ZLjkJK/zgRZe3H25fL6SobHuHQIeJNLctNJusgRDoNcdLEto5dN27S25e2pnElMR667XpYYY7JEdVBVYum9yxeUOPq7v81EcFMsE+/uraxXHC9orI6mnGrkjksQqy+WkWiOOQ5dv+WqsdJQvUN1m6bISWSJwQ46xFl2/4a0WeSSLwenlo1mgsIp66CWKArLCQj6h7iFb/D3UTKUeC3HqJRUSWVERXas/KS7ccfNIi3d2300JpGm23Mz1P79NUVjl5CYjVPORRRIsVm6QjHuVi29xduNQs3jpZZBNFFDpSSyIfB3Osl25ZEQkOX4ajZuphRYFpjV6wSxVQaCSoqiSOWW0i9S3b6sfhqqLhZwykilLZQLgiS2ggWREKI44lrCJF6chL3baa3CASB9wdeU/fTnCa1iLpFLCDjxJmRgI+USUesI+0R+5LEv81UhlJZbqtHQQDEUcSFuOJZEI+35vTUjOPRcI4tbVasngpF9pXEVct2JIiRZZFt7i91SuG7fohRdLRpOlh8iP1UVVhcY449o7dxbvhqmtptfbH7+qLZKDqpJMiLcgBZOCFqqyxVFHuLIi7f3qI8Xk4SWKyzwnRIF967QQHtyxEstpZVRRKDJNKScTET1CJN01UlV22qkiSOQl99u++H4duNZUb264kSWmpaNSQWFEl8lW46S2XpxVLdtHbl6quymXZjToUeyVjqJRQTdC8dKt8iRSIpNEshyERyLLISxEqp+FzyagtVp4SJEdRdInS2Ql6sR1i29vuq0MTCunTXoVhVEkm7gkklSIRxyyxIfSXt3Vu8iY+TZLuv5yS6d4IpO2rNdzrF2iOO4hHb7fbVh7WO3cv8qZskIRi7kYkOTwVY3yRJUl8iLHuItvtIcvmGiPFu6jxHqJDSat1yHIlcViRH1YiPbVtWw25O+sTiUBXINRqKsQtqjkIiO0sfSOW7dWijGN0BUj42RXQcNRWSXVHaqKOOsPp92RF7iH5aPbsq/7R+OsT9eSttNV1XDNwlprTzUjdKjllIDkO38OPy1E7mIdNu4kHEw1Vbt19MhEtbSIS3Yl3en8XxVaWgWrXgu4RxFsS7oRIcSJVYe3IRV2pDuyH1Ze7toy8a4RkhUbx6rJJ06WEh8PJdFJbEsR9WSRCIlt3ZemiY2i8jP9/wCyItWG3RrEOozITRLER8I1chIRISHd8Xq27SqJF51SBppiqOKZKJJELdEVRRLLu3Y9vu9Q0UVjVEWLgS8RdN2+Q5LqI+UXpEch/hy3eqqaPSo9E1azC71w3JZuurlikK2Q6JFjiRD9yOPuqmmm+4jP9ylWoj0pKJdU1ePdBEhUES0R9JdwiPbuH1D21Gm3LAHjh5La5bhyId3wkQobd3+GhSM9AusRh0XUjikKiS6EmsqiWJYkiQiW1X5vTkXtKqqLpZik0dPGrzEeqyEVXBIo+dtLW1/T8u4qX8LUcM8vQTxQ2I+tFvmJNfsciugPmKr9URFtLcP3BZF2/hqdw1eJ5E6cdqRY7lkiHIsRy7S7vlpbVFF8zCNFOJRHVarKtmK4kTMstVYSLVIiLRxyL5akfajhLqBYtXQuCES0kMsckRVy0SHIhEcu3bQ/CPLhLv36n99VUIw1hZAVUenUQWBiJaqqDtyI9pZDo6vbl21oq1FZvwTdEzXcLIFqjiRYrdw/r8v3aHuouYZvV2pWKq9AkBbi5VQxSyEh7skMi/q/cOXy1O8ZyTpBB4Vn9GgsRDiRdIQ4iOssRYoFjuIh/Ft20TaLy4OL/qPPn+SLZlUnriH1tNu+QVMh80i0EhW3bcclxy7SLLtrbpoBw4btxnIpUlcSSLJEtccfhLH1D+bt21Cs1kIV7oyjMUiWjxajpLj5q2sOWKOqI7S2j6cR+ar7qUeDm6kruQai1SIijxkcdXEfufv923tIfcP4W1GabM+v+0pL2KpJR9risit9jV4kv04qkSI+djtHIkS1tvpHt+WvR7O3W7h7HtYiNLocY8VyQIiJbuJZbRRx7SHaOPzVEk5gmioJSVxxSTuQXFYiSk2W1EcUiIsiIhIhx2iW34qgOftkXni3G8IpYlhIddJ0JLKrZfciIiSI4iW34hoRSqvbYJPv+/3KVYURJSBHh0qNuoJDrimrkQ92W4ctL4hLb3DjVpnJIt10PtLMnRJEsg2Td5CKIrCI4jkO3cOXw/DS8+nGKyJN2dxO13RO0W4i5J+rl+t0S7USVIcR3F+8NZVmIduqUPDLK6zFISedSzcr6AjpdyGrkPaOWPbl6t1QYNzhbB+vv5HTmqsRlrJIqPEGbp0kOt5gDiskOWKRZZEuIkPb/D7qJFII9WSjqPjVS3CSoiQorjjkOO75t1LyNyIk7boow9w8clXBNRSt5YRJuWWIo5LkQ5f4e300PTcuI9t0aNt3Si8Wa5ZDECkSpC3Lb9oyIiHEiIsf8OVu7PdW3Zj95odk5NDt8KLJ110fGunGuKYikK2l3D6i7SEVu7Lu/LVmScR7F02R0Y7qB2oK6A7ccvi7fyjtpTC4JrwxDxK21RJbJP7T0DBbRRHJbISR9uRD7t34aA3ReD54s1kItFUB2roE8JXasOORLY7R/VFjt+EqFvY1WpmIynxD6fb6KCk5ydxko1rkLWJZtSLLVV0kSHWLH1Zbi7fhqq+WSbPHDNqUUk3LITbaCOkRaw4/Du1tuVLri6r6fCUzFsUiikV26f6Go67JXHHLFYkBIdyI9xD21pHT3Mjw4FiWW4OmqAiqxLz1xR7ciLXESLL90cqU3smrT33OE8pn8+P+6HZOTHGFJPGy6a0tluySJgg5EUFiHFbRW24ju2j7iKqfGMEQRR6yXeIKl2IE9yEsfOEhESJEiyyx+Ei+VbXb81IknCM30rSIRVJwK6pIJiSOJDrEJERYiPzFt2+mqDx3dbxsMmUjHJIukCUF8UwgwSId20ch3ffI5DtIiGt7Oy6xdcyo2DyIU2Tk1pxtlwqwaniqoEuQpKr6quTgS3YkuWOI4jiPqy25VCtb9pHHvNSygd8OAiRKrrti1dHElsSEiHLEi24iVAUFF+qeD9YGrVq3VR3DIoEKWKBKj5OXdkQjrenWGpoF5a8084LPr2VV6EVtJikehkWuQ45ZEI5ed3fERe4TqYWtTF4eTpOp6jSIUsTHGxNuyHFq8a2i1LqBFwqkSojkjiIlltyLIsdvw1u6moWLZs03TFJllioqLbWxFYhx84RSxxy9Q9371Kjz6kuoEpIW67ubYvEVl2yuKJICQ4iKIljtyEfOEchHdj6qneRtt9LGNmYyXWseqFXFfXHREiIdERIe3Ei922kHCtc8bUviT6QD1OXWFTmJpdOId03Wai1ZNTdJDpOuqRJJUcshIhIchHWEfcXt9VYi3Vspt2qkXGxQAKQqZCgJID5wiI4jj/ykJUvxjZZvIOgbWrGpTeqLhXJqsqKGSSSQ4kRZD98W0f2w7atO4m4pSTdRrryo1ukLxVVKKRFdUfSJLEPdtEiyx7qzvwlIDZh8DXU/rPTMIbUWiXBPFyUaqx4h1jgl+mj1ldVZHyi0C1e4sSEce3EttaovgJsCjqTaCsOi4IRjF2wrljkXcruxEUe35qFJWhOPHYrNrYFGQj2qzFwk2dxbDSHEe7yldHIiWy+YfaVSs7fnmS7d+cc1QFukMfGJLyKIkqiI+eOsigWQ45ekSL92iq0aUbtUe4n99eXkqtVqSTh5BEZzreKrtiKwpIDHCJZEjktt9Ilt+9If4aiFvHiiJDMPF2hEssgRQg5KrFjrKj3eVkQj2+oiy21SlylI1Twk2cVwciz2oLv5FfFYlh1lixSERxFYssi3YljtqutHMchuqcnrd8LbjiOv4i5SbecgqKu4hLHFbIR7S7e2mMobgucYOmQM+UD/AHz9JYjGjy/bvy8SmZJVxooi0IUhFJLaPaWIiQ7ciW9OVa/pst43XTG57kXdffbnmhpCRbchL25Y9v71QcI1Z5Gin9Y7bdCprM0iYW8K+JCsRJEWsXbiJEKRCXbRBa33rt8bNk9IWbdmszJvxjGQqtkSLJYRx/a+4i3CJfFWR4ojI1TcPOMv8v756BVCHrt7RWN1HyAvHXFZ0LdqHiJL7stxLFq7vSWVUpCQtaNeumLpzDxvAUNNmk5a6pEtkRZZa/qFEh7atp2Y8Ga4sFFrteC4SRerqo8EUEEFlx+43DkJYpD8Q92O6hUdEIxSJNmrWVFos6x0CnclVyW27SEslsRySyL93dW6jToznUJPmPx8uWau1eVua2xeE8ZzDR0a2SKr1jbyJD2jjj5u7uHd7RqIL6j2aMW3g5C4VY4iFFIlYdHtLaRIkQkWPp+H3VKrxtVnxUTnLVYJSQultJJ9Lrr9CiijuEe0cRLRxFXdl8tHURh3kg9Ra23Hi8VycKj0q39XJEkBQHIt20REi+URpz30KQl9NxHW2OXCeequ1KsfcLqPZC6RO8yco6IiRC2EUh1RLHt+JYfV+HGpXHiCDNqnEo3C6IhxS6qYFsRZI+ctjlliRCiW7u3UwcZSFjZJ08iINkgvFiiXAwjEV18SL7SWiKQjiIliPdty7fSFa3Itx4ulGb4moMY9rpaCDZfVEkP15IqkIkO3aW4sfTTGOfUJeynHHOeMcvP7yqVK2pJq6XR6hm1EW/l6CUwtkrlt1tokKxD6se0u6iLckeLzhB8QZIOUdFuk2SjH8orlkRa5ESQj2l+UR+WpndzKOlnDdxISHTIxjdwq5VQRU0BLdiKA5d2WW0vSXdjUnWSMwyjxa3IJLCqLh0+VaERM8RxySEkkRLtRHzf3qqox5de5sT1JjiOBHpryR2uQtmKDdGLUbpskgRVxSXGHerEJCJCW0le7b+LGrjV0zcZJtVCRQRX1CBePZIIKjkRZDkqWORI4ju9RVblrcm3iK36ILi14okLhAV2ejuxVyyyVSEu3H/x6oyUXxRlHEyyiLMgjRJw4yezrIl+IkPmpLii93d2O0R/dqMNPEDN291j9PpPFCBcsTE9Fs2qHTyTrAiFFfpemRyEm+Xd6SyHSIt3w9tajGs5IjRUuJ+1jllSRQIZDT63Iclu3Ltx/h+KhDvhNpEChztnqtUUNN2SDxsWuXlYiKIiXbl27i25bcaKtZyDeogzd3TAvZEhLScN0JFdwKJJEIkWiiKO3Ee3u+LLKnPpVMPTBp5+Wf4fsHrlItULy37bFVUWbBqzBqXniq8Wd9MTcR84hHcP6707sfzXHlsxs8jxll7VahikOqJNVSVERHEdw492WX4faOVRykrbrjgEa6uh6s6UQa5oMbMfJEuOOWtkW33FuRLLaNRkjDuodk9JvcMvoquHmqUcLZFsjiQ44iOWWRdpe300qa0McXPB8ncv6on98VRCrHbceo0byAwOK/VLEkRNUUlSxEsiIltw7hL4scaPeHwbrw5w6j19VECbr4iOkS2OkRdpF3CsWXbQhoEgUpH+DxV0s2ywk4eZEk27vKIhJZctESIhLd7vTjUC1rzDjpPEI9Bd2i6JuXTSY9Sk3Fbcrk3yR25biqVWXuF9T655z1VFqNo2vDsycKNUbsSaxbr7pJqWKusIj3Y+78I7fdVNCFt1F4S2tKNQFfJJeReEmKrcd2sOWJZZbt3p9o1Q+rAwsei3asWD5q3VFqvIsZBchScLq9xFpbsSIu3dtGoV4NUuPGLg+NoLsyX0UUNCRclIEREKKKuQ5DtES9O3HuxqMptcT/OP75xxOufNSGolLoW2bQnhP4rg6WyUFJWRHHIu3tyL4u2qd1KNGvDrFJxrGvW5EJElrrrkI5Dl6csvV29o1YQsOeWdIs2UFBo8UkkRIWNmKlpLJYiPmrq+oVSLL21bbW28axCS0rejVsLcUW7xsxgWSRaxebpeoiLt3UQdhaJbbWu6Zzn6EdPxVQECdykC6WHxSYekGO1oxZkKIl2iWSxZEXd6fdWVZxNm30xZywriOok2dCiIiJLYitljkW0shom4tW4PDSUbyEqbcRLJJy8bIJZZEXpEce0su0ajdazPznTNV74gKzcteTWySLRIsfJHEe0hH5hpofh37rd/1H6fn1Rw1SIE8IHqLiLkkmZdpKq7tHRIh2iIkI92RFj+6NUndrw7jQSIIMUMR/QK79HrVyHuJYtfLHb+KrbSJh2vHrnVqxEk9JmLUVdddykutiOIjj3Fu3ZVSYwkHFyzRm4tqGSautF0K4x5ZJD3JDuL4i3dvk0tjmtLiwlv4/wDl+/NDCrzI2mnIvOCMHFOyFqKySDVDzRIS9w5DkRFj+WpODNrDyRThPHSpLK9KkRZJCO3tHFIctpY5FRBSKYQbRBFbjCqoLK5aST9sXTIiXdlq7vuR+bKliSeRK0b4gV0QwrOB83p2uS45EWQ4iRCO5x/F7a00IrCxhJGnOfvGiKPCijOcePo1dVmiq0QHFZIhZ6AriPpHJUS9vu9NWnTWWluCA+LKr4pZa7ZUhJIccSxEtu4SGqTe5IFNozZ+PSDrqMhdYwZapZDj06I6Xp+LIe7dV8oGNj0HUatdsyzkEV9EY9dBEdUfaJLFkWIltyyxyoarTSfJbHLI+XL8FLUN4pR7ds8ZuIWXVYIrrEkSSQkskjjiRLF6e34SL8VQs4lYp5KQFGZjmJDppdTIaaSpY47h+LEtvzUQdSVplHOJKScd24vIRIicIliQ/de3tKmRQrGbvHjmTkpHVJoimIvC8ocUcsi24iWRY5fF8tJqYp+HaYac559Pz1U7qS0m60sqKcTcw5i8Wb6QqkPqL1ZbiH8VD3ZTke0kSkrkVJqxQR1xae7Ei7Syy/8AVTercXKvTaJuI1VVq3S6cVV11924sltu4sse2t3klByHFdG2Y1LqCQda6XhzldfWISxERIS9KK3yj7aZSxdUOtNEhvUD7/pkYUaHN4JDjpCSKPjlI1aRJ1liLZ4uQ4l6vJEshEsv4qmThVpxigs4cMhxFuSqSWt+uIhFYsh+L92uixM1cjpXp0bXVQ6dDqBeKtUWy5YoiIrCisQkWJZVaaFe0W1dlKXHEskejWZkSRNkujcEt7t2sW0S21K3aT6RhjQ13+LPnwCHeQYZaQjXTdBaKl1XH6BbkkUiKRCJZduSuJdpbhx/KNelJoeKrIolF2QN3XTkk5lkRJXIfiVy9Pq/DQgrPssmbeNTkp2RcCqxj1UmDwUhXWLIi3EO7HEiy7hEvw1ST5eWULJo+KNeiQs0VpDhITOniK2Q5aIjkI5bsvy91LZh8Dde4mfLX0Lh6KW000rOroauyGQs8gdoiJaQ3CIql3EOiRZfvekd3dVZZ9POiPrrPBqJfZy1Z4V1Usi++HHcWP8AmqB21tFnAjORtqtXot2aKMer4hi5fLLLYiSxY4kQrDl6e3EqqGSaMEsuVvsmqrpJ1IcEFy11RFEhQyEhEcsViWIe6l08Oxwus4xx110vPDoiDW26KV1wnpyNZp3IUQ1km6qIpMfEySXLLERWWxyHHaRe781GnUoCKpLPIezCXWXJqWLoiJLFEiItwj8O31fhoXdDdpxcv1lI+3kE+kdNUtciXIdHyiIduQq7vb/lqxwt1V5Ns2Yx9umCZZEIs1x4pLZaokXuHHdltH0+mre2i9gLxaM9OHPQ81N1y2fTIo/pGKkLMXWa+skC8/av6duRZbfy0UaybSSbskTlbWLgSmJAk1W0kCxyFLLLcOWXp24/DQKUcLM+v4cJCCauNVqzMU4fBJXLJXb3CWSJf4axapMTkUOuuhWKkY8m/VD0DYmxMVshHERy7SWy+XaVC/DUjRv5dM8x/h0k6j7KNY1HG0rAryTeNZz0R+gUi/q0cOORbdokrt7lhH5h+GhiclD8WbVRnJcPtSv3TCDEiFbcO4dXbkWsX4qi0JBRRk4cTboZ58SLpJAY5Bj9nISHJsRY5EJCJY0QaYyjhtMfWi50mrgWOIoR4pEksOQrEvtyxFYRIt27WoTRZTzu3f3/AE8eHkVdrWqu3ui1ftiMhcj16gK4iLFCMFZIscsd25H1flq14k1buiKQcS7XcQ6STMsVfSPnCl3fD7iqdZssoKUa+kpJu4JfpYrVQFccu0S9o49279SQ1aarzjxDoWcG7byKy4ty6lUSVLRRESy247RxLL1D27hpL3YeLm/ce+kRzInP3V2oO5nbLlGLV54jeKRoqkMgJL6BCjl5xCOPuxHH4amfDGqR3h7yNu1JAkCcEfiGRKo/FkIj6R2j7cvTRJZ48dQeT5FwyXmF0RFz9/jjuLWHcQ5ZD7chERLdQ2XdXcThF0xjUkD1SUSJ9IEtpCK4jjiQ7iISyxIt3q3DV07XkBmUE6u+2nGdJV2t8K9w4w8lLmhF2vcK/EUiHpnTrpMUSIi9RCJFu7vhrSIRtd8yXkkWLVclkhFdsU4WrtyyERHLcRdu4qJPIG8GrPw0Yll1USl1XWO0tcXKOWOOWI7sSIh3fvbqulByVsxOqzg2GMaIqE7JqQrq7skSH0rbRH1ZYjkXxC7EU7LWP1/qP1z45RGfBSFqxh7bIhRfWO1ZG60RVF283du0su7dj+bdQ0omH+r36eFoxubFctQXMsKzlVviI5fckXqH/wBJVb42qoMa8Rarq5TRFJCTpdERXISHyCyLIUiy9v4atRECs1hiRZvmbICZrD1WLIUiEi0lkCyISxEhEsh3ERUkVWUhftOI4u/P046Kd1Vhb2XFzgJvLdtzXcCP2pWR/XbiJIduO3H0/wCKiPi9k8UZdqoziEGDVdbVFBIi6lEkt3kkPxd2Xp2+mq7yNt9FFvHqz0autHqiRsBIVSVcIrCWKO0S3dv4qqfzGtNrzUXfn85MWZN1VyQJFLb3I4kOJY5Y7d22kuDMRvOc/wD8ueXOJ9h9iULxa1nEmmtKM4NVFwgQsHJGuquREREK2jj6tbEdvd8IlV9OXsGULw+QUZoaIuFFdBBdVBAVhVVESLHuxWW/6xoc/RZRrqJfyHMbohYoeGk2bM3C4ksRFisj+Uu7t21rwaxKzNRwNySTw3CSIkgkzyIn2IiREO3yhEe7uHIfhKtjqbKrAHOf015xxbGnI+2aliOvJKxXDCGeN0W7IXSouMiYLK6olqkOWPaRFux+HtqOScFAtxKUdikeltcto8cV9FbIsfPx7lsd3dj20D4ja8OtKPCvSWXltfqN0eigIkIir8P7ZbcXbRKJWtdiiuzklrhSFFAXWgLwdEW6IjtRx3Y5CJbhHLGknDtomWl5b1GZ8pAOU9ZQ2IVJXJH+AixavZVDJ0sskkS7YdUSQEhHaru0ckS9Ptxold8s6iWROI2SX8Gari3eLqtW6znJbbtERxxxHHu9tUCRt188Zj4bdzxePVF06bFME/RxEsSHb6VvSQ/F6aPcCjWshxdRvLEiFbJYsksUFxHyke4fO/bF8JfCNaqpp0nscGc9bY+p5aHRPaGqgDhF4mCgzDVdxrtcnKCqKKCq2SokRFj2/wCYaoN3gxqTxuxFviSXTiqMg51hW7SQHyMu78uQ9u2mBbw2BR+z2W9avVkOobF9oVVIcUtVcvIEfKyEtvpEcRqJ/c0O3dC4+pUCu+/XuUpcVVUMVhLWWEVR7lhHt/F20unUk5UjaeoH4ge3HKEMXISMgn0cRIOm68grtEsnhK7f22WQij5Irjj6t3uoNHOopN5FM1FoN0br7O6LQW3CWJOVsiLEdor7fiLGmpndECtxYPGvhCTN81ReEukKzlZHIcUWxDlkQ6w+r05F6qqNbtjWqKHin1GymFW7ov0RKJe0iIslcclddXt9Il6ttaqNVzWuaKZ9z16HTl+YUCFIvLbbswdC3QFbImaRChpJKkJCJYjll7SEhr0hu4uEV4f7lUZBdtpICQ5LK+SSxERbe709uX6mjSzxORfsJBJ1ZaCLFBrIpL+GaokO1UshEi2pC5S+Ilu3tph4P5hRnoo3FHEZSPhqqqESOLkiVISxbkO7cRbhyHIXBfDS6uK2cOa3XmT+X6/VUk9C6LbcSGs6jUmusQ7ckFiyLIRRW0csdpfCVYRvK3WcaEs3iXqscSqKZF4dtJwWJCJeR/c492W7LHdR3hMyhcVFm/MB31iyTdxwFrGii2XcFq6O7Q2/c5ZFtxHLLcVAmt0sZKMKQlOF8SBtZERXJJIl9BxoCSJEsj2ligIlluHIviq6bG1CSWZZaE/iB7zy5o4a5Xmk/PLJupAkZIhF41FIhiVi2kvpaA+VuHHqB3eoq0nHVwDxcIvrbnl19DIl0kNDX+6yb+7HEnG7Edyw1YV4ul5Vqyloa/jkXSCxNEuAkOLcdXLWIVe4RWIchxLLdiVSu20gs74MH1oXo9Nu6WJVBwllriskklkK5ZYj3FjkX3JDuoAaTKgc1o+n5jKRGeXOFEH4M+YEoJR7qHklXiyTcklxS0UkHRFuIh192Xbl81Wo9vfXVLqOGaSTgXaKYpGr03ciKqw4/CWJfFol+IorB8J1YFpDl7JcXhELh2LiVbY5LEWiPkiJDpLFpYkIrfaByxoXEW0tH+KYcvVRjRXdNWpP3XSEy8gsUSIvOW1iyHLduRL3CImcUHte1wZppl9Df6xlI5lS1Vnck/j1Vh6dB4brRJ0Ksg2x6rQ3Ft3ZCLhD4fJWosSgyjNsmjd7VqycIdRqpTCCGhiIkiIkIjuyX9X/AHcdu6jLhRGDeNlnFl2ikkiqLhIkpdFfQxSHHL27m+QiOW0fw0CcSFxN2Tlqmzs3+cGiJCoToU1kXqDJIiJUiEu1bSH5kR3birPTqCvEMDT5j8zoM/zVgKoLN4SLlm6vbh1Tjp9Vqk8Ff4lhEh9I6yxekduXpq49dPI9wEo8vQktrgl19JwuKOiQqoij7tzbEtuQjl8NXnZMjeOmK8xZjIXXH+clxf4iktrrpbstxFokPlCPqx27aARVwcdJrdDqetd506CLd01FBdchRWW1RIUR2iqRIF3epb4a0Uw+qbi36cxHI8Rx89ExvzImMpZ2mC0a64POAkTEkEEnuviOI7UfUQ6LYfmc/DQxKYstq08ScRMys/RarJpCrHEJL7SLzsstpZFj6slh9u6uneJSEk1eOrrtfdI/bBjre68nKwikIr6xDiREQrLY7SxRy3ba0+udkxa0dJLXg9X1hIWpJW8KRJN0VyHyMUsdzcUFt3aSPqyISczBlm7a4/6jzy7v6K7d5FZW7oOLbxsg3avcFjW3KINkSXbiQ5LI5CWQ7REdv67b2lRRhOE4iNYbXJD7L0pCguigsqIltHHLHV+Et2QkI+oSTWl+W3HxrmPZ3dcKIRMgsKS7ERbdHrCW7RJXEtxdo+0S24kNZ4XQi149ILu6FUFlchVFUmwtkVy8lAnIqiI7tZLt7Vi3eqiPZ4c22zjxnP7RqETWJ5SfSSJSEtoqkvk1FdBJctdId2Q6I7li7S9pDt7SGsrTj7iRR7i3XSArR4izjVUn+su3yIVi247to9u3bltypDfTkS2XRdPHl+PvECyJVd4kRPsUtURFYcu0VtpD6ssshKpGYwozBIrWFMpLi16Np4hOEJKrDpEs5JYhyEhy2iO7zscah7Nb33jhwy0jm4fbSdEbWJseD4gsUgoizSOPU6dVikSJEJfthy2kqPt/d3Y1mPeLNY9drcDWJQ8YV1BF8SGKGQiJYrD2juxy/h3UnrW3Ht49m8/kJ6VwsbePQSkXiqSq6yKI5aKOOsREttyxIcvmKiK1svBUXJnyjtdJk6EURcr5IovXArpeolxJFL777kcSFEhESxphw1EBrHHLrb9N/n6+klNDGq6q4gykkJBxdFtkuSCxdSu7bKiW4tHIduJaJNy+XLtLbUHilkuHHTsZKJESj26OuguSqyQ4+cSy27d2jijkWOW4aopx9xPEAW+rtpM3TF4TXFBLS0C1kkh++IRxJYRLaWWK2XuouzkpCNY+LI8LXaAs6ERImaLYuoRSSIhXHS9yJDq5d2P7YcSeym1u67PTUefAH96K91FU5aLdJvWrOagRlHGsouItXCpCsKw47RElscRx249w+qr613M1GY9HOPFxWFFNB8LNZItqyAkO4RyyIcu3bkI0P6h4so3xeQfSLeWg8SaCIlkhjijuElsViR7hH1FltGicgLiLdAsV4KpYtBbiUelksq36jVJbFEiEduXb7iLtGsDmUQ8XZ/v/AA9NPdNa1q2G+lkelTJrLqiS4kRJDtxFb++Vy0u4d1Wml2PHyTiJj7VmVSWQcE7FJIe0scURLWLIiHLt+LbVZGPnnUgGjLSTyPifsqrty8WHXJYksliR0tv67ES7dYqIRVmpoi6alJTy6EeSOLZL75AsRLFYiHuLaO0t2sWWPbQVaWEpi54/f7PH6JwYPEhetps0FHFlyT1NxrOurVSRyFbLSb4kKQ7hFHER7cu6p3jqQcR8iiVhxBZCTwl3LxFBIiIRxJESES9WXtH5t1EFoOJWjma3hrpmCLQViIZFDSS+6EhEstpDkiOW7HWLLIsaDO/DW6KDp8oRDHqE4HKTIielu26LfItpC3W9xaxfhl9Kof5bePX6Q77eyJ4apUhupMOsG14hqZM1m6qDaXyEciyIsUd2SOQ/tdo7dwllS4vJgXXh8oxtzXYpEKDkSXXFVZcRIdYkVsUSFHLEvmxx7ahVgbLWRkliddDEa+n4wMgSuktkXTit3aIkij7vVuIchoc6dWQ3fSCzpG10OnQySkkIxySWIiqSP2dZAtEiEUfNxLLLIcqaynTeXQ0+gP5nmctdMkhzVdeuGq0G4kBnrVjnqxERoEkS2WQpYoo623uJbuLEci3D3DvLvFmqhvGt1RpGikWljHIpL5LLYiSORbR3CiRZbch3CQljOtdFkpswZwrqNSQfdcsRNWpJIERCqO3LHHtWHL06I5YiVVxuiPayEd1D90PXC3IXRRiCKSSJLKktisRbtpF25ffZF6csrBUuypnjqM/seSyuXifairpr9aMWoqi86ZtEIl02WkQkO3py7iyLIu4fdUTxjKLNFk0Z645FASWbtNBDS1/IJUdLEdwjkiXlbdq3y1Kyko9w0iFI+DdSprazVo+VQXFUiWWS84iFLR0vO1fiLR7fTPDItpJob9nbcuku6EkUlXK6W0VhEh+0CIkW3Ie7HHW87aOJNe6i01CyI528/Q/vnmgbpchiMPPPJI2aa11KvHS5OC6ktAWY5EWWSxYrFiKOI5DuItvtMR7VGQ/n5ErkdR08LhZVDxEVliblpJYkOtl+uJUdv67uxqxJRbzw77Pbauuz4k8VbFkS4okkhkigWqJY4o7i7iJFxj3VR4EUWuLV48iTeuEmLcY/rCkV2xEilt9SPcjuHIsREfhqOrOrNuac/wB8j5GeEaklN8KrOrfnW7Rq+lk5EhFLJ0h4gi5WZEisuQijkWWXklu9Q+7HKh31LiXU0SkpGwyCOkWT5+uREQiWKwkjrbfJ1yxER/q492VHuMkpKSIeBPI543EVhaLkz0hbOG5bUdEm2Q63VtviyL091SsU5Jil4sU1Ium8ggKg6WKuvuckiO4RxEW6yA7cR7tvqExicTRYXSATykfvln5RxVlyWlrLhJKIdLRzy0uDgl3Ca6CSCA6WsK445CI7vud2PxbRyx0jbdbptI6Jtdnbce41ScAqrGuXa6Q5biLWSHcIlj5IliQ+nLKizh5G/oFpNXQ1QcE7ykV0FySxFdUkMRxWyL/WciHEvJ7lssiGztyxhQ/GHkL8nNB0819KJXJ+WsKQkTbFZ6uJCqsReUQj2ll8T6dWvV3LjM8jH2z5hKzduojIQDiJZS8iKHDiLBBxJINxt16gREI6pDrl6sRSL4sccqkXFSBZvXEOs8QddWtIIORjxRQyyyESJbduHHIse4Rx7SpKRecv5BpGunEaklxfJeJ5OlWXTJESwj04okORbctw9uv6sRrVObsWUi3T2NbpLulknSYoKpNvNRLHRJYkcdESIiIt368h3Y7WnBVHCKsnPPIR6/vzVWLoJTzycbki10DEhES6kkCQIkR3YrZCQ7svyjj3VolKMUOC2ckksbhq+Z4jLESDl0REQkQtyIkdujj6REu7upIVltZvASiYulwkEGqMgli9JBESRISxJEhJXyepLER2kS3neUOJngzmmfFSNb2iui0fL4pA+QWXVIkREtyyy47R+0Zdw5ZCKxZDjnPZzKYgZD2885/DrkhDEwk4duIuXRmQ/wBDUnXlNpJ+KpIjqlqkQqiJDt2iI+0u1WrEvdVtl08ipJPBao4s9VyxcOV9HzRW0csiEixEiIdpCKPxUo8bbmokHL65omGSQavCbi5YpaKQ46pEtkWWOIkK2K2IlrY4kRY0ZXdXLKWg4URxjWbpqQoC5SbdSIksIiSOJCisRIlltR9wiW2k1MJSkOa+RMa5Z8tf080WyDUXcrWTFu0usmEl0C6VurpxSKyORI5DrdxDt25FiRbvSW6m9tWNZpizUg7heNyVcIku1SFsQiQ5EiJbSLItoo7i7RquopcDeYeR5S21ymt0uMmu2QHRIUhWIke7FEiIhLbkI/CNAIO4JK6U2sgV1IRycgJIpC4eCuOKO3ztZUSIiW3YkWWW71VbMHWa3aNfugZn04QAefsg2SZEgRDqvASvxJq1AVh8XLptAciEfOyHzdyw4l6i3D2jWzS13mo1cDbk8vrJOG/QFLoCOQkI6okI5DlkXu3LbfdSqmu7arNY3jINZVsliL/oV0EWAkRCWLkh1lhHHaW0fT7aoRb2WnpvhD9YvIIaqzdB0gJYiSrnHQxJLIhHyS7u4REipj8DUcC6m8W8zPlwIznPnHqhcxMRRsCzXUZzdkpRBt2ouCJzcixE2WEfJFYSIdYtqI9pCRfipc4o2vNLOXpWvbjjRSRTHSnBdpMiJJUib4k9xJIdHLaJbe3tqDgmpPcWsgmvJJeNIC8FIownPQ6yyWSKy62JYlijty7S9pUR8NkJWVi2Mq+XVwkNZfQf9MIkXRpCgyRHziIlsce3EiLLIhIa1Uafw+RqG6Obso11PHz9+K7be8jrmQWhURkIJjZKDhvI9O8Qi2ZCsREkkOJE59xEhkQiW3247tWDyLlmaDOLdsOLhiXSC4SSFcknA6Q7tZBER0nDklcu3FYvSNAkeXsvKdb0MFFLJEzWFApGRElyHEkMSWIRxHzkS7iLbljiVWkYl3waNUZ+XstdtLSGohG6RKrKt1lxERRW7R2kQ7sdujiNJNPDkAB8ke/qM5jr7qQppO5kXVsOtO8GsYUw7Wbk1Fnkt+yIVhLEhS9I6O4sVvdt3Uu+PJk3cRl/qrvV2azCOSTV6Yl3SyBKpbtXFHu3D7lh7chEfTscpFt2yjOYt23gavOs6VK3EHAuSJskSIqiW3IiFUSLH1D6axLLyEK0ZmDiwfE0SKSJgzjxQbLt9FURcqjlksSOhl5SJdtBTbhqjBaZkmP1NvLLXjwygbbkYUua35V2yftXzlFdZIWWklq6ySIkOWWsriKpLIilq5elH3ZULkVYduHhDGMevHSKTpv1DYdEiW0fOVW19VbLzi3EOIkW7tGgriStsZQk3lxO+nFV0JtejWkhFFESyyHSIRyxLHH0jjj6innrmavFUJZ1E3CuD4iIWzmObprqijpKliIojtHJbIcR7Sx9VAzAmm8BoNvWfvlPHjHups1iVGNbO3Ch8uI3qXSCzghkLhFi2EVcREfJ2kRYlkOOtlu9WVWmt1zbHIhtHhE9ISLdBBu8JcXiJFkiOs3SLIiQQyyIsd3p9QeOlmbqYdQcm1evRFBw8jool9uiJCO4USIcsRFLR7d24SIaMqyU9GkgqzloZ61cfZ9VuJOUpDQWIdZuKKI49uPyo7i2jTq9JoYKb2T5l30zI0nh66qi21EJKYkmUm5cNOMLEcE0nBSrlCJyJIUSHEiXJUiJXtLHEi7dpd1XJKPvCLKRbqXUz60V1i1/DEVCXL1EWW4RER0R0dvdiQ0CbkhMOXCy8TBpMvEyTertSWQXHSc6+RE92kI4qiRY5Fo9uI5CEjbguxRmmtBpyr1vcDpw3dOUo9s7JUhLLW7R2j1BEPbtRHaWJVmbgqlUNFMgObrIHnyOgBgco5SAtuTO7lGqse1Rd86GS7mQSRXQZJM0kGjZqJbmwkORZKiQ4llrbS9xVHJTkasyKavG9pqRRcZItCHikw3CRYokuIkOJYjuy9Q9u6lVgne0fbjtki8a8RmV/DWq/CYJAUEVkldFbEsiRERLH8QjuIhxllF30Su7lHDGNj3DfqGMY1GRSRVQbkWOQ7hISHJHLWIi0XIlt7R2DsxofDXA+Vo9oAI6+pOaPZIui3R6BpPW+tdk7rIdQhkDlBAnCKRaJbUNHLEhHIiSxEi3ZDUiMStOJuHnC29dqizkBJsuu5HEUSIRbqkORZZCOXqy/XbipYXvEXzNo6lb7tZdVRBu3S4qrlILkj0wjjoiuPn45CRe4du7HIkvNxrZMH0DwVl01pEmYuomEckK8giqRJN11cd2REgRFiWW75aZVwdZjmhoN3PP7iBppockJY5Sq8J6ecOm1vOWkC3cR3TqqvhVS1xEvNc+aREiltRISWxy0Vh7i3VHi0q6RGTeT1sRzRFr07snKCC6C6KxbfOyFYh1iLcKI4l7qIIN2kPDrS723VZVVFgsUxIyDNAlxJBYiJLJVdIlhIRxx9RCW0R20GCYiSmHTWbd22q2dQ6zdfg1VbRoqkKy6QiRCqsQiKOir2+0ch9WimLydk0EDpn1148rtMjkDla3iIwWaCLdfmLBRJrIIuiat2eskuJI9xaypZDtVEcR3FUytkOJeEaS09zVSyeyKP2lnHL9MQigQkSyOkPlCIo7i9WW0e6ryd8cuXCROYlZ/PSosyYcQimZOxXbiWQ5IkJaOkKCpDkRbVi9pCIFS8LclFXLwrVkuKGqs3hGqDNz5QrCkWiuto+cI6K5Y5ZYlVNfjKj72sLetrZ+onPrwmdIUhyOQFr8t28j+lO8I94rGx6KIvCQLSXxLQWXEcR7Vu3dliRFuxq6tGct49nFo3JByCTV0gss8bLmsRKiORfFtJbHHEh7iIto0Dkr8mIuJL/+U8ipGxKCJEL5D7pZYchyxIcRLRL+IsixrdW+uZ0404LM7JjUDyRkE8gy6bRQHqSQElyEe5ISx9xDtKsz8Li6j76jy0f/ANjRw6cc50y4clLHKe6EeWnBlKtYmxHj1BZm6TXQS4KoauK+Q+cW7bl8WXp21tERT9zNyCdscm7ajRJJi865JcUkGzcVlR0VsREdL70SLHJXHuKppdxzstmW/Q+kmCvSs0XDwW0QsKDHJbLbkhiOJYkWPtHdSy5/lO0xLWg4mNj3XTuWyq62kuK5ZF1GIltJYvUQ9xDljTsPRe+js21AZ4ue4zpwFsnSOc55Qra35U7QQ39GvI+MjoW0YyNWS6xDSDq1hWWEiJdDJctbH1dw47fbVoi5jSDsRhJWIAVphq6drkqyRaEi4JIS7u7JESLt27vcNc7WtfmNcA9ROXB4MPVFb5KsfKFVHFUkVsiV7chHIcR24luoy2tG5JG3UI2cmZVkzamiugk+iWxIOXSCuhjriKpLFtR7f1JCO7bS6uEpMdtHVKZIyORP6n36zwQuY1HfrHMSzhGSnl484kCWJmxGR0BeI7sVkRH75UcsfT27ccsqsM7fuGNfA3mLXjV5EUiFB4JLmkJCKust5Pk7cR3be4duRZCtu7YRYQTVCUkLsmTRxTX/AJvV6bRSJcSJtpDiKQo4liQiSuX4qsw8Ha7vC6g5cXFJNBHTSQepJEhwFBYS2oiQ5FkiSWO7LIcvVSajKbGHZ5M0yEeWpbrnPP7DYiHWIxvU3c+kIGOAl0XkeIpOVSeLEgIt8iWLJIcsRHdiPw7q2Ql7daxYxsrfka1Jmg1/TpR7JdBJYsckCWWclt7fiLd6qUJeJtvxWbjonk0qylXDses8RdoKixbkQkREiPpIXBFjllkI+2maGuiGGSGH+rsMuzgeIk7XKTXXVxyVIh0UdHEssi+HIfVR18L/ACw8NLtD4NABHF2unWeCtzEOaczlHX2Nvd6TrxJfGOQjEkcmYktiJEiOro45be4si7h9MLrnG60jbpzs107VmLNB0ku4EdpfCy3ERbfzbqqceZjOIEvA7LtJog1XFEEFWqAltIkiEVlsiWEi3do+oqITl5cw3yrw4FKBfNW4eGoIR5NiJLJEsdAW/wCtxFbd6t2XbWgYCkH71AAdXAZ+gidOnKUVrVb4XNebpCOJpZCj/ocmpC4QerrpY7SIvNS3bS9vaVUI+5LkFm66dnHxDhqqXiGvB4iitkOXcqtkWW3d+WgclzVvxjCtW0hJTqsoKSzVm9SQ0BSEkNpEQj5yuJF6i7S7csqnmOZzpKGek7vueVJ0kipr6CAiuXlCJZFpERbvi9VGzsus0W7NkE8yePlnr0VbJEHQ3o0eKSEpdskko3SIRS8HFMVSIssdHpiEd38XzUbira5kijw+t0rIRIkqi3VbObk6btHLIREkd2OXyiPburnSN5nxiWryTnYri3RLrEGqTwl1my2Q9w4kOOI5fiGqoTkO3koxrLXHOPBdPyIkEuLl2SSJDiLkRWSxIvTtH0ljWp/Z1ZzbGhreobOnKIj69FLLk/q2X4C6hVpxkyVbyz9EjFxLOVVxbrLbUcRL1EXqHLEe6ok46wW/AU39yWVGOmIuGpkxiVnaRNy1R1scSy7cd1IVuS0y/bhO2eyWJ3xXRbq+HIEKovtEhES3CQjiS3m/NTtFt5JHiy8JhZePUcNR15F87QRQco5CkjrDux2rDjt7SypeIwtWiC2pU3uhA+hkacteSjm2oiLpaNbNuLy9naPBFqTgXcVApYqtxW1duSXp7i92OI1k5S1bqcN0W/Mi5AQRLw1oxcljr5bliWWEsfb7RyxH3UnNo28LttgFpF50qskuQ6rqYQbCk3RESHySIRISyxy27ci3Y1eNq1eqRq0vckHIDGs1nS7eIuIiKQWxSJUi0BIsRLbQNwVFud5uz7tv5cdNRAmIUsbCNcZGDYNUk4+AkpIJIFnAun8vqquUciy92JZD6cfi7qgJNNG2/DY1O215ZFVHzVXnmtixH1LFu3Fj+YsR7qXZFryhitJxNXEM84WFwi76FCRXFAsiHtxERHdtx9tSRzvkvHN2T+NtmScvY3JRVdjE6AiJD5qpa6vaJF6stu31U8UmFgcGVHZ8Q6OPM/l5QitZ4UPkrkZx+ThvB2u14+GOCdE2kCXES1cdEciLItpZYluy9u2tmfNS6o+NQhYuHSkW6zURkEhaiT3RFYlfOLRLEdHH5ce6rX8ssPKXezjbKhHTEnArNdYlI5AcvUQ+UQopYiWXuHHd7lpTnpBFMDcD+yWjqedbSkPGHo4jkQkJIo4o9uPbXTp4SpWZFXCTxi4EzwyJGXWZ6Ims+ZqfrPv+5Gkd4a3h3bRy1ZsPD45JUkl3yKREvuLIhxLWH09tXIErkWmJEWriO4igkisvMPEFnaqBEOK620RHVHJYvV3FXHpjnDKTqDNEWbVAIHFwh+knrknpZbUSIle3cXt2jjQ5xcFxOGqbFa22kd0KvUdI1jCQX0cvOEli3Y/N7qL+BOqS4Uwwu14/j+5zR7G5dVhCjXjSUj7ztF46Jw8El+onm7QhWHHIhIi87dkWOJd1VUZJqpZMG8GFYOnLpV10btqq5XcoCJEORCKQ7e31fFSkx5rXwS0Ss3fIDi7WJIS8hIRxIcViQ0S2jj292W4qpBzAvRi+e3ITwVRcZaSCCpLoNtYSEm6P3oiOJdvwiXpondk1yDc1vPvHqI+32IKW5jg5dJRbwLhFrJNZiXVeNfs7p0gOSDHLuxElcdUcsfiohL3BExrQ0Waki6l2L8dV2rHoEkOskIra2OX3X8XaXpoY8g5yWci8nnDXOaeCzFjEihqq9Ojq5CIqjiKxdxbdu4SKvMXM9FrRsw5uXhGC+YSEzw12pf1hYiSJkssW7IhHEe3d+auG6iyrDnOkjh75ZCSJBGkILblclVms54vlLy7VZdr1QkqzQEvJ2iQ6IkQobSIh+LKjccjao241hYdBDg9yWikhVeLigi+yFUSRFcctpF27i+bGkm5zg05x1a7y8F1RiV2MagmTpXQcty3LbVvuVR+HH8VEYQZ6DkGqkrPpOm5XE4eEqivqkSyCGSK6Gtjll7sd2NVVwgdRDgSOIbmOGXnl9cuaj6e6injVn6UlPSVlRopyTBZQGyjxYSERLSEcsvIJVYSLb3ZVPKPITozXKMiBydCz49c7XLVcLNkskMVlduPuy9PxUirLcBOWZtHheHCw8QQUfIY6xLLJaxLCWWXy9u2r5S0Hc1xN1BRjXrApLTKKZs11iVaoiOj55EOW4e3LLd7aa3s0A378DqdIEDXWMs/UzCJtBO31qtqFXRYOLPgujZpRxPOnWLFIlhxISIiISxIshLLISovHXkykoZ06hY2OjtHKPQ65bIl5BFIiEvV5Xzbci21yJeU6W1l5xmXEWaIuG6orkvi5fLdyKIiO3RHHHLbt9VGXiPj0c2fxMaq1QReNXS+KSLEij8RHWy2orFrFu/w7qzV+x8OQC+dYkkxl0J1P6aqbFoT63vp5PJxqM54dgsgLeQXQQLXiB7kSLLcRERbvd7caIITwOOKrcpxgybuOAumkjoESqrhBUsksi3bhISHL0jXOgumSZzDzTgXURxR0XGKGgKSCK37baWSRFuEsSEcu4sqrtZC53BHBRvGRjhgZgXkeMi6RLJZYSVHIhHHIhHL2kNZ3ditfk0BrddR5z9QOUe5JtJrt5dmeycpIA3QZXJEeIdUSaQtvtZCjq+V5I6wo6ul6vbQeUvJaLkZpnOX47Zg+Fq4Zr9LuJYiHWV2penEsh7e3Ea583dPJCWg/qfaLRmchIi1JXXXLVIiy0CxLIe7LHIu4dwjV1K27jcQziblmaC7UlSEnwtZFfIREh1vSREjjuV2+3cNZGdj4bDmKjsuUNnX15acpQ2ta5O75i6brOnV0XI9GOFoKI6CWKqqyxFuEhIe7EiEsdw7Spej7uZi/SfLynB4giuPVIJILIkqJFiiruIe4hLItxJZY5ENCOFo3Q8l3EootaxLQpN2rwlY7EVe4tdZEch7fUI1vwsm9HEOi6OGZoKNeoj3i7mDbKiSyOriKpEXdtHEsRy1hy9NaqOFwwZbWqg6DgBmPKfUZ6ImsYjIzdmyS4PGt1OEW6Mqs3Fj1mg2cpooCRDrZdu4hHdj8Q1CwuaxolxwbtykunbMxGOSXaoERDokQq+TkJFt7S9OOWPdSgvZ0xBwSbyUup4h9V1xj5FBt0xEg1c7hIUSVy7u4SGmO4LFevuvkrmvxm9TWBjoNmz9FAhR7fuNoo93dltHLKnPwuCYbTVlhy+o6Z5GfJW6kzxFbt5u3ZvpG8Wi64TkeaMgvIRxCsyIctyS+IkRZF6sfzUTe3THlxO6CajJMEUiIuHVPU0nIokkSK2JIF2rI6WWW7bljShF2srAwzxSPvaKGPcKrC8jykxEhWRW/biJDjiI4kO0i91TzCNkvWqDm7Z5guUa1R3qunJJE3xSSx0dpa4lkRJEQ5YjiWNE/B4XbNtkt0ymfw46ZwNRPCFrUVtG8oLpUIdFQdxC4QdqkS6wuMcnDbzscR2lkr8W2tAvqNiWiMeyYxTs5YGK2u6X1xxWySJBcRVyHFLIcsSIsRIu6lCSgbJavnsHNZMgGTWRKQVjlhHRJYSRFuI5F9zl6dol6qPN4/lyzh26QwU1LyU01WkI2Rh2q6IpOkdopIljkXze4twjWmrhcEx17GvcH9PrOnUj1AlQtp95X/FmvBwzcw0TG9bHtZIktARJAXQjkO3tJIUdo7ci3ZUNlr2K6Fl41aYYeJSxOBdfYxJJASxIS6gRyWEhyHEd2Xd7aGLN0ZCeCYtHl/cz9mTREUCxVEWzohEiWHbiQiQrfCXuopJqLNW0Otb3L121ixdllMSBdMkSxbVkSXbltSyHuL2ljjThQw9NzHWZ9S2RqYMk8eHTlkjaGyp4i+pZnDrvG8klbwNxyaDpNhFVqRfcY6WXaQ+4u7dVxPmU6RYsJSJknpS7ccUkFdYhXWRXFUh0R9zcto7duW4dtTSMHKF1EbNcsddxGroptCJ2S7QnCxfaFhIly2kWJDt3DVeRRkjQG5LLThGse3drQvVNniTkRbuB+/RHaWW0hIi+ERHEayEYGu64tGZ5tjTIE5kz95VbiEI3u+Vl1BttvdDpqUgUgzZ/oV88chxIslS/Y9pZbst1HI65wIjcR9qtePAibyS7dfzSXFwIpYthIsREVvTluyy+U7CMrvaz8C5ex9g8Tb5PImVF4sLSXdDkllrClkSuWRZEWO2lmbayVvrt7Vm5KDiFrRaNZQZBJVzoLjuJsttHISyLSIdu4ssqA1cPiKmyYwTHOctDprwHOSeSG6mqSTh9CMymCtNmy4RrVjE4yEmiIqlt6gsSy7iLaSPaWWVFna8tbLGMKJtFJLqEOjSbAWuqkiguRLFiIkJCWuQkl3D8VQ25cUxMtXki1mnfizfgigz0IxzJMRIl9ddbdkWJD3EI5CQ+rKomDy+IVWOua4JKSj+gVdR7xXwdHXFZdfVIhFYvOHbuVLtEu3Iaa8XuLSGyDoS7PLLnx89Y87RqOvBRw0kfBYdoscS1R0pcVXKTlsSPmjrCI+cQist8JCOPpoM4+sj54MhBxNvEzkEhWZuyj3JaGQ4okiRDu3DjliWJDu7cqErXP+lGRRiXVxvX6KHUJyqqrLFeQHIchyHWxJuOI7ssiHaO2jq0lHN7gRkoVeXzRjidNGD6T+0xYtkclkltEVSJAsl/UJEWOXaVW3DHCkuY3M+vAe3Plkcp1uLe6FlVbmkztwnjdFhHRaKAs13UhoiTHdiKJF3EQ6GWRbsVtuWWVXEoTmd0HjUatAquIuNIWq/hgkSThFwI9OjtESVIcR1sd2JCJeor7iEaMFWltcLddzizqRaxbxVxNvdZ86X3OVtAS0R/Uo+aJCWWO7HKgT+DcqC8eSVlqlODH+IdG5ePQbNkRe6AkSJEOsIo5FkOQ7qzMrCrm1gEn5W5g6eKfMnyiVLrvCrca1v6SGQZs5i1oZtLJETNVVBsOrkQ/fEJESJeTpCPp3Yl3FUTwJ3SerO7jiIjJq+JdsvIk5IkhciWS2IkiJZeR7vOKo1ZG0HElJxriQsgj1eqQQSgyY6rdky1UFshLaRF6csi9Xtq7DXNbsPBt3UpDWs6ixaRrh4+jmqIih1pK6rcssfP7dvdoiRfMTxWpfzGU+Ri2JnLjqeGY8tYQ7/ypfURk9eRWuC+kuDtuu+ZpRTZ0TtKQHElxISHFEUiyRRItu0iy9pG43wF4k3RcXo7Jw1SaiRDHOfKFdYnJIjolkXnJYkWI6Qjj3VmVudFwjasPH8zUpdu+eOBecY9mkmROtHJHRWJAtqQkiOOW3It27baa8z4WGfQvAZxXivEpRTyffIM3C6rlqQlroZJICQpJapK7ixIixH00Tziq1JpZTN2uQiIMcWznH1E5Sj33JaZNLLQjwUiZGVdi/Fu4duVWaxKiPUf10SHuFItpa23cO3IaYIiLgXkc3Qj1rheOGKQuHgkogiRDr4oEsSxYkQoruSIfULgRLtoQ05tW9HocUxlpwY9F2snHpIR646qKKwr4iuL0RHIvaOQ7iLKgEtzD8QbtOF3Rss6Nw1dPI7QHQJkLlctdwJEr5xCKIkJbRyEh+KtIwuLxBDS0jPj/ALCeueXAmAiFN7k422lOOnbhRjZL1lku4ZtF119Al3Gtux0UtukyRJL2jiXqIaJyV0qRqULbT6Yaqycgu3dEUigqgT5YlxVSHEi8kcRES9I7do1z5tzACbZyEavDyMqrJdUDRy5asGjRmSpDkrlpLEJEI5LYkO4tvbuwxnpl3IxUw/thLwmWmIklSeukGzR8si3ER3aA4jlkREI47hEqJ3ZT3VTUrAADTPU8NTMamMswehB7LPeTEonEWqqfUSlsTko+djKC+kZhIiJZw50kRW7hERIcnA5Zdu7EausnUDASSoNFrNdwrF2i10EpMnK5SCJE2SXLyvO9K+0SHIhIdwlSRF37P24k3mPq34imSDduqRPF8VdByRYkSOIrES+71bdtSLT3NtqMhwLxFiRJPo90u2yJJVwisKrlbLVFESy7lR9WI+qtLuzqjiRUIz43RPPLOI4RpwTNmmuOvBGFaNWcGyFd0xZvniXTRCxCLdFYUiWc5CIuCFEXAiXaWtuxLtJyUnISDWWgIVq7iOEsUkzVYDbxaqTgsV8ckchRS6dDHysi3FtLupWetL0YyTi1vC45U42OkG8f/NBLuUG6w+TluLEcUViFXItLdkQ1Yhxko+QVaQpT3jzpmjKChH28y0lY8WxaIo5ZbsiIViHuEssSrO/C0h/OpkXa558cpyiB5fmhyTFMKPGrNuiOqLotH+aNJt0S3WkOhlrEQokQtERIh3CREJDjuo9FzkxOqxIx7108k3BdZqtl2SvTOixXQXFwKBa2W5IshERJFbLtyrn9ktbonpQnLVa4Xi9lrxJKkKpNslm2SSySJbfN9SJLCJCOQ+ndpwZI20HgrhlPJOOkcapRc45bOx6fVEtYiR6dYV1lhxIfSOPcRZZ62DpvmhIL29BxEnUjLj106K7E32/JJuIVrHIu3sc6aoCtIPkpFYV/KFAkV9Hb5COs4QIu0USyLLbViPlLbeSSEA4t6e6gUHDfpnMiRRsUSJEqs2yIRLEUcUi9WiI+7Kk5vFi4kjuSSuZncJw+jkSUiurkIopEKJIao7V1nCAkWRYl1BF7aMRkPar+STJcojg06Vx/2xbpIMlSQ81wuRLL5K+d5JEO7ERHdljSquGosBcXHnlOsE+fpllkMtTta1EHzKHWRdINFERnm6XTsCXnCReqii4xRckOOQiWJeSPuyL0lXmlyQMejGw//wAMRHTNEVGgiTZZFJutiK45ES3UKkiisQ5Fu2+rbStwgbP4s+EOTyPUbyxD4T0zFuu9JHRWVRVWHFYm/nLI5CPcO3IiEiqnIxPLNOCcuZS4sXWqio8hWMCiL1AvNyR6nQ7hIlixEhEhERy9VPbhKLxZULyJyyJ1y6jmOXAnNE1tzd5PyHNKzln4yCkpHdKi6J102k3bDjlkWKPaKoothHLIdy2XcRVFb98ws5GyyyN3PBZt2qJSORrEqOSOlkJN0OnR3LEW4sfJEduOI8/iWvLGSdgnESxMgdEKLwSLz2yJDtLzv2JN9ZZZHLHLHcO4jTW8bXnmgvHUAuu1cIOmaESlINvt2tqksqSIoI5KisKK2OXd04j241VfsjDMltGm/hrAI9xxz49VdjfCugRk8oKbJ9GyFwqs2rUSkHPGIXSF6XkJIr5LY92RbtuQju3FRaKmlJxN1JfzuqLV04cJLiki5VQbouciR3K7sdfHLHEsh2+TSXx5hQ7gnCMly5VVkWJN3Crl9kt52IquEV+iERLtIsVu4W+JY4062pJWnKQ4S0bEx0a1FfqEPNWWRSFZAVSERIsliyEix9woiWQiRVzquGNFl1SmeGeR68Py6QttClc7eCveFtYFORkpS35Im7dDwtLJ4j9mWx0iFZHWy7iHzhxH1CNVeq6VwzcOGaGuSpKPBEiQVxLbkIo5FlksRbcvvi2+1okroRaos02dswxOEftHajucCsO1EUctwkREO71EXpqixeXULsE4l0uqu6SbsV3yrNyquJEgTkUciyRISRyxy9I5F25Vle6pZc9vufTrC2OpFqCu0Y+ShmqLi225Y467Zq8WIdZFYhFHRLaRZCikRCRbUdbHtpcjoGPlpLWdW2uu7WVRWyj1XGuqistlksI7hERFbEsdxEJU5XVLT0tE8SNmuyB9GF5pICwEm6KIqrLCRF5I5aKA+3LLdlVCZmrtliGeiLikY3hoOGuLpFFBJJqsi2LX3L7dqxecXtEct1HQfWa22QLp8Ry/30SnMc1V5CJYm7bu3NhweET06Krp8uiQpN27ZVfdkJEQkOjuH1IkI+4qb1vMM1n7xpaduM3hPCWJBbivlrI6SThYVlkhIdxEWO3aO0dYsqknnF3G6kVpR5HxqnSOEz6aOJBcnCxDiQlksjlookkJZD5xaOVApJwtGrE8uaWnlybpdVJsfExHoXDjSVJbEh3K5CiQ5frkVsiLGpRYXRLgekk/pBy+2R1xubuq+4Uvx01WZuImGjRliWRHFXaxHJVitj5wiJY66u773WES7chCjKXXFkg8J/aUbIR7Vw411nXVrsxJAVRJfJdYSLFFoiiRDoiRY5emvOrZueNjJRFpMtibCgLNAjer6s2KznFLEsRRRSLIhHzsRxIsSFUSqqta81prxs3ISDxwJOhFV886RVduguPTtXDglRHSIkVlSRISxFuOOOW3XS2OdxZHkZ06mNDx/MLO5rVu4bzl4u11JC6lWotUCfP/AAmMVVbSHlJayw92Ra3kiv25I7csttNFrdTqTnIv66T0mzcNBTdJCItl2wj9wRC48kUdbIcUS3CO4sak4wt0zSskzYKR6CLFAp54MiKK6Aty1XKI6+kRLYt1tUkMcdw7RxqONgZNaK1mkbHwbCZX8KXJySKBIMS0iRQFxiI64tiEtwkRa4luISx0MtY0i5sZQMstDOk8JEGJjghbuozKQIxqD1ScXvVlH5OHiq7mRQIhy9JCi53ZaLlEiLaQrEttIsa04xMe3uJmz4czl46LY6Ok1ayIpF0KIqkuRaKpDq4qokO3IdYR9JENKaRh+Kb1qxvBcZZBVi4a5O1llxRFkkqKxIokJE5FEtDLyhHcJY/fK6XNweuIKZUkp6NQlG6XTyGUTIrpJOFhJyuRLluHISRHEhLEhESESxKls2rwAXnPoeMZwZ5xP2Ry5GCs1S5Y1rIJzEu9liyFVBy0Jdbqhc+cRF6tyDdHISxLEssixrSN5a8pZboHUC8nnTdZoim6XXkRaaGKyAkRFtHuFykKO4svcPam3ImPA3EtIdErIrMxJds+s3ptBw3RLWFDzcRH7TqkRY5LCO3KrEuyWNvIM2pSTxlHisxBdWXZNkl0WwoCj1I6uWQi7IfTiJCI7hKnMwtcgNZXLZmMoHlwkDhmOOqtrbk0suNhwAooxsfAEzmBWknjnxFFVckRFzu+0YrdSQv0sRIe4cd2NTRsly9/QcUNsxnRiq30nyq4uRXbisKBLktlrNxFx3EIltLLd6l37K3b4yyLxo9fLyEo0SaE26Zy4R0kG3TONJYnA+csK2JFkQ7u0ioLJOIFm2ZSBR6C7rJZ4ToZ5FsKRDI4lkKOO3aOKKI7dy2702OzhU7znEk6zrn1PCIn2Eotk1Mbe4o654Zm4irb4xzds6y6vhFNkEnLpFAlSISboZY4o5Ftyy0Rx84sZY24HUfFcf58XXjlpDx505ayfnJNSXSH+r7VsdHcOJJYkJEWOI1QRlLbjU01uFxQwu27MmYs17pXXbLEi985baREiJCsstjj6vJyLLHZe4bVdj0InaPSxOjGM3aEY5SJzoCWRIr6X6pERXxxy1lhxEsiGhqUgN1lN1k/v6+mR4BJc1HI50zi1lFpQ2qEvMKrLL68ejI6WiQjrOCLbitrEOsPdr+ke1fdtYNi7as7meMlpYVmK0YKBOFlpUhQS1lxWRWLpxLIi7REsd2OO2RG4PGI10MjEpRoSEi+WeLxzV+T0VtIlVyckOgXk+SsKJbS1scSIcRIQN2zru13bhJygPDQIhdx1rkq8fEsKW5FXXFDEdBziREP3JCI9tJFOpQcXOkcD+EGDlwIM5Z5HMKGRyRO4kGLhuMe1ZzPCBfPFo9Il5BZLqXyy2SxYjtJIm6wq5YiJbu4RqJ5a9vt30jMOrZmZlGQVRTYES5DuciviQkSXneTjjkIiOsRD+2qV7dzpoqbCPb3EkUeTckOL9UeJLrOFclkOrWyJERESR1cldpEJDkRCQR5JSLiQieHRsOsJJ1KIC+kyEunFDHHWbtkdpLEstkKxbdpFtWrPhqOIItktbnxMnQ8xqIz0nJSHJlRsu1+Mc9Va8vbWiXQtFk1HTp4i7Q6hFUiSLEly9OkW0d2W3LHddt8Vrkbt5iNj4+JKPaukXSTWPXJch1hxIRFFbRIh1st2sWtj2lSGzvO52ZNLXRjbRfLOC6VJWRkH74W23ES3bRHcsOW4h3ZFjuqCNmLiauGtzP5K2lYl8kjFi5VQWfjkKIkRI9QqIrLkIiRZF3EI9w4i13Z+JfTftH+UmZGeWp4aeWSZs3ObvFdFeIyXibroxjWTWSXRcOkl4/aQ7csskEUS+4R2iXctl3Y5C5KO4cXapW7c8GrIOBJNhACu2aK624lyVWEiFcsu0ctpYkIj5RUqafNublG9turoZIJLa1v8VEIhsvpOlkVSVbKoopFiJLEsJF25I5D9yNDW48zJJivNSXNSUjnWgQoK46RKEs4yRRFFugRapELku4fuRHLLbQDsw0gCKzeHMzOnh6Z6HhlKRan+QnBdeEyblV8v0vQySpRxIJKx+sWOqSIpKjloDuSLLLJEaolGRaGhbriRleLqNIXRC40FBSaiIqt3CPkIkPaWSu7aW7HdioLWzLSsm7uVO6r5WibVVbqyOIuVXyouUSXXJIldAUksh9WPu9tWr25fs0YBwbXKZeOEm7iJWfroKk+YlilkusTnIlyISJEdEsRXIfVtpuEw1NzaW1gnpoTnxiMjPD6JEf1Iy3X5ZeGQqzxocag4LWFVdeUWJVviqqkvkiQpapdJitjtx7SoUnKcrBj+CE5b7+PCJarRscuq8bKrq6CwlkKJK4o4ijl6iyL1ZDlTRZJorRULERbriWKyiukP2JIiWXFf7RjiSCQuEVfborEWW4RI2MCmyVn7ZnrkctEIlAo9ddiSosng6OWgJYiKyooksORZF9tR7scaN9KjRcSXP5946TEiJ5gZz+V2hQhfNkxsq3Vj7JdOk5B2sLty2VWEYuPLSVFsjiXnZCiI9vb27SqBrc1n+AuJIsnbdBVkSM0wYrIEkKBaq7YhJfFFLHSLH3Llt7sd4xstLW1KKFKJSr5v5fgsOgMvoeaKWQr5enX8khEsRSIcsSojxhlZOPcO2SU6ya/Z3irBCE+3No3EXI9Mukro6REiOO3drl3bas08PT3SSIMHMnry6jTdPU5o4ahz7mHb7NDqCsvjAiXT9JHoKshSL+rDrrEsvrFtWy2ikPqL1VQSupitDqOnTIpgulxdqqqiuWJef5OghoiKKPUbstxLl3DlTkQzg25FRCvKSYylYlYk0JG6EhSSY6yA6zlb74RxWyIUtpZfCVWGaEG4hGN03RGQduOftAxvHjMLrroEqS4kWQpayAisur5QiI4kiJEXaOf4qhQp3GjOcZOBJiQNHE8OvOUt26k9w/uqaUfs00etFjDuBQVFqsSQl1Pk5Cto6xEQoiJFlkSwlolkOKzM3jcDS3QmYGTV4znGWWjmichAtkF/O1VckvtJF/ruv8AciIkuW7aNdDl5rlZCvYeb4p2y/keMq4coSbyWVEeGiigSrnFpkI/ckKKGJY6SWOIjuGy1zJyEzKLPo+37gRRkVm7VAUl9dNusSSQuUF0SIRISctCy6cSIRRSyxyrbhcRcQBQ3DnmBmZIIGvHibUN3Rc+mLq5yMlG7x1dToHg60hqx6ArMkMtUSHagWJbi+EhJEh7hKrLa1rrUd6+lNvn0aRMyX4T70ij9YXJLESqCAiPnIktjkWWWO7IqbZzmTcV2RY+GWhxt2bWk0W8Vx8HRkElxbuRxRyIch84RHEhEdo7scsaVz81r0i2r1vIqSAQbp0Irv0GceOsS6P64clUWS5DrK7t2Q9o+nbRrYtzGto0KbH5giY5fKIOpGp+6YHHkhcbymZSjHg1eNYpjwj0hJmLknpDIEREKyCxE5IURHR1hJIdxLj7qMt+XFsNT4R0S1t6Sn0UHxdH4IgTLWRVxHFUUh/Y47iyxW1ttDVpmYtdGNtEptZk7ugCeLyHiwuSfLES7lDRIWSyyoiWKW7LIiIRx1VcaLyMGRsZ6xKevx4D4lpZd9Irv0I2PdEWSJEgI+cqSKBFraO7dt27SLsYX3PqQwndjPmJPSeEyeGoAGbuKcpHk41hBhYh5L8XQNFyRF3wEmgtm6yLxXJESIRERJoRF/fLkIkXpgCO5RRMUr9abtgBdM0m/wCgfHdUlS6YRRWIRRIVtqJduXd6dtLC/Hl63jeP1tt+2OMw1eESrNBnLOdDtxbEuREKu5uqJCQl3EI4iWQlI6c5fM1pRxF23wXjTKNBgk5fsi1xRSQSRWISLyRyWbFpEPbll3YjkfTxNRltV1R3+EBsmeBmM54ZZeqlzu6hwPOU0eqq8tiyIqWjHCQs5Fds0fr4+UkSJI6yQiREsKwltHLL5cW23J3lXJyCbNnbqvBCd4iWkCCzbSFwwSZ5JZCgOkWXbkQ4ksWXbQZNrweOBd2DyUeIJR8T1TUl1V1lfIWISJbJsSIlrJCQ6WIiIlkWXbLGP5hxeTx3HxSLmJcKjGjHOYxsTkVl0MiSyXXQWLEtFISyHu7dpDVYimKjXAF7SAczUz9YkTy00Q8FeeXOnxg34WZbM42QJQlnak/OINFWeQkTZs3SWVVyS0CL05F3DjlVF7eLMluBOwtb7O/W4LvmIopIecIkk2ElhyFVH1CJbsi9pUrSMsqg0loyOmShJXgoQs2S0m2QZRmuO7FuyFUiLRFVAiJXISW3bio8LkUpFBQYxJ1xfPBFZBNpIOEnpOVVyWVHJshpZCiQjjiWO4lttOdgRTF9t3WTyGpJPDIR7ZSqyVxpL3FANBRjXnGOeCuszQbDELrk8dDqjrOV3GWsIiI93biO0aqPJa6pJeESuK9luLh0uUlHpLtY4mm1dUXOsJYkQiWPp3Y9u2rJwb+1mXBa33Iqt5BUlBioxdcRinAkgThkS/WYkIiur+13LfhGvwikl7/YSEvf8Ey6VInCUhGqoNOibrEREjrEOOqWiqQ9pDllkREWS2DDlxrAA6mbQTppoeJ5mc4nJRsd5ALUu5AElxa3PLuCXFbzPFhEifFpbkhQQ2joiuRZEW0ce4txCXte+TjUuKttpLuluJNXn6C1yXkMVV3ArrILCXausqXtHuqKIWQgEVhteYVjbagFSU4ivIyOM2tqkKQo9EXb6u4fOXJLL2gJOWjHjDjGhEldsqkJCurGILqrIONfJXLqRJbJUUciWx9RD6tvSscawdRbDZ4j9QB1+85It5ZS8fjEnj6EtBqzbOI9v+n6zEySSXaittx6naJY6Pbu/LTi7lZOWfNZh5ckQ1SmHQ+ICwScvkI9uJCKIpLooYkWQiW3cO6hlwwcTHxws1mc46FVq1UXjyJFsgs1Jdsr0AiKSJFiRLeociH4aoXJcNutVoWEua1ZVWUYoN2ZQaEsuIoEJF98S+SKOXk7Ry2j3bqlRjcYQ5tOTnprED5j5GdBlnChbctFb6kmEMbd1PS8cvqi6QZoE9TJePFIhEcskiS+4yLHcWPprVPmPMFxkmcG1mfGJ54LhmK9vNhFZuWWikgJERCO7aIlu3EWVWlLqjYuCQjohKIhUmq6MfNNUJxsMk5cI45EgtqkJDu7iRxyRHHL0j3fMeIuG24xHi54NeqeDGlHN0XMgrHx+sOK+W0dUf1KSWO35qczDzkaEtnoY46AdJ1PmMgjazos2245iRLZ1MN7bJLrhGSdPHLohHR9OKIkiRY7REciEch7ain7gfslU1nUtFPV0Y9EWirSO6kRFZAstYnCpYltES9OJFVmcvt0nDxltkV3cYiOFFqOhDoRuu3QWJci1lVVi1dyJF2/F2jSTc05dSzw8nMwzFigXlOpFDW0SEUP1IjuJEREvd3VqwmHfXrOfUaxoM+2g1z6EDQeqtpuOifFbdTbMQUdXIUSuiqQpsV45ASxEdUVRJFAch11hHFIi7iLtHdpcVvs+knEZ7mNdK8lDIMclX6ooMxJdX7pFESJZcSyWIcRHaWVD44L8WWhpKK5Mw64LCLiOXleD13kJI7RycK4kPqx7d3tKgFoM+ZEgTn6ns41m4cKi6SHQZCu5IlhxRQJbd6u0e2lCm51zzVaIj5efMSRoeevRQJyvCctF1BpMbDTj13bVBqQj4ciREIjuHIhLzS9u4hx+GswIyUXcgLWHNKpFJIabQnkOLtDLzRJwKyyQo6WsRYrF2itSZcbXm1ZqTODuiYnISNWEXCRIKkLYRWEhEvs+3LEi+LdQ62LLlLv4M3kpd0NFRr5UmviEtJ7Uscctv323Lbt3U+jgaLcITtgWmc+8D9M9JgdRxRtY2NV0F7OSjNqScp4dwSbvBJUVXjJFdyKKyRLo45ESOWI9u4iHuqGemOYUe8iZFvdQvG0sus60siXXGPR8oSJchHb99ikOOPd6hKkZ3bnhScXbbnmpbowMk6WcF0Lpw7FkQ5CKzhFESxIsR7cu6t+MZyba9OmtfNzSp65CuLW3EkPJ9Kw6q/zen8tW3CUGWwJOejCQRn6AyJVWN8KaJKcbwiDoZy7ELj4N3mmJRzpsh3I45IaORaWj3Fj3D81L9zX0zJGPi7ftGOalGqIkL5d2s5VX0dpZZCI6RCI7SH01tGurLNImcXyfuO4XUgl08eTmUIREixElRRQS/bZerHdjRHhY/MJZjx8H5Es4jpWpRq8hILrCSpLfrsnCwo6u3uEatjcLh3A4jI9XNaPYO55aaoQ1jSlo+Y8uo3cZMbeZ9RwFYumjkfN0e0S/use4fVRRrJ81bn4kvBM5l4ooqiRLxMOigLZEi+6REUhEe4S249w01lAX7bck/hZDm1y1s9QkPD3SrRFHVVHcKyIk3QIiIe34sh3d1C14a4L8F7LXLzonLhZw4io7VjGb98LZHHLcOKIpeSj2/D8NWa+HG+1jI5w5+sR4eOmTuSq5vhVdLl5zUbTkoc1Z93SMi4dCJSIvCS1W45awkt2kJbf+apG9qT4RIIyzq04hnIYunZStxNsku7HIRyWHduxH4cqzcHLew4Fnweat5TKqzBGTFJ4qxbZNyRyyxJdVX1Dtxy7vbRGCtixI9GORa2FGyMis11Hbl0/kXIsvKy88WyAoiW4R2kWJENKfji9geDdpo2NByL8o8teBJS72pZirGQlnkj4TcluPUtf7X0MY5kCbN9AlSXHysREcS9WRY1CwG14lU4drcUs6jJJosKq7a1xJ2qiWRCQisr7RRLLLburqazOPb23OzadqxzFk6EtBqzhUUEhFdEcRFw/VIixLcW0tvqHLasu+Z942q+ME7pCPRif5kaiM2gGkxWHakkLIf1XqIe6qpY7EYpzhSz6EgZ/6TnJHQJlznIVCyDZzEjbsa4u7iIqj4iqRINBEctJuRCiKxbdpdpFtKriNqW/LrzSM5cLRlIt9aP0514sK6BEttWFfydYsSyxL2/FXpm8pK4eKEmsyY8YVi76peSaRj2QJyRLqloEq5VEVfV6vV7qExl1upCN4w9os3/FuwVEUUhQZNNJZzlrEsSWThYcRxyy2iiNMsxDw57Nw8c9PMxH6fWNY53RXONtPHDuEtuBim8l4agLd0TODbO11RWIi7hJbJURHLEtwjl8tEoKBnmr2aj2dvPY3w0ejeL5IsSQIkdUh7UMiH25bsfb3aO213usFuYDmdSPXJwLFRg9XSkBx0BXIVlkkRSEkRH/ADUIQmIyOeRpPZCPatXL5w8aruDjo/FEUVe7QScuBItYRHL1D8OQh/OrsLWuBdHLjqY0nj7+iB28mOOdW3B3czmHEyguy4iUya/CWFGSERyHovviEcvzEPtq84kopWCeIO5h0UH9XilugJIiLqCVyREVSyJHSy2q+rdV53/JZBW018bTRdgOj1UiGKz54RD91iPkrJCOPcsKw40uW5zCVgbcuaYtZxwjbha8UVGbkmoroDH62OjjiWgXbtJYhrk2OxI21NjpBAE5DXI6GNdYkawhaHO8KsDcFmwSLpNrGxsk3m4dFFInMe5JdUiyLRJYUh87HaJDtLGrhTkPKxEvxVt2VKEfMGqKEgnHrri26bEiESXIcS3EOWXq7qaH3MO1mfGLdTTaXfdRwayEGliyIUnBEJLikWWKI9pYkIkO7dSZMX61bQ13rFG3FLsp2bEfEF3XTtCJEhV0iERLFce0cfm+GlUW1sRBNIzIzv6jTQSI9wQiBc8d1H1Z/i6iJt5c1kuQXWkG7xs2fxyrFkk3biI6IkRZCWjuxyL96le2mKkk/dSDG25d7EQsijNKvPEGyAiJLCIiWt5IlkWNG5jmY3uOGko3jZ7uSarE3Zrtill3b0cdyBZerLIhLaJen5YHTVnHM7mt1DlFbnHwlmj4rhIuSFUSLJAkt2Qq5Fju9o02m6ph6b2mnaSRxERuj5h5Drmra61tsKRo+5wLTbzw3ljquBXWcSKDh1/Wet+5yyVxxxxxIccauQ0ZzG4BwiYkbeZxFvtW7pcXkiiQlliWJFtIRyItw+3uLbQWZd3Qz4zMCo1ik5az4RFNeVSkF3K646oiKKGReTtIRIcfmqpCvJJQp2PGSj+EejGCoTV810EXKwiSotslsdFUd3lCW7HblRPw9WrTJApiI4E8s9SNDLdInOIVkbugTyo65iTzqcttdvYYHbrBq3VeOD1yJkREQ5EWWskOWRF3dtQ3VIX+4jSazN1Wm6j3UijF5JQay5LiWIpKiRJEI4iO0RISpTiL65pRsH1lsXBb0fCSyparx2KBKtiLV2rCI+T6scRx7aMOFrlgZqeSibqcPYQY5jcrwusHEXSwj3FjkQ7sSx3dvtrKcHUo1YOzy0jmIBzIMGdB/ugtc11qa4K17wtlb/4ZvomBKTngqT5wiQapZEJFjpFrY4juLEhrZtYotZGTdSnMabSlGLwkF3KUegLIVlSSxXQyIREiHUyLbl8W6uZJ3Xcc5rSctzkbJLLRyzxqgSr9yrH7v6uJD2kXbkWW0u6meHufGIQs/mLIz9xtXEOJSaiAkuqxRWxVaJI5EJLK6xbt3aXqpGJwONZvh4njDc/ctE8onUjpNOa9HG9ttoiWG0Xzm7IeWuBAlSQ6pJBFy4FUsXyRIqliOO3d7ixrd3ZtltradKWvey8mitICpIpnO6Qs1hIRWWFElRJYi92XaRUqW0UbHJWbcLNjLuo2a6iPXl5Fmjqk4Q0lRRb+aWJCQkI7RLd6sqpxk1ZKsopfDWBuFCNjVSjbhVfyqKy/QrDpNiHJL78SHLaPpGo7CYh7i8VCPLQkEiImRMQBOuuRhXa7vLogWTy2azhx5zcOqMfOi6lHjglh/wCAgkOREvriI7iL3Fu7ahWh7FY3IhIur3jeLdu/W18SJZCIRXFVJJkSOPnDtHLtx9u6uVNItmLUl5S1V5I7YXbyUsT+SXRKWiS+5LRLHtHbt3UyKXNG2uu4kXKcG7ewqHhfWISBOReR7kckEREVcSJEchLIcdu6id2fWmNq9xiOHH3iZHDQiQc0VrucoqnJ2eVvP5K1yjY8YAmrLxGMjtXSEiHylhW3LCRDkKuJEOJZe2mOduiEh3krPNWkg8cxMTHiuMpCCPWZdxOdcRWWQyEcS24lj3ba5pAScvFIeAxFvWjOExS6URQiSNeXRyFfQLR2rYjiWRbh3Y9tXWc3biILSUc8tNJ0t/NsY5kWCyirIkVhXInJF+UVcSLLLaI02v2YC7eLiPeQY1yngfrlIKjqSZpi7oGUe3G7vCeftW7VBFuh1aCKqQulkdqxNhHzhIRxFUfOHIfTUrHmpDp2rBpqM56RFqki3l0EFdJygOIr6yOJfdDiW7EcRHurR/P8v5VDhdEtI8BXtZcWfha7xJQWaxZecgIpCRNsiyFISIhx/DVWH5iyH1KlI2LuKSkZ/QIV9TVIlUfPH7OjjuQ6fHyv1Xd8NYjhw+k1uxdukZTAHDIgTEQT1Iic5qP6VWRvaJQiEJKehrguyIt9+4brqJPC0BRLHRSRx2robcViVLLzqHjzlT+rBaESMe/RauGpDHJdI5QHEdBbLtJIdo+4slqKeItIBvaPC1JKQdR0mhtYtX7khjyR0l1kUdYkkVxWLu27dwjltqsuoC8a9TiZyDaTj4xdRzpwuKQpI5JCuKCyyorIl7tXL7kscRyro06OFebn08pykkRmQZGYGcz0E5xKNrR4gvKXZzAluE2xOwkDdIoRrqQ6khXXSFAchJDLHdiQ+SJZDlUKlwTri4l1Y5GKiEFhGbybqthVVWRVJJEiISWHdrCSwljtEh+KhKl4LI8vnNq2/dmuTGdRRScqj5rxuWRZaIlkKQkIkRebltrWf5j288YlGSCUQ9cMZBumrx8HQQRctSEdZIRRSEkcSR2kJCRCXup9HBVAS2nSFsxxmIAnP0gHTjoUVl3BMyLqYaNm1o9NGszjZEnTNNIUXLJdu9yFF631hIiQSy+69xdwlV3hJ82V7hkIsgetIyQVdJrzAMxIXJEWK6ySRDiREKOIobiS3Vz0pSBjnEhJ2/AryMD0a0eUgUeskkq+WRIhEsiWxIcu0S/UiVTzt4yko7awUtGuhMhWeBxXVFVUSJJXRWWWy84hHHz8RWEdo7t1EezS4y1gMg5kZg6kxMzOcHSYPJW6lmuoyhXusybqOnsgkzWk1k04rQLQVli2skFu4SSFDuIcd3aRbaAP5q9IMWkPFT1zoSlzcRFCNfpIqil29TiusQjoFuEe3LcJUsmnB3LcbWQY2+Kri4iJvGNkrhWX1XQr4ksWSWQju/XbsRLH01a4zmU0hwl423ii9VG20nz5J65SFbVLJdAS3Ypd2htHcNZKGBLLWloMSSIHtqZg5c8onVU1iISo9Q1kUp23Vibt7dbyTVwlIMkUhWLHotIREREfOISQEu7cWWNH5mGQumXJ48lo9tLOJZrAar91riOSIl5Wh5I6qqxeotuRfDXPGje6nFtS7VhPRsjJN7jbt9JURJ+50RxFdHItZYfuRxJEvw1TkXiMJdNwtzveOaRzUkWboWMc2bP3KP3SwtxEcRIciyLIchH1VtbgHVHkMdBE6T/Twz4/vIpjmbycoBrcktPxs26koLikxJw3ax0xKLKpPVkchcra2JFtxLJXyiEcRGhiNitWrh+s4lHQt2LVqskgKBeJDkQk2HRxLElyIccSLEcsvbQqQlYOLiYNfjzUmZ4ImRJu6VjlV2giOj9n6bWQ24iO7LLLKrMOnYkss1k5K8JlaUF4+YJSqUnpLEX3qUitkvrIY7hxxxIsd1MFGrTBeJAOWTTwJPGDpxiZM+UC3R5ZdY5SZqQawtyeOIld8gkvkxcdxF06wokWiiiWsXburNwW5BrW44mHT6QaIOogXkQ4cikgkXTrEgiOjqrrFrCPw4l8NLzhZJS3ZZF9y5eKvVo5iTR8qk4LSREi1nuSyuXm5enyd3b20y3TZts/ocE6sdCIWbR7e5JONTIsktbSFFsiviIoJEK2r+txLEe7KtDn1WVWtqPOvQ8j8x1JA5SIOqLelTC15TinLWi3kJEYTqmrx1McSbFiiW4hHtLIRyEd2JFQ2OuazY7posnUt4I+8SiXbRJ+Pmxu0mREQ45Ki4IiLIaiKM8KePkY217YiXEKg1kOCPiIvsXC2IoORXy1ix1xLRHVRL1DWr64G7yEXtng6s9qksqKzVzGw7lV69cI5faRL9TkQkJZYliWWONRtHOcyDHHmNcpzggiOQiBKJrVdW5hyEpwt9OPjnsgbGO1jFV45cj1CG3qUERx0cREsh7fdVl3zPt1zbEvb7q1z4xz4490Ltdoq7VjyIsliRJZUSESEixSIiHcXuqm3lG/1ujVo+5F0CklVo+KSikiXGPbkRJLD05ICJCtkRDoCXq2kVWYuUS/+D7ljkb1k1I5B11aQtdDJuisSTYUVxQLIcSFEiLL27ap9CkIBZ1GZ1zPHLhAz14Qia21QKXva7qIEI2N/QuAyDM3fSsmjkSerCQkKORCSQjkl6dpYiQ0zRvNG4m8ojLlbaTX+b2/RjIusVUHUY2yQWHLHuIchHEhIix3UnSqMo3TRazzOZ4ykbAoxKqTrJBUXHUkIo4rEWRCJCIiOkW3LHaREak4V2U9xibktmQeNeLxvb3HVl2zZ+5fI+aRLLESwjtWx1u3Efw0NbD4Woy0sBmePCQTGYGufAcoCK1rmqjPTV9BwFu3s9WJblIuGscgu6El2xLrEqTYsREsshFbcOQ7e2rqdwT8nwkZlNrEcDauphuqkkq5YMBalkuq3RIcRW1SJbyS87aPaI0yWjby0tLRDNq4j45d8MlJIJJCtIqvY9usOjrkiO3cs48/uxR7ccaBcYiRi7Y4XuzjFYJkxZ/WWIHpXK6SBE5SZ6CJLL7kSEiVIiREu7HLIaUK+HcdjaAdB5kkcyc4OYJ4z1jotVR47l2q/FN3PxCSDbw1vExraT1yEhWFdsLjRX+60VlslR1SS7e6vTcdLWhMyDy4lkeJNhdRgoJOlnxCWt5rYlsR+0iRCWO0SEstvqlmImAtWNXZzT1hBunMitpNWluD5+KBDiLjXIkRyWHHVES3ZFjjjVUZqWJw1UkLylGfSyDqNVUazjJy9VfICr0RFuREhESFEnORDjlj7aayKgDmHd8iJy4a8Qc8znrKprblANs60ECLOY4rqTCDGSVbAuPTLoooqk4XIRESIkSxEUS3ZEWIkOJU1O4O9oOWjULfjUINk+6dqkLmTV0UhWIV2Wtqj5HuEfTlux9Kuxvp9Fu3sw1vCSaynSovBVdjkykHWiXUoii3yEi+0YiREI7SItxYjK7n7RcSmrG22jIxjGRayxRbbWFBdj0yQrNlkSHHJIkRyL9aXb7qurSxNR8ESNdMpyA1geXqcoTrCi4wNxcIdwpNcv2CEjHi3GP6prrtHyJEqk4FDzcclyLIRERx0SJHEqoOHjyJeL9UpLNXCLRFquqrJoLdMSyPk6DcSyJIUSWEcS9pEXprRjB23PyKsXZMItM9NEOo8eCEYyQfq5Yk2WFtrlkrkRIkQ+cI7txbanRnpKEutzDRVkuGjjxDUgY9UUGMpEOshHRIsSyHaQ6S24hxIi90btHyYDjEwcoGQ4kwNTBHM9DTJ5IdJMZhOOBHxO0QcaThZfQlxVJBusKSQsiHHaI62Q9w7sstpUVRi0Zpm1eSgoIRLEeqVXSQXSFDpmw+RuISIiWXESEd2IksPqIbY3basSpeTyAsWWUhroarR7xBRXQQY5EP2Ykm6WhkJecJDjuxHHuEgt9T8jeExJpwsLFTTWYVbzRCxjuvVQJFLzlSIRHFUhEiWHERx9I1dN+IrkMssbzyHKeeYk65ZcZRw65Go5UP0Rrxu4kSj3MY3j1+pjBQW1n66pCJOFiJERWLdrY46O3HKr0k+sFwpOMVo1BCSj4zrOkatUdEVkX5KrIIjqjiksOitkj5wiJY7RKsMo28J26ULjg59gycyaQkkhEwS67YWqDYSQWEUcm+qjliKSWRJF27to1V7Q5xNY0kZiSno03QtRQa6QiKqLdYR13OK32ZJEViV1iHHIvxVjc6m54L6gByykgzOfDOM8+XEImi5ybLfJ14NxuScZxqARouCJ9Hx+qTHJDJFyKIpEiRLkSPnduIl25ZV02AdKNVIlSWRul71wx+qvLui1mxOCxbuUci8nLR7R0sRR2rLDXGoKzHkkm4vx3IXVORrFV0mSoyKKKzlwS5C3RHpyXIcllliL5ixLcOTtZPLNwWf1ycPC6hBHQyFyguutjqkgiisl5xY4jtLbrZYl21x8aKDrrqunIfTUaenDjK14e12bius+LNVpdBRGPZkbhVxGyDp3PCROURHz8Vsvs4/cojjiRY7qG/WW02swAqSrBmvHyJC7XdqivrkTIhyHIix0dEkshIh3YiWJUrNYG0fBXCOUcK6MeKypCk5d9MThbFESJEsfJERHLHuW7dtehoW24FFlJSiMQ88QFw3dqyGhpNsUdXRR1iLz8cSyIfUI7e6ua6hh7TvO5DLXjxkafh0W1zWQqElzGstHg6mBlmbN5HoIk0ZuYjInLoXBFlrI7i/UlksXwll3UrceaUCMS9J1c0yMlpELVBCNRJfHqCLLqNoiO4cRxLHcI45U7yUTFw8eg6deLDGtWaJJEMcyYLiK5JaxZEjlkOt9zj6iLW21VgoWHRaPfqrKT3CIdSDgWqC6+iwVcCJEi52kLgvJ0Rx2kRLCW0do66T8EKRkE59OHCS315knVIe9tpSbNc14GOY6Phs8bSak0Xmsl0wk5Yo5IOMhWJZYdYcR0SLHaWJY7aqzV63dIKOm0XYc9FnJR60egza4tkhESQco5enVFEdZZXaRa2O0RGmWNj7VmrT1pKwXRcNAWrts5SV61ssitk5FDyixSEVkSEUiSxEdwkO4tXzzl5OxLiSb2b/pcOnoyDhBURSQSJcVepRWRSFfuRRHaiRY5bhEdWibWw9F2WHJgkTr5cenuMiFgc5vypMU50Izb2XuKLsy4OnFIvsyFydMKDVx5JCKOiQkSpEORdw4o6OljlSd9a7o+riC7yyUHpOI7QZu1V3KpJN0X5KuVnCWRawqkrpES20hER9NdpWjnsNek2xcSyqyck8bsxVlkHKXiD5yPkoCsKpLYoCIiJDlkWWRVz6SYRtvyM2v06STWFt5aUgdy+JEs9xFdYXBF9pLEduJCQjkXbXRwGLwRhtKn8pGbuWWsZyROWYJBBMpFzW+FDeM7zG6xuj9UbeZ+MKsXBOVUCSQVyXF4XUFtEkiyESEtojt91Q8W99OuAvEYe1xJu0RRjxJUnOLpZfIRaEK6w9SWQljtLEdo7aatDjF2iLWOax7WDbvIlxOEvJIkkuiq3SIhX2iKpKrCWSQkPaOQ7cqb3ra3XlyIHCKig8GWGLklXS6+kkLlElVUVV8nIikSJY7RLuLcKQ5CL+0gwwykJz0z0jXPKQRzyM8Uraf0rlPFzfs2UohI3yPBtDs5h0gq+QFoQ9R5rlYRWRJYsiFZES7shEchqZ1btxSq03DKXyuhIRosYroUtARSj35JEsKyyIjrEJaORY5FokRU0r3orPS3Wx8vB2u4dPJC44iZKWFdKPFH7GTdziJFitjojuFEsh9xZScLj4t7LbvrBmeL0nHBjEyzBKDcuyiiJZVV6JEjiiqJFpEKXdjljiOQ0x+MxLLTTphjsuAMGc5IBHMHQzyymOqOQdbl3IDw0bkmOYC4E1IhPrybELhZfpum6ZbLIl0UMRxWLLHtxHbA75ex6zNnAwsLcV0ryC8hpLtpARVXWFyLZvkSwiX3I5YjkPbkO0saXG6IGWuZ5ck8i3fstWSllX0VbSO1HRJBstoufJJHItqOIkPdllVti7mBjres+22y/AhiVrckHb9VBogk+VV6nHVQFVYRxWSHSyHJb3Y41d2MYGuc8TqeAGRniNDGWUyDkpvNRH+SK12Mm1RcW35DdWWcSBZLuUulbNkFRHISEiIXC2kW0ciIi7do3rPtKzeEbBzyvLRqgwnXjdqLxdDq0mxLDuEltfHSxHuxyEiLb5O4o74PUJtgnN2wrbjdzIvi8PJV6kT5u5QVVeuVVxSIkUskkEhxES0R84aCFcDqSQCUuW7I2Oi41gjPoO4pqPW9VrCKJNkCxWLHyhIli7UdvpywHEYvE07XVD5yTqTpBMk5cTpHMKB7iN4oibOERbSf1v8BiTyYzjxsxQRckLoViQXQFksOXbj5JdpFkPqRo20g7ZKHYyTy4ZVrHOuoRZx8S1YOcXCAqqkKKyKBDjoi31hEciIiyy20FZE7t9H60POjt5duqs4eLsSQVQFwOkq3Ei11xLLXEsREcViL05FRpxKzzgnDiAbGNmot3T94IqthjVdERJVltZCiKpKq+djkRbdxYjWSvtKhFjt3nI4CIEzmciMySOU5saLkDkrRiSLg3khuzxJ2/fKEI+Q5cki41xWQRIR18kVySHIRIiIsscRGr9x827z5ZqxMHaD29HaLh6L3PVXXUWRES0ESFYhWRFIU1B7d3mllVHqolmDdaakCam1Zt4l25GPLJJqtkqKyORIrZEPlDt8pH1FlXXoiD+jatDqOLuS43BzEtdZ0T7i+4SLli+XXQIdAeBFrpDjjiqWJZIl8Q12ey+z6naVcM3sp5gZ6ekRA/Ra8LjD2VVGJpsDj1XKuNr2sVtR8c8inRL3AkitEvo9qK6+i9e+aKqK/nIiOkOKuQ5ZF6t1X2Zcu2a8d4Rxg41kSTgZNWQk1Y1ZnkjpE3EUchES3EOJFkSJZFuLLrsPzs+hhFxqhWnycYL3CMgix8PcxCKqaqwqDli5cJF9yQ5biHtyHLtro1h/SC5FJu1AgrAsWP2Ymi2m/DSUxLHFMX7ZkgXyiVdN/9kq0lj6548+I/Z8+mS5T8SAbwxfLyN9cso0Hl0FzAswZWSIlFhxcq9aP60VyWIiWIsixVEfT2490kM3aFxKReWgtKpvkHEeqraloLLttYlR3ID0xZF3ayJCO1Hb6Rr7wlOclivmiUDcEHeltHIJZMfDFUHK64lt8gopdcvUPt7hpf43ZbsWoSMNzt57sVE9vTOLFfyAj/APjESSxfmplD+x9ETtKzzPl6cFmfi47v7+y+R+HLDmg8bSUghy35qeJTaGi7XhYJwxVeYrapKks5IcRyy0chJbERy7qX5GyObMLF+EO+U14NXKRdUzUk4NAmAEsiJCRC4JZFFXW1iWLcQ4ijkIrFX3C2vnmyCh+FXBe1yB/8gX5WLR5l/wCI6Ubj+7Ukvza5y2q2YPbkty3m/ElMXLTxphqookPq6hy2HISxy+HLurU3+zFBrbQST1A/Thkl/EOcJ/f3XwGwuLp4/ioMfE21JKvxfIuZ24BJdy4WSVVVW6ZFAsSFBAtpEKKREj6scQsouSXUcXMdbENJSyDduq6boILuYuNRElcddHRyHp0hHV/W5Y5ZCWX3fcn0ibolg6finyVFL9GJfWG6EVVP/wAXZE5/irllxXTD3I3dx0ut9HRuwlB05AY61plwTkdu0lkgSy7R9Q0pv9knMdfQIz85+pOXGDlPIJba+93V8n8Y2SdxLyW4S0SkxuFIhk46OjFlVVkcUHwtkfvsiHERxLERFuXtqVZFZlCdGonJOhYxjhEmyrMumS6gdcdFFZloo6qywkOJCWKA+4cu23Vyq5VXI4YOIPnlJJrpOnTx0zWtVaUQ4LLthQIG3UuRW0BEdorktjXIuZFjTcdJ8bZi7/azzB8o3Zr4QEczei3FIRWcrNssW6QiKKSJKuBy0ixxHGkV+yMVhmg1iA2ZP1zyHyjpwWtjw5WlJONtZ06tuCXuxoolEuFmmk8bRosx0EFRFd+kuPqS1cS7hVR29tJ0k3hG7OOlJaNaCs66gZBVvOORjcR7W2v5paqSI4o45COXaXcV6cgOLJIHl088CfxbV5IQsiSE0SorLEhr/Zx1fuMRZJLbtxbfTlQOcjrIlINus9v2JayqyQ5cZab1hIh8pcktFsqW7REhyL7khHcVc7D0qbSyHEg6kB2evl56SMic06G80zTtpfVueno1GxrBSSavBTDrpDLJZsXUqoo5ICRCsliI7RHFIqp8Z1Oy3bufa3FCSUgiqPhnCCjkSYKiyV1x7Xg624lSyXRIiyH4sV9UuRsM9ayUfcEDILNRFR0CTN+5Qco6ApCKKKw+auSpLKrZEkI4oiJD21XRvDkiycNVXgz0kSKQoi2jmayGg4RyxcNiXLyRXLSEkN2W4iISxRpzcM5zBLXuEZ7pz9yY0HEfVJtajs3NfVSNa23Gzo3G3h3SLfpWOgI/aRXFcRJZsRCSol5398Q45aI0IiLxmGztndkkgqMu3SFi6XkZZ6mK6JCurkWjoiiJCikiIjuLRqtcMly8dto97G2FzLjeMMwatXTpNmgkLxEhS61yssqJbiFxkOQ4jrI+nGoW97nEOCvRlysim1jjNtSatkHbZJciZK6qSTlbFXIsViyLEcvwkNbaeEa6hApb54kgEnlkYzkn7nJW0XNyamlxLKWpbMbastdOqoEE1lEWMSk9U0mqzLJHEl3JIiuKxCW1HH1ZZbaBwLnl7Ay68ihFPBjbfEdXKRjkFuKKyIqi5HJsQuFSEVhFHu9JY5EVCrQvZ7cF2yMh1Vtx7fwhaMYKS0sMeMU1IiJJJIkEkdZX9VkI+rdiNAlvE3rQGj3m/BvGjXgi16Y3T1VHp2zgkkMktLzh3EQj3aJZbaczAlpLK2piYnU+Q89efvbWxuuTxAwt3lBndMHEupiGayKwxjlyksksS3WoES2TdYSEltbEiy3bhHtyEhbUVbryf8Uk5hBDw1mSOqWgk265FVdIiJvKucnBY6JZe7Ecdtc/uuKtqU4/WWRvRd2LpdbSSibVJskSIuSS1vOJFEduOIjlj27caFzq1oyzZtwt99cLpRigLVorIx7ZBJXcW0tIvSj25ZERD6aYcM7EMIDyJkHdIjoZ1z45Dort2ieE7xkWdtKvWk1w4ybgicINreXbRqrNwWultbIpbhHFEtUSHbQ6fvmOi1nCDeekJhpICLrQSuF6LZEh6YURXHQRJZUUUMdu37nEttKzu6oF1MLzEolcMyiskKKBSMxuVcCiIkSy2OWPtSEhx27iqVzPowSQM+HKWDQdumixarwHLkunXVJVEhFYvJIRIREvUIiXq3aGYJlN4Lmb3oB95y6BE1reScFEI9zcGpcLvljbAIqukRFJfxBBdwj9pSFcdVUtIiFFDLHHFZb1ZUK4c2UmrI3EDJpxsqOsokUVBsmCHUEOhtxSJYh0CX7iHuH4qEu+N13S3dI8YyDacRdZKtkGbJgqRNkMS9pY/D6iIu4hpjj2fPqcQjbmttxK8RElm6BJD0ws1iH7nt0REh7fTj7aXUp0abBt3MPQnLjzB14yeGXJVa3xKgzvu+Hqb+WnJ68xi3BN3Tx4wV0tAllUslvSJZE3ERSIh7R3baI2+1uiU4xJTVn3nJupBcSScu7jJo0XdLES7ZfIh8odElsiy7SyyHLKpZGw+bT0ZL+Ui+nTNookss866W6kXItMSRxElRFbIiLEfTolVZ5ylsZV3Ctkb/8AETmHW4gVYKEi1FJUsSRRVWWFXEUduOORY0l2JwVlrCAP6ASMhzEdeOeWUqO2aje3Xaroms1F8q7HbM2uMGlHP57VLWRLXJwQiSBFltHVLIdpD6qlh7xTtpRdtHocn2/Fwqst+ko4n/TEKwoYiWKuQ9ywiWQkJF8tG4blY4cxDmAt+Vey7OPJwUmxZW6S7lWW0CFFEXCyA6Ilu+URyLIsanWtDlpAMxYXZD9arDuhZrixmEBXeEsgQtyIet7duRCIjjiORbqzjF4Fo2YBPSST0kPPHnxkZpctSOtzHn5PoymrpQiDt0nD6H6CBQx6pYR7RERER8lDEvTiONFf5Sr2XyeT178xXwSyounZNZPpEnKOIkO7du0RcY/h+Km3ha/LEk3vC0EI9pMg6cFueDcPTMB0kiIUEmSutjuxIlsRxLduHKRC5m0BEMrnnp7mIrFjI7mqTBdsyVRW1xxHEkBy2rdo+oh+anYvDuaHU8P5CANc8oB1Ofe1z5Ito3wtXMeFnT1yRriWa2jPKs9roSdO1lxekOlrEJaWJZawlkJdtH5bl83ZxjPJiyiRlnS0cTZtII5dUJK462T0tuQ45Y9vxUwu2y7WylrguLliwa8CZunbBJtINlkOnIWyqGWs5VXLtEcREdpY9xVZcsVOPGDj7fNmvJRzUooXiEssPhDgltqBCyaDiqWK3bkRbiLKqf2jVIGzOUnjOg53Hp1zyQ3kJbc8roy33inTuBuFsk8dCgSbV+kKqwopKpEJdNu8pYSx/uS91O0tYitvSTeCmnTS1iaqk60maOLTqFiFVBFdVyW1AsRyS0SxL5tpB5BlJsmstd7JiSZJC64P14x6u8XRLyFSV616huHWxyIfSgW0S2q8Lc8fYQuXLCRbp8Xcm3ZzrVuMSk2LESHLIupIRxVHJXty1sa55xWIxbAaVSXtyIPE+0DKeGpCTe5yMWwhZkNeIzTiXgJF0+aOlNVeW8SRSfdokggi2LRV1SyEcvbu9NRR8BOTkJFvbojXSr6WVJxIPpZ3IJdctkr5C2sSDcRLRS7S7cfaWV5Z67VtifO0LpdSq7p0TPrm7qWVLRWxHERbIIN9xYluEt2OXwpT1rKCtEJkwl+MpEvG6bMfq5rqrayy4uMhcLkLhYltvaWRD6RGlUqT6xc8PtfkM5mBMcjEkT5TGSpjE0E8slMmr+dlbXhEmDV1qhEtWQr5CqltQW+0rBjpFiRF8uNW4CbTvh62bWnd1y+KOBbtni8c8kF9VbbjloIJYq5Fj6R291CJaNvZS1iVmGlwdZJE+j2rdxJNmHTNRHLFdsihkIiKJeSRCPmjt3CReYx0ZH6l0X1dtuk1cExdLthk1pBz05do5EqkOWOO0hL7ndiNVUw9MUnOe/f0FsHjyiTnz4hVswFakoppbMBIznBOUMHyTF0uhNtkV0BRFFIiJAXrwtZdVFdEh25YiQj20vSEhYc1b7Y2MMxjFBjnRC4kX8WOREsKH9WQZEsJYiW34shL3Qiz5Kx7RBwtzDaE4aj0qqDC3RdrjrFoZZbhL7Plju2rFkPpx2mLgt2GTaQ42jfXjMwCKiSZRqrQUlsS6ckREhJwqThUlRIsRHIREdtbMOwEDvucDyLcojjE5f7Z52y1qYoiXtxws+XbWIzXUQQbtUijrUevkiL7hFFfqSRHERLL4i0aEPLmSbWCmzVhkolJwSzNJ3qx8b1a27qDEUUiW0BEce4si+aiEzHXI7fLkfJW6G7WS6hFiU7Lp66DpMUvNcC5IhFJLcREQj3Du20LZcJi1Z+MdREBykh0XzNuSS81LIPhjyESyXLHEdUhRH0l99iPcVXRp06h5nUS8HQREgzr58REqNfcd1Giui3jkXk2w84uEeI/YZGYlNXQH+rLrJaCOPk6xekch20ryUsSLFhF3TENlmzFqs4XFK3mXXEIrigO4lyWVLLLIi3fCW6qfC+ZlpFJcYyetB9IvxJNGHa2yvKEkRKK6pEToSESIdxY5F2+2prmd8yOLUWUDfd8v38eLcni5RIsW2Ilk3FEtpCIkLj5sS2jiVPo4U0qwEADqXHTLUjLWNcz6om961N1op3JFWg8dwll3RxhYdTLrNcm2ORJdQJdE2LcRERZa2Wih6dtCnEKKbzxgoGOj28lNIuBeSoiSy62KBEKyb16OSQ5LblUd2Sw5Y9qTGNoC6rQj5e7rkn3kks6Ubq+KXYmigQpFqq4t8VVhHHId3cXbV2yuRxXI4bo28vGyrrhJkJyLdg9fIJIotiVW7khRISxLHuIsRx7qYKFLCmrVqvt1nIx9+YnQccpUyaC1FI29HFrTTAk+Z1sW4j0BJquGaLYnyCxDuISYNldu4hEcsviqnO81bZcSXibS9rlnHbd24WY8HiL12kqOI6SWKq6Q4kQ7vJLIe721mG5DMUUkE57hcTZ1ouHCzNUY+NIlkv1CRLudxbh9O7Ese2i7nl7YLdw9juP1bhUo/p1Em0peKz/AIi40fN1UGSBFkJdxfcjiW4qvadmbQOpEuMZ228407x16hDexvFI0mFlqwj1RvZdyvOLdvkou9XZMNJYR0tTERJYh6glCJH4R9teYyTFZ7b6Vo27BOuMl9ocwaCT2STaCIilquRH74tpK4j7fip0taBuGQnIS3YHl7bjxkCTh2pNDaD2QLg31S89UnApayWXqLaO3IqZXrW4Gkekqz56somMuRJ94mgm6iYldJERS0RVFDIciLXHu/VkO2n1Mc2k4UwJdnqXadRDhOU8DwylFtHNSPGW8qwl14xnZU5eHVNXUlinDjGslR1u4SXElkWwlrZY6W721dWlZdnApW1xXaQzfVHF2vfSvBIunxyLRQHt27duW6lNvd1hMYt8d1ORuF4Oi4Ztnk29c6usruSIUNERIRLVIiItwiOPdW8M/wCWIXK5+qsHPSEa16HXkG8Ai7WSb6I9a5FJcsRIltbFIto7fOLHc44epUJdUBy4xqeeTo4jw+Q5G7eVa+GcWtcrdnaSsBcwqKos/EGKEi7SB0oW1IScbly25dvyjT+xs8oG4PE4phPLNiPU4Ol4OJtsRcCWK25yWQ4+0RHuL20hyFw33BcIu3JCzbiaeHyAvE28g/XYoqbSFHyRxFHaO4hL09w0xMYTmJeU0hLW/wAtrOSYQeLNy8bMFbiHXxFJVdch1yWIiEi3bd22qrh7aQY54DI1JBnlpBk9Pugd3Vbj4mz27wwhfFF2UDD9U7WcvskSdLYjuFZDRREcscSHL4qqxdiShWTBrRKMtx6h06kpBIeBaSQt8cViIRIh9vbUyzOUt23r0sucuh461havMGCWSD5b70S6lb0iO7HuKmlnFw8LeMK9vCSkmH1gtxEpFs5Z64qrCI5IrC3EVhRIUR3Du9WW6uXUxFSmDs3TxGpJAaDpl8xPSAPJl3ylcyfILz0LDs3SXDxR66WeZdL57zWLuJYdxdpbS/xURjhZxlhu5Yp6Q6drI/zc0FUsmMsIiWuQiOjiW4RLL09tX2S8RPW5M23c9yIqv2pNU4GSWVfrJIN0cvIbYpFjt24l7h9tXWDe24i+2bVG3JJCN8OWGYYuWazvSWJEh6hZFxjiQ5d3aPcNbqlclppOaRBJ0yPHI9ZjSZkaFGXbqZmF4x05cQyU5IuUTmIIcVnyRMUnkkRecuiQpK4qiJffEJert20rf/B6bmOepXCvGt2rtw3uGRRltZ4+WL7nEdpLJbR3Yj3ULepwUVGW/b06tY3GSbyCyyr1IhXRFr7XJN8iLcO0cfxUZjrktRvOXI3s7oncLNKizXt8VVl+tH9qgt0wiiI+nLEhrB8IKQLqTTHTSAY8tDIkQCJMBKttVCObnHSfg6k4zeptrhbvNdVckCeNSEvO1hyLSx7u6prxvVGdtuajziUWpurkKQ66OInLIsh2oiS2OJCkOPxVbsqdcuLXdLSU2x4OmavTx3XICo9RIR0hRRJZUdZIstIktwjj+Git02hzIftpW2pqEkYMWJOJYYRBgscWuKQjkTAhEsSItb2jTdpS+IArxIOsxpqYjPh+4KNpa128qlwBwjQcMLigZJkpJR6LiQ6GOWFsxcIrbXpI5aK46OXbiORFQxJxdUlGWhL4yUs2cE4iyJozHVctxL7giFUiIse0SxxHtpgTXvCN+pHFZwqyCVgujiZJ9NJIMkHCvpIhQ7ccRJJXLcXd3URjuVcwnYkmhL3fHIS0aujcCsOMnri5LLHJVFBUiERHW3CIkWsNZDi6eHaNsRJPnzbkNQBlxy0PNXc3xIZwcSowg3hBQMEswj37iLSYkOKsXHksRYuUe4cS3a4kXduIqqvHF4Qk4kpHouB4IyPUWhiK4iREvtWb+Tisl3bS7sqMw9k2e3uFoiN0RpWzzEbuI8ZFiRJFEusstAdYixS9PmkJEJbqWbfjPGI9a9HSKrScs9Vq3IBjG5siRIsRJcR3COIrZK4luxqU6tAku1HUHiYAP+aQ7oesq7moq4Zry0S2h5yWtOGj18RYqtlRWXbSW0i2iQk31S2ltxHdQ9o8VaycfcUSpBpPI1p0cgg5ikCVVfD3aQkJIrLlltLuLdVyRt63oJncEmjcsSMO0JZazXiLXzl3BEJEIrol3COJYrbtw7aH3Hcluzk9ZrxrccqnEyCrfxwXKuqQvkVsSXXRW2kWJI/DjTaEVDawS0zwy0mOZkZHPvDnKFm93e6maFe3kUK/G57nuJtN27lPoK6S5EyHIS6JyJD5Il3DiJCJFSVGo2uz4ISzp5OAhMa2g+jxxXYuNw6JCRYrDuyLt/DlWq7rl+5mjmLlkJAl4l4stICkqkgT7z8RFt96jt2kQl8WNEYGWslv9ampIyT17eWTOPQY5EuKOsK+SyAijkJbe0vSW2msYaAc5oOcaCB1joJu+nEpjW2qBjPx7JlEvI9FUSWXJqq2VVbEhtHSJwKKxFokQkPcOPdu9u1qKMn0w7eRyMVLg149D9V19FBeUY6SpEQrIjjkOjkRDiRfiqu9lrZFm3UZ2zHJO4ddw1eClbypIKtSEcXOS27VyyxFX3emjksUHbraQtW4rTjmr2BYjLQC7qOSaeIIukxX018iIlxHXLRES9u7GmPc0Ata0y/3iffiNCCAZBRm1rUGiHkHNQz3wS3WTOSRXbx8OgTpdclSLIlx1shRxIctpe4ce2tGMtcHSvHDLlOyIYkFvEV+hekkgJCQlkJFijiOPxbau+MOmcDa8lLItYmAmJDWFeNQRSQZLIL+d1H2YuoIRxx3Ftq0pbFyX1ckozfvB8UWQ6xCWT1nLOdLESSQIssUSVHIsR3EW3EaraspXGoIZnqSYgweUjWcyQc9CgbUa3ecgNlWrPeIRMkXL+SkI10k4dJF4frC5bo7V1h1ix2jkWVMUEjEtndk8RgY104knQyDORcOugVZ/qtAhRyIhEhEhIh3en4ql1ubAfQ3BSBu6dZumiSwqMBavRRiCVIRIXIkS2KWQkIiPuHKt0bWjG96RaiKMcg6jWaMhxFeTFKPlR0S+0tiJIhRHtLFX70i291SrW+LaalUFuRygjSdc+ozHCZyROfcqidyy/UBcF3Xm9duLddC1jV/EFhdkORa3Tdo6W0cssSxKh/h0O3iXqzSeiJPrpdEVo9BNwLlXdt6clh3ERLEJbSxxyq5EIWpLqqNXV1R6UfbMgi4ZSrjFi+c5JKkSCTbtJHWRHcRDiJD7sR1l5+3FOEk1fXUtL8FnizxUWxEWL5YiV144lh2pZCjravnFjiPurRTc5jrKIPCRGUajh6nMEEmVe94UHdupK02VwxLWJe9P1fhsgu7j/utwkLchIcUVckS3CWXdVqNjVCduHdsjcr5e3YcZA12IosCYuBHVIiyHLSSL1d2NXnzhadSj7md2u0ecZbiXibtJmsSEtIauqLLQHHRIsRElUSH1VKtJOLmdDcSliyUkpcyXhrrplSFdsKOQkiwESIlktHESJcSyISphrOI0z46a9cxwB5HQETki2izJI3Fb7qEttSHnLlknDVYRSVLr2ZN1lsiFgQ5bssslUcSEsqpsItNOUcPI+PVYyOksRLjILLpRLgiVS0HI6BLapYikPxFkRY1hWUnPFJaUi3cDxRWat24sWKQkKTFwWJIJEI/Z1fSRDjuIqsS7V7wUlicI2zHHbq6PRuSmEVHMcKK5FpIrCWLssi7iEi20FNr2iHRnrnzjhMcR+qjZDkJjmCKNqhNNrfbtZOJXcNVyXeLJPRWWx0CREiESISy2o5F6ioi68TQneFmvFYqNnnyqIyDFeNbIDxEm6Sojl3a5ERDj5XxEJZYysbqvuetKQiYm2oWThIdk4VkSbQSKgpawikTlYsdq+373u7q3iLzhmA8CguZFwxOMm+UScuGiTtcm5IJEJLYpbiJbIctbbRv28vkAmTxJjiJyJHMADlnkrN3iQqOarEldbN8KSTiFEukFBISIXBONIUSEVci3F6SLEu7IaKu4xq1QcR0tcskzKJYkKpR6TZdsu6WRIhQ61H75UiJEhSLIhHW3ZDQiIKfdsEHS0bMyUILxxpESqyKDOWWER18hIURVHaWJY5VaVtuHlI4/qz49JSctIo+HxLskUnJa2RZE2HIli9qw7SFb4dzqhcXb74z4cNBx04k5ZT72buammWbJzEvZi4J94UrGsxbSyUqq9cvknpESAssduIoookr7fJx9WNQ3RG2HBvpeBFnIunSLVunHuSIXPWusSLXLRXxRHEkR0PN+bbiUUOjaMs8fLW+xl2cuxj+ojGLt22doquERInK7hw4FERH2pYlRq3Imz2d1wkw1uN/G21LIPhFw+uQWjnWRyyEumSW0cRJHyiHd7hEtqnVDRcQ4uyByyHAGBHDIjj55SrS08uWElo25YuXt5B74mu3eRT5q1Qj1mayIkP9XHIdIhLciPqEcSGnK2ivOcGWfPbSjWbcmbrz13S8PlIOG+gkSOKoiKxEiWW0RLcJe2hVntRnJGDuK0+WJO4uNZ9K8QfPEF+pdEirksRF2923b6Rqss7aubFhJZrbMLGjGyDoWkqokKj6U6jHyVxWHztEcvPIcdvpLKpVcxx2VMRmJzEjKIgHKQ0ac5jIqf4UTTcpxMa5umNZctRSGJj2oxK84s/X0SLFVVAdXIciy1hy25F21UmXjmWfdc15nRDHjJLiz8PYtHKQ5MkBJElkUdYSyWxEcSV3bttM7JrKI2b9WlF7EYwUezcR7SQbR6zkpd85JIVhQdkJD1IigPnZCKXbkIlQK6IGS5dPTh3zV4r4S6bvLcfL6G7IssiRW3EgWRFtHHWy7qz0atOrVNMnfzjjIy4kHMZEgTGhkhE0ByrKy1suFpZFvzEmYaOmnhSTyIQgRWSSdN/6vliSI7iWcdoiI7e70m4WPZzsxbzq7Epx43cKrPFYh3oJMXLhUhHXRIl0cRWWISIREce0fcPrZk7bNo48Jlpd06jYNw4g0pCRbNBiJJYh6kuoJdHWEhRWLtL7/wC5IqG25LWo2h26/G4k1SaxhNWbSRkNcWcw4ISJdogiksQpIjirltLLbkVC4Oc1zKYMjLQTmCOAB0gSeWRyzKxEo9olKtI6QikrikmqzN1BqsULoRTWQ0EepXFEcSEWw4kQpERen4cqMLEWTO2/FswteBZOZ5dGMGQGYXcuUJDLFElmw7kUixLL0+dl7ccrX7OuHzpyixaSfCQauoMiaMyj40h0UktYcdHcIkJERY9w5VJBPL9XmLmC22bW4ZOJgxFd+ig2LixRRRxJVBZFXySHtFVLcRY+ot1WVGMLnEMLYPeIzmM/UjUa8DJiz5quhYyLxDjbzG24hEo1dZw8nUmj0tUkMhWFbXxEUB3ERCO3blTSjCvpSy3MxFw9vRvBGNWePEm1rigSC2Q9OiissqRLCRaJa4j+uxyIcRr009uhC4PDWZoRzOJhGraclZGRxYSEeRDiuiKySDgVVxHIhRxWVxL1ZEVWGk7vdXerB27erTg3dRLhvGLygqu0hiccSQJsiTkUBxxWIS7dHurK+vXqsBDhlvZ5+c5HXIgDQQYiUDXXKadWjW7O6/HZ+IZrrEiOhpMCJCSIiFfp9FLHptuWqh7h7t1bI2QNuuZGWdTUPOIRq6KkGP1mFos5aqkqIkRDkOKpenIS/DVS47XnpOTj5t3zDhybSMEKz2Sa24u2bR8UKCSAkKIthFb1JDpdxI0tQbd7cN0yNo265XhIeYxRdZOkRyaoY5LfcIE4xHJXQERIvzUyk11WgXUqsAiXZEARAIGQOgPUjWJBJudu7pXS5KCsiLudxbvMdVq6KzUCcNUCkHK/80+UTdAlVR85UhX2kloClj+GlKMg0bRtsfFBiJFwTvqJJkkzFfxCJJAVddByW0dEiIfJISIu7LEaF2/ZkO6cW/LM7kSeMBF03mSlo1YSQISIRHRElhEiEh6cVcclix3UUZ8vGdoJwEhf8PKtIV+8cI/bmrZBdyitkKDJbWEVtUtEslxLyhL0lSmCnRBa6qT0giSJmAdJM9cwZ4oGuRte+YKfh04WPeCzQdRPgjsX7/ptBwiQki/VWFLElcUf1SOtuISIttem5KxHC75qvcTVpEzCDdqqlE3I5faSzBERFdYl2w62sI45D25dpdtSMLJlU/DuptGEtyYtyX2sXLUXIvWJLF5AksqSL9USLSxFHtRLIsttC5cbmg4/glOQ7yNnYWYJ1GBw0RjSFYkiRFo2IftO5HLb5OOOWXqGkMNVqbOifS7rIPEEZNgiToM85dTa1XxvmHt9gynm7SS4SLqR8caoSBLLiToREetIiQFFZBbIh0RHLb98NX5yUtkbQdM29svSa3B06ka+6NFyuxkC1yWbouUFe4i0SxIshEvufcKsi2ZiSnwjW0jGyMkU4xlEJFoS6AqvhIckEXCKGIkjluLIhES8nIqaLds+14+5IOHnr8iJ0SdPpKMXYtV36Tl0sWOLknBCJYkOtikjrEOO4chxy4w4Sg/em4Z5XGQMxGWgiM9c+qK5t2ijaz8xOcJy7yj5kSGM05lJ0quu2F0I+SO1IsVfJIi1iy3Y9u2ikFLPHD6NknDWJRNxkm01VdYVWqO4lt25Fcun2rEORYjiIjS3H2VaqMjG8Gcyu6k5Z4K0Oi3iNVziSQj1K+IlkkRERIpICv293qp1ty2WNrJRzcXl0s5Zx1DhmroeFoljqi4co5aKxEKO0UdYsvUXppGIdhqYJY3yEEZR14ZZ9PKVqpf0qG3JTp33gbx5ERsS6IXDpIuoJFIkfTtEiJdHISxxIR9VHlJLxqSQhZq8HS8W+Q8UJdtAiWRCRZLELjElh2kRFkOREWI+5XScN5RFB5ZrqSJBw6dNWkckv5ooiiJLLEIrZbu4iHydpbhxp8eMxh5V6zuiNZrykh05KtIdBElUm+OqPTNiQJEsVtHIsiy7R9RVkxNVjXNc3vx3cpEGCcxw45xkt9129OaW4uUnIeLJ4jNL9FiRR666Xniit5RLCiS4iJYiI7ssR3e2qXEb0bpeHlCz1ynb8uxLqsictiRWQVEUURJssOkI6JfFltHtKjC1zRKyoLE6uG6CkJ5upJufD3KQqt0REtuiW5UciHHHIce7tqlPDIvOhfOIecj+hk1mMjIKqrMS3aWPVrEqssgv246w444/hovLja9gE88vyPMZ85SqtqBo2+6kH0S4i4mIeyMfJrRMgRLrNnL105ItZfRWJEtu4cUREhxHdVJmvFxrNng6hY6NfdVrsXLsUkGyIrpCIt0MliIlsR1tbLLRLdjThPyE81fHNoxqVvfV+McIrk5dqpKsi1hFuOQpCsSuijl5WWWXcIlQFaJnuF5RsOa6Mo9tmIRZzMyugTtyhrZLC5Fv1ORJNkSHzkccR3F3Y0NKuagiqcgJ1nn5jUtiOYABC577XJTvBy7hlpb693XHpTzWeLJi2ghS0XwopEi/6ghVJZDu8jEcsfiqWPlIjmPLuphC4UVThx6NInMak2bNmJJLqrrjkuiOq5WyS0stpLbfSNElPHomSavFVI+TdS0S6RQl38uwQInCJCuUokThLJYR1lRHIcix8kqSr2teNTlxgpa7pC55BpHN0YzwpBksIoiiROVSFEvs+iWOPdliXbXUwwpVQ1hMPjIgA8gcg3ITlmQdZkArI5zXbqw1lbl8Hgko5+16lkk6KQKVaoExQWHJJsRESxD5Qj9nIhHHtREt1emrN8Ls2ecnbaqTUoeJkl5Z9Kiv5yxCKJI4oZZERKljrbdpFkIiRM0nFLXOrcrl7Cy5zk0kxk0I5JGQXevWQrCqKz3H7pVz1A6Jfcj245UJnY6xeWE5LQF2WZPK8UiiZuMayTYepScIpbmyzkVRIkC1ccscduQjWqniA42hu/IMDUiWkwQ4TEkA6CD6y65tqLXfLPfHWktMQMUkxuhePF9IOpx7kSxEqSKwis+SJdJAsiyLEckR3D3FThGH6IeOuRnbiTOORmJJRJyLMVhl5DzemRbeUuSyWiJDkWQ5Zbt2VTXXG8uIlnMTEfZdpEg6ixlGYqS+g6crPcRRJdoSQlikReSKGIjorEsRCrS+/uhjwmnNycZi3I66LegWJR0ik6FdvIOBEUFhFFBsQkqSJdpCJCW7LaNIo0alXDhtNpjr1yEiXRkczwA7pOQS3eCNNJC+opJghLz7pK35eEEYxaAY9P0OjirrCw0kiWIRQLuxEiIvO7qt8btSiWt1a0jxeScr0pSbbo4tdtJkKGLZzpLuV1ly1sVSIRIhHcWVComVWnOM4wtSetFN34IUTBx4OnvTMW7nSJ6QqvdIccViEstUskchHbrVI9eWsi9nYGHhIqJeqIN5bR+rzBRBdwKQkSLYVnKyIiSKxEKAlu+HEUaDZBzix7BOUiAOIMnLlEkZXAkaIHNlyPNbNjWizLhIW+grIIzDhw9K4LkbIfpkemFUSLJl9wqOKukJF3CJY4jVTxkpYXs4nE26JzUc1eL9LcK6rl4xy0hjiQRISWVIkCLb6txY7aqL3CETFFFWLJkvKLTDGZQFBZBs9JZdtjii3RQxEkiWWQx7hItu2jS0/dUNbiDFK1Rte32McszSjyulyssQrL/euEUFR3ZD+xSHISIhpBo1Q4Pc2SchvEZa6F3ExAjhnpnppUnOKIXLbFySsw8eSLlDF1Ox8NHrpRb9VstqiS6TlFIiJYlUhRRQ25CKJfFQyEh5YZ645W7YLhwV4pSE61cjEoKl1SCKuKyAkWIiK33yWXdojjlWvC4UfqMKQXjDMZSQZukVlxR6lUm+JJEKyywkui5WyW3CRDiX6n1XGM3dryGj0bZeSUC5YMydKjbMQug5XFsh5KzjRSEdIhIt2W3cWO6gYzFspFmUaZiIjjpxjPX0Tdk/eVyIg7vkH8am/KGeNnyTduMeg+EkHIrEIrtnbltisS/k/c4ql+HcTHyJ5Ds5S9rmTi30hDQkkkiKDlDgI6HQaqSO0mwi4yx3EJZeou6ucvbR5hE+KHarXu8lBjfFl20jrILlll1GI6+RD3ed3Fu210XllCI2VyP5t8xZBZnxEbEcNY0mEk48nWQ3Jf3Kut04liXcJDXU7MNWniWNo1hmRkOWvMa89TnqMkvFta2iXuXzta8lOSWlJRNuyKreSVfPOqSeIj3EqOWiQ5bh9pbaeIWJuR9GjLFb9wy0S3VJEiSjCVxItLbkJF6f4qCwtqrCzt+HjXT1J43QYsUhbLiKJLCPqEvV3bsa+nrItG6LViwjU+YCCrPVcKJpOYhsqPdiWS2SJFtx/KXd6fo1cCjbU8S86/tJ/c4LgjbnA8t1p4Ty95hTljPJafGDnJFDqEEmK24i1hR2rEOJD+al3jze58KcwlbZub6Vl4R0FkSaVzFIPyYOduQkmQjkSRbdwj210H6YzyeGG5eJyjqIki8QkHAlHoaG0Ww93mre7t+GqH0kpRmjbfLuw1pYnTiPgWrokhdkSKA6ApDkPpVLRy+UhqPe+qGOjVFRxGm7quctucV0Nb5ext8cxLj5g2zisik5JVdyJLCW1ZEVschL4vd8NXHnNSJh5ApJrZ8y1ZjHrD4e7ZoICRCQq62WWWXp/FSgnFrN4XxIhVQQcF5BCXdiQiX8Q0z/AEgyWUnnCymKq7heWIjyEiVItxFtprTa2GFNc9u0DYXWhs/moQtXDqJtKJbvhRWSJeYJUsVhEhLEUS9Je6oFbdu7Z4lekaOSqKaqEfEZEIrdvnEWP7tdNsdrbbG0o1GBjUhQdR7F9pCSyw9Q4RyIhLHLLtLEajkbRZ3QQQM4zF4zWEtVKQZrCg5WEshHIlxEREhR9PqyrOMTuXuXMdiazquzaV8+c2rijbFteKloXmZdrw5ZUm6qCSqKIiQ7iHJFIRHySbkO73VxVGUh5eXRnZSzbzuSZWEheD49ksqIiOOIk2WLSERId2X4ca+v0LHj5SBuiCnrRt5k6jwbukEo8WQl05CSQiOj/wDd9u31ENcosLmCwjrQtKVkLkcxpNZs03jTxZ9wV0cUhclihpaJLEiOPnDqkRZEIju5/aOOe3DNxDGF5zECRw6a/ZdHA1jUvZ4gkqFuCfaT8NalscgYr67yvAxjieqk5eNll1S4EXTJCIpEIiWOsPlD5o4liQlo+HWv96nGSEbZNkN3z5FN/JxyiI9Gt5uRCS74tYRHHWxIRy2luGlWfm+Mbzsl1uCJki6jiTaqyDPJcUSbCQrEKxEQq/vbip7NvOSvLlOQbMiScI80ZHU0mbdgQt+lVdr4t1i0UdqKuIltHHHdXPqsLmA0xbIkEzkczOeUaQOC6FroLpSzGMUIeSkrdReQEzHRK4upGSfigmqkSLkUhQaOfPRIS8ku3dkQ10ljZNzwEy6saI5hOvF3TgWcaziXMoOKLYSIlVekZJFk2WyEsv23pHcQ6GuuNgmLO2pCfjBjiSYk0J9fPToMWqyouRR0ItIS1USWWJxqiW4dvxDIi9I2Snry4fVyNlUW6Uk6jnzd1MSiDZuRYkLYRISEciItVbHd+WuDiHYqtc60wPFkZ0g65QdRHQTkUsy5VuDeBuW2imJyev8AdtpB4LVZ+KK6qCLolsiYK67z7SOIoK5YpbhHIh7qCzHLm1YgJOKZyscqtxjo9ZB4vLR5K9cSxCQ+US3xDiJCPlbio9aydyOXEzYjyOjGSNuxJLu12NtxaTwdJYR1VVZIUCS2q6RZFrfD3UfcTlxcJZvaVo389xmG4xaqLW5mQpcHz3bqrt4sSxRSRXLyhyHWIvNIshp21xFB5ax4I1idBkQdPTrKkup7rUKhLElY9ad4qQUbc0/EqotXrQ2q6DNBFsQkLlzk2FFJItH9trKlkOO4qMydkS8adv8AFnyyZvHsfxWJBk8tJGPjXguR1VS6hZ4JOMRV8kSx7csat3BYFz3LGT60kzmGrZ0uo8RdSMxIOV2yyGq20SJz0yHnEj5yu4hRx9Q4kvo2Hy3RtllG3ivDsXzSMdcHaSTBDXSdI4636V1pTWXVyRFERxFERJYkRy3VzxjRVcajqm9oRF2dvR2moyg9dFVxdvLW2GdlNZVo6cp2OxgLdmC8MQnZtkXiA9rldzooKk4R1dEhSHHblo5FuqyXOO15FpwVlJeE48IJV0nBKoHKOXce1JkukJE5HHdrCOiJDt1yIqoP7A5TvLp/+DXXiTp6vGuGooSbJs0465CSyCCJIKkS+7al5uiPcS2VOdmI8wp+2HshaMLOvBmpNwiUi3Ql+mQRRAtHHpOmRWJZEtLHHHEi3CRENFiDhy0V3A8BmS2JkzBnM5yTmTlBlRwak+2oxGHj2i0XwuS4xfSIsy8RspFAuqXEhZCgTlUkB1SQHLbl9nxy3UZ4zr1R/Esb6g4td3DuiW4cJScg4tDrFUhESJFAScLDkWWRLYliRbcttaHjJm5oKOd3A3t2HVl5EmevIQTchYx+KTYiScPV8sUUkSFEscSWy3EWRDdmZyyrfdRzuKuiKauWElH6r0ZZiP2VVJUfuGjEtEUkSESFAiHLcOsW6qq/zXkEB7sx1B01bGWoyE6ckLiXOSzajq+ZaJjbVbI+O8JBgTgjbvpZdtHx6uq2QbkgyHduIiHHLIixIu4aNKzkbExzJ4ER0ctwdZQSTizFyXWj0BxF+JOXJI5aIkQ92O3cQ9o5W9LNhB4RKN8xMwvxZuG678WkpIqshEiFBu24qroZYjuHyRHL81QW6NlM4lrFNeU96XqjwiVvBX3C30W5Kitq6y3avkkOiokORFjorY4+l1SntZeWkCdIidfmgRpkI3c0zvd5DZdrylkyioaTQeoqzjzrlX68nFsUEm5KqpIrrki2VWR8kRLRLuLJb9bT7a8fds47nEXE/JPhWkESXKOGW4lBoroefjpC2RWLQQRS3LD6RERpdE7slZRWBK02EHIoRbd8zcXZcrKKVYiKQiiqKCQo4rZJbch2olkQj99QaUkbudSINLnmOU0a6bpIpqrvpFWR1XC6OXUrFkvkWIiJEWQiXpHIqKpQqYhuyY610cw6OoGscIy9tQcG91qb5obRjG7mNGDjWc+5eIuHfXwTYRJFdYVdy60gqJEOXpRyxSHL1VGpcdnQlwqIQbqIbcI1Jq3M+kFbqXGK4oKokhHiSpCJIluIciIfTtHnj7mXKsrp1lOc0WoMgr4i8kbbt4SxVXQISLFYUSyx2l8xUVkpGVuyabRDdfmjd8ZdMkx8Ifyi3GOyWEh6hdDLJDVxSxEiIhSHIi+Gmdl1YtxR3SJmSOU95oGUSATMeSmzTTwQuKJuJ8yd3ROdCiuK0fHzjxdjpCuvk5VckK6Airo9yWW7qPlKoJJzBtpFqr49bzfgTNGCXSXVYEkgiQ6uujku5IVcRRyV3FkSwjjXMbst2NGKSdRXKWWiEpCQEUn0nceuRCSxCIjkI4/dFkRZdoltq62nHYSzV9Y3LTlsi9ds9FqwbfzyvkSopJDorKrfae3tH4vVWpuBubtA7IT8oE9YcdczxPPkjtneTFB8xoWyoNKBZ8wWroEUeqVGM4umwr6OSuhrIoIluIh3EXcJbh20BjZKcmY10+s+15+Vh24x6ks/QSeqC2Wx+0EXn4lrEJZEXdj6aMNGXPeSlHI2+lIpKqs1kZHwC0SaELVYkhX7UERLuL1do+ka0uULhlLtdRF+St5rOhXcN0l5aVbRrZsir/VtbaqKI+SRYj8OPxHRo0qbzaQS7M70+sQ0ZjjPuoHfKi0cheq7h2/gvo7JNBSFFZBzKoNmWI9ELZLcqIkRaztFXaX7H5qkXvrmNb0JOxDyf5U220cSK3XxI8ev11kCSxLFEVxJLLLHd6VqCPU+VHBNy7cXNYCK6xuk0uEhIzEuuhkgkkKo6I6JFkiRCRD3Ell24jctU7Ut+13UPE2dd94s3BSEgwkW9oN0P0CjjksLldJYsRFutkPaJfKWWerRY9oc6ldpkWnKP6nFzcon/ZKcB4VaneZl+SKfB+HP2QlZQS8hKHtBXikSa6wktorYjuFYi9OJCKOJbsRHrcv52HjZd7bcRzPN8TXq+sepNonhxYqrDoljkSyxZZZCJer8zOz5xSd+cHHCB5U3YUMmrguo4vhdtFpZCI/aMvKHtR2iQjiPbtpJgZviuujP/V+xozxhTp9eWmF5BIhJyQqkLAiItuRbse1EsdxVWFZWotLadEU4iQdnn0NhaeBOitu05KoybxdujGrTtgtJeRcSHSk8mrk1kNZBccsmzbcKX6rIsst2NFopGIVnZZrF2/y9RTZJt9U2sO/nMiyH9UWWJDkQll8VErWud/dSzKKgb/j2kk/4LMmjG1OXyaqqRaqZYkuWj3IpCqRZF27qgcXxd8kkjGtZznLKOo5dF1HpCKUel1SwkrrEOJEJLNtVUe7u9Q7i0ltao8zkeO87LPLJwLYyjlxCJxLu8jtuueZcWHBSybjuGGj5h03eNHkFZjeGZrkOQiSqypDtHES9Q4kRemha7qVQUduLovOaZtxXRdddJXqjw4uVkEFcVxbopdSQ6xEqjtHFHb6qA9M3uWCCdYwFsRLJ026iP4XJfSzpciFcUEy0Mu4fSKyIjjkW4aypdF/yEiwaWwhYXF+KrqPdlbFt6i6SK+rq5YpbhxyIdL0l81L+HJLnQ3kTADhHVs58NMuSTa5qDXtJWspGnPxLaypCWn+o6pFu6kZJ6x1R3Lqqr+SRZF3bt1MHFndM/EwDKEsxSKlG7MSlhG0WUag2RbEqXkuVyEl1SEsiy7ixGmiWtPmpctrIGznOaMmykGjiCh11mKEJHmIrZIpkJK/dFp6pEWO4cciLtWnFnw7V7K35fUiwnmKLdbwyJn7wHrV3WuOWuLUiIdUiWLHIR3FkXuY3EUXUhTDgXNJ3ZuPICHWnnrGmuqY221XWl63ZeBRt0cwb7Fbixk3Dxnwmru6ElW5Djj0zQSWTIsSElchyEqqXPc3Lh1AgzjLlgpqXaoCmZJW69fKr9QSqpL6y7nLWQJUh3DiWQ0vyA2Xba0TEtHvK57x4EXWKtWj18KJKriOKypD52Ij+p9JF6u5lsy5+Zl0Ls0ox7fjpssu4TKPtGFCNElBxVWQFfEUk/s7cVe0vlqPwrWW1qW40ajujjwLXDnObRnPJQ0/EijvmK9frM14pbmW8arRTONNaNtZo0FMRQ6ZVs2LEsdVbyiV7vm7aWZq95idkGllT/LRBnIN4RKPRe3fcL3VZiKW1zuIUkVcR2iI/hIqbZGMmmlpCwWt6Yj+Jk3i+Iy/NdHgqWIkqJdMkOOPcIj2iXpypHgmts2Y5jJguYNltpDVFwAqx68+TJEiISyFYenIhRxIdu4vUONDhqeGtLqbNNIznkTsycuchC1rFaC+rqYcYaEhb25f2+08x0z8Aiycu0VNLFISLS6glSIsRyLLcWVMk2vzU4RUrIqX7zldS8txJxIClbZR6DtHykNy5KkWOWQ9uO0RxqnJcy7TTZsWkFzi5lzLxaOJSXKHYpR6XBwO1vpCkOQppZIj3F7Rx9Oj1jExstP2fOctJGSdmwYvk/rPeYpEzbuRSQEfKxS1dZyisQ9w9PkXaQ0NgDm1diA7lDZOYk74YeIPtxVNDldRt2w5W4puT5hXKEXEOWqjNmN03iu7lGLhFfziXaMh1FSLdiltER3F3Uk2+55URfiFrs5GClkXCTMk3LC0VpSQeOMhHRQ6lUdDLHcXuWxxKqs7fsZawytiW/YHLlmyUVElXyQjLqq+UOOi7XyIfV249xdtUk+avM2U4hHw0yvGstIWqDaDbC0+zokRCkOOJEORZY5fFXQpYTEuBqXENdEAuECOMQ/OOscdUxtFzl19vb9/w0drQP0e5uIl1FG/VcZiTFklKPlSPpyQbCmltSFyRbSxERHKgXh66KKUQvEcqm8cTXrHa8tdy75cUUERFEXJIK4kWKyQ4pI7i9u6uRSFt8wHyK9wSDOTVBZ50qr50riJOsvudYu4si7cqtrcqncSgu4ue9rIjeIx/VIJHOovlXK2I+QIt8tFUcv12I5DjlQ0uzm0jLqgk8rp/+Z04ZZcoCvYW95ydXMry3h2LYZnmXDruWGThBtbFoJSKPDWS0luLlw9ISJXtx+9Ea0lea3LaQf8Ai6rbm7J8RXWcILHcyDMe0SxxSbYo7vb7h7a5w8fw0OkzRt+9HT83TUk3wRzEkBSR1BV0CIhHW3Dl7do7qkirBv25FiG2eWNySS4vOlcGTNddLg4LbpFt2q5fircOzsM3+ZWeeOpDfPQN48yUWxa3vOXWGNn3I4tmJtV3PLowstoyRLvBQxZuN2IjkqOIkOPtpakHiKzJ1cUpDkSpD4aklHzCLQWbgf13To7iHH8Pdura84SXsRPgqCEHIO5JfquM42dtnLYhFbIRQb6WTQtu4cu301FdNzTkpBwTqWdCqu3InXCNXZoKsN2WRZCWXdj5OI47q5+GbUeWva5pa86jI8zpzyGcdRqFGku3mo6y5eRE1HLLW6s36qFQ8QXQKRKQcvRR3Fl0gkigO0sS2kWQ7qltyWZXexuE2zp6N1umpN+gXIpJV43L0ti1RISH1Zau3IvTQC17wcG7uFErgZWY1uJIcvCYrFBIh9I+oRL4SoNG2uMtFkzgWqysk1UJReQVkUUUOnHLaKJCOJfiLL20WwqOL24l8QRaeU5mZyInKASeUZIg3510JO/OVrdVpCyloxU5b4xxNyVQh1my8e63FtVyycDljlrF8tLCNzXtONBYxqc8rLzX83kq1LSQfMcRFFuSIpD6h7iLt9PqqBC+Z6Qt87WnJCSuNJ9i1Qj1XjkUmZD2rN0UVREi9OJCXbWLctdObu9Cy2rieGL1dRVBfWRXSHHLW0BFb90Sq6eFpYRr3VBvDPMyMuPDOdYAkieqOzZhdSXK71nUhZ/jTOIcPI8R4WrJyLIUBcEgJE5QLHpxS25CIlrZUoTU7JcGFlv7b5gR7pxDriihIPpMkXiCypZaSzYiLFJLcOQ7SGgc+zeykZJXI6Zxz1WCeeGunaS7ZsLlHdtFtpIkRf3o/DUbuz7Uc3FFRjWSShmstHi8FeQx0ECJHIUSWRJYiyxxyLHcW4RrJhsJRaQ6oRlrAnOM+uhynPnOSBjfFcuoSsKTSxpy6m1yRDmSmF1nDpqMbrRBLMCS1+mRFIhItwlrZYkJLZY0Fd3py3eXNB3gpMJcHBQ/hsgxbxyuk2WFtjrDo6W32j3CXy0mNYht9RHk43uJVZdjIizSj0kF1WxCQlrFr46IltHb6hphvaBZwMbFXkNtSSqzpX+c0H0cLaJ3IiQoj05bSLdiOXpyxHtpDMJQa8sq1CSS4ZCOAEZjSIz5oW02tylSPH0PclkvrZhRQtji/fjLRsUUmPQLt0UiFYl1nC3kqkQ7RLIiIvbW3195b/XZvcLO1ZeMaumAtUkV55FykxWEREdYdLIm2XpISyHtGteLOBi3S6zGHttJwtFIyjpCfUbLkgQoqkSDTRLHIiIcRVEscRy+LSZcteYaM8zsblzLKowqXWILoLoCUexxxW6gUUB1h1iyy/DRilSJtc02HU3REwM889BEzxzzhFl/lQy7eYYu5dv4DZ8HwFrHDEyKrUdZtICjiOsj5QkjliO7u3UTjmsvKSDO2X/K1Brbk1rSUIzNXTctkSxyJk5W++LFAsRVy3F27qcI+RUJpbz2BfxkbbilslByCisrpDLOiFdXFZISFbIRHH25Cj7qWrCgm7NNIJ697IaKOInqohWUkRc+GLEv2l5uKJYiRY7vvh20JrUm0XCmy23TMk8Rw4jjqQDGWYU3Wt3QjEpKTXCEe8fq08dOobJ40bSKSRPGQ6OksvIpElisOOIokOP3VRNJK8Lrh5FaSZN0ramXSzxmo+uEWzJm+btu1EhxLLaOKW3tGvOOY7FSdb3RLXe4VdRrNwLtokggk+fOnqOK2iuKBIrIbRLEu0SxGkZ9zDYr244g4uFkmaDqWcSTxApNYmxZY4jo4iO3Evm/LQYfBVqrQDSAMjPPLU5ZjSAZGsnzRUmutXQm0LzDvGz4u62s8lcD0UtGch11XJPpNigvpI5Ikri7SSy9OOP4aFu+W13PWbK34ufGWteaeNWovl2YiUWt6W5LLYkiIkRCQiWjQSNuaOuZ0u44Q13O5tBJGPiI9i6WcoE3LLqEFViV1t2WQiO0fVUUtbUe1i+KcDyuvlzDImitMKyjXSWR0REi0lhEhRHzvUJbcd26ip069F1twmcha3LiOIm3QHLlwVSWuTN9V7vdQTOzrknVbhjWLovA4VKRbCg9JBAtYRWEsm5CPpL73djlQ5k3sN1aMdJNlrlR4uH7gWsGrMZdE6xEUlkNJIiWEViyx2rbduVFnNq8zriNhdlm8l5K1ZCNBZw0lxWLz0URJUUkRLRyVFEsiVHdtIttVoi9I1xdUczdLMLaMZHqnTRhGDMRbmQIvvS6tyW7tHLcI0i+o9pLSMsyGkZazIaXa5GQJkGYGQB1zlUk+WDpjJfUmRZizuZw1byEe5JJ6IzpL6XkYriIiQ5Fkt27SH4quW9aWlaTZaNtFnPFcM2MI7Lw1uLmPWRWSLJgrqlr+oSLRx+aiz1vbKkldlr8Lw8BmW5IqGSbzrouU0HOqRE5HJVFVUcSFJLER0u6r1pQUczmH0AhBTlvoRorOBg5u63sQ+SIRy69AiEW6JF5W1XVHb20upj6xoxUcTEHTXIZzIykg5EgRmc4Q7V7mpce2YJW/edwNbLblHWTKkMZJi7RJJ8Kz1JIWxEKX2nEfUOPd202XRZHDrbfXdOLMt6GfMWE5LwMuJIi2H7riQucRWIVsstJEhxyLbjjS6tavLeU4oXtKc0yR4wkgXiEU2gWyDtsWrqo46Ak2X1SFUdft+527sail3fLGbioJgtfS3VSJOJQohw/cdHEefki2bCikWK5COl6hHbjSzVqPe1zXO1IMNdpH9WulwcAMyI1h1kuQeTmoeKsZ1KRt1W+zf3AQtmrSO4uVXjZiJKpLIuSIto+rEhVIhLuohcl+MpBxKxMBdPXP5KJjW6DmKFFgy8SyyXFHWQEkcsiyLbkWXuGmyWbcXVtq3vA2HdrK8o2RRnOCclE8XaqC2SRIuFlyS1nCSqIkRCqOiRa2Jemh8CujdDKBgYblbfMkyk4x9IL8C4osW0nLN9JdwtkSQjoDjpbSEh1RxLLbTmVqbxtHMmCZuLctHZ8wABBnPM6Zqm2eJKi/MNGNuKLQmXkvLoFB+EzgkkTQSa9yLfQRVQ1hSLIvvsVe6hcrdVoOLYmLWt5pORxePrSUGGrigLUsREXIkuQ5erIR2+4qZ3zi4xsg7snOWcYIjN60u+m3zcilSFYixRFX7RpY4peQtiWPxUdd8wJn64TfMLx+wJyKnEG9ty7xqk/JKMYrjtEWxKoLCOKJZaRFjo47chy1NqAOltPTk7K4ERk0ESZgAwYgRnk8d7dXN2lwDGJS0mSFvoXLAoIxrPpugJkqiJaRYtySLrVyIvvhL4t1Mj41bFuJrE3nba/G5UuJSkhI8I6RSWYFjqiKDZHphEkch3fc/FjQW13UYzVeFaPNCItm5ofy2L5CPKPbSDEciJYliIiJctuI4jlj3EVbRsvdV5G1sa37huSYd3A8arS8VIOkkPFpbW0h6dbHaOiQ7le3H4RrZVYXvc7Ro11adOZGTRmYmCTnCJ1yhNhzCnloq3Rse6H7i6lClGrnFdB3cwkSui5VyVJEscvSP4vVUfgfMOBiEJKUgeMcUxILW6rKzDsSWSx8hZDFbIkREhLzRHLESHL00xXrat2SdrSUgnyVjbRirdkxZ8XUjci67lIcSIWSRLr6JY5btIcu3t9S025eW3FwSN2X9d0Qk1LEUoeIfdXKOVlktdJLLcih3bsu3HtyLGioYunUpXSNdALj/4uI4joPLQmvbaoNd7b8vckFMXd4XwWQWauVodcXKT1Ye1sRCqkJIF/hHbRfjEW4NythkeZSMlBMY1ZF5MQUEumyZFjiihuR7iyHIsct3uplasnDlC5l201xbJ2yooztcoC0W8kg8FUh6hMSFsQrkkKqPnk4EsS+Kogm7Uk5G2bDh+Xl3StrMo5F5Jx7COKPkJ4UPNWerFkQqJFisWQiJCOI6pY0l+IqVHbgOQziI01lzQJiIFxEyDoh2lzrWpTWsm75RhGvJaIu56vDs+qXYlCK/zXC5CqLlFZYcSRLWWLHbVm5ota3EH0N0d9GyfJeKWsl1SCA9LokXUrtkdX9SWWQkPatu7sYJ7mLE3WwnI+4uXyXiUk8WkGb5pIE0JsRZCSK2sSush9ziO0R0fiIqOtbqlrDuFe4LJsvl/ESiMELXqWt1dWQouB0iJDz9HXIcshEchFYixGnl+MAG0aJzgSAJyIzBmJMd0mJHEFNl6TJ5vaq3EZCLgV46MdJdKkMhOIu1eoHHWWLERIRyWHbj2+6nN7YSN5XbcEfYkMzF7Hs2qaULbsBKLpLOMRHudbkPxY5ekaEw99zbxa17fmJKFhoi37h8aB8hE9aqxJdZIlSISV+0COOWJd3bkW2rUxK82LnjZd0pO3DMQKzspx45aRhJMskcvtJbcRx3dxbalX4oPa1psIkSSSNRGogmBpcDnlzR2PT+z5dwoTi7YeV19lJ2zDtVo9JxEMmwk41lRRcOW2kRPRy9KQkRaJDuqvblpLScJCsXNyKMJa+Jvp3cgxaC5ZKkWS4ok3VREUFxXEUNJIiy9oj3BYex+ZDm5YGQve2bzfR6zok9eZl/Bsi7lhWcr5aI7si9RD20HuCBYo2YzdIumSAR8g6aqw/wBYyfLkW37QKQjopCQjjkJbscscca5mzL37MVgSYzEGDB4XHRwnSJ1kiVG07jbcumWfbLW1kp15fl1Wjib9ZGVykV1Xs23HaukoKOJIo4riqKRIlksikRDj2qV4TNkurSepWxfvkyEt08u5uXiyJUkRy0OkQbCToUBH5R24/Muw0NZcFMoSUpd9n6azNF1pjFLS4pE4Hc30S0h1kNuWRD8ORbavxEgzZtkIOy77J/IDIlCx7ZC0EPt0e5xyWXWHIlt2rigQq9o44+mhhIrGq95c7I90hsD/ACkSMjM5dICjqbmuuuV3jetrPJm44iN5gzrplNRiKP2aJRboy8sjloqk0RH+rZaw6WOXnEXpxIs8vGOTaFITdn3WzecGpQN96BPwHi+xJJEViJyIiWKOQpEjiORDiWI40paRu2YahGXU9lpbxwmrux5ack/D2Kool5yqxa6QopEiPb3D25Zbq2kblXTuN9KsLBgHsdBtRG6Ikp1CQ4SaCy+OqThFXWXEV1hIVfNWEiHJag2LHgBjcxycBOg/p1MAS0Q5oGQCoW8VuynLIvS5YhvasM4gV4dV0okzcvEujWjxXJVFHHSVWWc4ljuIh8rLaO2prkiphnZNrQTwbdZQLqYdOJB6+kn+KD7/AEKopPy0BFJUkCHREkSLEchIcqAoyl6XPYJ23HQ8ZJQK0m3dKuY6OXdvYEiW0kW2tjrCkRERIpZERbviotK3RIcqr+moW4p5aYeiv9W7l0EtdaXichV1uocksKK+IpJfciSQoj6hKiNB7awZSGbZIZJJy4zwO9oZ4cDKNzbt1qgiJyMlIxrbNrvJKCK4GEkjLNI63VXbBlkl9zH5L6+RICQuCS3EI+rdlpy85czkTxTFqvIMwll3DiOQjowXfjkekJJLC2cpEvi57h0iR2kW4u6lCynjhxOuZKJvaNstjb6q0tE+IyZCSDrL7OKA7iJXEcSIUfTuxyphnb/4p2TaM2Mw4KWReSSygRzVzGi5cE9yVJZ/r4q5DuEUhS0uoLt9WmvQrMJoUTuvOciTMOcJMRpAzJjzgpZFrrWpvCP5mT3EbogWV68JKHlkYFpIytwsh6FbtcIEjwS7RIVsiyEfO874qbGSuRwxu9zd/HxAY9dvByckqw8RlMiItHptddESxWRR7cdpD8OVOUtlvdK523IpJ+I8Wbdy0dzCUXb2q6epavUrrOFVV36GQq7ksRLL05Vq4h3N8oJXhy4RnGUc+k27GcdikKqu0UMXuKCCTdDdrL49QReosR3ViaGgQbQMs7dMwQCZnMAwIyPBMFXdtWJezpJ0TK1SgpBtcaLVFbwlsulov2+O1YRFVXJ6WORY7SyHEa6mmznIC3LfjrfuImMq6auHzOGl7mctHceKKxdQ2WSQFEfOER3eR3Ld2OtXPF7GviVny5Yv7HVfTcjMODaXBMRz1CSeIiKSAluIR0MRHcQkIksW71VIzg71tiObW3ILWjDxr6RWWQcyCTB8JOEsdUdbFYhHIRyH3Du7tysU1uKYxpqgObnB4iDmBJMTwidQtjW3NGabZS342eml04u6Bg27VBwKCUhMC/bNnSBJa6LVXLW0sliLVIRyxLEiLaRKCWtVJV8oVjw11ScCQo8VUCekqs1JYR61FFBIdwkQ5Estlkt6dtKh3FcFv3rNz38rCBT0aLeNVXiFyaC+biPnINyRRxFIdER9I9uNUUoO1W7fxhxfk4qzdNRRXfMYhbS6osleiWIlUdxCKJer1e3Ks7sKatMMrvNsCIu11OgBIjLXMzyWlsW2p7uNR0RR0JIQM8U5MO0Vod9pLJSjmJISybEssv5IiRFjrCRYiiRURjphpLNH0DFjYqbfQEoxrK8UXbkiZN1dZy4RaJLERDokRERCO4e4csuPoI2G1RZM3lpzMtKOFSbyDZs8ESIsiEenLFYhLtyEhLtKrCvMNaHtxe3Y2zl4OQQdk3GQ6pyguuxIiJZu9SEkUSV3Y5CI9pYiOVE/shz6drGkmdcueveOWWkc4yOS3fK1M60tLOCauIWSVs9CY0VNdiT0Up9xkqkT1FuijtHbjo+4to+kduMyzlHgSSLqOKL8SawryVXg9z0iHznLlFZYhEhyIhLaRbssd1A+N9K+DvbZC1rbh2pE10uhWckugs3LLWRIl1sSLIsi9tE1LyvBZODnoueVdeEpIqJOkIwskHHb07hbRxWVxHaREW2mHCVGmS2OGceY0DvLMxxA0TWtdaoeYS0lcCP1q6yXEochgY/qXbdJdj025ZYtERyEiLbo/deovcGukVrkQC+7ngZeHjm5MY+ScocXLlzKo6KQuFhXWyRFXR0S0SxEtaiq0PzIUj5FZqjLtW74SmHSTpcWCD1H73qURWIRWL5RL01FcyM5LKDJSUwu667zox1MTnVrx6I5Yi5RRHLIkRH0+2n4drKVjWFuUjI5gHhGnDrzAlKs3VRkGvQWpL20xZx0anGs2/F9IddB6rluiWvkKKes56kiciIkit82IiQjPI3hI3RdCUlcPO2SZs5KP6WKXdSzhyvEEsQl9pJBJIv1PnEI7ixGhk5ZTNxxePeX6z25EI/WcSDkoNcUGyIiIi4JbIhyItYse3aIjrUTWsuJbyc2yG2J7j4fboyH2lZlDk21kNfVXIki1ixLFERESLbt7ajW4QjaTv58ADnAJIfMHTXhkFh2bUpqzVt3A+ZpylxS8IwFfp5AWPUuepRyIuv+0OSIlS1i29o7fiqO1luXKcggo+tG47h6hUmvTFJooCQ5Fo4rYkREQ4j6cSyxy2jT83t9aQvC33kqzIol5F9G6Gemid9DrZJL9QLL7QiQkWSIl+pxEu7bWZxTaStW3JmLYRqrAnTqDXcDZoyBIMUNJUV0dpEstkQ5ERYjrCORbqacXSDWsbMHqf6uLRJOXPkAqd/LakR7dclIWpF24vBtBWxWiWrxs9c6/hvUkv0Gjr+diuW0SH0j3d1ELViLwuRC1JOx7RGQdRrrImbOJkV0HJCQiSzklsm5ZCiIlorJe3HKmVVrJLfV+9m8llJv3iLGBdk5joUUI9AtAV1kdxI5IjtV2iPdkWONaP3dlRcfOSDWSJ0Dd7oxkQ6uFdy8XcEsqKyy6zYkW+kSOWRCRZYj7sqYMXDYoMzk6b2ZJBkEgxPlEHQay35UuPGN9vHAJpwYDxGeJuguhbyEe0QfCI4oi4JJHR2iJaREPbkQ0YdWROu+YTxWSlo+SuFGQ6yZX+tLYRkHCxEOTQmwksJY5K9u0R3ekSJ/XmwyeNlGHG1odFaHfC7QY2WTkUHREQikiK6uJEWReb5RCjtLLEar2lzN4xjyNklXFzLPxQfN1WsOk2iWw/8Ad8RESEsiWIltoluHHKlPqYtzS6hTAMERBBz65CIHA8jOkzZu8KXLOjpidupdwiowuZwi86pJs5SfySsuRKiOX2YdYi3CWRY0+RHLm6It84kBbpETdVaUiJAWbdIZAkFsXGXXr4opIkisW5Ei7ttDLduB8nMQKbPlyzlpdu1Wi1Rc6xLSqzjLcQo4iJecWOO7t3FV60JLmJxgUE4uPaDCx5OnWqNuIuUByHzkeoJEhx3eotuXdSca7FVHEUoAyydERnyzzjiMwSNQFqbSc126j0dIQctIS3MCDh5nXRSaxcbHNbhFsuqRDpEIi3bbhxy9uXxZVcK23VzMmTcoV+LN8o4IV0kJGQKPHHFtHCRY6w5N1u0SxyLGt1HnMZ4i3vx1PPWoMVejZyDVLphFwsJbUcRHIsRLIhqjxi3Uggy+sFzMnS7nJZm1d3K2We4kJEst0mqTgR7iIiGufTwr6hupmCMsiXRAiM+Ws5ZzPXYMO3i5NclDW28UTeSloyLxxHzms7Xj2cdDooPi3IthIhJYUhyHuL3duO2Pmg4Xjfouy8DIKcEXt9XtGxavTriskQk983RFHyRH+bldo7fzUOtuDh5iQ8Pj+qVXFIsvD48pBUS3dqKO7dtH81VOdbpNqhy85VM+v1YeRlpt42VYLttIkWggiO4RHV13bjIe4fVjlXV/szgxTx7ZztngePrH05cly+22Nw1C1uqRmLp4KoyCg9GeqSmQlraW7uH+KvrCAhp6XVty1DhuPCWlWSOkHSj5oluJxkRFj2kWWJYjXzXd7ODyiVIdirGoOo5uKqRKkX2gdqxZERZZLCRfi7R7a7banPG6rogbbcKMR4SlioN2IvoxQQVct8dpEKm3VxQ7R7sir6Zi6W0phy8DdvLlv0yXVqundhwMPeDe4HUO8uhnJk2jybJNnDZugkSGRd2JZDXF7ms2YlpEpj6yR0k6feYS5CSIq7R3DkPb7do/hopzecIrS1qrN0SBRaHmpIiIfNLXejjl8WI1svdVvs7OFFrKMylEUEU0MVR2l27h/epbWupUmtprfR8NqWmbpRjAFaslGrquGMks4Jfq8kUkSFDJHRx3FkiiWWX4S9O3OBrMN/DW8s1SFfFxpK65EquJNxyIhIdu6oLZdR91SgR93SyrV1q6wr9wkt7i+EsaO8/ReOPqpOPBjSN8zWElW2QkJY7kRy9PxZd34aq625q1ARVY5fS3Jp5D3NbUWsjNOmZdGxbpJKkSIqoigkI4kJbS9PnemnO+OXKkhF+Cx/SjKN5DJokuqtu/bencO0fy183cmrqRt+3IZMvIaumglkREO5HLW+bd7a6A65pR+qMwnAy7whX6pUkksdXEtwjluxISIawYhjC3ZzCw7I7RzkfsywbkiZ0p54MT0qLNaPSascVUtYlh7shx2jluIiLtr5Kkht22bs5oWu8VVj5T6x/zfIcV0GyCTdZfzxcCSWRDokWIiQ+qvua4ZyFcMydWbzGtJEXSusg6klX6BCXcOiKyGiPzEWNfDztnch86OZMPbLmQdPHEO+IfCGaM0TwSRHLcOWI7iIlx3D81c5xD6DqLOEHjwI5T9lvwFOoKubUN57hbcfzrg5KLuOSuiKJJq1dvnTwVF1yQW0FxFZH04jiJbtuPdXUwi2bGDdJXBZkkk1dT4326gZFLFm2REF0BSVduV8iJdEiIUiR1lSJHHIdpca5ox89LMIWWXnH77g1WW+3TGTQsXGkukSKaxZEJES5bfiKm521jHjM7ws/lBFzlvwLrUl3MhPE7J8KIpCPUjrisORFliIiJFtES0SrBiKNQYWiwPMARMjPkM3NgnQQJnKQF1nC11qYJG42cMudutbYTiCZzrGU6pyrErKoE5ES6ZVwKQoiOOW0hxSx3COJUXZXfLPZWZ4uOYoy9zQsixQZuIU3s2vLIpq5CgsglpNibIiKxEqIiREXqyyFLSK54CIQmOMFyvh3bQnDxVi5h0HarkdLaKxLCqOX2kRRQEvTkWOiNAJe9J6LRc2iy5zMk4JxHES6URHrIIPFliFUkCQHHL9jkQ9o41gHZra+6wDzzPETwdr8s5zzCGLl1N60tvmM/BxEoXRJjcDJOO4JQvLRs019FcUiIXKrkhHgSyyKJK7stfduxq+nJ3NFtzg+PKq71gWxlUSm7pbW+xY6SgtshbMiQHSIlCFbcOWQltxriv6L3uOM6uanr/mC4JCUgxbM10kBjdqokTtbaIlrEW4ce33UTjrubSEdIFaXKDjJu+sat0n9wJeKL9Qt5SA6xEIirt2oiiQluIu3IRqdlVGs2bXBwEdCNAM2lh0jhnHWElzXeFGWRNI1JrAy9q8rhJbqFHUhclzLSxKuBESVy6ZXEfN2iJI/iLcVUZi6W0XJuLit2/uXzWQhWPVJFa1rrfoFYlhEtIlUNquXcsW0RHaWSuJDCUvRm8iWSkHy5g1kVXUP1yyMdiJZEkquuQiRDjuEVd3aRDVhlcifFZJCT5hIpRisQ6i1WEBGEKDkWyn2BsIkOLjJbTWWFX9T3ecVbThSzOJaZyBLgdZ1DuA5/gmCm5uaa0+ZszKKp2mx5283LpVkHhOPD7dil2hCzTQIicJJkqWQrIll2j2kRbccgvBy6eMp68775T3zMoviWWayTycKPbNo9uvisiKopCKy+RCjlu3dqNCoxjFz07wnW/C+btfsYgpKRXiWAsBScCXpxSyRZCOikRZCW7biI41eXsq1bqVasonldOxvF8kx4M5q8L2S6ZBisuKCaw4oI5CS2Qj6cRyx2kVJNDDURswyNJIhsZ9Cw8uGcaHRQ0l6FRtibdJSTq3rLjgbyrdulFTt2vSdi3biI6BCOQiJDuJXbliQo47RpgjLhi7Ph3bOMvDkc1TbvHDhASgHL1V0SGOh98iRCkWQ/ffsfiISVfqhCQS7i5XLvlFHqwKKw+BuZgpTqSQxEtokWsqRLZDux8kvSONAGbiyXyQPLiv7i1cIxyzhq0h4MSW6jXEhQUWLERLEiLIchEURH20x+FpVxq4ty5u/+2nP6odnd4l0Ozb7VVb+AwnM2/ZKUuAtaci7QttBukuKvmuRRIRy2jiOWO3ztuJVMENej0XMVzIjriQbXVJi3bS9zXkqxYs26JEKoliXn4jtyxLt2jSWV38v1lQl5FpzAvPp0xUFV2/6RoT4iLqEiFActIiIS2rCWO3blkJwOX8c8hZ9yjyLioYFpVRwk4mLvRYuYxqiJfZhbrq6wluEiyEshHb7qzVqNOg7IW3RmbQZ6Q5hyyytOkKHvIIzSsV4rFv5OGsmAjG0uszeKyM09drudYS84kEV9ZZJHLaQ45bdxbq0h4vlGq7g2ocxI/i9jcemQt+0HLldd0RZDrdQXnEK2kOOJbe0aKxI8bb5aNnkTI8sGEh0EsKutH9dJvRJZAdxEJCJEKhY7RERR9xFR6CnLjgWXgMvzFuwo9aPZEgxs+DFsLlqhkq4LqSHak3xWFZUUSyIRIssaa9zi2KTzqRE8iZO8x3PnEclDd4VUmZS7bztuNWuRvzUu9h4i6ZvODeLbMmwvkViVFFLJJYh8lQiIfSRF7ari/muC0ZMIconPQqsy8M+uV3Eq2FFYXIislkSPtLHH/uw/iljXNuX66Q4QnL64ZlePQfuHQuLpci2QFXVLWWVVIe3LbislliRFl20Rno5K21ydxnHlLbcJcSDXgaaD4bh8KWbFrkiOt1JZF1ORCO0sccqzksYNhs41ymNTnkx2sabughW25o0SBYLx1FPZe6Iy8bDt54gKzoSdMPEl8kCEh6ZMkltHIiEctvq9tO60lzHlW7afb8xuYCQOLbGTXeQFmdFx+0q6SwkqiQ9Q3ElcRL1DtERrRHmyuioSA81HTVnMQ6yy7e1LVQaLsdbEijhEcfK8rLIfbl7qM2Xdiz963SZWnzZvqUetenHg5uBePSFYiIhLyh2jojiOS2OOXu23iqry413UhI8tB1e1se6p103BcubwfMHmIar8pecKDFdRuMjck7oMkBxES1VSIRyESHIRyLd21pbTeyXN2u4VvbNsKQnWNxXuGYXcmgg1RHSJUSyRWIVSLWxEdbtHGn+3bTvKzYyFkj5OWfHmLlR0rI3RL4pNBWVFJAnLZRfHJLuESRIsSEiEttEH0/cLQXce+5u8oYFlEybXWVgrdEnfAUUiIV22LMdbb25EORF6ae/tB7g5tEC3QQdM9dwPk6EadQUUylZN1AcE7YstreisugzFEibW1ZKCDxd0lq4iSypZLlkQ7sSEh7u2ui8bLdya7zhIR/M0YlvxfRyTe8btQt9ISJAVVhLJLItVYl/JxESy7sq57cEty+Zzb6ZHnzecpMLM1tB6yhkEMkfuumIupIhIvd2iI9pULk5/kjwcSsu0trmNdjJvIsRFzLTAoCkiSRDpLkgO5XISxxIe0qQ6lVr0w6mHT/hjMnrs888jrr6iW+FquSNhwTK6Wd4x0xy0gm8cq1UGBKWVl0FiSHJUlh84iHIdwkXqEaYkb5sGGcNjnOaEO2ZpvnGqztG0kGTzoCS9LjSEkVSIiy9OOW4u2lBK74G6CilmnIG0+qkpNxEtXa5rtmQ/1bSFQRVEfJEhyVLu1iIiLdWXHPTmJAi6t/lyNqWoyg0Vm+FuR45PEchSWVJyWThbLuIiKnVMFicS0MeCSOZbpmNYefUidZUey5GbWujl6xRf2bbFi82LljXLgZd9F8H5NPuUF9xCgJDuyRLIh2ihjuyo7CWzeMA5WXn/AKLPEnXSkKr29bgcIJZbhEvOVREiFvtxHdtHHGkqKfX9fPEGpX5fk26XfDqjBR66uvDoZKLvdQsdVUciEUy9WWRZVbkeQfNS6YjqouybqICXbrDJ3JIIMRIVyIW+IqkORdOmORd23LtxpeJo0qRO1rBkxMudnw+Zg6aZwOSkJw0oy2FV7adc5uU0JwbkMIK8PbJSSPTKiSq5KrrpZZZIjiOW4stwiONJ7++rwex/CNivpB3PNyb4m8onHQUIqhryCyopYksJDrEI7csS3bR91R812brwC3LR+uHLKOjRQaqLRVvvCUVQIRJJJR+vjiqqjrFuyL7wiH1VAtddlW1JiTjnhOPo5wTVNdrZkf4boaDYsdJZYfuhWLEfUXnEQiXceHwjS0VjvOOfdadDzDCd7ld5FRt1soheFr/VS12i96csbumbgkF0XCkpP3GKbQnWuqloigiW4SJItxLZbctolQ67Dt3ldeZrQETyteSqT8lma0TIrSjBmLdH7nTVyEuKyxZCRZbki9NDIe++WEfMRa9pcjpC7544omRMrnfqSqAuBy89NBER1fJ3aZbUi+WjNg3jz7Y2slE8rOWSMBFycoi6dzrW3VVUlXCpCkgWusJCiKQuBEccfvcvVTWsr02EvbnnIc61pnpc+AIyAGc6RJSi4pPTvK9JC+Y1azWbKRnWz1uUOvFwXnESIig20kce3aOI493xUbkLa+k5zBbnMTCV2SKRL9KPF+80MnAjjiiiqWXqx2j/AA0xzbj6SU+wcSPMznDGWqnqYk3cSKCDwiy0hR6Vt5yIiOoQiQiOI7e4chJcqeVSc85ib559SkpGM0E049y1jFwxElBLcK/pEVFCxSyyxpxxrAA4BlwHha6rpqJAb0y804vc7uqOC5PPIN2lJX3KWDGptVRTWQmLuTW6TUQV3KoNMiLFbdpDuyHHHEqWE43l1aKr5wy5vx8kBaLcUm9tquFVxEhXIsXHkiOomI5bshItuOQ0bt3l1yqc8HEbDRV33pMKM1lEmzBEUOmxW+98kXJLDiI9wj3F8NdGi+VE9CM2FrJcjLaZy81HDJqz12LfdIrr4oDuJJFsXkYikQkt3F6qlTtFtFxdVefKGtHOYdJyz0166qoPiXNI+4ORUcsLqLHmjKA+MSlWiAsY1Im4qZCGolqbdYRLLEaKtrScSika6gvoxzbtJ3xJZJ9cFwq8UZDRy1slcUR/UltEvT6q6/MSF3Qr9z4fzvtOCQkGovJwomNXbcdciJXQ0kUhFYRREiFUce0vmpCupzyllpx7KXRzSu+81NDynwoJIk+WFfaQk7IlhHR2/c5Zbu3Ea5jMe7Em5rTnxmofsGD3MkAKrf3mouEvzdazrxMLP5Y8uBZkLJV4lFtlCjU3IkRIJD5xKEQlkW0lh7ch7arL3Nf3Cf8Aq/N/SZWTtvi5JF3KwDRQE09ZPTxTHFEvu+4chTHdupwsR1a3CevFra3KaQnZCQldRm3Xt3xZzFCSyQoIdS5LHduyJUfb8VX5Ce5s2zwmk1+YvLez3bgm4i1j/C+DtcSVyFBUmSRaPTZKl6csdolupLsS5tQtZTaDAGcA5xJ0qOMSf6Z1kSVGw0rnDzlNZslJtIeLV5oXpNy2iozI44WyRIkJCRYkSxKDkOQltEhEu3uoi15MubajOLtvyOeL8H6gt0n92uBQTQyIiSIRFVARHEdxK5D8I5Uz3XfNurqJMrr+kTzEu6GVJZRVvGRy0cissRZZEuuRbS/4JEO3trnVxz3Jp6qTa2eXMgpxdrsyFd5cKzmUT0BIVxLRHHJXLIiESx9NPw9fH4im0b0cTBH3NI6ZwG+6jbk0rSj21XorKcw+WVtIcFW8ev8AVTgkuuu33Kkr9lSIiH5lhyxHtxrDWOkLxmniNvXZfvMWNJXLpU4d6gUp3GsoRKrkKOO4iVLLHIdtT2tJc7pSYEOU3JeNtsHUcTFJ0FvIs0RaiJZcFn70d2QjiREQ5Vi+o/nPOs+PDmL9IiHdms+FqUahPOZD7OI5EuKTJIkSR9OPw0suLa4Zc0HoQXezWk8D4x04EW0ulbNLFv2Mu+3WFxT1ptISIeCLN446BBmC2IkJaQkk4Id2W7u3fLS05va3nE5PXtLWo7mLph3flPUAEoZctXFJVZHHIfzCJVTVRMeWqV029a0Wuuiqs1k3ClvEgKBZZY66y+KxfDjl21td90yDe1oNpHzPHhaUwPVPLfjFWTERW25ZICqssO4cslh+Wm0aBe/fIc6bcgaembtJMu5EgHVLYPmRBo6mLmA+ZzFXjG3++miUapOhHpJXIRV8kVkOnHEhLuW3e2hNyDeETcTjl6oxcRyEh06cnGSDtsKKy2QkRdQiIo6WQjuy2+6jzeJgXlwxzrltdkpGR7GGJ1JyDHgs+QjVsiFUnHUJJZFo92I+ocaBRkTbDq1nDu7nc9wVfOnxRkwzQJyT4kdLWEkS0RHES7iIvbjT6DwHXW7vIg3DPLjoIkDMiZBAhG2pvXQpDt/mRGy8W1a8vePRy0qSkHDi7VXQJbHaTfFXIhHLuyx+amy+7mgLfktFzyxt+4ZbpW5SM+pLvxdk6xxIvOLJBUSx9WO0flpPhrAkl7VjnktMyrNy9dItYMhl2wtmwrFiRLjq5Nx7vSNPUZaaPL1+nPRVl3a6YyjVaGSSSuNsmhOOMREiSVRHVIdbEscSHIcctpUjFVKT6gLnglsiAS2Trrdnl9ZJ4EU5wu3khcbmkLJ0oZzZ9mTbhFLqEHAodSuyy3CRLo4isXq3ZUSfcxrmfX9F3fLNYOBn2LUhxkIIUGQjjiiSSAj7d2RDTYparx5yuudG1Yy5Y6XklxKcjFyJABxIRRQQ2jrliRERDuxLt9yyvLSs1akde0b4Mq6tfGJd+KpIqF5KPkoot1yIlsRy3dvw5UVKpRxJL3UxObTJ5j1ADj75HOVbTciLt9cV1coZe7rmv+3mYzKo4R/hDASek2xEREkdzYsS27RyGk7hO3Jd9gRdo2+/umXXhVXEk8apJarZs3RxFEhERyyH1LF7hGjMk1tGeu+FvyWvrQjJ5cRecZTSXfIOEUR2loCQoiW0USx2+oRxpma2pe7q45xpAI3cfByqLBW5jeDFINo0sVyHFYRyyH1ZCJbcaFtWhhGE1IGd4kBob4bZgTaOsnKBGSlzWrm113c7uWVjHMr1K5RvDFdddBFJ6uOWqWsWJZd23Wy2053rGW2yf286sNOSgboWjkUZGOcMF0kXzgvKFFFAkMSItuWQiJZUXv8Ata3AvBrZtlwcr9ZWrzVdfWxdBog2RIsemX1ixc4lu1R9JerGiDi4L0m2Nw8ykLPdztwxLRaNdzniDIWKGiQjroMiHISSFHaXq2/LQ1MWyo2lUoC1kaEgTdpIORac+s6DlKj22i1c/tu3+XoRyMJPWWutcrGYykzVkUkG3SiQ7SW3IjuLH4ix3DV+6JTk4i6krqgLJi+KTGWJq1iPE3JNFW+JY5EiKRZfEK3p7afo634qxmL2Zt2Ps99ZM1HOBknD9Z7IFIFoJKiir5Hk4rlkOkI5EkQ6tJ5oTtnO4+47ht2zkbQnFXCcezHiUizZEKW1dJASVWRyIhLEi3bu2l0cQzFVTUBd0FxEnUtidctBMDjJhAx17lRbR9w+ONYlpystPTuIkW8cS5PRRxRx84VllxLEstypbdtBGbUXbdwg1GPQmLdyU6n7Qr12iXaREro92OIiO6mfl5Mr2w5g7Luy5EIG2Z50Up4wg1SUXSWRJVJJXJbLRHWRxxx2ju9W4VziuKSlL1mGby9vHfCXQuoh80eNhbEJCPm7cclcccsRHcJVuoPxLsV8NAtiZl2cGM5BB5ETIiT00Nva7ZpuZXZzZ5jR8lASFuLK3Db7oZlQW7VtHvEEctJyKXlCRKlq5Zd20ccqUb3dXdH3dL27zOcTtufWAm6zpCQkVnaqCIrdxJD3du2pYCfsmctB3cl981LhVvcS+yxgiuqg8aoIYoIEoiQlqksQ7stoiXdlVFpf527BP0/08EZealG5LorsBXXYx+1VEmjlciWFUiIh7e35qVh8OaNZ4pUQAMsmkQcpIJyIBE92OslKYy1zsk5Wly+t2egHaKd2YQT544Th5xfWJdtj6XLcV8UNfQLHuIsviGgl22xbspccg3jV3LBnHIC3Rat4xbObcCJf1YtEhEldvd8VWGvOi24VKRhrTteWkIgo7w5NtJTY5IZbl1xSQSHz9bHEiyx7aTlXPM+/ozxprwu+4omBJvFIEOq58NHEiQQ2iPpEt1VhMNjxXfVrPsbwkt4xynPgdBqQia183OMLpKozEFAuOStm8s3q91z3/bEUKr3Xjybj5C21XEvKXIi26OXp9oGMmrkvmTimk5Dw0ZNQuLdhOvEhESkEUS0kJEnHklq4lkRD3fipPRte/JJm6vqSj5xKFar+GyMyqsRaBbckccsixEu0aluDljdUDNDDyiUK1TJBuoUgT8VkEkVscVshyL1DkIiRflrRRweGYSx1QOqOkzmTPi46RAt1iJlGGN8XeXTYy/pSSiZazHh8vIllFoC4drtmi+MgIkXkFoJbRHWU88cccsRLdVaRv19baQ2fy1uiw2iDWQRTZvIG3F+DwiW8ol0HL3jtIcvvdYfTuxpZRiLrm7kue1Feb7LiQs2qJyUeL2QYy4oikkigWgJLCIjiI5I9w47aHMrWiZywVX8W5ux/d8WKxSaDaEyjGbHIREiUIdYcREvTjuHtxKsrcBhGPJcciW5RLZIGZkeY6TB5JQpMR+9GF4csuZEctKXhzER4kLfVkXCwpvV1h++0EtVUSSEiIR3Yl8pVeh5G1Jda54zmNcVwOJJqXToubgu5ZJIkW/8AqxIoJFkRYkluyEdtBYeItu3rFhuY7Vs5kRIPAZli+fskuD4XKSo6rZEcl0RHH71XHEsccfSauPlJdURzVRt5zyykYSJkJtrJJNVW5SDFmxVIe5yIlrIYj8RYjR1Dh6jTRe6HAHebDSS0iQIM8dMxGvJXa1zd5KrW67OUvgHtyWHBNbbVEm7mPFFy+6ZuS3mk2yXy1cdolkI9u2ik22sWcdSUdy4tuP4Mm7zxJ6Mi1FhKN8kMugQXJUsh8ghHIcslfbTTenFVlbV0pyNq25adtSSTVeDUYWi5fMX4q5CJNnL1LJuO0t2Qll6ce3SRsLjeNvcV+dXNGDtu5RbE2tJgTqP6NyQqjra3QZY5FrDkWJdvdjjQDF02ubXJLR3YuceAMwBvETvEO3YknUKy5uTkvPn3L2LSuh7apXnFISUaPhDCReItiXHd55Fji4HaQiiliXd3Y41sw5WT38is/wAwHHL1dgvEORcIzCqj9B6giKyQl5OOjpEK5eb7kRHuohOWvASjJCTlPpERKj1rHeTKruVpAikWyxYskUdIX7ZIUcSEtEhy7e4SpbZWo9lL3kp64Lotq7deL+sqrVy8fircgrFiIiSI6xLktiWJEJCXd2lWllQPpkMeRBBMh0mIyB3QZ4yfMI21N1M85b9uqLubRd2zYkMhejxnLQM1Ezgu0kMkMtFYnDnWbpK5DkS2OJJ/iElytmbatI0Gju8Iq22duvMpvwxRJy+cuMcSWYLjksIli2EtuOSIkORDjQy1eU4OodW0b9s+StuVavOuXQXiBZu0GIoZCPiL1ZJIRXVJYRSxV84R7cqvqT6djwUbfkJbNsIsI+MdRCEU3vRArgZ9WORPdVpisQiqSqWktqkI5bREsqw1bKzHYRrrjlxGZiAQXE94R08QOea7mu3WpQt9G5HcBLSVo3RcbtpGqyBOrearvRWj26yKuL1ytpdPpdordpFW7W15i4OlbcxJq6I6Uko5v9WeuS1GT1qWWJE5cLjooD8PpyphbXryzKG+sTGAtmPbSyKMTccPKLSkk+bFtyco4uUtVJXRyyEshIsct27DNHlky50RTiCkVpWJkFUVIZhC2t5TlwqSoix4oSaqo9yyW7cI5du2tJxLxfaxzDmRLc8uEiW68c5bnPFPZV3juoKvyokbaUVmLz4spm3I103ZyKFpT7BVdIlhEkRHLIiyFX2l2922oJTlFDw89b8bIXU6jYu6lckpBWJkSRZIkriluJBInBY5FtHHt3VlvbU9JTL61Z+yp9HmGZEUc5guDJsjk2HIkiS+4EUhREhWQxLu7sqaojnTdKMajejGLYu+FovUzeM7wvVWZKQdZCkKqTIi+9EXJebjpiI7cSHc2pXxuTqbg50cCADI3TmXaumCBnGYgFTaVEscbfvSUnl3lt2u2hJKzRaorgzQGPXbCOIoruECLu7ciLLcW6ui3LaEOloBfHMBoqqp/O07bbieQbMjcFqpZIdIJN0MVySHHW7ctw9tJETNS9zQ60PEJW0u2uaT1pKMShXM3MoaJK6K7klkiIsSWER0lu0u3upnYyXMmFa3G6mrwvpzB2moMQ6j4dm2j0ODdYsi1mS5ZNhyW2j02KvbtIqyY34l7g0ua0jIah2cDvwRJdMAaZEFR5qO6K7c8Ta0vak6LVaKdIxDro4h9Frzs8iSyCCCq4okXkICXqVIsiFEcREd1IS8m8hJKB5gQFhxsC1lh6iISx8QbZIFoLEPV6xCWsiRYluHLIfTTHIxtu2zazxa3L0eM0JpUmZAndrBcVY8cR+2sEEhLIiEVcRJUhEcSHtoNIkztVo5gVpC3LvJ8kio0kIqRekjFrDkO0R0RIiEh7hIRxH1babgqeyaWgl4mIOeUAHjGsHOeMarZQbu2orMwaCsHf0hdysQtf8A1i4ukF5XoCj1hciRLi20hRc6uKwjorkPnCWj6qtFOcvVOY0bcEMwtmBjvDxkmpIOpEUGMqKWQou2/wB8I64j9x5OJZbu2lHrGbrl/Ms3E9BpSgr5IC5t7XfuR8oSFF/o7R2kWJY447e4qISk7Z8pcclJqWpL3VEdIimkqWjDOW3nD5pdFkjkWWkREjuy9JbqM4dwJBLj3hllqGjIGGxyzyz1JKjqbu65UJ+fvyft6W4DbkIyinUh1DxWJtzphJYdwjrY5aWS2WOXqH04jXV7Sj5O1Wcaxe8wGSdus7dcKOLcLmCwjZDg41UFXqKLhsSpEk5WElUdXHaOOQluJFn5+Yu2DnVlOXsguTwGJO58pFyqSWJaTYVsvJWHuHItxEIkRZCWSKOszcA8cN2Spt1chSXHXHLLIsh9XxDuojgjjqWyIDIOmRzgZyDkeE5GOQOc2BqN5JzkZWyp6yncOUxH2T4fJOHjNixfyLsZBYiEdyWquiiIjtFcciIvTiREIp425Zyd1wgoTMq4ayzXWnBYxzl8qxfFkOiii4JElfdl6SLHzsalfzCkX1U3GXhY8C5kI5FRWPYodSLnIsSbiKyJaJDtVISLH2l6RpSUpftz3FFoyl1XTJTD+PRbs12se56lyiSOqIjiIrL93duy7t1NoUHU3kteQM9ToSM9WmYOc3GCOWSlnypmvO23MVbr13dHKC8mrFtJk3tqQcNG8SkTdYSIUHGLESWLFHV7vd2+qG0Jy2Z5N5EtbVs2IjOlReIMbhuF+KROm6uSokRFiRLpEQ9oiOKJbcSyBLk8gZYoy7rJuiSl0ZB1482kXmSKxEIijo47kVR3bhLIhIRHGrMTHXLwts77aMLRn4xBotFrxDt/1KsYJEJYkgXnJD6hIS27t2W2hFJraMOOpyIJAM6RvRJieEz1hVsm2byomXBSTlr9gZi3ol1Cy4lGQ6TxZRVmOuRJdOQiQkkiXbkW7cWJUxJ29zCnuEldlixVwz0K6EmryRKKRQQHHEiyFFUhREdvmljVG1riuadaxHKq4rgVY2y+eNXmlGQHUuyFEiHbiIkWIk43ERfFlUadnrW03Tua82dzcYl8/cRJs0Gfhq7kUdxecqJDtLHIdEu300T3bMmmSA7gImRwEm3OQTEmOJ0INuqbLcseLnLbgHnG4oqIeIrjry7q7Wwi2RFAhEUUBS6pEkSREiEsvhLdlQeBTcM+E26dWrEzyRCs1XdPnRL9Mstt6hFZFUciyLLLcPbROItqyImTX+tU7Ei2kmv818VbtJZ3EluHQcCwQW3EJCWO0fTllkNW+MpywnAWWl5mNjeMPrM4hKOtXzXKIojoLrZL7hLcOKyxF2kXcQ1h2rmueCCWnoY55EEk8joOIEavpPWLRkrVjRexNzOhSb6ROEBGObu9dbR2txJbLRyLHdiXb6e6mbl3CpykbEsYm171ery0hjJNkngtIl63RHFZYVxEcSRJZHcW0fiyoa0vGLb+MR7eQnHjK4o9uUgxiI9tGoDJaXaI4likK37LEi0ce0qEu5xR5asbDqW+1E48iceJIPHOsqP/AASWJuj8WKO7b+JNelVxLSAC2Y8tNY3Tr66RHDVBd3QvS/VXBD3NNOrdmZ1rtbx8xITwpPWyxbhEkSLFztEtqI5Dll7aIBaCE7L25bDZvbvB6+aFJcZOHbv3PjnUYqpD05JCOuOJDiOKOQkJFlTW7heY8HL21eyj2Gg25KuGoyEVb6yHhJEgIrE5RFsjiqSJY7cixyIR7SoFJRfN6Fj4GQuSUuZCNbpFJQzlsWuJZDr6zccsvi3Y45Zerdmp4l9YgUqgGsbx1giIIgxGgjWYkAlIa5zrmlNNo2pcRWY1RifGbeLxHWl3kq1Fo0QW24i3RIeoWIUS3EPduyER3ViNawLqbuCLvbmzpQLVVx0iMfJihruN2isTdugsO7R3eSO4hpBY2zbLqBcXBLX83aSSOsS8QSCysoqX6nuEUcSLuLW2j+WmIG/JNFxbvGQmp9Vqsh/O/GMZpCultV3YrLLZKkWI7cRx3Y5Vmq0xTe5xcSXTowyDrkT5QOGkc0y13icrDec5erW5GS0lDRK9wR6S0X4eUfrIuW+j5LldYSEssiL0l29vpoTc0zasg4jIeFgnisDD627w9FBYlnGOsv5OO7yRx1iLHEfxXOMGm4jnEhbNn3alGMSWJ0+fR6JCIoljuWIcRLJYchqyztC8VrZ4cejiI8ZpVqtHO5e6G0erj5okSKJLDkJZYkRD6Rx9VaaYwtAtrF/EgAkZT+QJjUweKcWMtuuS0+vtNvbcbbbXl6L2Ojd2E9JrvshEhVERx0RQHWHIhRHcJY+7JenZa9JZWSnnlhskhcPEZKQXQauVUEBLHFAvNIUUiyR8ovhHb20Y+qse4jXExJczLVZCiu4EUBQcSCzkRy3CQpdxYjiJYkQlltql9V5+8ItxD2/eUzOwVssxklWqEa96ZB05IvJQREVsSLEdxCluy9uVb6YwlJ8sbGeZN8ZngdJJjKftCwvDGu3UUgYbnbfktxvRO42sevPJLN15hyqi01244663bkSSOI5KiO0tuWVbO7XtVqg6i5b6UCpOYlmUbHC1aOVY0ke0mwuBWxFIiH0iQ4iJbu2h9uWHCLQEbK3xZNzOXMg86eOXXuVlHMFW6w7cRX84sVhIltIhHEh3CRVNMWBanFnIEgzs+3G4zb5qzkl7ocSS5N2yO4emHWyyISISIRy1sdu2kOqM25aHQ0ZCxrOGUZlxMDgGjjHJZ3O3rUvcbFgWqbpQb6taRd6rdqzbMVV3JShLbRJHFLaIlllrYkOPb20dh4vkqii4VkHl2yJI6JCUbECiKu0tZEViItuQjiRD6u2j8Ff9t2fciMkynIqO4NYjpSXtK3EUi1vN7XDkhWQX87csIl6hxIRGtIe3CGDjp21eV96yLdF4JPF3yrkUVxJEdHRJsKOiOREQlll2+nLKq2MqS4VXOAyjMD0MgRpwJMnOE2/wuQ59YKyaMnJRdl301iY9BqWq+SQ1/PyJFZZEhHFLRHLbljtIi3DVR8MtbssnHzUbb4upBoSaLnx5FyLYSxESWJsRIiQiOQ+rzsvbTVdMPPCtJQMpyljYZ1cX3BSsuRLsxRxLWEnDnFEi0Ny5d27Hbtpsl5K9onGBkudViwES+EtdrDtMmzZEREhxFFLIlSJEhy7vJ3EOQ5Zv4nV3Wugz5kwANC2+c584jzJr3NhIci6lbZUi42xeYsHcRsSWxaQcC5VxWcCqKyxE4SxWIkERy3ZYliI4jlRC2yZukkItOLv+QiWJC6nooV0GiDIhW0siHS0Ryy9RDj21UGYRtqahIOQ5wSI2vAksTORt5noiLghycC2LLcr5wiSxFluxxxq7G3LynF4u6t/lvOS7okvKadU5dthWItxLCRZFtHLaXcRUqoXbPdYXznMAcTrkzPiOIMyeZbzU6uGHL9iuS8lbQRbK3lP0TTqYnic65FlooIJMu9ct3lJfsSyxESIfnOI5nyT3mHEXbM2xEPWkLOpzAwqcYi2ZcfLEdIhEfUO0u4i7iyKuoXbaspPJjHpwa1rjpIuhbEki5EkSREhJTW3IkXd3DjlurhN4S1uWm8KLirpZT7hvxLrXUTwImSWWIigJFtVIcSIlUiJEshxIq7vYuHaxk0SS4jezJ/E/f3het7Ob2O3DgY5+848QIy5H7n0X1TcP04+c8my4R1tLw1mRwbhbwzIQ0vxV81XZzOeXBzGhLk5jXJJPBgSWcNFWKQ6q6zhYlVuoL4iLd7h20lzF4JvGY9GRql3ERDjj+Gg10W+6YtWbp44SQdOCWJUVVxIch+X1Y16LDzRqtv7xXL/tNhuzjRuwsRwjRfQDzmhZMwxcKW/ckc1khH7GhMiuKAll25DlTlZfMR9aKPC8oe7o2NcNWwuJFzHvBXQTJHd92Q7hy7chr4laSUg1XRWbusV26orJZbtwllTo143tziuQ3pNWWs3QFN4+0hQbIDkRCS3xFu+Iq6r8Q9u67uL59T7LbiKjadBpuPquw3ipzI5kybXnNdCHRQ9wIlFxirhLEl/NLIix2iSpCsr6RxEhGlhZHl7EuyTlJhq8XbljpZEqI/l2lVFLjAsmicOSsrJtzdFx1X/DFkKwjjqpN93duHIiyLL05ENNTJ9EoRTXwW3/AA10IZPCJBBBEBx+Efdl3Vnd2oxjbWtXsezv/TzHdokl7rLeHQ5jp9VFH3pBs3Q+E27IuAH9lGiiiVUryTmLy6eYZ2ihHIRqS25WSEi0SLtxHaO7d20Km+YtnR6hAs+dzjjh+qY/df8Am/5aBDzy8PWyi7BiUse3q1SWKhZWxFYaQuk7+zX9luyD/wAziy+p/RmPoCPqmi1pBGJFdNZi9EkUBbr5SApFkRCRCiWJY7f+WmZbmVPOFQWcLCqAqkQoFuFIS9Jbe3u7aW4jnjZFzrt2vMK1loJUR00p2FxPQH2rIY+cj6se72lVOXbLwkp0zlZq6RdfambpqWSDxuRbVUS/w+nt7qjqTXbzl4ztDs+lSqOq4V99Lnx9Rw+xTLHczJ5i0JmMgzVFuPlNB1lRJYS2iXk/Ltyrn8JzMWU5kr35eVvqy6r41hds4rRaFiQkOKPkkIiO3bj6fTVlu4dN+Ek40XQpt3nUCqOO0t2P8JVQs90nD3zKPGK3kNY90WQ+0h3fxUTGNp3OaEzsxr34mmKT4dIz5K7eV5w1/QtrW9KDOM3kdGR8czdP1CFkkWWKyuPmkqOOOOOPq211zlvZP0SkIwI+8bh5hM5kgIXa7rEWWsSOPa2EixEvN3EOWO4sa4hKXMpH8UYpzEoSCDiHas1RX3EgOWWSJelXb3fu0fQluMkkSxLEqWRDkqOJd23Lbjljj21lxNQspSG7p/fCCvbdi9m4ftHG1qGOzeIz06Lsdy/RimrIt9HmpYzS0OZ1nRDQuLqWavVnyXFYiIdZ2w7kiESHaJEiOlkXqrlcrdsyxN5MRlwQMQc/GDGvEIBBFAVWo44orIjiIlkmJe71FR/lLe0py55qR11QMbOPRWScdZHwrpZBdctEtw6JD6t3trvB/RCveZZje9m2czm4eSiiTQ4MIpkT5dwWWRLDJvNqouCISVH0jtHcNczEVqLXtc5hN3QkZQY4xnB9Oi4PbXZjeysRsmuuXy48vJ4sxdKTHMQ5DxBo3WSSUVcigZIjtEcRHch2iO4RxLGrp28rPsHD62uXN5ycatwJ0M1KkqKCDVBASclkOKGWWW4vTiOORV1Xm/ES9ktE3V2cuubUXdEXHDE285dQSDKLbIkK5OhHQSJEh+0qCKKX7LLW3YivIyMzP+NFy05A3tJW4jEooq8JF9KO+CKJCW5QUVUUSRIiIhSxLtyGs3xbqVMObSt8yAOA5t6R5HLSeIau73UBmranrQ5eMblecrrOg2iqwqM3ki5Rcyr4XI6rISb5ZCIo5K5EikJYjl6RLNvOObc3DtIgbuG3YiNat2bXoIxV0KvX7f8AUEFcl1hRL70hItHH003X80+kCgLNO+bdsy107oRjhbMpFaJj3irVAkhSSc9rnFLFHIVS2iPuEq2kZ+9+qbrXv9JiEjm8fcTGKSQttbazbt9yrkhEUlhFFERFEdxFliOOONY216r6LQ7ZuJJMgudHlk7qP0yQ37tqEXJyjuGFgrTmnnMW4bkt25nXhavCJa9Cl0KKwiihrLK46+WXkkJaOOVDHfJ+IaSM/wAvbij0IC5WzbqBkbkvEXKANxWERSQSZNvNXxTVLcWIiXylVJ6xg5qIfRnjfMOZvFeQWFo3S0iSV9SzlZuOS5FuIvT3dxYlVvllA23cLthZ8byVd3tdMdKi7kVHUisgkTXWSS0VkcsUkki0ci3EWstuHaVP2tZlIve+YPABvkc3NBHAkjM8BCLXechlrtrG5bz7WWdczbMeqEI6TtnGOZJaLEVki1xRWSSR1+4Ry7cfTkJVeeyFq3O3lGL6Juy4px63axaUfBWyhHCyca2SCK5aRLLLl5pFiI5e4qb4lnzNs6GjWcBy5sexUo5cpFyMsSAqrCmJaD9yMjrLJEWtpNy2llqaIj5xUCbX9zEaOH8TPfSVi4NqiqjKSDpg/XfLO3jnHURxb4ksqkJKERDtyyHW3Ulz34iptKZDiIzuBOR/oYSPIO5dUpxuVm35eevBkz42ryNnrrhIXpVFwuaeVTYC4EhQ1kkkemQESERyyyxxyIttXFUuZCExPzXHlByvtWXbxrefZA8VSUdD2kn07bXIdfEiIiWHEdHdiXdyNWeuN7KdLdF4XNIwbhXTXcoKrKk5RRyESEVixLuLuLbkVesSJerXYwWcWrJXW2YgJSEClrCTv+4Lp8i0ssd238Na6nZuzD6kiI03j1iS8NziNAM0Wz3V1F7OvHckijzL522TDLW7ME4RKJtlvIpK64kqs5EkRFFxir3CWXcWOWNJNw3lLPHc1JLc77ml3LFgMakukksKr1iRDkJYqkKKGRFtL4fdtZ4eM5h2dMzCIfR7s+JnGqQyyhS7UkEI1iluRx6lfRIch1RyyJUh3awjjQKzZCXaxTtjK84oS2Yq6vtEsQoi7fLoiREQlopEQ5ay3kkSWWPy0nC0aTLqjIIEZAMOuZgNaTnmYJM65aq2w3vJth7dseTuhblm05V3MDiSSarMxuaSXaDFiI4ryD/Ekh0vvMRJEe4e7aJDYG24h2E9YbnlvyxtZ03jmJFO3dMrivi4XHRXTLV0dUkSFXER+7HtpLmPqarNNznueS8o3nkuomXbZo/cro4iJCisK2IuFfT3EI41YeocsZSb4wHL+xuYU+nIE3Fj12lrkiRYkqmgkluV9KJERDkW720QoEvm51sA53wCNTLnAZ8o68UDm/MVfV573xCXHMjYFwQtpMZAEdZWAjhj2yqzdAhyERyLcROByy/1j0jtFdd8wp27oJvxufmnc0q/ZM1m7JnuciJawkiJKkW4cdYi+URrpd+ctOYsJdUNH219EAYxoGQtEXijmZVkMiIRJ2okrpZD6hERxIfbWqb36SXVcH7q/bHsyUZSr6NFmXhce8ScLDpOFcRSyxxLSy9OO2oyvgy1tbDMpy7jc2TAIGbQ8nTMzkEU/KuVwdkX08nYtFaxZyRCQJqs2bOUlUBeokQkO79kQkO7t3ZU3qfR+5iR0XIjPR9t2yq3eeY5n7qbIKGJFpaI+duEcdXLHcPblVuRsbjdM1FleP0neE6lok3fumvGQck0jhx0kU9cR1lS/Y7RHHcXpqrD8vvo7Rl3rpry163LHooZMY9VmlGqPltPalqCSyoll2+TT63aFTIsOcTApvPHgSWgeozGeiO6o7ghMjZ/Ltqk6YuedljL8I8ujYqsYx+r1nnZESxaW0fOLdu7RHHHdRN7OfRvhremBRuHmJdtyuVESSetRShmKBI5CKuPnEruxIch7S/VFlTTAx3L6CkOlgvoyrSUlDvenVYzUg9fKk60iEhXFFJIduiRaRDlkRe3Gibjk/zGtUuoLl1aMEM+kiLNTXjl0o9ZHcQis4XLRV27svl+GslTGNLw3EveyYIudTbdmPlkxlJ55joh2bpFy5vaq8Fdb5GL5X/R/nrzfxsSTpdB0+WfEo41hEl10kBEtARJMREcdxbiKmVvE/SfnrbTtlny3jLQtqUZjBaisShGp8GYrJKkKzpfz9LW0SIiLdTxJJX2ktIcL3+k3BxMT1X84oRM6Ug84kskREKLRptIu71CIkW0qVbkQ5Bx6rh04vC87qeLCTjXXjkENAtbauJEsW74S/bbu3GkOxe0eAxgdxGT6kHWZNrZ8tBlyRbFzkCXgOZ7qxBVnuf0c2jG8PppW5HTaqiuIq7WQoI+UJFiJbvcJF6qFPOU3LeMk2ik/wA8HUxFk51JDoI5xrCiKYFt6rSEiyIhy9OOXw10jhcvK0miSNs/RvWlTjxbpi4lVpV0quWJCSyyCRCP33tER9ONS3Jy85mTtutOs5BW1DkbomniAtUGjku0hJRBdcdFARyHWJHtHd6qlPtFzHRVdsQSddk3X1ccvOc80TWs8X4IDC8keX0o1RjYXlBzOl5PiPToSLvj0KD9ZVEl8iRFIhQEW5Cr/WNwjl6qYHFt3FbSzK3Yf6LlswxXBHItUpCR46/Ut1SHRUJdy5JugrliRFjl8tW5WcvF688Pvz6UMEwfdG4FVlFJOXaLYkRSSQEegEUSIkcvushEUd3djXMZd1B+OyYurxuS8YSNxUVfRzPplSyItwk9IiRH5h9XbtpNM4nE1bXvkROlQgnzJawidB7ZQhDWn9ldVQK8IHiTN3z4sq2127zoyYxkaQodCqWROUVmzYcklcRIhHuEhy9tVUL3s7g2JW8ubF63a4kGf86MxQSFoSzdbVFFElyIhSESHHbtIRLHbjRa72VsRcKKNnfRrO51lQWcLuZOXfyCUaLdBJRZBPQ0dUUhJMViy9WORULtm5ufjhoytzl/F2rGtmbNw4JvDi2YtIhZysRELhw7H73JFFXQJYi2j7cR5IDcTROIYA3/ABGmz6tDnDe5keZykN2Lm/gtJG3rSk7og2Vq8kr5km8ljJRLSQUJp4g1REi26SCOsloiJd2XlbS3EVF7X5YT0DGk7W5I8vYNwzJu3Ukbnl274eqER0FdFZctpZERYjuIh2kI40Ekmt2yE+UVz4+kq9i3qCZN0o+HfFMkRduiv062ijlo5YqkRFlkW2lSUH6MUXEIeBWtzBdO9qxLvZNsiqkIiSWOKRYiREWriQ+kRyHdlpDMRUa2nSc5wy0D3D/UXsacuQPM8Ahdc7ut+6fJm8lbHZ+Ap88LYQiVId9JeG2zELtkidORLFFYREdUctxERbfSPaNcue8LJdCEjKX66nJ4VWvSx8Rb2KBbe1FdUh7faI+kqihr55MWO44lGct0bkdZCXX3TIk7SSHH0sktJEvxEWNNrTnHzgvOWdSfLblwlHXUih4lxf2tbCCCrZjoJJESWSBLCJDpbtYe7b3bt9PBVsLLqbSOJcbGg+cNcYPE5FHLm/sKi0e2LNTzeNsv6Ps49XkOhZtfF5eRdiSw7SWJFAUsshyIhyIfSI40dQsPny4GIlWfLK0oni0edQ0eLhHRqirhw4VVHWTXLItLLHSx8oSRyHaNRXl/71jBhIBd/MPjDpGbd9xj5C+G2ovkIiiRCKpEQiOI+b+ypWfWmz641p3nraC7PrG7HirHRDld4SZFkSyKRICKQ9xZEQ5FiXqqqYNVgNKo0t86lbhzBAGR8tdeANPX7opMQF3XApwX5487G0f1DxYk2IuiuF65WTLSWLSblo45CQ7lh7dtQqjyDs9IoFRtcc6umqTF48f6Uagkjj/WUEUCIiLEvJFUixLcXtoc3muQNuyLV00ta/rzIkRRRhZiTCPQ6giHtJsOqvluHHblkXw1YsVxdsrLz9p8o+Rca5fvFHBPmrmKKSWbIoltSInpELfRJQcu0i2iRU8tfYbpawZ+Gm0Z+dwgc5BPGFds978kZZX3BcJhonyZ5AwzuUiGqazWXbsHMkuI46GoSWJCsRZfekI+dkQ440YeS30oI6IbP2MpB2Q1XxQZsm0xFwBDrZCWKAlkJFiORFu7auMInmM/j3q/Onm4wteOSR8NVt1s/j0HPBriQomsggXktk1i2iWXdiIjllXOv5OeXLLiybSHPRdxKuDbiunB231iTQcSJMUVyXSyVHbuHaJEW4saw0hh3VLSGujja+tI/wAWQHtGfVUyLt381euli06hqtzC51nLXEMt4a9VjGhSiDOPSR3L6qpCS6+RDtEfSW6gTZfkfF8Y7x+Wva6OGIi7Lqko1JBEVtwoojkREQ/3w91G5S1eSUPNveL5tzDVF8onxiilpNo01chy88kEyLJUSHHHEfVlupjj3afCRbXLy2+jtFxLqP8ADY0XPFqvJdG+61XRJIXA465FijuFUvJy9Nb9qKTABdGWlrBn5Q4DOMp048XhhG678lzh8dsWPzXGSO0ZDha44uPD51gi5XIe1bHVIR3EJYl6abIrjGWHcUfzRa2tEcWs8qs1Qj1pwhbR5EWWq5coJaOOO3Q1su7KuHFedwt4MbTTu6RGIQyEo7XW0BHLIh0fm3UYQ5d3S5tdCedXJAM4B0YqEr4mirwQWLLEV0EMlhV2ltIa6OJ7NbY0YipAItOZ3h7gz7nrmVkezd3nLoicnIWTcl1/ylfV1DjLayjOKcMHL5iusruxRSQxERxx83cWOOPuodA3bdVw2tItI68oaLZwqr6USgeDVshpDiRfZiWVFwQ7i8kSItvaVA5zlE7bptkrOv1ldjiSkOhYM2jZ62VeOBHzcddIR27R7siyHbWy/JC5Ixm8l3EQ8mG7Frk7XZiun4WWW4V0lkhWLEfbt+KgaMCACX5mIkREZZBwynSdScgeCjS1viRGMlUWjeOsW9+ZGvY8w6F848O89VIkRLEhySyRLJb1fiqzdHMCw+Is4Oz7jvGIRYs0W6UgM2uukWJF+oLR0C3ekiHLtoevYVp3wvEQPJVN5IvWsQtJS68uAtlScZbkR9Ij26I5FkRd1GGfRlPWrbdq2rHWXKQ7oimZCXkEFsnGWJFrLCQ44j24l6tpUs/CmqHibsyW5NjXec3XOABIPDJXuud+/dJKM5asyCrWeYyPXi1EWzljIruScuPTrCsW0fTtqblzcKsVf0U6ZW3GzjklST4R7xIVUl9YccS1hx/FXRbPtqynPN8lpOeVVXaiThlHsWYy6Lt0P3JFopCjpEWP6kviGqt5XjzU5Z3PcDWftKBtdxPGJPI4o8VWguEdwuW2WSIq7v1W3cW2mOxjK1R+Cosm5sw4ka6xlJAGpHGBlKO+7dVealrwvm2ZK47Q5HPINm1fDpPYLXFJssI7hL3bdxY440WvjmPeBw9pc04x/aCjpyxWZu3Qs1112an3WgsL3VEixRHFVL3Y0EsyYeX1y+m7OayF0PbjHgLxmklLINI0URWycqkkWJLqkOO0fb8NGDe2FdPJKLjI2+kbXkm/9aiHCr3g2J0P+sigIqjkqIjkW0RIa51SnTw7xTfSuDXxxdDSNTJJg+USDklua1vealdzH87rURZ86FIp40RdKiohIqRyCgqlkJCWh6RIsd2OJbvio1HtJTjBIXc25ipB/KBLrQ1xxiKqDEVdVEV1ixLFEREiEdw45dpV6/23J+1ZKIlLCYSU2Qs0SkGkwquTJzkiIkQkJCQ7tbd+Worjkm1nSDTnDygsm5Lc4OuHXtV3MYLljHo5aWKC5CWW4S87ISyp9Os7FMa5lMAu0loaMu605kiDmCBGWQnJFdc3RDONmMG17KQVzXqmztEVZBqwuUnXVslhQRIkRHQyEi3I5JD261WbN5XJStr3FcjuMuddtHrItIx9BRn6WSpFkWquS33SRDj6duVOl6K3FcFs29HW+lzIgoyXS12sLNLNghnK23JBNwOkKJkWRDqDluR91CHqd0XjdMNylGyCtdtbY+Hy7CWul65SXeq9oqkJEQ5bRFJEdpFVOxtd1MOc4M5wWwA05mMjJMNylqsPdbcoGfLN8y5YyaU7ylevJ5ig4mimEJxskkgxIcRIm3csI6RF7si9tLcm/sWakIJGKtwbFQFIvEl3kgtIIOcSyEscSWEdukWPp/FRiHT5hcu+cEpDQDGFszjNKlBE2fdS7jUdbtSLWEiVx+IS3F20WTs7mNerRxy05poXJBhagLPGi7a2UBZi11fNLEtAiIllhxxL1dtCysaTjUrVBYd64OdIDhnuy5pgxABgajPWr7d5yCc5p60JHmA1eISNrMVI1q1Lr7PSXFJUsRxxEi3KpDiOWSWRCWW6nG/5LmBHXVat+u5d8vbDOTRbw8tLM4mPmVViEeoLcJbRIixVVEkR2l3bqU2nKSW8WZw3MOW4MoUox04t0ieNm3iaIl90gqOsiJF3YkQ/CVaz9q2BbFgcJNmpAXWs/QIWa/C4Xqb1BwWllqtBHSLSLIRLIRId2NWThnbGhRN8C3QOBByMEkQcs8zlIjLKjGVqbXUitD895ZeSePLhdkkSaq690MI3WRL75EnAkQkOO3HIcqXo657IuaMZ2rcEjH8uXzdUfFFEEH5MZRuI7fKbrkOviJCRYjlt3d1KEY7inHLuWtV1GwETJa4vhePkMl5NEcvswrkJEOJY7Rxy3ZFto7eFwuOYs/GXDZM1OS9yJI9QaH1cbNnbYUEUtwrNty4jiWOW4RGjGALHimRECLhIi0ZGN5sGTqMo4mIOwjvKOTn4LmaoT2VkrftxtGtRZxyEczWJzICPlJICgiX7Ee5YsviLKjTHmFEXpGRLsuXK8xftqqrPm67BAUUpNFFbV13aKKGREkIj+uHaNJs85lrhNvzKYy8vLit04ycr0pJaEhpZY5CRY7RHEtvbQZKWklJoZl5IS7x0Sg6qvVrJKkPq875a3jsynVpgDw6Ce6YgiRBg8ZPLIJuya5uS63IczVr65hDcXLCG42Zcy5OHissvKrYudFsRE3JuqSqIkRDt9OWNa33zEbRfCP5nWvcNjq3Q+dvvGEIuHekkk624rpKuxJuRFjq4iI4l7q4+6l2ja4F5gGKK3BuuToWssv16Rbi2rftqf745jX9bkGysRXmJHSUGk6Rl44kI4erjCLbluHXQVHEkiSIi7fUONZKnZApVKVKi3ICIJ1bxBJDpAkQJGmRiQlOpZta1XuN+w0NIeK8teZkulctyh4I/Bna6DFEmq5DlkihuJX26Q5FtIS9NSPyVuZnE8vrHnOY7q6+J6knHTodJGyDpHVVLHWc5IYj5Qj3EQ+kixpRQQv7nLPSLpxKS9xvI2PWdO3wqoCQsUB2q+cqO0Sxy9VQ3ZaV7REXG3RfSxvDmGokhq3Kg7ciiQ5CS6IkSyI4kJYlj3U0YOkxwpveBU5ZEzGUgBpIA0GWWeXCbMJ4vlUrOvpCYuDkJIi0apks1irunlpJikXpFBUSHJISIcklSV3bS9VAYeWccrLe8Yj4zlndgXgx85CWak7cRBCWqQ9MWIolkQ7twliOPqpbvCzIi2FINuwuK355vIRgyS7mOXIhZESxZIYrEJaoiIluEe6mBrZ/JXx+ZiZrnGslGtSbjHuo61yVVe5JZKESORY6JEO0i3bt23cbadGlQYXy6RnAeZAMaEuIMmdZOcyBINrW2o8q5i+KMRyvbX2ykIGBinEp1kPajJNzFPkR1XJZO1BWW+73EJCSoppYjtxoJE387lZ51L3td9+zDhSOJnGuYlcWi/kiQthXLEi0h2lpf+qm+G5cX81Suu731k3p9bejeTbOYjl0GkeEfuFwsSPq+7LERLFUch3Vz9KztayzvsZhq6ScLimukUwi2Xjy1tus2IdZbVHcOhkOIl7caDDuwdWWBwOcTuzc7MmWjK7rEkRE6nTa3xKGXm2b+Dh20jbaxT0ev1DyRk5pVyMgIiIiiSKquIiOJbR3d272sEb1sx9YOdFjMoO13Vrk3Io5rFKuY3QJuSRJZOBWQ1SHItJYvN3Y7ttDGtvWpA3LBO0Lwtm42CiiMk8VbNH8gk2FNYfJXbLIIEWRbcct3upztFYJGJv6DthG9LmtMEH7pq8hIJBggg6JHIXL8hIi0hFIsUtTERyxEcsaPFOpU2/ygY4zMQSLmw7LPQAxloifa3upcRlLjDl7nb8rcLSLvZ4MfKxryERbQzl0S45aLkSFuiOQpljiOOPtGs3epzBtm57agbqKcUnrdEWJMZqRFFBtkqXkou0VRLQLLLLWHHL21O1gLkh+Tzy5rosSaf2youIRXFeTVaJIOnKIl1qLQdyw4oY6uQjksj3dtWpiO4LWZbKE3IcuYB8LzqF5B1Mi7llxX+0prP0kBWW2lkO7IvOESEcaW2o2/cALbnDICZjoZyEAiLtM4GdNhvFB7ggGhcx3FqwsTBWrxRd+FuSfTpO4sXCIkLlYXKwisQ7R2jql7cshGtGdvykpa8uzjI2DmnSLsXC/h0OuT+IYt8kiWJYUsRSWJwO0si8kcsfU+tOZsG55nwcnd3PMEG1osC8PkbPt8kWguFiXVJJBDSSFHziTyLR80RoNC3PYkTNXPNPOZd8SUi+SWbtX0PApNOpJwQkus513O4S3DpY92JZDiNCzF4loFMMMgA6PM5niWjhBOcj0KYxzu6qDG4Il0vGXJIXdPM7jRVbs3TmChkY8kGIrFkvrIqiSznEvaPaORFV+N5bPXV6xbG+2qsiM0h1wuCnmzZV8JNtVEurWJURVLJHar6ttDIKd5cBbjJnOWRdMxN6qzh47GeFigqO3RQ0dJUtIce4SEi1lvhxrybpnOzrd5H8uYmJYNWe6NGYeqoLiOSuRLLrkt+ESHtEe7ucRiH1HBjSBBEkN8hEOBHTKeMgrS1s+FHelGzraUQcR9iS6kwSwtVfEhdyUfkQ5Fqty6cdo+7LzvmGvMHFqt+Xq7wJaPVuF060V45WGRc6CKJDor9Xlk3EhWISHHcQjSxb9zTNoul1om6ImKeOECb64tEl1xEkSHySISJuRCRDkOJfFWqN0T31bXs8bwmfASVFYo1L+rKlllkQ5e7Ev/AE0RwdaYDuIJz19CD00OfMJolu6uj8LaUb23bF+tbIuQDkJhw0WeNmrVJk+IUhV0WzdTLRFHEvNIcVSy7cahSgI+C5qSllCm18BcICOhM3kyYoExIkiRJy7aFisWWiRIpbsh9QjSjFcubsvi4I61U2cv1D7RUS8TVJBBJutuFyRFlijjiWXtpZcQKceOiTHgAD96XVo4lu9JDSKeENSoWGqCYOk5AmWmbuGcadIGSq17vEumTidmXO1vBGJZ2DBObfeazSWGdlEPEm6OqOiwbESokPbuIRyyEssiqtAS1pcvLx4lxvSNloiQjSazCsNHE+JVEiSLQEXukOrtEtUdXEh7S7aTIVO2W76OeTUhHM43rBF1i0696g3EhLWFEsUS7u0i9Jfi6Qi7+j/AoPXULatw8w1W8i4a67xqsyjxT3dMWmgIlqLFtESU26OWO7EU4tjcI00TtKgPDXkO87IcwJGuXAJbxsxa5LaV/Wfb1t3VA2q5uFM7g8tJ8Wk20moiXkLIiKwuMiLcW3tHHHIhpf4z0i6Rh/EpWdnjjcm6TF8JEw6XEdFAcVUVhHuyxIduONOSEknY6gXM35GoM+sQfN2gzEkqoik1LyCWJsW4SyIkRWLEci25EOVKvF4IsnCKNnxrIrgSRFItdccUUSSL7PkXqJHcREW3LtrVhm0yTaw58ZBk6HQmIA4cQfMk1quSPMPjKXMpcKNhxCLpGOYsYxJJ4s0GKWQx0XKGiqOSuQkWS2Xduy7qNzt0c/8Am1AyMpJwozkN4mLyQeIW91KAviRH9cikWj6ixEhHJb5axIXBLX0wh4O/r8jbVtmFjenitK3lnIuRb6qQ9OWJEv52WRa2I5Fj7arWzByUxa0wjy5W5iTIImipLqxKWhE5YkIkqiOREOJFiRY9xbRrO4YdgDnMAe2ACQSAJjJxAAOWYB11k5qt1u7CZ3lic15Z9E3XdHOqEZTblmipwKRmBj30I1yxESFbFZFLdtRbCr3du6l2KtnlijebqFuTm09aWvGuhEpfoyIn25IVyQRy9RZYkW7ERLH01UFrbZMmUbG2WkkbV11TpeQeOXJPdo+SQiSIiOQkW0ct3dXUbdeT1uqGs4nrT5cs7oikWqJQ8e2diOiuKok4RRXJw3L2rLapZDjtyrPWficPTyMTIAAa3jwgPJIExA01E5plj2pFGA5XjH3BIw0hcZG4eLNbXat4ld2Su7b1a5CijkSOO1HcOtuEu2ifL95cjFaZKFsN5L6kQsxXScxzfQZLLCSXUrEsPkiKym0tu7HIttUDvKNZwMpCxfO66EFWsx4lHR4xpJIvix2uSxc+StkO7LLtH8Oxy0DLQKEHatozJXK+IvFZEZNd2u+EhLWRFuIiOkRbiEhLt7qs7V1N1OC8E8fCIGZmwx5TnrmiaXd1O6NkFG2goJNbHQlnzQUVTfXVrvkkURFVbRFv9mRLEfuSInGKJYjlWsY8Y2u8Ziw5owzDpUHRDJQMCu7dq62JIiRPRREvuR9ul29xFRE4G5WTx1NQ/wBHuH8MssSt98xkXnV6D5ESInrrFURXVElvvcdHtR27aV4dhc8tYxsCY2s1h49cXS7pVBslKbiFLLyftSwjreoSH8tcunFZhmoCCc8wdehv4RDeshNZcUSteLnr6RlGcbcV6S1wOEnTqNFtHtkRciPmrLOXJLZEWPdu9QiJFljRSdtuNdqJ3U35WtelWSJvJtp+7yJJCQxHa3InqK3xecWJZEPpypdm1nD55Exbrm0TyOaxreNJyqKyKDJEcS6dFHuJIfJ9I7u4duVGoK2bDZ2U6mpiyrheG4aiLCZXXJBtkKxCRNtFAh9P60i7SoKt1FwqDjkAARr/AJmDgOEjMjIo7DKsXbHQ8XEnGxk1ZSsl13n/AFbt4khJuORIkLshLIciLaOO0R3LYjiUgZy27ZWXWZ3bKxrpqgSLN9bLRFp1iKxCqsk4JwPUZbcRW/ue3uohwstHxqBtseRsi0eCJPF483yya0siiiSuPUrF6hHItHHdtHdV+BuS5G9sz0LZtqso6Lbq9ZIkkv8AaS3YiJEsqXUY7hxRH1ZVidWFXDim3M5EyWDImJynlA5zEzmnMZcy1Lj6St2eiuscRt0Szpw7LxOXdS44vVtpY46BI5D3d2WJFlkOOM8bbS96LSMBa9rWvGoPib4yMxJ+bHiO7JBdYtYh8ntREhHdt3VretxTTxrEw8tezKRFFAnBJaAoCyIhHydvqHcOIjj81AXlwQ8twknFzTku9nFkm7Vm6bKiKKDcUSEhWEhEiHHRxEcfVWqlSeaDdkIdw1MZiDBtyHpA0EKzT3Ers7f8efN4nxKGjmyKSywvl0llhHESVIiJuiTgvxD7e2pOLW042RlICS5zKjBNcSxiozWGTWxHWFujqiiPtFZUsvholPpx42nGuXljuEmSxLNzuFJByPWEJEQo7iJHIS7tHdjWze9uZ9yXgg8iZSKipdFmSIuXSqEaKDdEcdHWLHaKIjtH0jXTquxFaXMMME6kZEHXuu6+XKSIy15ndVsIbkjbFrDfBcr79uVk3XRYrrz7xKLZuVlx8kkEUS1lyESEsUix2iREOVKLxrL8sk30pPcpYEQmmfSs2MtwFytH5IEOWiS5OEVcSyIVt24ccdtC5ViyW8C8f5uovRdLk4cdK0XdjEt8d2IuNHzyLIcREUduWtjQONdWXG3AS10S09MW43LaLF0LR2XnCW7asKIl520S7i7qLCYMtDnl5dPeBvzAOQEkNBmdAJEZRBWDPxLqCd2Lvulv5eZsy35dEelKGY2+XlI4iOvlpYiuWP7bIccshIsaJTF7Q81JM429L3uS9YJi1IVUEkxQSJYR/UCWssikIoo5LbiLEu0d1cvt2Wt3pYa2/wCS2OmZdrIEKq+rIitLCsRYoEIrjiW4RyEcto/Fl06Ps/mxbc7PT0fYTe0TapOE3bkCbaES30SyQEhy0SIR0tu5XcJZZFWbFYTD0Hhjsn52yWN6CCBdoddc4MlPY1tyB25MWXJItoGJt+XuKe8SY9H1ciKqBNRIvsXTjj99tH1fDjReTtVZa9Si3nKtW3lXX3UKKvTaWWWORFkQ7su704+nGqswVwIwUIjMcxo10giKzhoxjxEiYksQqlrEIjiXaXqxLbRSGfW3E3EzeT086nGDFJu6kBSLa9caOWiP90JaKJF6sSx9NMawtftWHWfmP3gcNI1mDqtdJlysOJDmNG21EJtXka1jmq6yLNjkgtpLCX9YJDHRHuHcI+b3bq2YN0RuOZ8c5qEQSSCyi7mDQ0vFHRDkKJIiIljrF7fhxoMtcFijweM2dpqvFuqIo905eEIi3IiIUVm/qLHHcK3qL4cSyXNCUt9s6uiNkmdoNOlxdHHtEUvJHHIUSWyLIi9pZbqzPwta0toMALp4ATn0Dj9PMTBDHMa3eSVzmuiEgk0+W0aL6SuBZqLW5BlxyQi3GP3IjtIixEdvpHES3ZCPzerqOuDjrHWRrD7cRyHt2+mmu77omLuuULoFmkz65fqGrRLuJYduSxe4salvDl2jbca5ePrqY+IojrLxzZLXFt3eSs4y7v8AgiQ/FXu+zMK3CYZrD3uPnx/RcHFVX1Xyuegt07lLJTEfVTVeN0PLgSGefYquHC5ZCgJCOW300qxzVvKSTNjIPOjB0uLXVJLVxy9WO3Kmu+bohX0i2Rh7biLcCLQFqp4Kg5Q6nHbk4Fw5W83buxx7q01cO2pVZVjMfv6qUsVFA4ep5pecNx6R11EegTghHSX0sdL8tG7Y5jLWjCFbbePJRLqidLnrrJi5yRxEVm+RCWPpLaW6hxM5J8zXWjUZFwTdLUdiPn6SO0SIvxEI5FVBpFo63VSSipEX3TUe4viIvSP/AF8VPfSFRtrkGEx1bAV218MYcP3xTSrzAJTyWbFdAyLLSH/1FjQNSYmrpeoRr14rxb4Fi3FTaRe4vd+Kp3DfwuZxdKJZNV9EhSHFIR+H3VtxiU2ronTVYcRLWSLL92l0sKym7ILpdof2m7U7SBZiKpjiNB9PL8dUPh41MXRJushFw1JES9pbavtbfTEnjFRrkTpAdLIe0su792rnAlnQoCmj55FtERyVKri0bPN1eqWjZFLb3EkW2tG6uBmkyShyjWZullsiF30+lj6ce7KmGyLjPg2Oz3qihNFOJLxu7+rPNuWPwqiOJD7sS9NXUJAVEF0XApKg6HTJUu4aWLqZuo2SQNNFJqnoIk1JAfaPd82VA9lzd1Pw9bZPk6ceo4/vnmnRKcajHPIlwWTZ0qi4JLEsiIcvV6R3UqpTThmrJuo1xoC+Em5YiO5EvTV5+m8dM3NydGXRuMVOp7UkiLu3fNtxqh4HJIxbWYcR7xKOdZaDkmqwpOcSxLRLHd6qU3eQwcNVLWHMcQoEnizh54g8LJVERyLEfTRSBmHjoeKbrSERV3aSQj6aX/8AV/m9tHo9r0qPRoiWXaWO7IqjqTHNtcuhhO08VhqrqjH7zl1SFvRvEoCjG5ID6sfV81BJLndcTqXbwMS4VNlq703LtcWyvqxIUSEsS+Eh/wAVIrvrFtWHRWIXSwkRCW0sfUNbtW+m1GP0dV0jjoYjuV3bfxUTMOzxBZa+Nq13XPdvL6Bt95Z11SVvseXfNhKxbqFr4lPSM+8WhoRB8S+1FoQiSyOKO4iIsS9OPbSGN1IyV0SEXzO5tTklCaywrrwHFZ2q+7R2iuSOIliJapDltHbSOu1nmqS7h1Dlp6QirtEsR+LHcNdBsK+riepM4CLibMmBar9Ugzn2DIUCW0CQ1l3SxJZCijlikssSIl6a52K7OY5r3tzMZaSPIkfeYSm1XO3XIpL3ryMk52SQtnk3Oz7qYXIUuquRygvwxSHEmwjqq5EWREKpKkWI4kO4aLQfMnmVel1xCcLyl5dYtU28eHF9bCBIM9opCu5ckOWQiJbiLaOW3LdVqz476aAJ/wDwfES9os0wWIUhQawiQit5qxI6opCqOKA7h7RER25UhJ8qrrfsZeXuS+reZi1X1NJ1PNnK75bIhJYRQVW7d25bEdwiJERV5ulQwRupue0uAAEvNQ55aZROWnXkra1jmotcg8yIlxJ3UtPWYwcSH8wrrwTyOWVe7slSEUVSW3EOSy2I5EX4aGLwtq2bbjjW5nPULjbm4jV4aKYoiiIi4HHJ+Kw6yRYqF5Iq9o+6p7asnltwtw5q67zmUJgnSLhKOimqLkV2OWK2SmqkIql245ZDuLGmh1cH0fYMpsrd5TopISWiizQuGSJ2TYRyIvuSRWHLFEdpF3FuLtrQ6uWEUadMmDna0AGIES4566t5ajQtaLd2FyeRGwkE2y0W+WeueKX2pJdDagQ9ojuIi92W3up35eDekxFSUPy35Qs5x8SQun7lWHJ2v0Il52KSypIjux3Cjren3DR60+Yd+zURE25ZlrRUydvs1kSQirRbSS5MRIdyxLNlS7t2XxDt9VXZRD6SFwMpJjOrX27GOdClIeKyZCi21hyFBwKqoij3ZYkO31VeJxVRwNJ4ps/xO65SIb0ymJI1Rul26htrQfO657klL0FrEwiTVVNqvMXMwbIIR6IkKJaDckhHVQ2l5I5Dj7ixIOtb/NZ0zuGJZ82mSlvxKpPpJ22uMUEHusRDrYkXULEWP3OiRfDkVF1uUkOxQaHefOTl2z0mesLRs/cTL1mtokQpaTYSEREiHIssfbljUX1d5btL1i2pXdcl0QLhDrFSZxxNCcraOqsgOWSwiRZbtHIe4hHupLKoLyaZBEZRSMQ3hccidYzAE6Qha246qrcNqfRyTCLlZS8OZNzyK+PiawkggXHL9kK46w49u7LLu25VElGchma0WnF8orikJRF4RLx8xP4pPm+7HWFulrCXq26Q/NjkRixXsYM8SMH9HsrxkpJBZaMayq5SySLUhIshQFIdbERLFYi+LHLGjstd/OezrLZPWspZtlk2V6cYqJasG00IiliiRYiSyXk5Dlra24u0S3IeaoqCg1zieF1S2ZnhTnL0HTSVVnhahNpNbmuLi6guVHI23kNQW4vhQZrSQqiJJCjrE9IkRSyHItw7i3EQ7aa2Jc/LrjJSHcXFZ9uA3JFR8vIysVHrqrIliLYcciRSSxLFAdJERpIVGz3qCVzSf0hLjdTb4GLpT/4ecuV2zodxI6yy4iQiJDiWRZbe2sfp5DQCKzjwW8p9qL5HQbyDxCOEdH75ZfQEstXcI6SwkI+r1UmvRFYuLGSWxEscTOU7z3NB6eXQIrbu6FW4Mo6WfNZC6eb1vJ8VnYptdd/IuyR9RZLIpbRHFHtLuLaPcVSsJfkixSZOXzG8Jlo6ci4Vj2Meky+zj3LE4ISWIVe3aPu3dtMVn39b8Q7cq8seTENLSz5gUVGbZSQVxJli9HaqI6pDkrtHIRWLcI7aZbjdfS7uVC23fGNG0UlJASiGLNVrGuY9Hcklqtv6wKAiJY5I+7buoKuKqseKL/5bD8z2s4EwAGuP/lwPrDVdT3WpXgGHMiDkH9ip/RrcP7hcCo6Zpy6Dlz0Q4ipkI5Cjlp4l3EXw7sasW2nzoceFLNXFr8uIuNdLNkpOUQZMVtYfNHEi1n66pLepLLcWO0RKlzmBCc0IWIbNr25kRDzpXwkzt9C6V3yxYjiRaSPlJbu4SISL20FRtflajYbOS+s9yIXl3Kx6EGiuhtHySFbV7cixy3F/c1psOJoio8tdeYya54mNRJIAjoQDMq/5lTvK/KRMfcyMJ9bOeUUBuGumTaIj3rkUlhIu4UUkEe0siLIsiyL1VMD36OkKi9WlbTu+/OEg56dJKQk0ocW2I46+KBERERZY5do+kssqsPHf0dbeer9NZt43IgsIikvPTHhel3FtRbbvN7dxbe6g7Lm7AW+7VkbS5QcuWDjXJ5w12rmSNDHaJeeuWKQj6e0ssi9NGaVXEstayrA6tYOeVsPHLPlyKjwXd6Vdty6rVb8Y55a3IRvMSoyxIoPH717LpOXGnkKQtkdJuRCOPlEJeoipqtKN5rXEq0Y8uuVLWJQYpFKoofV1kgxQddvUrOZYctuOI5EXbtqlDXL9JiRQa8bZhJuHiJZdu/jhaxjeAjVRXIUB0VRFES1dVEch83H2jlVe6uVnPNfjFtrtumCcv111GbWOlr0bk5ZE3V2jisrjiRfc4kWVZKgY2oWOexrjpc81OZMtJGnmOhzhA2Gu1/FH5iy+ek1wfqcxPpEwMZxSJGXQF5eBPQfEKBCs5SFtkIiI7d2OREIiPbSYtbPJ/hIRqc7zcezTPXFy88OtlVJJePLEiSb6+WLkt24sRHIe7tqrG2tyyZyLda7ea8i74uF9GXSteHJQVW/csgK7nSLIiHuFEke3dUjFxyIiXLrhcFt3jcKXWCvHoL3Gg0FJqJFilkklkW3HLt3DtEa0U2PDSGudkNKdNrByyvHrk78EbWlylG4+QEDcEkqysKdu+JciJNEbomNIWYkPtZEOSvaO4ttZmPpGu7gYx8LE2VaLVCF2pRzS3EF8m5EWuORJFtyLt7fmLdQe33EAcBKQ9t8oGdwvHi7dx4gs1cyrlkjliiO3aOWWPbuL5Rxe03H0kIwo2PawT3lzHuF2oM1+LVvbrJsO7ElS2kQ4kRFll8VXWoYZtQOqNlw02j+gzA3szPACdVC39yhTeb+kTzbZykvAupE2DHqBXFWWRhmYokIiTZNAlUEiFDaRaI7SIcqpKWNOqNUWvM3m3ZURGiqTh0Iv/GHv6FnIisvi0FXXIhEiHIvaOQ5VRv6Dm2rU2MtzQgrodRMmtExyDFV678nIiXWHIRRSHLH5svTjQmyYqzeD5055gKXTwAkCGPbQ6SDZRy6Ido6yuWOPtEd1Pp0i2gatK1jOAazP0LsvW0AacFbKRtuH0CZY9nyJtSVWdSlxXJfxaThqKQofV5kgsRaQr6wksS2I5F7cse7tqrH3DyMQbKP+HK5hw4QDBZQXjuTeyXXOi2jrjiIlkW7cIoj7S3ZYcy9vyM/HxFt/R8g+LuJaseHQjxeyS7nt0VXOgqKKxFrDl5I5FtKmZW2+e8HcsZdzTl62gpF8zdRbNsxSiYgUhHasRIdyOW4tYtxD6saRVstArVHBxHiqBs8YAYbYjjGnOEJaHd77rzK5ecN2LLcLd5R2yk9RFFiq6StRg28P7UCJQnAiKGQkPd6ciEhESqJjZ3Nm9o5Tx674fx65l1naiUnc71aQFFvtEekbCriJbse7IfbtyOfUe9U59+tfnObxxpLOSRkkrakV5J9ONUREi+0q4t0UsRxyWLbiW0saCRocoYWDlY9tadzOusJFYZKXnwjfLRIVSQ6dtjtLEvURbdpDWW+B/wApTB07rT93ObIBzgDOOcxbqTm50x9EjXNYdq2tc6VtyHN1u/ie1eRjIN7kjjkRI4uMd2sRCPp9RENXpmU5KoE5jLY5fXO7ZousuK9yXCX+lvjjpEg0EcSEvi9Xqok1v1xbRcY60I2Nak+1lHbZV0TkXiy27JyS+trEJYiOW0cS2kREVdNZX1ziv2FdNuMksDWRQeu3MbCGybSku4VVxWXJsgIraWqW5UiHty3enRXdjKVjqumkl+z9YY3M9JjTTNC5jmneP1/JL0QHPMnyklYfKbjZkcxQWWVVaWm1jxZCKRKiXXvRJYSFHH9d6R9RVLL2vKyfBZlP/Sas8WGgsKzFCWcqok4RREUvIbpCJapdxbsiEi3UBmuUkx+nV5kc5LSat28Yi6dGMitKOUsSFIUC9O1baRZfqi7saity1vo4+FT/APKFfN23E8Y8BjGajBn0KAuMe5ISLWLcOPm4iOXb7cjn0T/OpmSI7lK4nh3nZGNfzQNePD9vzXoi27XQtPjGcJSVuM28f1h8LYh0BEW6JJdQk5cucSHt2kIl2j8I0PYydv3TJqqWVyanblKUSJqgk+m3CqDFxqZESJMkkccRIfvVyH3d1FbH552NykkHB8oeXcm2dSYi3VfXXMdXiI9wi2QS3CWRF3ZZY7tu6ncf0m+fFihwtF7dSEQgWTx02h1f0CZOURISJbcsRYkX67Ht9taHUe1KtR7WURBMgvfa7rkwcDHEcZ1THmo4bqb3yn0n3QSERDcsGsPFy0oKgvIC32zFtkyHXEUXApEW0shFfdkWW6lKSheZzmfkUub3ORrElCqC6ek+k38uaS2Pckg3yRJXdiWJD3fFSxGzH0l+cLhW0I55e0+o1Zk7doPHS6Ik3EVVcliVLHduxy7scd2NHuHI3mnZM/H2ff8AbVipovF0xTVdXCguLLIslCxQWItuO7EfSO7GpTptwTi2q+k2oRo0C/z3ieA0g6eiRcQ3JIN1T7O7XUA0i7SjreTYIIt1fBIwQJdbLcsQkWSxfMX5adb/AL95XTcDHtkQkpKYRkuoVlUmjKEJyOIjk5Raau4SyxIaXGrXlVOWdHTEbeC9vTUElrSILw6yy5KEt5KqCor+d+USGhrqb5f3TBryd3ryLO7HqqzgpOOQRWSX9Iiq2Ih0SIsiJXIvlrqVaNGuaYDHgUyRoQZPGYkg6mCeGWkAQ13DRNHN3mPaFxyMJMWLLO+simvS6T9sTtFtjliSCy2SpF6iIvUW3Gly8Gc1Yd+OGcsm6lnC3TvCGQQJsL0VhyHcJCWO70kNQPJrl/KWSLdvarplcMekIoOurWVSe4l520S8ki7iyIvhxqvMziN1waPQ27Mt3EYREROJhWSbJI/rhSRWESS3bu4u6m4TCbBjaLWG0SDdE8wZmY+ueaaxtu61q6o9vS+7NvpJSamYTl3Gik3fKp2z0zlBfJIdzbHVyWx7slh7cSKuavONk3Be72Rn7snEmb5UnSUqvB+e+3biFBFURy7t3upaaPOLSM8mPjUeCLsdWSxyWEt20ciIfV24+mmeU5tXwtbsaTy70lGjFf8Am81WKBOECR3YorihkIjkJYiWO6qb2bUw7y/DhoJEEiAcuI3XE/5iVQYWuuarCtqW67uMIrkrzBeuydMycYSqAx5d39SFYlcVlfyiXpq2lDwwoSNuX3EvIG6mLBZ41cvHi6CTwiJL71AUixxRy3DjkI0MuOAtxXmU4S5lX1F8EXiRPFZW2WyL5AXBNtVFHRb+SJEWIkI9u6h5WFPLW83vSz7JuReKboE3eSOI4k4Eiy7dwjiQ07ZAintKsaZ6Enz3QQdItzVxpmnfmSfKazFLQc2vE29cb3wzKYIHj82ROFtw7SISEhEu7LH4dtDrKvqDgYy6ncRJoWrKTzNZm1bM47rmxNVh85EiLJZDLbjiWO0sh7aWbOiLOnJRpAzt4LWuKjXHxF8gTlsg6/YqiJZCOOQ5CJbsdvtGtW6JSxRrp5DNWuuQ+JKpLEOI9q2I5Fj+Ghp9n0Qw4ao97nDMkyZzniLT5DMCFNm1wtcV0/l/znZQNkjy/mfrLMMHTUWqscvJioxeYrESKAoiIroDu9Jd3upMmHFyR6K7yJgbli7dJ94a6j5Bdddl1yJapNliFJIchHHJHu3UtoyizXi1ex9ydE8Yr9Qgox8tVIhxIVhIcSyypgeX7IXLDu2d4XPd09I8SEo5dWRybCW7WJdEhLWLt3ZCVOZ2bRw1V1emzvnPPjzjSeusBHsms3m8VmSWkOYkg4Z2zbfhvTtXEg7ZtnTkkldEcllvtC5btvp+Eagkr7uu4rajrblHjJcYchWSfORb9ekI5Yj1P32I63bl7fbW1rQlnj0cDdjVeD+sHHJC41yWyZo7kh8kSxJIlh3FiRbdtNEvFcIK/oX6wpcrY1AYcWovm65SEU50UCEV3CDXItYtvcPduIe6h2lBtQUrJLJIn2yOc8QeI4iIKG6022oCx4cx+dK7O12byQulxEsFlGjXXJddFEdxYj6i7fcVE3FrXu3iG8FLO7+Rup8Ldqzt5dquXWsUSyEURyyIR7sSERHdW8o1TvaS4J3hzds6HfxKSLeCFhDELFdEliLEV2qQi3ESL9cO3LHbjThZnLLmRLzU/cd1csb0kJFRs+JRy3doQCKpEgWRJEqiJLliRK6I9wiW0hyrJicQzCsueWMYBIERnPN1og8cgevFU51oXJYGBm7jGU8Nh13ng6BSUsL50i2FJFEsdxEXuLHHu3balh2JTEw4ko5nEMG7f+cuhkHZJJLo62XTjkW4sfTluxpxhuUjiWtW+phzOpN+NspNxRSOXZEusRKiWKoisI6WiRFkOW5HHHKlqw7bsu6lX43ReSVuN24oqIOV2q7lVciLEhRRR7tuW4iERrd8bSdTqOY6WsgZAkiQDoCSZngPsmtLeagtq6LnsuZUnLZWj4FxJNRFJBy1F31Lclx2o9QJfrke4ce0hyqW1rlZ2zxdXYxviety8GapKRBQEeiKG4SEvOFYSbluLHESroTmZtyznjrli45jSQWOon5D5zDRz52zkmyoqiSA6pLN0CLLHEhyyLIccqosrq5YX31izfk3Kq3C6SFmgnCulyJ8+IS+26OJIoFtyJARIS3Y41lfjZAeKRgxmI063R1nUjjzQPdbwSGtcF1LdbMSUtP8TuhLJ4SWTYZREVvUI4iXnI/mHKik05hOM62tv+TCKhZVrHrQsi2KTWVSKQJbHqtyvkqjl2iWO3to265qrsuTkby9c8sY8dZq+RQuKQaprrl+lwrq9MSqRaGJbcRLLb6cqAXbzPv7mNAsGMoKXAYt4TpV8zZotlXLjSEUSXJERyVEUFsSLIiyKnUzia9S40wAC4d7hoDAyPKDmMlYc53BSWazuiBdKTcbOL2eDcHzEZgVySSJ8KBKiyJXtHWIR7qLXrZ3NSL5gcU+YnF8leEy+FNBRVr1Csg6LHRWQUREkV8tvmiXcVDLxQ52czLfG/ryuZ1ccSmp06q7mREumcDliKiRY4qkORZYlkJFuqhckLdUtCI3ZIc02txtnQ6i6BSqhPWboRHIVmy24i9IkjkJCP4aNrXvrCrLQSC08TPAB0D1BGcCOrLnLpMzZ/KVveKEDd3MkNJI3S0xc8dNi5FdHLdk0JJEhVLcIpDkXzDSfDveTC0P9Sr1k20f4dIolxuG24ld2vKtd2Q+cukI45bSJvl2+2ql/WVyRjoiJkuW9+T868UQboyTBzHIoik40cnC4r5DikREOikQ5DitljiOSm4iYEXTlqm610hItJciIiIfl2/5qCh2fLBdWd9sxOcEHWYjSNAIQNpvc3eKdnvOK2buv9lNcyo+cm7ZhwFFnHp9MLxdFIRSRFdfEdxCmORYl7RofeHM20Lxtfo1YO6nUvHEmzjpN7JtiEY1PHRRXRFAdZUe3LLtEaIw3KKZnbBeX1E8YFKLjZEWLwl3jdo5QWIRJHW6lUR0i3Y47iISoDGPHUDIpykOsk1lBIhSXVJs5QHISEshISHEt3dRUqGBc6cNrSygGACOg0mc+eUyFeyndae6j1s8856I5extnFy0tq4m0d1Tdi9lGork2arq6qqA44ljluEstuVc5eSD50sazhFFBdYiWLdiOJenHLERH0j8VO90xfLkoVnccHf3i03LO3BScYvD9J021Iv1JYkJEssI47dvpou1jOXocqhdhD3YorxlSRVnODNijGpvhSH7EOWqRYokRdw5ZDt21MM7B4du1o0yC9+eRGc5nej6DPUImsazTxJMRv2/G21rfbuK0WaLEiji6ZUm6OlijkiIkQjoIliRdw5d1DnDqYkOC8hJSkg6KSVWUeK+IblyIsi1hy927d3V1Ky+W14cEIm43PJaSuO37i1mscuu7JgyFbIkhWJZsQkOKyZd20hy+ar1xW84uDmdbdizh8uba4N0UYYV4SXScsuLVuRfaS019YlVRIixIuoVL05FVfxDB06rmUwLWgkkEcNcgbpBGeWuknSpptfauHKRsaiQqEmkJ9w6quRFu+GnyQ5UX1E2izvJxaqbOAfNfFI9yqu2LrBIkki0RyJYiyL7nuHd8Vdhh+S30lLRezEzYRMm7iZRfRTpeOxaLriOK66KCb9JJchyTEddLblt1t1KllWTKXTJyFrcwoS5ZJzbqCDWPxuFs3axQrKmSvBdDd9my++0lRId3upNTtptRu1w72Foic5MaaEtAz4knjlKu9vhKWJnlhetkNGbqbTjWbWUQbvGZJTjZXXbqiWKoiirljtL09w40NRj26aWm4mGXqyHcuVOtx8bXm+XTKaheU1m2oiAowvB4ynCcvUHHUqqrLdPrEssWOWJL7dHaPaNWeY7WwZCzrYb2XORPB63YLeLIN4lWPJ4WtjqkRLq7vJHyix9RCIiVTD9pVnljKrTLiQYGQjnaXAcjLpnotFCpd3moBbiPLkUX610vLle4tB8PSgkEENdxrfrllssRxy9OWWNTPrMmoVKN8a5ezzVxPJIlBqyCnTJL5K4jjkPnZfMPu7asyl+urvuUb35oXU+WcxLNFFopDvBYr8FkSHHRIUiFHdkrliO6ne9uYSdkc2ZZfjyv4s5Fm3xatrucPZl8gKzfb/WVRHSWEt2QksIkWJD6c9WviqVUMa3ecCdcpEZDumJIk2n3hNc59261Cp24uaVtsWfJ15Gw0ClDx5OF2raOFdfp3oiqS665axCJCsI45D7caUreZ2XJIOFLo5qLwRNUFlBbpQZL9SOOQookKojqkW3djj3Uz8vbp5kzMnwsLl7EW/EuroVJiDdFqyaILl3CLgnOWsOKJCKJbRIhId1SMY/mY1K6OT7hGIt5lLCLqXGeeC0SEkCy1x7SLt+5ESHH09tJZfhmup7lN/eJBAJnvOgh3GYmeU8VGucG8kDuO2L9ioWNuK+I27EI6aZo8Grp84V0lm45C3RIvTtRLFIsSxx240BcN7bJBkpGx6pOhy8Q1Usku7aKJDkXb3EXqos+RcSSDe6pbmRGyb18PULoKprk9ScZEJIrEQj6RHdljuHH1Y6yI2WtCxLqLnp5eZJIUZNsuuJJJY5D5OIjtIdHbltxLuro0HODQHd6eAIA9/vz4Jjf6k0wrqD5d8zfEpZnb0Szbi1dINWzVlO4isIkSQuFiFHX0chyLIRIi9tMk9zvsjqLkho9vdfCLdTakvGeCPkLdTQWyLyFBbJLa4j6V8siyxxGufWVdza12kmjG2THySyDRZx4urHIru4oXBJIa4rEPuIRHLtJbaWRVq1gXSlhlcDW1YFBnHvulVeKySIv3JEI4iLdYsiEd33I92WXbt5Vbs6lWripi9Ra0GQOvn5ZkmTwzK3UmudvI7Ic5rXF7wnmvLOIlZx0kLeTc3c7XuJV4iKIiOKq5DolkOWQjl27sdtDuN/3/f3BO2Yu3mss1ZCs4SiGNrsFUmw+okRFsRIjiI5Fl6amseLYXPKuIe5EYODi3AiorPul9Mo8hRXIURHWREtcsRxLIh7tuJUvDJTkBEC3jeZCCCkkqs3ko6OeL5YoliJLkI6LgSIixxIq1Nw+Ep1DRpMmoIi+XRrxMkRBGojLQEKWMutaitwXlzKuD6v3BKSS7XwFTTg3yCAodGQlq4tyEduO3ER2j7akdvLwuBw6eXVcUg8B8uTpUV1y0dYsciFHHEe0R2+kfbVC3ZS24+UQK6FnsszEVtVsxd9MREQ4iWRe0t2O3LtyqZAmbdog4RjX/RvlVujfOSx1hEsSESEcSx25Y+qninSpGxrGiNIAHMwPaT781sYxjXJstaDiVJDSdJqrtmKXVP0m0gKBCP/ABsS0fmIaleXhZKcU9tmJ5Ys3TVF0i+dO3K6zl+riJDkTlFUdEdxbR2ll8tOEWnzkvjl63t2P6RlZYgTpAVXzaOScoiW4i1iFZykKwkREWWJbsu2kpGLvAY2XRg1nRQaKot5JWPdEi2XyIhEiHaSw/h/LXGbVp4x52rhcw8HnLPKYje6RllmjdbUTVPQ3Oy4G8NZbZnabKLvBJu4joFiuiIoN1sl0ddPEnCKKIiKxapY+rIiKgDe3VFOvJa8rQt9xCukYdBBBBy2J6IlpE9yFL7rHIiLuLHt3VD9W41wzIrw8e62S84pBBXWIhyxyFFYRFbaP7b001mPKdjcjWUtuyXi7Nr06gxruXyQIh9LgdIiLLEiJEVsd2IljSRfhGbKmOu40DOc5JJkkZTE5STmFTMO5ndSbccXGs5qWbwN4KSTNbESfCksgL7tJbbjuS1sscvaJY1d4OLDcO4FSLsV11EehqSqTp2s7KWcZeohIdFL5RH5ip5d+DqcZdEeUcSkcwqi6QV88ehxIiyb+dkOQrduWO0dtejXHiEcVlzl4Bbls+c+QEWnX5OtuKJCiSJY9xd20vmqPrOsa57Tl1zOWZhkyenqIyWjZW7zlSt6LuCy7ia3RF2SrEG41nUQvJR+qKAluEm+sOJEIkOJYl3U2NnAz2De/LplGSQiXRuWyQuRbONuIiisqIopd3bjjkNLFut7VZu3SctcT3o0Ui6Um0aOSpZDiJDreSOOXu/FWZ6as8WbXpY+SXNFXUdKuV/JVHb5I446KXd8W74az1aIrOucN/SY/Of904MY1v8AUoZl1B6BPIW5pwpYnZfZl0ERHR7hInCJZEW32/w5FmElLdjZYHApsrthxEkelXQItcSRxLaJZIkPpL4alC/k/GYt5YNkxsCrDkTiOGKyXe62O4iXLJZb5S2iNEXn8qV1KSl5PFCZOoV50q7pUhYKtltxEi3EiHcO7IURyHW+Kli9rLa2QLeJE5mAMh9QZ80DXfMq8ezuKNm5FGNsl8Tjw9wMg0VhhV6JusORFiWWjtxLIqluJrfylnQLW7Gsa1gVFOujBVxJcUViFDWJuOJKbW+3LHb2luqPg4ux0DwnlwSSRTxCMg8XeEgirktl52PcIlVBay5i4JZxAs5AZeUISFmRKrLk+FH9jtLboiRbsdo1dpY8VKjmNtzmJ4QTM5cc88tURYW7zlZk4e3WdwNYt5zuNWLj9bQmI2PJVFsQjkjookrrZZDjt2jtxL1UIXuTkbbyasktAXDfU8LzJUbq3MnIoiRCsIoK7dVbESSV1dvq9JEluXqNxM2txWLBzhRKKAtZJd0q3LQkO4hHHEhSxIcSIRy3UN+ocK4sbrpSWtxBMpLql1SSd+MIYiQihjj04pLCJEORDuHuom7GqwCrWedAQIBnM52iRPmBppxxV23NS085j2R4nCz1q8mreZ8YXF5LuBjiXQcuMRHalq5JCJZbRWHLIchLERrHLO+4C1ZG5UITmnccFHzjNONikjtddQVEfvSSxQkh0NAskkVcldpEW0qMXNczf6sy1ujd1yvQFm3i0GxIINEOhbkKrcnAisvrYlkI4kPb3emuZydrR0rYjK41Jm249YSIdAZ5sL0sSXxWWaEWtkW3cO3HHburu4DD0a1N1N9PdMDMkzGY73XouTVZaYRy2Lbu64mL+9uX/MBkLiFVITVBRzHvyIiHJx1GiSIji4UyWWcCIimWRDkOVqMhrPuGFkUWF2SUtfnizhurCMdVdo2bty2u9cUiJ6KqOOiQiPqIscd3KoBrLSCTp5Aw8yK8aBLPHaCuskgIo7iLEdo5Y9xeoaMs+dHOa2J5C6mvMq+kjJJuzVXCeeoE9YtyIum1hLLESJbb6SIvUVdOrgm1yWMdDmxy9j048Ej4pzXLsrblPOOnkVarGz7h43e6V1niTlLQQSakWKJbhEkd2WRLEPb8VFLVlHlnvilE4tq6VaqLMySkEkSFIiHEhISyHV7h/F6Srk/KznNjKF/KhdVwvBcLovOpYxDCSfqLFtLznpCQ7ScYlrFitiWj6ha4nnTyLjbwdykhaF3oQtyN+okQSJFdyxlRLa5QEVUG5CuJYrCQjjoiQkRZVxsT2Zjmhzag2gI0H11cMoOXQHmF0aHaLG94LrL1O25a1WDe7px1Irt2a3hrZozFBJisRJERLZEOsXp+5Ecf1xY40nXxeVgwvLKVUujxaekkR8Njh1UU2iSOJaKGjiWW4iV9O71eqiK/Ojkq1H6kxsOsi9gXjonkhdkY2JdUSWx0SWZa33OXq27chxLEaGfSFuO47wtKEacy7N6dB62dOIWXk10mhE4QT1cRFbFbHQI8SLuLEe7bXGwODxDMVTpVWOay86uAOR8IAEgjMjI85MrRVxLNkXU18uRLwlpIWs0mKWLrUIfSh7hL4akuuUlGaJuo9w6Q1nWOqkr96JD/AMtLrt8M4mr0qyAIYjrkJYk5If8ADTVZspG3NGlZc9iS6KX2RX3I+0fiH019OMNzXmc3OuQ1G4JJ04XeOHhLg1SWcKpEusWJCI4l3epYqrWnOS3jjWYcea4Yq9UlpNESWVL8Q93zVDNRryBZuod1j1DhUR1RH71HuyqnEzzOPRFmpD+fq63VIK4q/L8vw0f+FHdc7eV+KdTjdeU8N6pqTpqizIUlSQyIlhVHItv7EirRuii1j+jYukiaiv577Hcut7Ufal/FXnjxaYbN49PVEVnfUESpDtREdxfvFUzZ4zcLGjokjHONqGXd8JUy1VKlcaM1jIEsIustFcS9XxVZi49ZR4DNruEhxHLdj8X4aKWVGqNXL9FZRIi8sRJNTLLurrtkR4jk8Wy2liPyj3fmL+GjtuSnVLVzR9abxu20W60wzb9xaRCgS/zbcvw5Y0oLOFoWUBqWqO3IV8sS/wDVX1o4kkWrYfEp4mGoBEk2Echx9yherurnd4NW6Z9ZoiIlkRae0RIfUPty9tE9jfClNquXJ5Bv1SJyX+sI7lf78fd81B5BwsUE66VbEkUsSy3ZIkW7GuqIEKmJYkIEWOJd2JFj/i/doJrY8FE8cixLL8P/AKaXbaja9c4hLvkYEolRJBJ+1iXgvPDnwkuyckKuqOsh2kPuGidyX08upmytuFdOkLfiUkUY9q+ESVS8ndksI445Etj81MQrE4IlMkh3ZEREOORe2rRuG5R4NxUIlxUIlFBVIk1BLtEU9ojjuyLdSmttRmrc65y5aoOKqA9wjuq6i8LbipurobGNdSSqqLUQ+zpKOFCNQREUx7u7uLcO3uKq6REPamW0vVU/pU2qS2rdnILdd1Q65ESJCXcPxV1ux+XbNa3xnrmeaHiCWIjkili3LaOSxZCiJfmKl9wm3LQFEiISEu4e0qKzZKa7dmJGCRY5CJbVMcce3uprd1A56CXZa6dhzbLw3JBm6yJIvUOOPdQ8hRgbqauNMEmbjF5pDtxIS3COP98iWNPDQlFmgouM1cVR0t2RZYlkI/D20ZmkRZvGSaiZ5ppl292WsQj/AA0Jbko19qtx1qy90XKu45jcxnUbwjWounUg54uZJ+KxaWiKySJftlhEsi2kjj3YjVCCh+U0ai1GS5gunTh1Kj4irBxGWMTiWSKGsORLksSW4hERx9VWHpMdRunIJyjhdQiWkA0k0lNQsSJMSLLcJEWREOW7tGhzxxErGLOPj9AURJQlXTklF1C9OptEcfaIiPdlurzP8OqPda15AjgGgDXTKfqfutu26K5Hy1gt7gDqBnr8auHQs2sQ5kCbLuS+6R8lv5y2WI4iOPpGjEZzB4laOdlcqWsdHwDx0jImxt5SSadQ4DTLqSe6uJCkmOOqREO73UFC7Fk3iakWjGstEtRQY5imKiimOO0iHIe30ltyLEdxZRI3I+ePht0pBwgk6dZAnIrqEikSmW4k0x2924vdjt20NTsoViHVBMRq4nnO7k2Y4wrdiLu8F0mJRvaW4pWxdPNorNb3FJlIy4p3P4jILiSKQ64tmA46BEXaSw+4tqNc2n2fLl5bxOIHmHcEzJEqoJM1bfxZanpXInC/qLLItPLt2jTlblps1n5+LcxobFFIUV+kSUdqJkI+WmiRbSEhEcSy7fTVeSZwaLYlGM86klRX0dJy2JsSvcRKDuIcR2juIS7qzYXBUzVubUI0yayG8ebSf/LQBA2tc5L89OcoRtaOtmP5b9FJtcern5KTWJcixxJEUW5COPaQ92Pbux3Zb389ZqvEOUtnxDPRYuBB/BQnUvkkSHFyt1LnVcY6OSRbhERIqZY64o+JYEi1tWNF5iIqO3inWkqOWRJiOWKI449okXxVOtzEuyakjKJfGDpwmRKIRTYU1lfLyUISTEVBHERLHLHaJFljTW9lAA07SWiTvuJHnGeXITA5ZlW6r0QFFn9IG5hhZSUjZsYZiz+wvrokVY+L6dFbER09ZMS3YjopCRYiOIlVV9yxtlmrKk/5z8vo+LR4IrM3UVEOV9V6sOPTkkI5IpZCWRERLYoiWORY0wMYO6pZsc43RdJJR4/9oSDtRMciLEhFQsSIhEtwj2iJfLUbu3SavG7N1dTAOoQ6hddBosqKY5dolp5KKEORbsR7d27Krbh3tcWU6obbwptHnxuzjpxOUxF7f5UoPbb5MISciTzmVfV0Cs1yj2zOHSYZLaI4ks5WVIRH2iIlt7sS21OzvTlhYJRrhjymt7i6YgThJ/cD3xt2KxD5KqwpKpIY7vutHbiPdRyVj7JbloxspOPhTVLV11UUBJPLaIiIkWWJerHcJbR2jV5tcVsxYJDG2TECq1UImirvWVWHLLcoWoIqEJYkIkIiJekcd1/BGsyHGo/zNvDiBaM/JDtOn1SpGfSLuKFiWsDbsx4HEoqkoLG3kiYoDkJCWQlkRKlluVIssdo1IjaXP+5nUVckNy2uZy/KMGcbSIIbnLXaPUiuW5buEtxEW6iM3cH1kkl5SSbqyKqhCoqoYjkWIiOREIjtH29o1K/K7riWbyhR7pwb4STbLkJEJCOIkIkIiIiO34R20TuzKdHfoMY1x1JEz9WzxklFtreSAr8pnzaStbxbm1Y7OMupDxBd82dLOVYsSRyLqECESyyxHES7iqnAWbahKIOL05mSTtBvLLNXbGAiiVcqsRES6lFwttHIshESHIccsaPvIVNmzykriYaouVG5NGZEsomQkQkRYiQ4ljt3bvl3VB0dvov1RdLSzxqigJYiIoqLrY7hyLLREdw7hItvaNMp4eq5lu2PowDnxIPMceEiMyp8RchDae5e2exm2UDbscUo+Z9HHz8m5136Qrff+WRE3FUhLESFEVhEu4Sqe0HnMBC1FbSsGJuh5qqrDqxUOOJNx81ZBwQoaywiWJbix2jtpniJxwm5YKWnacX1TERxNsxJysmWREJEoQlkWQ5ZYiW3Edo1cat+Z044B1jd665KCiSrlQkUccsSyIiEcdu7aI7d2WNJqYRrgWvA57xnMaZcvIjUxqVbsQOQQSXsLmreE00W5gNo63hl0hfA6ua4W7ZFsiQ45CiREsI4iI6Qjl2jjSs6t63WZxJN+ZCUy8kuDcl2dtxjlysxLdkWReSuQ47REsiy7ka6Yjacexm0mrq5rZ0yEiJdJdZ+Se0siHyxEi9WI/4alL6lxKIEinNzbohyBz1fQJpliQiIiIkRFiQlkREPp7e4aVKo0AXZcAxsDj8xI+o0UbiD/skXjJ8kbflmDxjbV03AlHsdYErmkkEmzt0SoiJKtEhSLHcRaArFltyIhyy1kLwj+YKDWz4Tk3bAS0y8ImXg8OqktxWWV3EjuxyLFIfUiluxxyo9wuZGJVSWY27BA9biJC+UVJdyJCWWtkREIqZYlliWOI40PlOZFyPkxRdXJI6A5DpoEKQkJZZCWIiJCWXqGmfwx7qgc2SRoS49eAy+oyyUNa3ehMSNp/SOtqEa27LXXIWZEkxJ4zQk7mRbCq3IvuNNJUi3FtxIR++xLupfuSw+XYzRs5b6QUXOOFiyeLoQLldBo6y84iUIiy25Y4iWRY/cjuoEs+WdKKuhbpEvmSxkqeJCRFlkI7R9I+nH21Yaxs4oHiWmg1auE1NNyuSaaSmW3aSmI+7cORZDkPblS29k1qT9tUrhhOtjWiSf8Vx+uZU2xm5Grc/kraQiEdJcqxuF21XWTXuWSuNzGpOUVhIhyRQVxRJHb6iL4fbVh+banLlWdeWVb1mNifukXTWRQalIFCaI4iLZdxlokW4iIsiy3UJfM4mPNBMpZkQuiUFUWyiiopCO3UIcRLcWWO7djkWI9xVtKWTBznVQcG8lEBIVEBlSEUkyxyHJNMvM3e4hEd20qM9lYcghwfUD+BJI1nQmBnwAAjKIyTPiqfyfVLEZzZvBsk3h2a04lGyC4qLoQromir0csSEdHbu+Ut1X7W5bczOZL944tm15BBu4dOBGRJjkgLhHdokqOKKJDkO7IRGmQuYksmgSMa3ZRAiIqD4e2ESFwQlkoKhZFkQkQjiQ4iRY0JOafSCIt+qdSJi2IVdUdXFPUyLHux3FuIcfb82k4OoxpNBjGE8Yn3At6cUv4ojwo4z5a8qLbNfjzZ5puOEg2JZu8bwzol5MdxJIig2H1EWO5Ui7twjQN7LfRuZsVoz6qXpdjpij07N+/eNolHRVIsfJQEsiS18txZFj6RxGr0bastKMSklFouLZs1E0c3i5I4iRdyYkORCJERFju3bRou2gbDa+GupC6HEuRCJO2yAqII6w9yesSZbfcWIl3Y92VYfgYJNavUe7kzID2zHq6Es13O7yV3/OmLRuJeYg4TlxbTcUhYxxDBeIOWTVHIUhLWEh9XnK4ksr+Khj3mpzG5yTK1no3NPTy0wuRIMWKuKS+igQiOgOIikKIkQjjtxrpSt8QbNB1F2vZsbHN3xayovlBe6Sg9unrDt7R9wjlVB9f1xKCq3aySSCSxCo5GPBNsmqRepTREcixEe4u4S9xU+l2Y2L2UAHgQC8yR9+PC7P1lXtS7gksvo1c4gt15c7qGhoJuuzj3SCMpMt2q74V8REREtokOQ5CrjjQa5uTScBEJyc7zssdZ1xVFu6jop0tIOUiLu/q46JY7vUIljtyHEib3MlITD0k+odP3TrySFQiXXVHLLd6i3Dl7ttEYy0bymE3CkXBvEuCI5KEqQthIchHEdQhyEchyx7RptOhjKUnE4hjc/C2MuW8XINtb3nKs2lPoyWiZP7btPmHIuh4kKC8hMINOpEkhEklsUy0Ui87t83cQ5Y90Utzimbmu9fjbVsWtbfBBi3iolhGRIuHqCSW1BJElt2tu7h3bvhHFif2zFx7xupOcymD1qWQqlHprLuRHEvLEiHHItvcQ45bqmN5y5i2CEanba8u4ElCUePJAkFSEu0cW5EI449pe4awjs7Cl4qOD6p0kycv8xA4efLJE2qwOusuXNb55s3/NLJFeN1O7oQjVyJJWRkyVQV24j5OQ7RIshyHu/LSDHMruvmU8Ns+NnJeRbkRKpMGqy66XaORaOXwjX0A35jPodEmNtxsXCAsl0q4s2Y5KpjlpkRERERbiLIhy7aEP7wmpBvovJhwQKFkoKRaGqXuLHHIviIcirpYbBmg22jRDRw/wBgI9JRuxF3dbC5W7lrCvG7bbTnYFjbrZNVRGdc2y3UIXwioRa6DZbakqQljtxRERHaONVJxtYr6XQhLLuGT0PMUF4/iftzkv1KIooLEJDt2kOPdupl5jfyur812yE1CQNtXqKSL9Vdi7ZR+lkIkKy644oir7iyypiuWMve97shYm9ufEdcSTpEf50a8CfLs1dHcOX60RLIchV3Y7axDHEGnVvyLSYBu6yIabuhJExkEoPjelIsnFTFg2O6tq6oO4IqZuZ2xkkHbxkqkqUaIq7Ud3qWIfT+pqFWw5yw0RuKetS43VvTiCzVNUXQoa4l26xCRYlliWJd2NRXvJTgvEIsuaK9xpx6ayI9drNhQES7RFYiIiLLLtp/sJzZcdLRNuWKncPMlvdqfTSVlvCVabkdwq5Nl8SISIiElRxxIu2mVMXVoYcVX53STAI4cyRblxcY4ZIy7dud+/dI3LeXuKz5MeNo23DPXEhi10pdo2diRfD1A4ol8VTElcVqx3G8IybtBX6wazNcUHTZd6gXcQ6BDkj8w7fiprkIC4+Y8Y7irX5GRIv4VEkH0iziDaKCKCu0RX19BZdXLHaJEWPqpjR5fP8Amw9kLotq3rLsm5Ihwi4ioGO0ll5Bzt7i1dFAR7i1R7vT3Vjr9pYei41awaPmmD5TBJgzrEACTkhNVnALi8d448YI23F3IurwkpDEYViqRETocREiR927Eflp2vy2bJsa2463r25eX7aN2guQrybwhJm83JCWKZD5oiIkQ4l3e704uD6+XDzEF1zXvxpZ843S6prLOnirsSIi7USYZY5biypbnk7dTvvoJS9nT2BRVIXMyzhR6s9u4hTWX8wcvcp8Va2v+JqUyDAAuNtxn/MAGuHSCSfJXfdH6ohcdj2fE2LGXHFXfbUmTmScAg6Q4vxdvRxHylUCQxRJL3Zer1VQvOBh4tjbykCxayRuo8lF5BqgsglraxbS1vUPbl6ttSz1wWs8s5lacDP3OKqDxaQV46ooxrtYtokTYi+zrijtyElcqTnbVAhX4unhKrjjiKpEXzVswlKo8Co9xyJ1ynWPpn+AiAbGu70pvX4cvUbHbrsXDxe8FnY6ouV2zZgzbiO7aJEssRF6tvq20fgbk5UeK24jG8v5i6JZZcfFYpWWJdJyXaKLbRSEsvhLId2NAWd2W5OW/F2pOct2sjKs8mbORQySc4l9ygIo7VvOyLdkW7EcaDeFy0bKJM42HeR0o1eIiIkl54uhLtHHdll7aS7Disx7KpIdJ8UZacDp6Aj6pu85tqZOYXOThfcEwtMLah4mFieo6NBtGee2Ii3eeSuW74vbtqeYaceZy9vR1ncsWlvOmcGROibroIJSizdEiWXItoiRCj2+4vixqq2mLy5ocwo6PcS0dHTzp4iz65VAUBQIdussKKXp7iLHLuKjR2PD3bzEl4G++cTJefeuhEXcVEuZQpRwS2KuK2307su3dWSaHZ1MNAsIBOVzonUwBJE6k+fVI3aYQZjy0Yxsl4ZzQeNLDAkuqEZhB6q5co+kkEkUvN+bIR7qL3JzZ5sLxjexVecjSciWSaLxquhrFuHaj5y6WsJCO3H21TaWsjdXMhzbkPE8wp2JauiRVRYEhJSSTUS0iLb5O4sd3bu9VdBf8uWX10uN3bH0e0FomzQj4qRg5a4sdJwrlktkKoisrjuIRIdIvTjSsXiMM2qx2Mh5ABg2Q05ARcZBJIGseXGy9odvJItOf5P2y7VXnndxT0c+Z+fHRjkYvSLHLRc+VivisIkOJekS7qG2ldVnuODG33fK5pd73rFhZrryLls9c63aisKKuKvw440YiICInJVSfcXdY1oL65EMQEevJKooiRbhSFJZEh2+paulwd+WZPNLkTHnFF8CmIRaKRZQdrDFOnHRIqk2c6qyooNy7e3cQ7R3UnGYltEGxr3OdE5vyP8AkEaEyQRMAExmo587okrlFuW/MwbiQZOuQ8vcce6aorO455Gv0VUtu1ZFZHEksdX5SHHISpy5W2h9IIm/C37MdKWXGSUm4Z8EHk70JdVoEWgsIlkJEjliRN8S91X+X/DnNzTlYucvJHmTckOxiuMb1lvs/Nesch1UFX5dyWXcRapd2NQWjZVv/Wy8OWrNhbakytFP3DVaduhJdCPW2pD5g6TYnI5EQkIkSX4aTjMa57X0n23AAnxAcJILm6ZEz5ZmEL6jrrUmRDm64/iHKqf5xxUDbZKdUsQvCdxokWP/AHQSyL4S27anRtaxlJV1atwc6H7pis1WWZyMFELKMnMkhl9mLXJIiLH1Dt86m5Dl3d/IuajFZS3mV3RU6iRSUg4hxXQjVmyojkg9csltyREOWkiQl27qDyl03pyusEYyC5pLSyF/ruHzxBg0eoMEiTXVSJdBfUSLVLcJCLcRx7sttPbXdiIdhHiH6RkCc5PddBEHUwfUFMvLu6Uu2Ny4iL6vxvDQSWrEi881aYkxaaTUf27lEVREixIduXdtyp+Y8trItrnE6se6m9jRDNir0XB9Iz67sWbgcclyFBXJUssh0ldD5Uu2uDqTjxPg1FxJINkW4/ZUEkkREcvUOXq+KuqBzb5fXCv4cnyCJ67mlRGW6SWXfPnHcOTYnqS6zdciIdwlkVaO06GMFX+UXFhbGWUHLOS4DnwPI5K6t126gIw7KcvNzDRdywcTFCu4FnJyyJNGhIiXkliIrkiRDj6i+ajzE7w5JXxDXTI8bpG0ny6yPiUeSzEpOP2pL9Pr4l6shyHcQjSkwti93rt2pZfLO7kii5HpxHol11mK2REiiSwiOJDj3EI9vpppvuzOdr1K1Yu9b4jpLxpm4kmfB5d6KjRjj3JLrKEKAr7stpERZUVZ7XOZQqVRY4EEEidJkRoYzkZdJgonVs7ZXSrftmHiImZhG/Ja6JWFuAXGhNJ8wGSq2ir92rpDigjiI4kqqO0SLduGuMXny4k7UbktJ3faLrL+ptmc2jJLuURIRLEkduQ5e4ctEsdtb8wOSXG0IcJhpzMsK5kRV0VRinC6pA69SQ5JYkQ920u3djSWMEzRaoP5K5EuAE7FFWPapF1PT/thEhEfh7u6q7Mw1h+IpVZB1ydmf8zjHXID6RVJru81y6pGSHLeT5Q8Ia9Lmg0JOPV6yOa2xbwpy25YBJJ+4XQES25YiksXdkWWIiVO4Ob0NI2PCWTbHC9k0mbVTqmo3wSyS6Il5wk0FsKSe0VMcfSQkQkWVKd8zvKd6syCyLDcQvRJIhqupMnqrnS26q44ijqq9xY7d2ONNtv/AEsuatnSDCQtwrYiU4tVZfo4mHRj2bxYkNDVcoNtIVyEe3L1emrdgKxaa1KkXOkuDXOtgx/SCCD1mNUNrk2pRfMlvPWbcHK36Lt0xcrHI4MZK5E15Ry6URzXR0iXSSRFUW6JYiI9qY4iOO5ameefN9lejaf4wS0A9S0R4pjBIx754IpJCWq4RSFwREKPcJZDkWJVvzJcc5IaPtzmFPXbavF43Q8BZtICbRfOxR0CInpCiS2JL5KiSollkJZY+qrJWpawpRNzXnzodzSD+WbIPG0MxcD4Y2IUiX4KuHuJIqJCRCKQoq5Y91Y8Lh6EiriGNeCCBAc86kkSbstImBrGSlNre85TP7AnXF0N2l5c1LBHgtHF4fLuZspdssOO4duSzcsSV3EiPnJY91Ysm3eW7G5LpZ8xb2koVrEsnTeDlovyF3r4Sx0tLSWEhISLISWEREtxbqXpUuWlrXim4izVv22o/WRFtcMj0IroluQx6JfWHES+Hd6R7aPSK9tcx7uioXk5y9hCYRYoqR1soRK6r6XLIchcuR85Uu4i84RER7hrS7avZszc1hE3ANaGx55gnqLcz5LQ2W7qW01OW48ZhR5NXG0bopCUa2xQckst24rkJCKIjkRZCJe2nay4aBkrLXRg+R87dtzIyPnyotX6rNtkOKLbRQJHdtIslfV8NBkL6mDueDCwbPtey3causoglwQQbCLgty2u4e5LenERVW2+nH1dAdxbFCe5is+YHOjhZlxz0w3Wm/A4wpeGk2b3FyWnj5uSSxbiyxxLblupWMxFTJpkaGJcTkQ3MMExmCcznkchKJznFJlhs78kmklenL2H0Cs8RKRfJKoJk2yRXLW874W5du7t9RDVrxHmpfcDLXA8uRV61t3p1FxkZwtfWIi3IIrK5EX3yu0cR3fLQuQRskuXkTGo8yLnWfCu6cLwBM0kotu4yxRc/e45E3FHIRFUstuVLTNxApyCC0tlItxV+4SJZIlR+atlKm7EudXgSDAlpmAc8yRM5wRAE8eOunvG5ytJSkxEqIPmckqykWqpLIKpL6K6BCPcJdw/MNbzCkQ4exr6avxWZOWEXkw5QSWXVZrEW4R1seoWFH1ZCOW3L1Uz25zUnIBonb3Lrl3DRs5ICMShKsIklpR6JFjpDrEqOuRF3JCJUCt+w7+uCYfxds2bIHIw6okriqQqslhLHuHHEsvb202Q57n1f5cdRJHXI5TpnrqqVx3bEXdV5eDcrbKu5cXBEigzdJJJLqi3RHqC3ZCiW0iLcQiRU4D9Hi41r6VspaZteIcaTFwSL6TXdk2UekOgy8lAepciJCRaIkIiXdSnOo3VzChlLxv7mMwlnLFLo2bZ888QllcSxxFDcQpecREqW3aXcVYimcHMIvVr65gPI5w3j1hjm2KypLrEJFo+SOKKX+bHaORDiquxezmnViBBhpcZkccpy13dc5iQh310yNsKGt+0rxs26ed5W8pGyjcpePhY1JyxkMSIRSxcKILuFx0lCxESRESH1EWKTDxvKrwSZUuDmFcLaTLEoxqxiEVBERWxyc5LiJFo+lEtuRbiqhbzjlzCxajxxDyMzOLFoigukPRIDtIVsiyIltpDjiI4+ou2rMZfbWKhXUTw5dWc7VcPCkEpCRYCq5QIhxFFH06QjjiiQq7qWzC4lgdDySSDo1vAA8DIy4yYyCMMt8Sks6Q5Ptmjgnlry97Tnh7glUCS6ZtF7SS1hFHW6jHLVyV0hEhHb6q6DwvCZb2Ms0V+jJDRsPKR7Vq0ll7WFIF0RR2rdWsIkqqRIiREJe4scu1AS5pcynls8LHK9pcoFFLTGOFctLHLtxH05bse2qLxG7HTKOUlhlkmXnDHKuchQ9JOBbkW0e4csaB3ZzqtQ1cTln85OXQboB8gctSSr2Fzt5dJuN3fkdZ9nWjKDa8OSjQZLQaMRZPVRFbFsUj5QiSvk5Dl3DokWRbqsc07oVufjC2jPc1EZHhC/wBafeEYxaSwopZE2FEiJZUlicZLYiKpCJba5WjCSgoeLEIrorZOtVIupSLRIR84h7dxCO7Hupqh7Dnnj6RKDtd5drK3cSkV4wddsqJEWJZN92kQiXxDjupJweEwsPe4BwnOAILiMwTOegGefGU9rGtTM9uHla4uoF5S7uYl3W+xaOBZ9dot3KTgm+3FYlViFLWxLt2+0t2QmIui0UZYpCUs1W4WRDik2kJNdJZIvcSzchy3Zekfw1hbljdUpb8vfTe1ejt5iK0krIKqkgySEnGlotxIRyLIsRHd81dIslnylvBhOJtWcHZXBuuKyRSER4wv0vaPnrOR83HVyFFH2lkNYqtXCYWk6C94ENdB087cwTOcCfJMadm1AGd5PChuELHWjbjNu+eFKKqpMxWJUiyERR1stFIR24ju9xFV55MXk+jWsLkYs49qIpNk2wpiWORZFiI5FuLctlj7qaLUa8q4uNePJSYk5Z03y6RUWaKCA5bUckCVLWxxIscSEct2W0aJSN0QLdiyeWjEuo6e/wBaXQXHJ6sPaLhuKOisgRZZCIjkP5iw/FMDooUHHPUiM41zz6aT0hbWXW7oSKxg7ouhq9uArqiUhbkimXiU43bKuSL0olluIR3FlQtW1ViVQUbk1dG4SJwkLZXXWEfiHLb20Uvi9IGelARg7DiIgEf62k2ajrLrD8X6kcsto4j/ABU4W/c3NS9Em8bAw7rXYx63StmLVBIkGo4ji3yEVh9WWJZFlWjb4imwVqgawcZMR6iZ+n2CjHXN3lQt6wZ5vdrKHluXrqSXWSbqFGO1SQ+zreVrONEhJv7siIcdtBrwteSsXmCqzkIlKNAXhOIYiVW6ZVES8kkSLElh293qreRiX1yXNIo35ejOBekr1BKyXUOyIsiLEsctw/FQ97bPLskn8lH8zCxJVEmrYYdbXHIsSWcjtFER9qJF3COQ1nZVeMRNV9zYggMcR0IIkfvMpTn728puMtdSjyc5jRc1FW9NoqjkMckTRZ6K5ZYoiiOJCPcWXw+2gSEkxHp1lLoZa8gqtqx4r6KqRCW3IR92W3HKjEsPKtrPs1mq05MxLdcVF+pJsguuiWJaI4kW7u3fu02WZe1zMYybZcpZSStqEES3Eus/FAiH77cIiiqWOIrDj25DurQaxYxrqdPl3oaANI0Jy1iOkhTNzt1WLDnOqmomPsWz3s5dG4vPEnaJCRaQrC3IRFHHLHWWyH1ba6Gryp5ttFpF7LdNZUG3XU4OpN3wGHYlprbRIkEhWWyy2ljiVKN7Pee9+Wc9vWYuWfQio9VNN2hGSK0dFpJ5F9y0EsVse4iIiKk97JLSj9otfl7eHrvkBIZCfQfuSSxyx2iJLFtH+HdQU8Ph6rzUbDzoeOeup4chA14ZJdU1+n3XQz5L2Omqq8vT6Q9rCMkkjqqRzVzNKrojiSOREI4ltH5caqXhG/R9iotJEXl2Xg4L7QqmkuhCIZfssdBQu32lXPX1xWDBp8Flnl23CBKlpLoM20KiqI+3InK2JfEil8tGpfnPZkTDKura5bRaUwSZfofXE6Qm0EG+XpbE2RREu3zfmH1VuFJwcI3fc/mFmqOc1u8S72H6rlfMa6rTecFG9v8ALOGtZBqkSyqgyL92uYkOOKiy65CXyiI1ryYa86FuKUhyr5bvJlw3drRq5xEYi5LRW3Ei5LEhR++LcuO38I0ekvpO8xyuUF7GWt+IkV9FuXG2bVYJOSWxxEdZFInG0R7RL041y+47d57KOkW/MRrekbbT5cRKQuWPkW0WkS2WK2KyQj2iXaJdu0SrvUsMzE0C2sAQdQdPULlVarm8EKmbuvZNnLQLqQepR0sqTx40FcR13HbksI7iES923cWPdQFGSkits2bgWSzFuvrEKokW73D+amZzyttRnxSKe+kDy76VxkQpxqcw7X2liOSYx+O4dwioon3bsaHw38iEEzfwc9dF9T5dURJeCtWUaguP/wCEL65I7RH9SVdKlSpUxNIfRZRVjeegtg23bb6RNG4OszdIa0aLZfFbW7kfhx24l6tw41LD2zC3MyNaSvaNgV9opDIbUlxx3bsvT8pVQmpaJdPCTt2HkUgRL7KkvIdSsgj6RyRRREi7d2P5aYOUBsV2s9wlYaIVaMUBIuL5AVtDRRIliyxIhxEaus59MGq1Mw42tUNcEJsqBvZa5ZGF5euH7yXhRWdDJW+SxLdOJCJLNyEhLEshH8VYlZKSRj/BY2cdJRpLo4i6HckQkKvxY+cOVdInrbuFm+aha9kuErjasUZZJrHwekSkbuIV1sRHFIu7Iscsa5ldElDyzuRfeHuhYuMXCSSWKOPkjl+UsvTSMNX+KqbQQR+/2PXVHiGbJ1rTmqt1XpeF9TArXk4jZJ6ikQqrkzZIaqIlllkiI5fxUGaWy3eOUHEHdDJquOI6TrWQLL5tw1ASSAdA+YqqppEqQoG5TFdJch9I5DiWJY5D8VM0d4gVxki+TSSxSR1cUhSEi0CyLERx7hrqS1g3VncCN5yKO28TeUMJTiiDWSa5C0VQeDkuXaRYkPbluxrmkxDyES4xWRxEUhWIhVFUd3y9tWXrjHbrKmKyG4ce3cW2mSAviciTVTas7akmQqEsTSajGTtAkS3bRIdYfwlR0xaYSp8SUkheLJtWYuB0HXlriPt7hEvy1e44yjcejLJdHy8f2oj7aKyRReIyylqsmaDpf/7PXWSFUciyRxy2/hrCY2a8VBFnEqwxCQ+eMgWilkJY5Etl6hpl7e8hRnl21caC6joVxNQk8dX8VdktssQSbluEk8sfcRbqRra5V3xbrVeekmrN7GraOMlGyLZ62yyIdyjdVQU9yiYjlj3UzRpPkVSRFMjVRHUHEcvLyxy2+ke2mtdvJL95dm5cfRc5r/SKjXt1WUrFtmESv05nIPFE9V0IiRCiIiWJCJDtLEdwllS1anIDmvzlllbQse11TdRauMkq7XFNFgWWOKyheraW0ci2liNfRf0IWvO65LVu5vyqvWGt5qk8R6hCSYkuIuFEy85MfSWKYiXpLEfbXTfoUTjq8foz3QwsOaZs7/4vJJRw5d8MiCRWHyF1h3FjiIDl+gvuy7v0cRqFyG1fOE5/7Of6QluRIvWvC2p5RM8zaRkgprY5Dx/1hNMSL9A9olXyA9FxHrum7xuSSqJKCqmY4kmWWJCVfV/My/vpo8gkpRpel3Xm1RkkVY1N48dE9bKkoOPAkFyyFNQRHUyTISEi+Gu6/Qe+h9c3LuftTn2+vCMdx01bQuk2CSCgrALtumoIkRbduVCUTV+ZLSQcNVzUaooCJbsSSFTH8wlWpOFFFCUxSEi9qQiI/hEcf3a/Rr6Yf0E7sve9OYX0hGt+RLePGPKW8NNsoS+LRgIkGXb+ktEvzV88fR0+gbzZ5+QwXh17G1rYcEQt3z8CUWdYliRIIj3CJDjkRCPty3UCi4HAFE+JIOpxZVVunkKqCCWKhbSxx3CI7u34u6qjlRHr3CjVuYIEqRAkqoJKCmXaJFtyLHuKvrLnT/7Nzmlyrtx1dlrz7O9WDFMlniTVsSD1JMe5QUC1NQRHcWKmXwlXFuR30euY/wBIe6CgLAZJimzEVJCSdkQtGSZduoQiW4vSIiRFu9IkQhG/coubKkJGkTfIe7u91d/5H/Rk5i8/WT19aEZHm3idEiXfL6ALCqSojpliWX3JCX4a7PP/APspuYSELwdQPM6BkZRMcuLNZiq2SP4RVyU/+o8Pw10T/wBmTB3TZstzesG627hk9gXkSiqxUUyFssXWamOO3diJZDtLbTVF8QxFvrKTCqjhFBJCPVUREhx0xIf8I9xF7fmGvBa90X05fylqxJvWTPy1NNUdZJFNFRTUJP7wvLRWU2j6Srt3K36PHNf6SslNKQYNLdtdi7WRUkXAqaS6wqZaCeO5T3FiIiPuyxEuX8xLPkOTV+rWjYvNhGXeM1cnb+JSXTbNHQiomKYrDlksIqKDkI7ciHLLLGqr2tbuoWNOpSe/Y27b8q4hZpGeXlo/WZyCCSgpCi6TUxxEiEiERxISyEvcPbQn63W+xQFq3s+NyJ0SyarxTXWxIe0iERyEcR2kJZF6R7aiWkI9OSkpC4hdTbpTUUQVVMkEV1i7lCEvMIdTduxyx/DSiRQ7FAtZn1ToS2mTstEsSy+7ERL96uVs2nvSf36fZaITC/5hXI6M0ymulQUy+zNUBRSIscdopiOJenLu+KlxAXSj7oWbFVVcS7Md20qIq3B06qpRLgmCCgp5INVVBTLERxLuyy9WVC2iyjhXRZs8yxIi3ekR3bqfSa1jS4MA/fFRdLtiHlJCSeM5CTZsCFJMlF1zJcRHTLERJHU7R/CO0dtMcvB2z9iGHuKSeagj1JOUE0xTx2ljiRFu9IkPzEVJtjI3ApEOpAUU0o1MciXVSxFQtQRERItynd2jkXqxprhGdtvll1J64nCCCKahAk2TIllCxLHtTIRHLHIu72iXcKKhc0bS/TgB/ufqiyVxYrRjXkiUWzFwkQiLMny5EqhtISIhEhEtxZDkI47dtWl+Y0g4UBRuK7fTadGgMb9mxTEcREixIiERxyEi9PdVV4py7FyzKJtmcNAiEV03MgimRCIkJCPkkQ5EQll3YiW0chxuyN1PnTqU8JgYuJQlECb4s0By0duSeRZDjtHtESItxbqRaHuDnU3HLidNB189PuVB5IQ0KcnHiUbHx5KvHRCmmkRERK7stwlkJbtxEW31FVNRrOKSngb6W6BdMhRUFyrpinkQjjuxy7ssREvlq+zbzTcfBY987bnMCWol1KaKS4iJfeERCJeraRd3pqdhy1kGfDKe6CJa6uJOVcVsdpEIiQkQkREI4iPdl8NNfiadAkPcByHH9/voiO6qb+27VZviRRuR/Lip91oRSgkqQqEJJiRKYpltLcQl8IlWqIx7dBIXFmoA/RXIlVHbkibKiRZCOmJDjiOI7SLLdWpeFqOWSctLKi1LLVX101CFEe0hTIhIfVtLEt3bTEzuyzbZWMbdtsH7piQkl4uKmWQl3CKY4iRZERZEWOI449og5z2NtEvd7dNRAU3WqgtdVyF1TiPJkwB02Tbq+Gs00fLEe0iHdjl8W7Ee6vMbRmphmhOPrmYMm4ks3bFOLqCoSeO5RESEsh3EIkO7LtEa2eXo8cLqvBRYR5N0iUZoNo5HSJwsQ6hKERERbSIhLLISxERHIqUnM19pXlFHxg/WIlF1xIhJYiIVMsh3CWW709o1GYaoW/ywGfU/h758uqrd8KYUG9vsXDqNmLwbtT0BUBVtGk7IstpJ5DjiRCIl3YiJd2VVWzqBjc5ZGLeza+oRIeIJiggWRCOosJEREJbtolj27tpDS4zdLOHA9KLxdVMdQRbCWWIliOO0i7iEcvcVXeMHKEbp04HomrFTFcXznEhIcRJMhLJQiyy2iO2mOptAirV14ZD7Qfqrv5o25vSaR12semyi27xcViSYoChqEJCQkQiRCQjtxHIRyodI3Ao6f9VLOl5RwiKifUquiIcciyEciLISyLaOI7viqd1b9lsU0lnl0OHRqJZKNmseQjqDlkmmssQjtLHcQ9pZYl21XYyFvx8aAlbIqyRKZE7eOxUSx+FER2l83t9VVRbRG9Qpn2j7x+Kr/Cq3VE6bAMOzcASYebiWoJbsduPaORCO71FRGRsG9EX5R8pFqoOSIUyJyummn82oRCJCI+rKrC3My6BcunzOYFkboRT+xoJokmiI4imJCIkIiPaI7ct2NAHb5RZwTpRMVXSmPml3Ftx3CPcXuLuL1U4HEExDW+5/L98lWZRVKFsuJJg6lpYbgJ0KiK7GP1BJNbLbisIkJbcSLIh7u2tH1xWazctfCeXaGTUdFXqXi2KigllkWPcOXu3Fj2iO2hzeJuRw0VlGbUm7IRIlXQkLZMRyEccixEsiIRx9VWTtu0WKgFKXkT8sRWJCKbfeCIkRDrKEIiRFtEhEvUWNZntpT/NeS7pP2bkPVVkhlyXY6ljBZNmwiQa6mCce0FESIu5RTcW7tHuxH040tvFJJ5Iq9Q1eLvCxHEhUJQcdoiOW74e7201jNWyxYgMfaoN3qesQvHivVqEWJEI6ZCKY7sRy3EOOWJFjQeTvi6JACRcXJI8AzLEQVIdpekse75ip1Nrxu0qcDqfyn7yqhQvLdnot8gjOLJRoZblVXIqCkOXdiJEW3291McVE8u02ZLSk5NyLxQdRImbYUECTEi2+d3ZYj7d3aJdxIBrJqEApp5EO3JQRLb/1lRVu3uJ0ik6axL1VqsWmBJNlNPIfaQ+3/NTKlJ5aNpUt8svz+6r1T2leUbCm3TtO02ccaIqKC8dELlyRFliJEWIjiJEOWOWPb3VW/lQuhNuq3ayQtSUER/m9BNpiIkRCIkmIkI5ERY5bi3VXKwVo92be7JyOYJNxyVFqYu18twiOmntEsh3ZEOI7t1SwSPL+NBJxNeIzzpQiTwHJBpjjjuU+82ljux+UfdktwgEtbtPSeupy+qHLwoS4nHTodZw4VXVxxUJdUlCxERHHcVWoGNuS7H/Qw6PUGpkpkRaKWQiRdxYiJYiW2pW8pb7NZAmNrsxESUIjeGTlQtoiP3nl4iQ5Y6e790bTu/LskkdN9cz9wGOJJEREiWJZZYjtH0jiI9vzVqL60RRYG+f5D8wj31FHwpOJQ2dwSDeJas1MXiqqgkQiJbhREctQu7HHbl3EI03rS3K2JZrlC2qhIpCRMyTfKkL9TLEiISxIR7SHIREh7R3ZZI0SzkJRU28TFnIropE4UTSQJUhEccixH0jkNHoux7quKNKUxjmDBNUkdeQdC0HLESyES3EO7uEaTim03uurVIHKY/XPhmqLR4irQcwHkamDW2YuGgQb49KqKCajkS7SLWUElMiEvSQ7cqWZK4lpQyGWlnTwVFMkxVVJUh3FtEiLL/NTKra9kw7aUGYuhCWMmwlHjHisgqRbSIhyHTIdxDu9u3dtrVW+HkbGN4+04sGDdmkJAoTQSXJRPTHWUUxHEiES3CXwltKk03MBnDU7jzOX1Mk/nKof0hA4ePnrmUVTtuJeSyqO5UWyZKEJEXcQj2lt/do0fLtZrGLurkuqJh3SZEXhypEquQiO4sU8sSEtuOPzUszF2XFJGqpITS6uoWoqkCnkkoQiJKCI4iJbe701XbSzckBTRj0sxHHd3CORF2+ru9VbSzFP4hvln9T+SLNH3EXbsasl0rpecIRFQyENJAshEhESEstu7LLH5aJSl6OhWcLRsDAwi6yglrsY8Ulku0i0y3EO4R3CQ/vFSoRPhEdbFuCg44ltHEfhpjt+yXUgwB44g3SDN0RF4y+PSYJCJbSHbkRZCW3IiIe0aCq2jTAqYh13n+WiI2t7y+c3ElJcdTJ9Ll1CWmtiuKQqiPaOP4aabZu+wtBrFcxOUsVNNmaXlO2z5ePeerEVCEtFXcW7Icvip/57Wu8stR/bclHcsYZRFcVlWcSh9rJwQ7sdvUIpY7sSxGkC3bVgpqDKe4cwbTjSbqrE6j3TJ+S6Aj2rFooEJCRbe71VzaeKw2PwYrGWsOlpdPu3/bgtAe2sy5y0Yc3p+Ot4rW8ItiQhheLSDJg9jEnKTEi7hSy3CP4vTQ21byva1VlJaz5B1HG6ItqSQil8tPS0ryekeVUa1mZq4WtzN3RKP/AmiAttHItDJEsSIviEixpcs64OWsSg/a8xrdnJyNUQWGIBq6Fgq2cK4+eRaRERYjjjiQ0NM0alCrbQOubY72eomAZ1QtDc7ghKv11lG8hLzktKkgI5ZSC6qqS5FtEUR7SLEi+XGs2PbNj3Cs543ddK8BHsOGs86GGVfLkI9uO4R7ix3FTlyfJWanJi2LB5QpXhxmEBbtBkcpDwlHISWWxxSRy/vSxxqjctvLWnzOi2lyvLBgtQm7h5wikvEYtj/wAZIdYS+IRyojihtKmGBsMSItmI+XePTMa6BDdnbollawLiaTreClImRj3T7RJnwkGvQiSK33Red6SH1dtHZnklzItFZJS4LM4sxIhFJdWQQJIiLtESHaRU184rjurgi0YSPOWQuiPmGYukSjo9zHRCuOQ4opLIiiSQ7hyER3CVCLcvzlrKouXHMy0QuSYBi66NXEY9IS0RERIhIciER8kccR+KlDG9oOoMxAaC3iADJ0iLiyOsqNqvtuWJflEtatms+YFxy1vqE4XWbqw7GQRcu4/biKy+4tuWO0d3y5Uw2lb/AClt1GTl/wCWO4p5nwQbti4WxbpJE2JUv1pORxRHLbt9RDVe1pHlZKSEHbPLrkmvdLt2npqxtyO3DldBYclVek6LHaWPqEi7ttKT6cjbgn55CW5Y9BPSK4s2LCFSVZIRLjLEhJoIkSxfCWJZZVlY/GYuadVzhGeVgymBlLjlBzkT1VtfUOu6uyXdcfK+/IeMacsIa/W05Crtbat5KONFuT/diPUpCJebtIiV25VzdKLtuzWr20eZXLOaj73RkCGMdeOeHpe0stpCWJbshIRLLuovL8ueefJ6NeKRPMEG0U4FF3JR8PLE1eY4l9+wW0lxLH0kPqq3K2lwuGw7auDm9drOKiilVhS8MdFJSwNXIjiu5JVfRSSEhERTIhLurJh/h8KwNbVupE5EOcahOsZQY5iOOoyCFjg3juoCHIK6nC1tJO5a3P0zwioXS3CycqsUcsclkNUe0fN7i+bLbTzyyaTVk3A4sqzeftlsI6QjpBPjNtVkUF2w45EqsRJE4HLSEdperbQ25uR/JBpbNwyzjmpLSqtrybVn4gxSbPUF41XajotyWEiLaW5JYkR7aQuXi/Jljc4zHMp7OTzFuLgUo1ul0g4il5JKr6v/AOSEtxYjlRGu7tXDVHF7nAcNlx1Bh0iYIiSBz1VXuqb34KnHfV6y+YzCPlJiWVZxrzF89gBIXI492kLgUsiEsdpDuxroF5TXJC25V5JT3G4Lzf3bDuJRckXaDJmg6ejtHpxHJIku777HH3VUfTf0eYrluzZtoGUlpvQcOuDl1xcRar3JYhQ1RyXRX0cSyJIkNu3cWVVrEV4QvJ27romuUEZIsWbxutGXS+YIZIPix8nFch6kS2+SIljkRFTa724horva8QbMyGl8mAQZnXOMieAJRPLXtu/RHnUreF/cIi/+WXJSGYMbCh0XzyYSAmwthQVyx1VhSbrLYoF+qVy1S7qDTU7zQ54XL9YeWnLKPt1suuK3FaCiWzZBB0iJK/18hHEsRy3FuL8I0Vsq3r7lbIWuVn9IS22cQqzTcSzdm/fj4CKy2WK7RFDRyLEh0hIaRrXkuENdcu1tfnUlCRSKCzVCZcQ7kUJUVsRJFVARWIRL063t9NBQpMYagogF9PJsh7o5h3MzmOMaZZlbIbNv4ozdNic8py7oPlJzWupaOlVWorJJ3BcmSACuRKiKuOriqWPb8u2lS7LFWjrnG37rve0EnLhUiXXbShO2iBD3EqSIluL2jl8tP0gnyZRvxtD3Nzb5krDDKtxTuBkk20uKxblVUC1SVQSHLaI6pd3b20p8ZjlU95gyKdwHdx2k6Lp2y6VxpG9xHbqrEo2HWyHtTxSxrbg69fIlpADJNrLRJOrbjx1tM9U2ncPCik5ZvJiJfWw2kebcvLQriOFR0okxXSSZuiyFVwhqpbkNZHHHFJYh9Q1Dbk5yZg76g3rmcueata30FnRNJyMQdi+fbskRZauKKKpeoiypM4vOX5XEcxHpuo5ApElGkU2IlxbN8to6y2REVW3rh2bN45c2U9duuEk3nHcqqzRPSEshEV9pCIrEsOQkQjkPbWtuCc6lY+q/eEZ2jXyETnEj0nVMbT3TcUztOZStrXyQcreU8dASr5IWLyFkWpSS3B8sXa2ScDk23EOIju2juKnvmC4+kvf91R13Xfy8WtbhASzVNOTno5GOZoOtciR6hdccSEchHEfJxEchrlvMjndzI5scQdXo6kpTHztNciFDqPUtiIjjtxERHaIjQJmpK3QuoNxXXBxIxbElkvGF1lB2iRCggIisWqXaI4iPbuEazt7JLjTxDmNFQCCSS8+hJBPqOXJUKAG8unc4VPpMRktKSXNK9WqL25hGPeNW1xNlSkmpZEKvTIEX2bd3YiPbt21zC34dm+mmTO6pJ0zhsuncvmLMXKopiP6sSJHL8RVSQlV1uAZziq3AhFuXQpCRC3EhLHHbl8uVMcBcze23rxb+TpjdrJ4X2ZK5miy5NsSyEkyFURyIcch3CWONbKGGfhMNsmtF8eEBo5ZAkjIaTOnknNp2tV6/47lOLW3oDlqlOyjp0KazmXky+1rrEoSYoJsEto/mVItu6nK+GUVcUo35NWRySiHd1QqRQa3Fm0d+L8VUEhJZdcktBLVHEhLJEvuS3EJUrs47nBZF2pG0luFizM8v0avQPxY6QrkJZEm0+5Q3Dj6du3tpZumaua6n7ibuy9lZl0sJNVXzl2SpKiPp1i3Y0inhHvLbKkgAkG4kyecQCOEA+UKbO5u6m6c5SJr3u5sFjb8JZ8vAxjXxFpP3Qhw1XBY/riLHXIVRySS7SyHEaUbvjSt+dcQ7LhGvAb4j1bEll0CyEcsSWEcsfl/EVDkk2JdQopILuhz1tIVyIi3ZERY91GrUmbZtaZTmPqe3nF0UltBtIpEqgREkqkKygl3Y5CQjiQ5Du7d22k3EUW3OfdA00kxzJOvU5cSUxrXNagbRVNPgzQnZZwpFN18VWzV2Iqijl52jtIRIvdT20meRHVfzByXuW43GksiCEpcqyyCuKBYr4tkEFhLW3EORDiJfMK3BXEpbbvq46BtxURSJvpyrVF2kOX67Eh7viq7JX5ck1ccrdUeskwdTROBJKPSJcUEXG0kG+RLEI4+V3ZY7aqvQOJf3S0RwcW//ABj3lC6nc6E7W5OXLd1zy172dyW5ft/CYNZR/EjEio0XaiIiSwtnBKkSqOOrkP7EiLLdkpx1z37FuJNxAzD2BUdbnSESuTFFYv8AgokIj3ekcRypdFrJOHXnJkJiWWS5Ch/EQ1Z6PLMnkk1IkR7SVJYvw0FPBtpkyA4ZDTgOckz7fZPZSa1GmjWWuRYmbiaXcOPOcdM2HVy25EW3+KrdqvLFt9+UpL2y1uBLQHQaSJLEgREQ5EXTqoEJCOWJZF8vqFcTUiEVF0mbxJ2YpbuCrQfK+Lu92O6jlq2bdV6STWPs+25aXXLuIkiIRH3LY/cj6si20VdtNtJ20dDPOPrlCe623eRRxclis7qGSj7Djl4hqRJtIpfWFFVHdiTgiVJYi3D6vTS6pcArLLoqM2pCXagkOgl+URp4nOTF4WtckpaElMW23lG4ouI9yvJtm0bIN8ciJFy7IcschERESy3e3cwPeUNlQ87LwtyfSBSSdw7VF4KkLDJO2zzaJLoILE5SLXHdtIR7fT21z29o4GgGkPJkA5Bzsss8gefHryQio1vdXMIO5rqtknUlbcgvHryCXSqqoD96jkJEju7R2j+WqXFGYlnwNVkkFDJXykixSREiIRHEUdo7iEaeoeS5b2hdjm6GaclcaUeuj4CznWrbpli0txP0RIshEsvKH4Syo2z5xx9myE6tYNtxEC6uD7G+kYwnO5jrCRItkViFFAViRy7SIRIe3HcdXE1Wuc7DULiWjN0D345DoeUIZdO6FzdKOe+JOI0cnTpuli8QSZrLqjjjkJfu7qbYbktzRkhQXi+W91uUnSAum2MSSSqiOQj1AoCJLElkQ7saYbi+kvzTnSRXZ8wZyNBuiiRKt5HpFydCiKRLKrIYkv24+bltxqvdlq805KbgZmcYmlPXM1bykQhLOycrvW4iX2jWXLFEfJy0liHaQ7d1Zzi8YwMFbZ05HMnQSfk0Gc5xxyzRb3iUMTyikDuSSte8p6Hs+TYs0XCDGaeEkq9WW+5S/Yj6SISISH2lRqzuU1jPLh4Nbg5sxBQwiQupCHjXKjlIhHJbQRJAiJIccSVLSH1DljiQa8eXXMSx3rWeeMo5JKS4IvieW+A9CxdLkqr0GsP2cV0hHLSRLERIatXJy5j4+1om7i5iRsurLJCs6aMWq7kmzoh1dBZwiJN9XEssSIS9w0itVfVAjEmKmQtbOcZkZOgcpJHDNHbdxUUAVg27KLp3U3O70kXaOhg+WRiV0S2kssOKLgschIR8rcO7LtrpLvmvabSVdxsFynsxe1BFYkIpUF3aPUYj9pEliyHcRYiOO3H4q47IN7dJUVGajxqxJJuiQuXaAr9RoDrF8usK2O3aOOVda/lb5frQ58InkFbLVpIZDHm8YE7ERHylsXJaJEWJZbSxSL07shx9pYe5zKlj6hP9UAekxOug59AXkZ5iVRPnfNML3a3pHx6BP40XDGOcqIIthYx6xK+Q2bojoo7Vi7hV3FluqGIneZMnHteHCNLwN88JnHA2aixYjJFu1ken0ESXEfUWWPqoZ1DVbqGsSxeq4u/5vIhEVyH0jojkRF2+oq6BzNhea1qyDPl7d11Orje5OHAtUl3rtBEXHlI5EtijkWiQjiO2lVqWGovp0qdNoe4cRnDeUaQTzGZPEprqQ3Q1UH3Le5olKIlJK5LeFaakMXSSEui5fsdEhFEl9HWWIcSIvJ1cRGoL1tOLj04ZZfmU0uBZwkspJFHM3LlJsiKxCisissIisOI/Du20Rvi07ft+AilIvnAirNNWaIuo8SRX6aQWEchRctyxFASHEiyIh+KgN8x/Llmu3cWDdUuu46wshcx+LZDHEkSbrLF527LuHd8NZcHiX4gteKh4+GAfOQcsxEHONTnMY93dTXbpckWMlb6JXNcssz01vHC0G7Qu5XEkcVVsccR8n1bSyHKmtpdkPZa4XhZ8CRICuPRuZcSX+0d2SOjojljjiJZY/irIcw+M5doi15SQbrjNMxbtGzqHaJvXxYji5JYUMSHISLaIj3ZFtoVzDkub09ciCN1Q72OeMXWizQSZkgk2cEWQi23Y5FiO4S3d1cimamIrinihEjMGoOZ4ADiYJyECM1oY53dd90Ta2bzUvaBiHkXbtrs4cl5AowV1+kJdZZESLREcix27RH9cKxFSazjZJO9Wdi8OYluMzIsV5lclkmzFwOREiROEh83IcRH3Vfk7FkGshLfWr6QzRjKCkJOk0jfu1ScCSBIorOBHEREvaRYkiO0vTzppa7GSelFt7mZaBbiXcpEkJFjkRF3F7vTkW2t2AD6oqfzNyMoYYE5zLu9E8PxhJpGq5zmtOSkv+Stdxc0u1tFZ14S3X6ePJ0uJLr6IiJLFoj6iyLt9VOCMl9H2NVQ8H5a3hcY6rfV8alxbY4/fCOgI5EXxd3w0Ntu5om1Xc5E2/ZLWeZySbdugrMtNcRFEhycY7S87dt293dtrLi6n1l2JPM2sOlrzGi3XdK4pbRW1cRRERHuESy9OOPqKtlTDnENFB1waIAIcQXZCSYIORnjJz1lEGOcN7gpXVyWui6nnEpZ9uJA6JFFBoKpJIMUUSIsRRbiK2qXaS2t7tvbj02072UvaHaM1pWBhrfakTdmxj0CbRbQvcQ5ERF3e4iIvir5IRRWdfte3cRFXVrZlE7bsl5JPmavSt1W5Ljq/1nzh7adjeyKMMPiGnGMokA8Y4/mm4dzLtF3vmQKk8zQap3I9uVRFriKq7XpG0WQ444jkWW3LtxLaO6kKdZ2e3g1/EE3TySdTDUZG4XyoiKGstiWKPbjiXcRZbfTSvzI5wKDwbxpYoCOKyTVt+q3CQ5F/16aSn16TU04ZLSjcZJm3kG7hJi5IhQyFYS3Ij7u0tpUvB9lPbTYHGAPTrwgemh4gp1R9JrrU6cypKBlrSZqcrbVkUo6HFw1VuhdUUknPUaQkWOlk5VItoijtHbiVctdvOYET/wDEQyUNcIQKbeJIpWPbTDISxFAWyKLgSRWJEcRyHaOIjkRFXS+bHNNne0DG23KW6gyHxJEpBy2lyVJyijlii22jopfF8O33Un3zzcs3hZ6lrWBaRI8NJqikKSuKEXouRXxyIiIsiR9Pu7q7HZ9F9Bgptp6nU56nn1/2XOxDKTiXF36rnl5c1OY1yRhRru+LiaM1FxQUYxhJxcS2x27WDbSQT/L3bqW3l0XVfk8Dp04eXHLyBC3ScyMksuuqsW0fOcentoVLrPJpPUkFtcyInBJdqQ7u7Gqo7lR8QU1QIR29vy/KPwjXqGUmtZvLgVWtc5PMxy7uCDgG8lfijC3Dlk8ojqXglriOPndOjktiWQ4lj6hoZJ2zabho1kGfMRJWRHIVWkfbxC2QIdu1yRCSxEQ/scfipXeKMxTXWj0UERIvUO7L5vVjW2WszEm6iTNAh2oCRZF6cvh3VTKRa3VC9rcmsCexleVrVJdZvyl4unBDoiUhcj3Qx9xIt9EiLL++Efhoe9vR41JvOW/YduQwtdqC7aMFdFL3aPUksWXxERF8tX4xnyhiYd1LPnF5ycj2oRukgwQVEhHIlHJa+X67tRHtHaPphjLntuOh5GHHlXaqDd/o/okZRFeQcoYll07dVVXEchxyIREvlpTIzyn1/VE8GmMz9P0Qmevi9r8dpy10T09co/diu+dLPhEvSjjuEf8Ag06WbbPNq0blhOZD7l3cirKPyIF5VivHoOSJEh0RWWHEu700Ga82Lqt8STsu7pm3GTfWW6a35Bw0bNstpbRLycsfxfFVW3LL5jX1LOHkDbN3zxyA4u3URGLyBK5F2rEPxY9xVC1rm7Mw1qGk911zAV9IyPOix5Plu6ibxtC1FH7hVZqxhheIuyQjVRSIvtrIcmyuQ7kh9o18zzHh+kI+IKqluxVHIi0d2I5F3Y+7EaZleSt/W/JoDfSKFlw7h4Ld1IO10XZMSxIsVmzYllhV29pYll3baoTtq2jCoionzWjZnqCIf5vt56S6Q+nLqCRRyL4SLH3VkwOBw+Be80fH1J/Tz4nijr1n1XzVK5pIXVOE7dN+sXdN8tpEPcPy1Xi9OSaSTMVEkHhIC3Q8rHIctUvxbe6muRb8t48fDURl5I8vNLXRaIiXxYisX5Sx+KqS0tBikgziYGO2/dCkosuX7xEOXxY12Lrd0LE4/KoFlhfRreJTkmrM26pERL5btxbcREioQ7arNRJFbpVxWH9RliWPzY1PcTh1pdG8bika2LhIscagWg05Lp2dts5aRejjqpINdQssRy2o5erKo11u6ianDlj07hN4sKI6y2mJEWWSgiRbq6A5WWYrG1RWVFJFMcci9PxfDupdsWNuRFg6RuCLdNXrUEUU1HIkOQ5Ft3bttMD903bkSLpvmqoIiSuZERfvbe2ja65Zybiv0M/9lq5XcWlfvBysSpDIsdxcf7k//wDlfINkTd+8tGZc0+Xi91xUcjps/H+iIUSJTdoKYkSahY4+WRYkWJF2iNPf0Ovpd2b9GiDuiLuK2peXKaeN3CBM+KY8ExTTId2RfFRf6OP0+R5W2e05T8xeXbSdtZsh07ZZikmiuKe7UFZEvLcZe7aXdlllRtdaoWhwX0F9EP6T879KbjcfKPm9ZMfIpIxXF0o6Fv5TtvqJpkk4D7vVLipwISTxHaW0ca439FS0mfLf/wBoBcFhRUgqrFw/jDNiJq5eSIiSafxEI7fwlR+4/wD2jXKKxbYeMfo7ckOEFJyYkXFZ3HtI5skeP3ppNiLWIfaRD83pr485Z86bv5bc4GXOhCTSlrhTdrPnROcsXZL5CumoQj+sFRTd6SLKqcVYTv8AT3dPU/pacwW4ulwDVY7OChYkJMG3pr7A/wDaCzd0cvfo32VCcp3TuNtJyu3jnS8bxJPj0YtvsyJEPamp6vdiI/7+Vc8Ppi/Rl508vp5CX5FvE7/lokmbSXKPYL9Irj5fHq9QVsBL+7HbQb6O30+krIsBryh51WaV424zS6NuqkmksqDUe1uoir5awjjiORDiOPdjURJ8/wDZYXdzKkpy8LXfyD97aLFgi6EXCpKA0fGrimKeXbqJisRDw/ZjXY+VLBry++j1zpk+R7RLjLNrlupRj06IqcU1kTIUBTH9ZgmKZJjuy/FXCuYH/tELThbJc2V9GjlSdog7AhF6u1bMhZ6n9KiTVtkOp7SIv9GPaVcb+i59Ki8/o7zL3+bwmrcmlRWkY5Vck1CWH9eipuxP3ZCWQjiXpIalRc0srmNzwh75GcsG8LrUumUTURVNBdZdd7qCWWQllqFju7SISHIcSHKvtX/2VQvyV5rOpBVVRVwrDqGSpEShKZPtQiIu4sqsL/8AtDvo2Wus4uazORL5K63oESq/hzBoSpEX6xymRKFkXw1zX6P/ANNyNsG+OYl+XvYiqry+3Ee4FCEBJBBDQ1x7Sx7tYd24iLIi3FUlS1fVv0hCvGf+jfxP6K7hgcTpFwcIRfAgcGxHLVTbY8RxUEssx+8LcPdtL8hZt1IKKKprEuOopkQqGWP5e3bX0vyG+lzcXIC8X7jg1VlrPl3Kiz6JFQRISL9cj6RVH1ekh2l6SHm30rOZ/Jbm5dv155Y2ZN2xJSBEUw1X0ukcqftw0y2KF6h7S7tpZZD3lclq4kCyZKri8dKiAl2gOVQ/zWnwJ0o3N4ahkIIEpppiPuIv8NVScEpkRD+nEce2qbgSE8doe7Khc27iiTYE4mTRNqzbxaTMR00kFUBUUTU7ciU9Xb3F/wAtU1JaURcuFillSNQi1FExxJT093t+HtoJGuBJJVNZ0eKZfq/SJUVjHTdqrl4O3XVxLE3hZJ/lrO6mymN0SryTjylh301IvGcPGuJJwikS2kklqkI5COWPp3Y7q643s+W8DGccJx0S3EtEQkiJssJYiRKCJJ7hLdjjkXw5VyDl1dEwjMrrNZLwkibbiZiKIluHu091NCz4XCuos6XXMhJPdkoIiRZYjluEd371JezE1HZENb7/AKI2uITM2UtOLI1rofP3TpNUSJtEaKiKYkOQiSxbci3ZY5Y4+4tto7otVF24at7RIgaqkshlKrLJqkO0U1BEcSES3bSHLHuISxpeYQ8xNNnTqNhzMGIkTlXIRFLaRbiLdliJYj3FjVpezXAxPCSmrgi4hVTam1fLkK6g5COppjkQj3bS9pUio3DgzVqHyn8Ao53zFAVZpZwqgSK3hqqKhZPgVJRf1dpZeWO5QsRxyy3FVARR6knREquuniQmI4iRD6iyy3USct7PYkqixln79VuJJiHTCKaq2RDqCWQ4p9pYjkRe4cts8RODFtlVhgWROhUFw1criRKIKDjjjiQjj3FiWXp21pDgRdTYft90O65DkCJNERRj0gxLTIldxZDu3Zf5Ro3G27JPmZOnUowiWqhblXKoiiO0iESESJTIvSIiXu2iNV567JK4Fg8WlDJBESIEhTEU01Cx1CHER3EXq7u0cixocooRMDWRark11RTJf9SS2JEIkXbljliOWXdTCXlme6ff8vsoXI34XZMS8bqS1yFcGKpKEg1TUQbEiI5CJLKDkWW4cRH8XqrdK9rdjXyE1F8uY5nIork4EjJYhEshISTEVBFMRyLaIl2jVX+T+8P0r9Y3bxKSLTrDN4RJpjkWIpkQiQioW4sSx2j8tCXNus2uCk9eDAOoVHHphUdlokJZKZCIjiJbcdxZekawOGGr/wB5UL/In7Ny+iVuuROW5qXo8keoUuJ63EhISFsQiRCRZDkQ4ltItu7bSn4k3TaqoptxJdRUSJdUiIsREtu0sSyIsiEhLtHd3URCSs2FByzZtSnl3CRJqO3ieigmOWX2dMci1CxHFQiHHcOPunRu7TbM0YeDg47oSLSckzTXXyyyyJQu4su3IdojT6LGUcsPRgeg/X6Im/0qOKtW7JZEHjOFedGR6ZOdPRQyHuyULEREcdxEQ0Yg7dhVmCshPXQyiw0NRNJIhdrK4kJFtHEUcvTkWREWPuqg/u6afPCfOppVwZY/eKaiW0ce0hxIi3en1FQkpQR8shSy9ojj3FlliPdTg3E1WkOcG+X6/krT4lJWLBgzbxdoryMk3IXBPpJ2JJqlkXlqIp6iZJkOO3aQ+7LdVU72mE3SEhGow0ITdUnCQRsYiPmEJCRERZEQ7u0ix+Goj5Z30UaMtJIs2SGkiokMg7FAldQixESLaJCIiRCRDiJD7hrza1bfjx1LuuhAfKLFKIdIrqpLekSEtpDju2kQ/F6axN+DEum93+r6Z/kquagk5PPpZQilHyrraimWQiIkKI4pjjj6ci/MVBtZw6cAzjW5mamXloAShKY7i2jkW0RIttORqWO1xYsbXeyximJE5eO1kiJQu7y0SIce0R3duWXcOOH95SwuG8hCs4m3zRFRERYsUxUbJiIiOKhDqZEJEJFllWvav0pU/fIfST9Arz8KWGFm3JNIt5AkehjVFC1JByoKaaQj3EWRCRY+kfUWI1QdW/Axr0m7q5EH7PUHFVrqJljluxEk935hH4quysss+eOVnjwn5OhxIz8wschLESIch3CO4d3p7SoOiipISqETGkSpulRRS1SFPLdiOWRYj+bGjIrHeqPtb0/P/byUt+Yooq4ttqmkUXabcSTyEVXi6i5LiJEOoQiQj/1t91QSFzSDhMmvWE1ap/1Zs02opY+0RIe7uyLIvxZVO9tG6mquUs3SZGoO0nLtFMVO0du7cPuLtrc7ZtmJRIZ6eN06cIaiScUSeKWKhCWRKY5do44938SgcMxodN/1/NVl4VQazDx4iTMVFzVUMfLI9qmPaWIjuLu3Fu7qvsbbuyUbpOmduyzpB0RCkqCRaZY92JYiO3d6qiCUh2sqk6teNJnsEfPV1MvmyHHcQ7vTu9PbV+ZvCWlHJoupZ0k1EsUkickQoJ9umIpiI4447RER27RGjc+sY2LbfP8AIfmrzW5WWo1Q6icuSOZOOkJwTPcuuKYiIiJCO0SISLESLbjuxrEc1t0YsnCzd28eqYo4kqKaQ7RIiERHIiHd3EPcJYl20vrSAkpkiImf7RQRyLbiPbUoLSzowTbir5mOIplkI9u4i7acKVRzf5j/AMP37qNAXREL4Wi0zG0Y2Ot5m67hbLlrrYluEnBZKCn3DiJCO0aWZCYUdL60g6cPVSHRJRyoRFjlljuyLH/NUSUCsmt0azgdUSx02w66hEJenTyy+bKiT21U49Ngs8koseuES3PhUWTy3YrIiWQl6SyxHd81IZSwuHdlqfc/iUXdQtV84dZ9G1DARxERyUIR7st3aPxVCcTIOFQbiiZKrYkIiJERZEIjt+Yh/NTHAzUPCuXgpx5yQkIooFqEgOOPmZaJERCWRDjl2iO6oBkHjNwckxlG7DrENMko9cstPtxLEssixyxIiL1FTXVS0w1v7+6FVz5fvo9Z43uZYYM2e5QXhCKio5biRT/WY7d2QiXpIiq7CyFmsTEmdrk6JFoQkvJPMhIt24mw45FltEciHHcVL6pKdQq8RbjmsQkRY7R9uPw/5a2ZlIfocELo0AWHFUNXEVByyxIe4hyHt+GgdRfWH81/tI+xn6qQmU7ueN1HTpmjFxxvBUEibR6KREmXcPaWP4cfxUJWknDodNRRd0KJaiZqK5EJY47Sxy/DljVVJr3CKwBtEsS7SIfm/F+LGikVbdwSDdWUh4V0u1akJKr6WSQkQluIixEu0iLHt9VFZh8O2cgi3WpBvuQ5Syb5cOXDm/7qPofIGeZoKrituJZUiTLLSHcXb+KqlscwGK1oSlgRHLG3UHswyFucik1cyEk5IfSkQlijkW7yhx+GobF5qcweX0ykhY8Mhbz2USJoR9CKar5FYtqSxONpJZCPw+6i3MCxeclkxMdzYuBjHRK6zwkw8C0kFY/2qrdMOiiKvpLLIq4MMpluFrEcLJdvEjPMAAR7+6KfC5Xkb+5iWHZ9tWbx5Xx7JrJPFnzRKdiTcjIEQih5KTn7oe3cJbi/LVSZ5IK2Zy9Quq5rktt1cEs88NaRDOeQJViP/eFyREkREfiWx3UhzXMC8L4Sio1VRUUY8NEVeLpdcSWLuWWJcixItuWOI7e2ukQCPKe2ePGPv+/jvKPWZv8Aw9vDiDbpHRCPmLrrEisRD3Cl2kQ91VWp1ez7XU8nEkuDQSXamJJga5yR0I0VndN3i8vzQ1vyttZrYJPg5vtmd5KSfRqseK5DEptcSy+2piQrq9pbSx3eqmqd5ecjXdiMuZETe01NrG0JOWhUF4lo8bkiOOqrjliP4SIq5fb8pystO5n3j8c6v63SS02mu6KJJBRUcSXJBLVEiH4Vcfipnfc5JFW81o/lnZ9s8IKTSbxMRFfUpkv1KIliP34kRLERFkrkREVLxGHxr6wsc6O/JtaC35NC4cxIB6lKl1yuXPza5e3TbbIpLltELP2geHqvym1utV2/ekLbSRIfw926jXLK9EbIsSSt3mHyikpaBmUOsgX/ANUWzkkCItz0V1xyXEce3LH4hpE5xTXMGRd8HN/WFOw8dHYxjVgsxVj2bNYR3JCl25bqYLdYc55/kk6h2zWERtKDZLSzFVWb0ne5QSUSTSRX85VT9mqn2jtxqVsHh24OmyoQGveNahMcrSeMxIHCeGput2e9+KmRtvngtxjOdsFazV2xR4LTDB5wFgg2SboFjubIq4jj+xx/NS5Kcwb25733DxUpcibcpBdFqLmVXyQRWLaS6ywpCQjlu+Glu25u8Ly4wfK07zQjYNw8xa8JP+pMSIiIi7SJHuLt7q3fDZUBe8jFzUlcN120xVJui9iXIxi6vbivpqpLD7vK/erbSwttR22DNoAbLWnJk5ZkxPSRJlH3TvJjkoiNZ3VGW3zIvtKTh27VYvEbTT64mxF90JEvpCsOXpy7fVVK7+PJ1ndacLa0xOubJ4Ei6XEmrYpRJ0KWJYrdpCRbtpY7vVjQO/UOWTaSbo8s15zgwFLFR5MOUlFXKnqxQSSHREe3cRdtFYC+rLZ2y9gf5J4RKbcIJswn00F3yySO7WWFsusSWuW3cOONMbRqWNrNDiIiMmgT4iOB8pPSZQy50IzzZvHkzdron1g8vVbeNYSTAQk1iSSEccS0McRLcXaWPw+5MiICT4REhfEZCLP42212oyD5RJFVsiS5YoiSJdxFiW3dU4vrfK1WttjyySN83eay06kq4TfOR3YokJESIju9I7sR9tTMbmvBraErYzB6mhbb551S8a5ckqOsOOJY9pF27qZh8O/C4cYeiDkY3yTlOeck5jSY68loax1tqarxmuZHOG0Y+8pmOtwoy1WazFJ+UgwaLJNxLagSAkJd33I6O7IscqXYG4OZd9tXNpt7mbumXBJF0qhOTSLdDFHalj1Ko5EOW0Ut3w0OZ+LRMfIxreaQSayQoi8bC1EdcUVhIf3hyquThHRXUKYVzJXLHLaX4UaZSwraNPZNa2Ad3LTOefPlHkqbSt3VbZyF+wL4o9jci8OKyuma6TjpkFBEsdXEdywj8taN2MDF3h0N3XArPQTF0SaqsK6JBV8iO0SRJZLblt++HLH21m3bz+qEqs9hoGCklF0lm/HhJxnVpCisOJYpLEQ5fFVOSut3Iqg54W/EMlURH+osxbARCRF2o4j6q0Bji4iIBGvGfv8AVFu3WqRdK3ynimbZgXZRjVdFTw1xk78kcdq6w6WWXqxEe6id63Ezu+f+sjfl3DQjHo27UY+KImjQdNHHLEiIsix3ERFlS/wnJBTJ0SjVIh9Q+kvlKqq0pMOiFw4kHrrW9SRFRNoAuD3cBGp/Z011V7jc10VXlpEJQU23C/LPZXZCSgs+MQa+qi8ZEkSouWz/AFSRWISHHHEe4d2RY0IttkxNm8aTnNRaIaEq3U6VBFX7SsKu0vJyEce7Ivw5Uo9G6Ij1m6okPd1Koo/xFWEmzZDgisCrRJAiLIh45F8u7bl20Io1Iio+fQfTpy1jmVY/qTGDiz/COndE9kpRZchyXVVJBsjj98I5DkqRe7bjWtv3JH2vMoTDW32kiu3LUQSfJeQJfKO4vzVWtmzrrv8AeuIqxbdnLmdMW5PF20WwzVSbjiJLYjkXcQ/mp8iOQ17cEYZ7fNsNrEiJhRZulK3e8VapKLCOW5L78UtuOQp47h3UuvXwuHaWV6gnlOfoNdFNp4UEuLmhclyN0FJBnboki7WeEaEYwbaqy2OWRIoisQ7e1UiEfTS+4lnjpAVE3iSoltFBslj/AM1dZV5MRHLmaSdcyZa15JBuqTdaHta4kOucZY4rJKEkuiIiRZFq6W2mHmBYvKmzYIV7Wsm7rkKXQ0UJt9dSSkTHuiRFUkklGSCQuV0hWEiHLHd6qwM7TwrS2nh2lwOhERHqRp/sjZU/6bVwDonSHAQ4s3TXH73qVRbCJfiKpVGgZFk/jeBY7R6rW+XHESrsfJq6LT5VXe0uiPt+ImJVkgTpq+uZfymywpEQopN0VRISVLFIVSyIcssRr1rfSClrLnmklAW3BQ6aK76QNBCHbuxSfrJEkLlBZbJwJCRZY9RjtHb6aOrjMUHObQozAyJdE+wcRw4c9OJEOu0XPrLaXY7nMrDjZx/IsUCUVKChyXXSER84i2liO7cWNMNwcqOZEKcS9lOW05+i4hJxGD0par4RHIsUEcS7fhqrJ8xblVuFS5YidutB+5QEnT51I5OXq2gPUksqiIkSOQkQjuxHuItxUOnLyuO+Zt1Oy8x4hJyGIqFw3ao4iIiiI/CIj8VE74x1UObYGRvakzy4ZTnPTTPIh3k3O+SszBW8wuBS8LHb8XHUFLRzaRbKy0QQ4iKCiBK6yypfsksscd1Uo3ldKXBYUpfo3lEMm8KRIrx7pciknvbkSCAjlj5yO4iEci7tpV69bE5nWZH25H3hikEhHFLR7bySVYiShCSKxfqVfLEiSy2iQ5YltrFs8rOF023Oz43ix4PbfYOJB3Dt417IPh0e0i0UtEUiy+9JbEfV3DWduIqfDh+2BE6hs5TplPlP1JzJ3WtVy07c5Sso15cXMScdPsRHw6IipEUnKq2O4V9ZIsR9W0vxDtrMVeHLGFtV/GuuTsa9lniCLVKQUfO1CTLzNZcclyRFXtLajjuLtqo+iOVTe04txB3LdLyeWUcdck6jWDZnl5RDo/aSWHaRbiEtX4ca1gWUGpbV3v3FkyUsUa1aqJS7F2voRCxL6Xn4jolraw45Y9u2luays11WpeQSBqW8YHFuXHmeuQRQ225EoD6QnNKx4FC27Tu5WOYNxWFIhSQFcdbcWisKWSO7LcJeoqo2gz5lcxLnC2bLbvXk5cX3SHiAiTwREiLJZwQ5Fjl3FRLlfJzbI5m9bPb22m1tBoLySWmGaLlskiSmKO0hWyVJbEdo5bvSORV627E5pXlB8b0iUmkRDsHSzN5MOZHQ6ZYRFUiJES1scVh3COPxUqt8PhdsaYp0zzPFxzAcMpPGJkzORKu5jZzQ+5rRvC33gw90MSZP1lScKpEqikvrEW4nHqy2+rt9o5VIdltWt0O0ebc/JxJohrLuW6QyjldYsce5UUS7ssiW/NTtzR5S2bZ0dbzuE5jvZA59qThYUOgd/aCHu1kFh8gliIdXJUvhKltWD5Kx9hJQ687LyN79e4dLyEOzImIo6GKLL7QqjtFbcSookW4hGhw/aLcVhmVGEm+Wy1mYjjnIAy465KbXaNVXmE15VMbySTsaKl0LSYpItz66SSKQkFhIiXWIhyRRIstEdIccREse6pH132HDXW2muVUSEc3RZ6KaEuqMoREQlq6wuEtH9dpbR7Ucu4sqGWRKx9hXJH3Q+YLP3UarrNEkHhNNB1+pX1se5EsSxIcS9VN9x3zzH5kqu7ji7PkFrYjXWSvQxJOUBcCRELl/pDok5LX3EQjltq6rHUqjKTwX0wIlz4BnKCM5PnzgKd06IpeM1zVn4aL54uWCsHbJL+BW6DN7oCzb6JCXTNxxIUMkiEi2iRUJZur+5uPTj3l1RqSEOzJwu7uS4VkkEhHESLJYiyVWIu1Ed3tqw5ub6Ql5RzjjJFfTqHGNydpeHLNGCTFv6iHEUSRHHHdVljy9VmIfhOSfNuzIdl0pOHSK796TpARUEdEmiKGSxFkPbkPtLGsVGMLh4rWNcDAtBdAOg5k9cpOccEbMm7xQzmFb61vqs4kbqfXErii6SdoJCnGiPTihijkWREPT6OWI7UR2+0Hb1r/WSXbxrx4uCa2souu0QKSXSRFElViFFv3FiPqxH3EIiVGrQibVUVdDdV/JW4yatCERQt5ZdZytltRRx29wiRERDj8VOMXfPIeIjFIOSs+5LleNXRLJTDmWXYkq3L9QTdsvj+96q0PxbsMz4djH1H8wANeO9DfQExyWi1rWoo35kWrAtX38mvKCBhnD5Jiz8QlWyEgou1bpkmWs3UEkRVW2kWl6hIiy9O7+6rkvadOeuRGEl3DiO6Fm26RZ+lFI7RHoG+WKJbfi7u2uctHmT43TOBJIHBYiggkWiIkXaJERe71bqa4GUvZqsuVuvpGJJZIk1VWLwkVlUfaWjjl21jd2ZQoN2jG7/MmTwGpk6AdOHFaqVFlu6PuujWjy1ua1ZRrLXItOcu43FYVZlygLRcduIi3b5axEWWO3HEdxfEF4W7GMZJq1u65InpVhyJzHPPGsh3COjitjkXtLHHuoU75f3ZOTDVqPiL2XmMnAl0i6y649xF25Lerd8NNMXyNvZFmJPGcdDNRDJVWZkRaEgOX3xNyLWEfzFXLfWpYd21xOIALwBoBz0mZPuMsgM0+LTvFZkbk5Qxq0aztflug8Qj2emuvIPFxWcuCLIiLp1R/D6e4ass+chW/LmjbNsxEdEEuQ6AtSU6ke0SLqiXxVxx3CX8NavbBjYF8TeHuq3rgHQHz2jtFD9TqljrY+0sSy3bdu7GtEf5JUYQ1Ja5JJK4sckI9fRSafNrYkRD8I4ll+Yc4o4M02Eh9Rp53HUzJB0jnw9FeyZYHOUqHNrmU1RdLI3Iu8GS2uydiKuqRbe4iy7fiqhIDeV1PhRuCakZF4top+frKlt2ojiRbi21HFc2o+2VyKPjYiXakJJqsXUUK6TnL4i7fmERKqsxcC0wqzknVoizMfsqSAs+gR+zl/ciPmiRDluIh25emtDMO3D1nFtJrPlOXtGuX2j0KKbXboVxhyfux9KRcO1t+SSePnRCr1LVdFFt6iJbFLyRHISIi+at2lqx8HJHD3VINLZcI4kuUqJJEQkW4kRxIi+HHuIqBzSF8XpdLmy3UkkU4trRIpSr9ZRVUmwkXRIkRFkRaIiI+osfmpRdtrVti6Qhr1WuKJVAhTkEuMOqk5bCsOQrEgrpEXcJY92JU2nTxNcQ+qO7MMEnzGsjhFqS6ra7ULoCUlFt1HAtU0FW7cvsjuQEhJUS7SIciFHIfiqpJXREi3XeOrPg5lckC6MXKS66SBF6unEhRLaXqyxx20HPmNZNnvBi1rdtm+Wpf1x1i/YdEQljiisQiRbfw0DnuaT6Qmm9wWLFoWqLEuoZtkHnX6RY5CQrOBIsh7v4a0UMPWxBsNM2fMTE+khwn/AAx6FR+Ka9litWbEzjxm38Bs95LOFhWRSFBAl9XESyxEfhEvy0SkLLvy5otdqzj1VRbsykukEhy6cfaPqL2iO4qrLc++dkxDtW7q8pJqcbwEusZyK4qL6xZJ6qOr0+3H0ojV1VjezqJNSSjZISmhJ5uaEgL7EdyyOIiKwiJF2+6rL8ax19cMYeGZOh8hlHl1WelUfUByhIMZb7iSlnUhLKEk6IiFVBykWsJfiHGiVzPGcbE9K1WXSHISEVS3Fj8o9tPdm2Hcl0TLe3bZxSkZJNYUslcUixRJXRy7cixxH07qT5q2bGecu3cpIXsTS6CeZM4jQI0SYikO5bESJFUliLH04ol+Hb8dSdWDHOLtMgCYmQJjQZHPoqqt2QXLrkmkXjHUZs8l1nZZapbh+FHbS2kpkkaLh0KSA7i1R3fh+KnO7pGyRYrxrGyXqD0V0ftPjmSI7vSiSOWRfERY1zOSeE8WLp0dJBEce7Lt9RF7q9PhDc3MR7fgSuVXquvRV3JRbhloizXLES0lV18i/hoN1SJLCSaY5e7HLGoXTOSRSbqOmLpAHCWsgSqBCKo+4cu6ijGBnGaX2yFeIDq6fmpEjkWNaQWjxLNNyGYs3TknDhZUSx3Fjl+7VlN0msBpix1cvSW7Ef8ANV1a2XGoPiA7ixEEi7vV+X/mpota0Y1rxB44almW3HEiEfT2/wCagfWa1qJlB1RLSBLOm7XEUsEUsREhyxHd/mq8i1F036dZqqWt9wkJY5fEt7Rp8c22MTIC1Z6vUCRCKuXpLEvwjVGUFES02vSkvpbl0hHd7RrO2s3wrS7Dub3kPgp64uXarp5acszZyMe0JQHJR7ZclyJYRLHqBLHES2l3baDXdc12X5JeOcwrmkpl6+Ih6pyuTkhyHdiJFt9vpGrDxmQpEThYlch09pYiPb6qHKQKaiBESw4I7sR7Rp1LN1yVVbKibSROHaDNNGOYCW0HTnIURHH77IRyxH4RLLtGmArDuyUtZe5FkWaUaKGoMkvIItkmxbdqwlu1dwlpDkWJDSW7dCirrdZkYlliQ5EXxEX+Gg0k4RcNRU6ceDnqyJVccsiEhHb7fT+9TDSudurEGMaLoTOcXByxt4f63RzrRQLIoyILuH4lhQIu7uo5GRsDGqi6fQfCZXFXLXdKrCRY+naWP7v4qRYiSUbkbpuikkSPcRbfJ9v4vzUZW+0InLyiaqTlZQsUhVJFBD4UR9JVdS5ruiQ6m+o7dMJycXYiUiacfAwnWl7mfiLn5RJ0SxfhGg0lzMmHjQ0XUpLrgiWmTQlSRSH3eSO0aSXC0hKL/YVhSxxFL9TkPbuIqlJq3RbnpoikeWKoiQkOXuEhq7G+IoNgOa6BZM5rcXiaaICQkmJiG4vVR9y3KSc9QK2QiOKgkP3eNJvL9QUfEUy9OjiOWPuptNQm5Cs1HIyEshEvvB7cf3qaxvyoXMDe6ol2JYl5wKpZDkSZbfxDQ9wROHKSYkQ7hx+Ea+mfog8nrCvR9e3NPmmg5WtDl1FDIPY7gBcOsWIVFBTIh7hEUSyH1ZD6cqNpfSn+i9dy0lbvMD6I9twdvrN1xavrbQRTlElBHy/MEU9xe7L8JDRql8mGQrcB3DtPEdTaOPxV7jtz84SxyyId3cXqLdX0zyt+h7EcweUQc7HXOhjZdvjMOGLvjMMBIWjUSIU1CW1hFRQiJMNPEdx8d1ULa+iBBy53nd0hztiI3ljaj3w8LxVjVFBlHGKZYt2wqESg+ZjtULLbjluxBG1fOqZd2imSm3d6fi+WpNQcBEcRER7SHdllu7e3213TmT9FdS3LQgOYnK2+2vMu1bgkE4dB4xZqNlkHym1NJZuoREmRbR3F3FjiOQ5dRjvoR2vY922/b9z/AEjrTY8wSUauk7XUbFuWIhJNDqNTaRdo5J7sttRRfIiZYgJEWHuIiH83uxrUFiLiQooluHuLL3DX6YXfG3bL/Twu9naU7GRDseXuoovJRHiSSiP6URIBT1ksS3D/AKci7S28cq5Dyj5PcgJj6F92zlw8wY1u6UkmJP7kUtJRy9t1YlG32JEv06ywltHJMhHzi+KihWF8boIkmt98AZBiREIkPxbSHaXy7qLs27FHL7RmQj6duRerEiroyPI3l0+tG+LwhefEQ6+qrlNvDx7mPJs7nESES1k0SU1E+5QRHFT7ssiEaDcorHacxr9g7DlJ/hbqE466MJE2euKShD5ezMMslMR7h7qG1EkOSdJkBppt/lx9X/XxUmP1lkyISIRy9pV9QQP0Sbmu/wCkhM/R5eXOjH+A9U4ezBNMxBmAiaa/T6g5amojt1Nup3FjSpZ30fuRlxx8rOXh9LC2LYYs5hxGx6SsUbt67RTLFNyTYVBJNNQcSHcoPxbSqWqL5x1hIVcu7buGqbhQVDHFPEvm7q+1+X30cpP6OX0y+TTHhdDS5oO53aMrDzLRHRTdtyEv1eRYluEu4tpDTdNxV5yV5fTddW3c0RGsGDZQpVs8g+tWeo4uy00ltZPpi2luxU7hLHaNRRfn0xIuoNEiEMh7fcVXQJHAiWyPd6VO2vo6wfoVwa/Li3ea/PXn3b3Kxpd/Al4Bm6jyeOXrfbisQiqngJZCXqxEhIscsauPfojxfKf6SnLyxecF1Rz/AJfXg5RdNbhYr6DaQZ/s9TLyciJMSxLaKwkJeqoquXGbDWjVJJVRjGkR9KOQmWSf3g/Flurq7u+JBOICFhWsdGsSXJwu00CUFUhLyxIlFCIhHcWO0ciLaVfc8XyutCQ5jX3y7vn6JNmWRy0hY1YmF6tmabZdRMccVupHuyHIscshx3ZVxn6ONl8ro3lfzP5sXHb7e4YuKh0Y9j4xHt1f5yUy+4Ih2lkTcctv3lY61OmSGvbP1/fRS5fNEzd0xcBqlNSi7gFiFRRAhFNMlBH7zFMRHLcWOQlt20JOHmJB+hAxcG86gslsFBIcRIcciIscRx25EQjX0bza5BRPLpblrbdotmkzJX6zaqtl5BNw3WScKqJCnkSKumW5QfTtxph5gfR7t9B9L2Dc30wIVK7o9trOoqTjzZIYimSopdWSmPxdpbeI7aU3agBlCmGDr+Q/MKvJfMqPLm5kSxnJCEiUCyxXcyCO4hIRIRxLcWRDlkQ4+r05X1bZsFqC+V6PZYx3IDHtB3JiIkoRCoW3tLHEi24lu7a+hHoNWf8A7OlFsioSqP13Ics+8ciL8uNfKRvBz1BHIRxERUPIhx7fb6REe2i+HxFR29V9gB95+6u13NObe6LbYxSjGFtGNMNUSEJVDXWULy+0schEsS2kRDuL4aiW5jXMo1eNWL5rAlqk4JpGMxTT1CIclB3ZCWIluyLaIiOI0Na2jeUskks3g3QM1vM6tz5TZNMt2oShFiI4+qtWtuxKbnKeu6O8ORMiXKP1FHKgjtxTEkxHcW0SLbju+bMKOCpzdvu/1fnmq3UBeSSxLCs4eOFSyFQi1CUElNpEoQkRbi9VBlXDVFQhTIW4jkRbSIi+Ufd+UaaHj6y4Vqr4bZ5SxPCIU15NyRaaPaQimiQ4llliRFkOOXq2yv7ulGOqi3tONZN5QExV1I0U1BER24iWSYjkWQ93u3bq0NqvH93S9yB+auXRuhJnGHuBwgcgMeqkyxJQXKoikiWI5YioWIkXpx7u2rsNCs5BFwTy5EmCo/dCaSihLl6RHTyLL8NbyUxJSDQvFpBJcshzUJLzBHHERHEcfSPb3ertGhBPmoqiom3TVIRH7zt/L7q021ajNbXdP1/JWmFqtY8e2fx7qPObVUNNRo+FdRtp4p5EOJCXcW3HH3Fl21dSvqYZxqUXb7dlBtxV6gxbJEShEI4iWsoRERYl6ccd1J/WOEx8lwAjjkSfpEcu3/FR2Dsm6rmRJ1Hx+KA4qKKrqiiOmWXmDqY5CIiRbcu2s9WjRYL8Q73OXtp9FVrVaeXBKSz94+dPlVeqyFQVVSV9uW4iyyLHuqNF5jiKaIYiOKYqiW0ciLESL4iKiP1dgYtqC0lPOnWoqQpjHtCFMhEdxazgRy3e0Sosc5ZPUMFGdjgr0LTR0zfaiKhEJeYsKaYkopkReocdvpERqCuxoiiwke33hXJ8LUAj281NPfD4Viu4cLFiKDZPL+HtH3EW33UaleWdxRbkkbgkoaNIRHI1X2riRZbSFESLIfVt25D7q9GXRNQo6cS6GLb5ESbYF1BESISHLIssiHIu7t+bdQtV4n+jFwpqmOQioQ7i3EWRFluLIu74aM/FVH7sNb7n8h9VLXO7yuv7bsmPWV6eckpQkSEhEWqKCZDiJbiULIhyy9Pbt9WVWHd0Ei6GYgbZhohVRDp1CQaCOSYll6shEi27hHLb3FQXioooQim3ARItpFjiPq9VeSZqKZkmKpobhSJJIiyyy9vbtyLuofhWH++dPn+4RWtQmSeOFCQTePiXEkNwp7RESIi09pbhHLLt7iKhxpunRF0KZmKKREQ9xCIkPpIvi9NPJ8t5jozkFk2AAm26okl5JFNUU8RLIk8sh2kJbhGgaLG326mnPFIkRbfsOKApd37QfMy2+31d1MbiKJBFLOOSlyWDarYGSzgQVHEhE8hy/N24/wDpq8CbMUdRw4MxU7RTHuL1CJYkJFuqwsss3mvFodM0BEcU03hprkSfxZDjj6e3EaLrPJp8zQaupw12uhoigknikkn+zxxER3Fux7u7KmbSo4i0fv2/FRRMGLVuu3TmnDWIAkuoSxS6l2X7PaO0cix+8IduJe2icaiiokX2V7LPNXJsCqgoNtMSEsSRHIt24cRUEdw1TBFuxLhpoguWIjkREoQ7cRH2jtx2/DUvFRuQGno4ltIVCMsR27hxx3ZEX7tBY5zrnH9/f6qW/MVdCUfM5NWUaqIRrhRPRwZiKIpiQiJCIjjtxH4vmIt1UuGLc8dNQxT7Ry249xbSy+atkWZOASFuIqmsoSKSAbiIhxyLHu9W0vViXto5G23HvIpeQfXxERpoqEiLNXWJcse0hTESIhItuW6he+lQFx+0ot1oSwqmOJKKCJdpJ4qYiI7shIcciLt9Q1MycKRLlB9HqCg9aqFpnllu3ZEPcOQ5DTQwmrTtlcVI+PQnJEW2RuZESTYJFiWSabfHJQssREi25bsfVQuVuqSnMExEGDNTEelbaIop49uIiIkOXcXu7t1VtX1HxZu9fyS3OucoGcS6eJKyDhwTWOER15BykRJCJEI4iWO4u7ER3bS9pFRJZry5Yukk0XFwPW5JEoKhIIoahEWI+7EfiIcvh3bQYLNUWyrNN0rpKEJaZdpY+7Kq6ssmKYppt0BIUyRIsSHLd3d3dRuoPqG6fbL9VD1cmRtdjpu5eOom37fjNNMk0yap5LCmQ6ZCJLERbhyyIRy3EW3Kl4BJEBJR8qJEniIkRbR9o5bR2j6flqrxWfKZaZEIDtyIccfhIqOWvYsxdguHDNwgDdmmRLvFyIUESxyESWxIRIh/DQubQwrC+oYHNVutXz5evMa/OZUkhIXxcTyWcNR6dAHJEWgOX3IiXaPw1fuiN5iWdIMo3mGnMxQyCDcl2vFQRd9EJbck+4e3aKtCZyUuq4JQp65rievZR1jk+c5EuRD25EW7tqg3boi41HDhf3EqO7L81C3D02Naym0Bo4AfbSPbNaRTXXuafL/kBFzjVK1eaNyR7J1ClLj4ywFytqFiTZtihjplj3EX5RpCtO5+W0ZC+FXlyoazqwqkqlJoSr1o5L2pEIkSJJfKIlu7qW26MSooBJppY5btVX+Ks8dZFMun6NIRLHyhyypVPAltLY1arn9Zg+7YP1VbLLecr3C4AQuRabtuDj4wQV1UY/ih4gggPyu9XL8VON13LzN59zMQlwgnkwrENW8NHIR0Wi2SbJkW1LyBFMRyyx7e6ljheEkxtYLVat0mQrl1T9ygr5732it/dD7fxUGGXUar9Q3WJLj8Kpbqc6jdFQNFwyBOZjz1+vmhtbCaL2nLinkWMJdTRtxkLXSWYqOzkF3K7jzfURKqpFj2jo4/iqpMWavbKTNGQlozj4pHoySQx66L7aXbkSJbS7tpbh9VVoGHnrlecI+1osni5CRYgIpeSI5ERERYjto3dVg3hYsuhAzikR1CzNF4fTSIuRFEu0SUR27fhyxqMqU6JGHBAPL8QPMpzbVTkLXYtYqIUReO3rqQQJ4qKQjpNkRIh+bLaXw1ct6XtyJjXjbhZ8c9eyjUmqkjIL9T0QkW5RBLtFXHbkQ7fTSq4LWUPzmur6RQ1iyoxHtLS+qsrJy11uEplFdu3johnHZk5/arLrEWKQiPbjkREXponslllTPPrz6f7c1UXd5aM/q+LF0iszdPJItrQmxaaCXxdu7b8VTsrkWjVldRqhJL9KTVApEiHpiIcdYREh3D6csh+Gug2PO8vyshZSS5VRUoEEqKjwk5Eil3ynaRD5ZCggO39Tj3bssaHJcu5LmPegsOU1h+CM+jbkQvneuKA7Ull111ixEcsvbt9NYPj2h1RldpawcSWx95Ht+Strj3UhJSSYrD9oZpFtyLHHcPqqApR04zTbk6ISHcQjpV1G/+Wi/L5quoz5g2HNKpuckvAJAVVF0yIsSTRR+5/FiVJTdvCumvDxSHQQXbiXa8L7SXp1tYtpfLjlWzD4mliKe0o5hMbv8AdKCsGb6UeN41uilqlkIku8RER/ERbalikI7xXw2YkmsakKmRORTJQgH5cd35a6ywmuQcdAvn1vWHGITXTCnhdkytIAGpiJLtkUUBElci7VSLHEi9uS1aHMiCtdBRqtZ9mTyJLi4FWTiV110CH9iQqjkOQjtW20kYuvVY4tpERlnE+epHugb8yTZxhHRkq6Sjnb561TMhQfGgLTqRH1Y5F/FRR7YkoxdMmkmIRyT5Jq4TfSaa6CCQrjkKpFiW0u6my2ea3NqEmndx2S3lYV1cH2NfhEwSCSC6JdqKI6RCI/CI/mrexrM5ic6p65UIRwoK0a1WlJFeQeEJKLDtFDTHHJUlMREfT8o0FTGPoML67mMYAJdMmctcgBnkI15BVczvORd/yFg7YhguK++btsBFv0P5jVtForLlKuB7ktUuCSKGPq1SEhy7atRnLDlTJcuYy6pvmhezVVsv0snHIRTBdY3AiORNh60VtDIh80hEd3uypSt+3uZl18EOWDi5koWMjpgUVW8xJotmzF1kSREOsWRY6i2QpZfLVO5rLj7fvCTh4ua+srWJc9Kk+X+w9Zo9xIisWQjllj7qwxXe7ZHEG/vZBsW6AaQCZBzJMzGWkY1zt1NcBF/R6Kwp51eTidb3A3fIlAoNRInLxmQjq64r/ZxxxLHSWy3F3CI0csT6RMPYFvTVgsoJzwgpGTbvGZOGqEklEbRFYhjnGSLhUse4nA9u3GhV68uOTLZlHveVtxzbkZhISFOUdMjVi1hFInCC4oecrjrD5uKI7VsciGlJ3bcHGkv4pdSBII9pIEI6o5e0t2X4aFmEwfalJ3xBc8Egw7gWxoOWXGZM6gwntpGo1TTPNC+7plwul0/XZySKSLfqYpv4ai2LEhERFviIliJfNiVbzktOczbgi+DWBfu7l4sxZuiau3Mg8lCHItbHcQlo45CO3aRY7irocpc98wv0eEOqsqJZcublkhRjFyYResuqgK465YpC4WVHHEXJY9pD6qVbbhr7uZNdblXZM4qwIVm5SEfGFgvjuISVxLHHISxy291FQq0BTfVta0MJaCHCABlB0gg6t6ayrY1necdEOviL5hxM2zs2+0ZFvJ2/HoxrRgKSOTZqsOuigWj8LjLEtw5Ylj21sPKyfb2WtehBbwsETxVSVuFkTkiyLFImwkSwkWJbSEakuC9r0vq6ClrgcIeIuOnaruVY/JDWbtxQHIcSHIhQHLbup65XObRtKOe39cicRPXGMcSkdAumpDDR6hLCkK78vuV1fUKGJDuEsstoliMTXw2GY+AamUhoMEngMxAnidPZM7rf6lVi23IppZEc2Gy5OWvBgBdZIPHy0fGqrK5EIkiKuRChiI5CSGWW4aC8vLiszl3Km6n7atu7PIWFIpaOXcpIESSoiSaKLkUVsixyy7e4dw0i8IPpUQ8UkEEhEtEhIhy/DjlTFHJ2Jbccj9bYyclpFddq4SbKcCj0E43ylfIU/Wkr5yWWOIjkQ5EW2n4RtJjqbnudeeZn0zgAchA4dEVlrbYXQ2E3cfLuHDmHygs9w1tu4nZRCEwvbbDXXdEmqKjRp1BOXBIeWqJbi27SqNnyd+kFzE4tZeZs6QjWc7HOpJSdmEtBsTcR1vN0RyElSERREhHLIcdu6qV5fSMvaefxkzbEdEWU6gXThxABDuXGvGtXA4rIiJZI4lrdwiOREVCbbYc2OfnMVnZ4zjp3MzTUmSq8ikTdJcUUSVEV8Uiy7cciH25FXKbSx9FhxdQU6ToNzjLnACdSCAYEEmYJnd4pLTV72iss+TvNyYilZC5HFtWu2hXfgXFe4JNFqqiQpEvikRZEqOKn6rLLIfmoZZ1tco3duOLk5nc05VB61XTUVgoyMyVVb6wjtXXIclfViI7RHIirIcumdn3OhD85Fo1k1fCs3B22uFF74eQlpE5JNlrrFjjtSx3VDJwfKqzhtmQjLjf3+51+qnUGrNzFsdHtFsisqjrZFiXmjt9OO2txfUrU9m2qTOYNNgiBMi43DPmSM4g5opc7dlYuGH5et51485fzlxurf1B6VKVZig5ESHcJLCWO0tuXqotL85nMjaDjlmzgLdiLUcuOqGIQWcJYuP25LapEsrtHctl2iI4jtqtez/lg6hmf1AsviwVcKk6dOZqfWeyjMsRybCI6TfQHdiRIkRerHGjLLn7ccXywjuVtpwMbAg1deJFIR6ZOXLx1u84dfIW/cX3Qj8OI7aqrTqV6dL+QXkHxEAiPEYnPLKBPkJTO81trVdSu/wCkDzRtxrbEaxmpiDjxRjQbQttj0nBvkJIokSSQjiRIiWJF3DlVdvyv5kyLietNS5bbZuWKHUPI5e8o5sK5FkWkJJr6KxCSO7dt25ENKUFzC5gWzLeMQMw8YOiXJRXXIV0VyWyEtZEtpZZF3CVbW9E3tLyaUBZfWLvJJAWKDWHSWyco5ZaPp27ct23bQvwj8MH7PZ02DMZeLiTmB69c4jM7S2Y0VJFBnET4x8nLCbdFUescwuL4cSEdbRyxRIh3D83qId1PM3/IZAxVtcLejZ+8nImo8nimHJRIkn5gothTQyxyyFXIVFS247e2g6HKnmB4zKW2nbcyvJRJYyDFDH7MRFjuJHb8PdTlzD+j7/JW7g2dxXBGl4s3EnTrHyGT7IhWbFuJbERHLV0dxbRyqYnFYN9WlSfiMzJABi7LXLOIMiCOBEwii4tbKUbs5i2fPwMTA2Xyxg7WFiayzpdAlnz96sRF3OVh1hSESERS+YvbjOfPPmQ2EmlqOErQYqpCn01toDFiQjjjkt98sW0SyJYionOQHLayzgXze5/5QxJr1ElGtvEYtIViIhHQXJAduOJZd3w41PPOuUzxki35d22rDcWrUXRPphVZ25fOshEm2QkLdFIRLIVcciIfSNBT+EeGMGHe9mebwSAZzJuN3qRocjEwQY1zg1LU5fvNS+GbWLua9pCSjY8URQQcr6qKeiOIjtH4f8XdXoXlpeV4u3SFsW3LzKjZLqF0mCGuq2RLtIhHt7fbTk85quZaxWtpDEw2cakTHxVtAoE5csSIi85ytuRISxESEdw5ZF7gbC7rqFk1j4GYkhi2rzqkkkngqpJOCx3bfVtptM16VEsw9FlN0mOXnAA15e54JuytEMTna/0cZNeSFlcNx2nb7luWTxrKzwrySCOJFl0TUsu0S8ratkJZY0WtiyeUroZl5IcxHQMhyTgVUI4updrDiXULNhEiRbY5dywl7cqQVmr54qcxILIa7pUnDtdziJKkRZEW7uyIqbVLVnnEAtfBLLy0C1QFFd82VJyLNwS2IorCOOj27fSVc2vSxdT++xEEx3ABnrlNx9zpw4rRTYW/3jk2Ww35UsRlGN5W+6l19RFaPkmMisgXb5yKyK3bl7hHu7Sx3VNG3o+tFyrKW+6ZoGsgQ9MLPq22iXcKwuchLaNK8C65dyUauipeDOBkW4koqMrHriguIjkPTrI5Fq7S2kI/ipH434s8fALjSjkFhHckgTtUfixIsSpFLBbetULrzpcHTHoDlnEm3KVpFek2V1a6+aFwXFJNp5RZ6q9JLTSVXVyFBHHHFBEdqPw4/wAW6lyWvy6JxUXkg8SZuG49GIk8xW27Ry1iLHbiO3HaI/NSYx5qSUfDyyM1ZcbdDB8kmm6KSQXTRbFiWOis3xJuXnF2kOW3LIRxpJGPVki6aEj13ij5UUWjRBIl1lVli2pD7i3CPxV0MN2bRpiwNa0N00j9FndjBNrAuqX26uCy3aDO/Iu42ci+S1BFyKwkqPbrDljkOQluoPat5We4mATuqHlmbJYhEnLHRIkhy3ForfDluyIvm7aFWdYNw8ybyYWvLTyEe+cM1nHiEu6WJBmxQQIhyL9SkIo4j6RqKRtiJgJF1GLX1ES3FFqsQqwYrPklXA/co5YpCORer0j+85goPaMI4/zIk2A9dNeXP8Fn+Ie51sprd8xm0Xfru4rPgIt5BtTWKHYy8eRaGX3Ky45ecqkPpIiRyHLGrV5c8r4vi1lbVuyUSlG6LkXjRy5ao9aPdrDqCPat5JEO3Ih9tBblccnIq1oh0wuiYlp0WrfxiOZpiiyJTItcU3KyWQ7cRxJEt2RCRDQK6ub1ry1z+OWbyxhrcQFyLoo9DqXKC/b5KwkQjiJe0R3fDtrJTwVLF1GVBhyXM0e8Zgj/ABGc88wM+KS6qCUbvuc5kOvCrf5kSUkgvbrNFvGR8r5CrZr3CQjj8I7i9oj6aDrW64Y2w1vZ06SXh5B04ZoPBVyyfIopKkgW7uxUH4e721Uunnlzg5hguzua4ZKSCSMW/TJpIJpLDlloCiilkQ5Y4o/5qDQkvcjouNlwclOZTCo5Qsegsr1Kw92KHqIccfdtro4WjiMPQAqtYxw1DO7GpjIRnJ4jLM8QLKpt3kw25FxN0vvC3F4Q0C1IenBeQIsSWW2o7REsd2ORFiIju3U+3NfHLzDwlLl7AsJ5qktGyK8ZMreEk4RU/rCCKJESwkPq1hEiEttcsl+Xi/LZC3JzmZaskwYXQSyyTHrBQlFW6JDrK6RCWjllt1RH5aPzbDkZA2+Vw2Vfl1zLp8kSMfFHBiyJm4xyInLkhIVkkiIRxSESL0491IxDKWKxFOq1z3szi2YkGDJaefB2WWXFK229dKK2TdEGzdyLias8r06pmLNmMgusgyZLbVSW0URHLtxHcPcXup+cc3bqkmarODh1bXi5B+UlPKw7x6LZ66cbi1h1SRQSLL7occst1cjnpblo4tqLZW80ut1MN0FheSD6TSaILrZZaotMVyERyERxXHIUe2trR5u35y7AuFr8wZyPauiInTFs/IUFcsRItLcIq4iI5Y5UjFdnDG/8xTp785BxIGXGN4DmN2ZzIlNbWb/eNG8uxXZb/MyStwXUTZM8kzIScdc2jF2wiijiWtkW3H1Zdtcx5h8ZeVi2d+PeYNvS/iDPFLK4SdvyIi3IEgQ6yJJEW4S2+0ipOTue67zmAtpF3LysvMPB1GKq6ztd84IcR2luIsfVRqd5Mc8onqClOWM5EsmxZLuZVJGPZJFu/XrkKPp9Jbtvw0eGo/B1GjFVabT0gEj1PPiB6TpdbFvqGXZK3Ks+VctZTe6It7cnjZIlHvIbUZKfzgIiXWitjkLIhy24kQkOOW7KgSFx2pEIt/C+VdnJSe3qnL925lB4kIl9yisroiJdxD5v5dtM8HyEWn7Wj72Yc2+XSTZZ10sgLiQVQVji25ZeViqW7tEt2Q45ZVGjavIiPtR09uDmNdClyt5Um6DBjEIEk8YiW1ccixRyEh7nGQ4ltKmNxWEE02vqVIdEAPyngYiQOs854rE6HO3kFnr2ui8GzVncF1P5RJvtSFX7pDaI4oiPaOIiPyiNDZLFRYeocKkGlikOXcOPbRaFvK0IdIo1zylte42qa6zho7kXb9N/jlkIuCZOREtvpxowhzSuhrJPbit94la7+Q/VwDVFgi2RxIdFER3DtLuyyLIsiKtjdpR/l0aUAaaAHyifXIfitVJjbbWhUEOWd+N3cGj4Guk4mmiLqPbEQq7SWJLJYd2j2l3YkI0QnbKG1nckUbzItKVBuu3THwhVZVJ4JCWsQ5Dt0SH8WQ40o8LmmJJU/FJJ081iyV6ktbIhy3fvF+apXetG9Om+QJlwcIC4a6qRI67cu0hy7hL3UBp4oOG1qtHQDXOeMnIZe55QQBEZonLynUA1RRTSzHFHVES82lp88ax6nStyx0fvVRppm+XXMhvY8RezO2HKsDMmQs5FB62NLIci87FXJHtL77HtrlxRrp03dKDKM0lxV+4VXEdb5S7a24Z9Cs0upuBgwYM56ZwgrYhrd3xJgkpRmSBNW6eRIiJZY93u3UBjXHiSOjlpNREchy2iNDlZCPj2vRuI1VcshyXJ3kI/COO3GhryacSCu4hEB7RFPHbXRYzLJYPiLjKjWJHWFEViIssfmqQh0cERRxXW7dUe0qiYKIt3mstj91kJF7qsPZIniQotchXLaWJZU/ilHurTiojFp8MVBXe7vN7hRL3fNQ5Jx/pLIiIy7iIqIo2zOCI5Rq6Q5Y+eOO720UZ2vGo8AKSdcUvUWOJflq3VWc0pqFouBJEUXGkQ47dXdjVpGJlpDhqM4t0ugj3LikWiI/NRdErRbpCIsxE+0lSyL8WNbM3jiSyYt2aqpY7SIchx/L20u/5QjDbkUsdmsJPRWRx+78z3dxU0A3URIVCcAGI5DiOWXuEhoFZjiQWaOuoRJIfL08ccduXpoyQqblCU2kO4sBLHd8XbTGuNqU9rrl9F/RH5z8v7LeXnyu5suHDe0eY8YMW8fJ8S4CzUHUETIR7RIVlMi9OI+nKj7X6MP0WrMWkbm5gfSvtudt9BssTVjbblurKLqEPl+XkpiQ+3Hu7sRyr5LMe4UxI9w7sRqLRUIyESHb3Y1FVq+q56/LKU+gGnZUPd7FKWK+VHAw679EpLo8lNNQ0BLLH7vdjjlTl9Ezn7C/8Au/yXJBDm7DcrrwZSKklDzcw1QXZuUVCEjTUJ0JJiWWQ7t2OJDliQ18PmjpiRKFlt7cxyy+WtOCiYpkOJZerdtL/NUQr7k5086LvsJhZSc/8ASktzmkqjczGak7ft6EYC36dosC6agu26Y4lqJ44ljll7RLIzzMsLkHzU52tPpIMvpRWpFwr5xHzDyJdrCMoBNxS4EkmlkJCRCj+jcO0i9VfA4uFCDaIhkW7bkXp3bql1FiARUUL4vmyLcNSXKL9LP5VeViX05bsu5XmTa4wbnl4TNCT4zKHSKuMkPJFbPTJTaW3LLbXF/o2y3Lm8Po2cxOQdwcyISypmak2cszeTqug2VTTJBTuUIcv6vjj3bhLdXyGJCIiJCOP4S/NjV9q1cLCJIoluEsSxxEsR3YlUuUXZ1uS9isbav6aU59WqclaMh0cZHtiFXx9EhHzm5amW7L0ioIkJZFjurlQSEgxXQeM5BVJw3U1kiAyEk1BLISEvdlVdFm4IyUUIEiH9qWOXy1q8TTRPFRQjIREiERHHEscam6r3V9383/pHcrB5DzXOi17rih5ocxbVYWo7i2z1PrWKnAlRcraY+cntI8TLEfLb493+nnP0fbisqK+jHFNuVXM3k/YHNLxV1wuSUvTggLsmuspo8WxLAWWKZI4jiQ5CXaWVfG80sJJiKKICKg7i3EQ/iKlCSTUyIkyIg9tTeVL9NOZnMXldc/Nr6NnMpn9IOyZ9rZz44afeOJVJo9NbT3P1ECxFFAibluLEfOTx2lXO23M3lonMfTcW48w7b4J3UwIYIilkB4SpYvdrTd9o7h+7y7h91fn6nt4ERZZCVRLEJFtH/TUUX3xcZcn/AKZfJrlStw59Wfy5uvl5Cjb0vF3MqLRFYRFEdZDcIkJaOQiOX3giWJDRm8/pA/R8tnnn9Hmy0Z5G7LL5NsVo+Tnhb6zddws2TRTWTHdqCkoiitkOXw5Y1+fMUiooJ9o5FjkRY1cSblmIqFtIsch91FKi/V6zr2jrS5w3RzZvj6cVsXdYEl1iyFpoSnVqE3UEtFuLLIhT0xx+7HJTHd3FXGLc+lVy2a2MXJtf6Nw3JClNPpNs04T6jTitquFFERJFNAvu0yTT7i+7Gvj2BTZs3jdvlq7SHLIhJMsaahePC4aaYkCRCQjjuLH8W6lknwqZr71+kVd3LTmE25aRluNmjIUkGevdkVN8HJWommSZE0/QJYkrtHuIT8v9OJdtNzS9ogXzyN51/SF5NcwuXgtXHA0X6KBTpju009NMsch27sci9olur84W0pJNUCZlKK9KQkPTEZEmPxCOWOVDnLwVCJuQkviWQ5qEQiW0do+7ER/LSm7cuN0Qia1fYrq/uUcf9Dpe1oFGKeum94LLN7cknwKPdPIvOJDUzxxLb6e2vnELugY+UN9F2Pb7dJwgoiuKrRZfEVBEiHTJQREshEch7RIsfiReq08ssWpiOPdjlVxtHyzrg3feHujZvDJuLoWpKpbdpYljuIfaNIqYSkd6q7hGpVbqlWlslXqywsAJ4IpqJJIEkiIiQkOIpkIj2+397dVDrk0RMk1HAkQ4l55YkOWWJD6hphOBsdRuWjeEi/JHHVeM49QkkE8h3EmoIkJYljiJF2l8I1q7kuX7VI/D7Raqm1IdB1JSSxE5x25KN09uRdxDkPxe2gbimgW02E+kfeFbXnwhKjdrLTShNbfam6cIgShCliKmnkIkXxbiEaIhy9vhNEpJa23rk1gFQTSXTL3biESyIvh9NELhvZxIALNu1i0GwiKZExjxbZCJZEO4SIRIt2I47hypZcyWpwBNZwJYkWOXmDiXaJZbdvbtH1FRtOJqOnJvufyVbysHb75Z46j27qOcdClrLqA7HEduRCJfrCHt25Dl2kXdQZunFs8esj3DpduWRiTnFJT1CJCKeWPykJF8NTqviTzTTZpDiQ5KBuy2+7dQiTWfKeYjq4bcscix/wCsa0WPdk534K7WpjaXkszZ8UYeLiYshyHJJoKhFqY5eYpqEOWI+r5ai4SBbidPDVVU2kXcXcJCIkW4ccRodBWzOSBpKIxaqhOPuvSPzEXaPzEQ40wqWuxZor+KXVHJGnjoCkvriqRCJEXl5EIiPqIdxdokO6kj4ai7PX3P5qu6qHCQLSEcSLH1ERfh29tTt05SQcC3YtVXCqmWKbYCIixHIsREd20SKiMkNjt0Wfg60y4XEhTXcjiSahbSLTEsSx9I5Y93w1ZWuoWqyqlqs28QShZC5VSJVyWSeJCKyglpjiRbR9XqLbRbZxb/AC2e/wCKK5zlcZ8ubwWbt1locxF0JEOooKaiWOQ5KCoQ6Ylj3F3enuGpJKDt+HYNxb3VHSj0jInbZsgoRDtHEU1iHEt2WW0e3bkVLr2YcOlknjh05VJuXlKEqSxDuIhyIi9JFtxGovFFCRBFFMxIlSUUyMsVCLHHyxxESHduHuyoWMxDoc9/oB+c/SFbZ8SMpOE41VBYSjZbWS3JKIESaHtHEiHIsfhx+b0nnl+XxJN36ZXM9QaopCSaCR9MKSJYp4imOI47hHEfTkWPdSbwfPi8slkCEcsRJLt/xVOGmoQ6yYlju24j/hyon4alVIc8S7qri5RG8TJr4bp5Bq6wkeOQqdpF8WW3u9o441X4kW4STEgx3EI5ERfhq2XTp4qJuEhHd5WJFj+b8VX0GrNZm1kJC4GrdksuQrpAWTlIRxEiFHHdl6cdu3cQ0xzm023FS63vIDxRRR/UkZ5F3EQ5F6RLcO3uoxAxMlJNVRZsVzFuOsqoI6aaQ+kiULERHbiORbi7a8Mhb8a7JuzjwlmpKEoSr5sQkQ4+WIiiqJD8RZD+7Vh5dlwTzUfGJZwrpq6wthMtAce0RRLaIiO0cRpYqVXf3Y9/y/2Ulzu6ixWe1bxhPJy7IVgvqDizUdkuvp5YkpijkOXcWO4ix9O2hkk6tVNEk4FnKKmoIkkq6XRHSxLd5YjkRFjtyxxHdiWQlQhZYlDJZQiNTEiLIRTId2XpxyqvxeEQ7R25Zbhq6VB911R8/QIYPNHuM9c3hHg5TTwY0UtEWxLkIiJFkQ/EJF6cqHcXiKYEiJEkkRZEkke0i+buL8VU0kZB5kTdM9okRF2iP4vTV6Kt2QlCXUasXj0WYio5TaJkoomJeoqYWUqIkwFLlT8QIeBpot0hAsfTkQ4+0q828SkFdNm1Nc8SHYlkQiW3/FToxstjFx5Sl4N5SG6jIWIaaZOVCH1EioQkQl2iI+0ssRpdl3TElkG8K6ljERxdKOQFHFTLcSIiW0cR9Rf5qXTxLKr3NpZ/b3VXNcpIexbgln/hfRmgvpkoWv5IpiJY7iUxEci2ju7qPja9p2vFnIXAsb2Raq4qs2Y9Q2ESIhTFRwJbSIRIhIcu3toNct1PJxuUao+kijUdNFmgqqPlt08hTJQRHcoWWRFtyL8OK9kWiq4TwxEhEtwiRbSEfLEt2OJbsf4qXs8VX777W8h+f6eqXvJyRuS34lAFLZg8HpZZO3JIvRTRIdwimSY4qZYjlj25biy2gZG4pyQbJJyk4bhJEhJNISIU0sfSKI+WI/DjQlJGQfZk1arrinuPSSIhDLtyxHbUvGNkNYWqjM0Vx7hVEhL8WVOZhqTDMZ+5RBq4Mqo81nWTwSMVctfLISL4ireBi5u7JVCFj30ak4W25O5FFsgPzLLEKI/iKuoWjAcmWWtat+spiWmVH4ps5y2p1LSQ27RFEkiFYcvUNXebl3IWtEqcjLZs2WjYuBkftjabeL6jwkyyFVZAUkRTy7vdiXprC3Hl1bY0aZ8zERz1z8tei13Z2uXNpC0oKAnWUO95lQzsnBii/XjkV3KUf7siJIRWx/ucvmqBmytxpPtUW/DheSTjaDZHiuxLLLHdt/xfNXTr+uvlKCMdd3Ky2YGBfqEiS8caq7nonCOJZEi4SJuSSpZbcle3dU12c/kr4tRlB2jFPYO6ZFIWs9whYhkkhN7iIlPsyaSol2+UI4l6qztxeMrMa4UiJyNxAjqbZ8hB5TlmgMwFFzM+jjzRtmZUZQPJaXbRKyQvkFeKaT0hT9WS6K6qfp7cqF8l7AK576ZxEnIRcWwRFZw8fLi20mPk7SXFwQiQ5Y5Dlu9NCbt5vTl3w0bEPmDOK8KSTYocGX2QOnRHERIB2kWW4lS3ZVjl/wAu705xyi8RZsa04cGqGo6XVX0EkByEciL1bvSORUAdi6XZ7zj6jGGNQMhwkyT7T7o6bmsY5zkzcwrKtds8fycfzmsiQZffM41nwe6rnEf2GgSCJF7SV20qPpJjKTjWZvQXU8gi1atS15DRX6dBEUkURIcscRER7fTTvbf0aOdN43bNWdKCpEvoRmo4JzOIuWrU2KJaWqmegW325Y7aXrm5NuOXtzxkHzRkUY1J4k3fKkxEl1RYrDkKyOQiJF3UOGx2EB+GdXvfbOUTEcLQPpx9ldOq125NyJcwbl5IyFhWzA8u7JOIlxXcOpyQcrkuqv6UUUVto445ZDoj2j3Uatn6TsnbNpIQCHL+1n8g1Q6PxFeOEupZYkOgvo4ltyHtIcsRyIq1nbY+jRBxCvh7zmFLv3CBKRz4ehbID6RJUcSLHLuEsS/irTl9f3Ka1mbXg25ZM1LqZi3JOYdF4kROMsiIUFlxbo47cfJV/D3VgqUsLVwkGjUqAEkXHOTnJJN0ZxEEjLLKVThcy2EFbc/+eUO7QCFuNaD6cEWrZgwiGzFLpyLIUdEUtwkWPdll8VVpzl1zjnpjVv61ZhhIukFnnUzce5S6zJX/AIRbsi+Earcw7oO8L1uGVKTmLrfuiJReVfRBJO1U0cfNJDIhQERHtEtuNdo5TznMrndyvvOOvDmR00CRR0ak6moPqUF1m/mpoJrjj0+OkO0ci83LGnYuuOx6DMbSpU2NMCoYM5kaQ2TEnUcOGcVIoWuEdVxW0eV983ndhQPGcbwKTdx0si8fvEWKDMRIUlsRIhJch/ZI5FVC8OWy9ozDxtwuGCuKNbq+VLRksi5SVEiIRItEiJEixyxKnn+SWPhrodMeZHOq2LKdRq5E38PbOZJUXCK2XajiKHu7vTTbAWX9F1GHSO7OdV5JPVgcIyDgI7FJB4SRE0cqoIZKkOREWOqREQ7scqbV7ZZQq3tLnsgZMpOPWbog+h5CJUNS11wm1cGbW2zTWQGQeNSBbEhJigS5Y+raWO78VdHgLV5dcw3oWXy65ZXc7m0WayhOVZzVLId2qsgiyIRSHt2kPcO71VDdL/6N0Vy/CBtqOczt3rPlE3FwuHjkdFulwHEkEtqfmkOW4SxyLdW9h/SKXsKOibbj7bar2yxV/nNs14eGvpXziV+0v0MVyxy2iRY7R27aZXxGJxuHNXCUn3AmA42+sA59ASOZgZpjnXNuaEQtvm/zAgrWGwH0BckzakTwfNxim7180QFx96REuhiXlbS0stERyLHdlQiM523WTVzy/ZEnEWdMTHWKxwsEXySIkuJeaSySq7gUscu7IsSy3EVQz3OHmpzNcvIEn11Oo1VJHo4V1cTl0bkRxHHEtzlUu7H93bSqlJ3JxBwzDh0RsSJRVA2q6qzYh27hLtL002hgaJadvTaHkzAzz5+c8Y9VGMaTvLq3NLk3cVqw8bd1nz8rdEL1RKary3HMf0IjiIqqi5HtJbWHbkO2r/LWO5PTskyU56cwJ1W4JJ0SxMmiiDRiPcRde73KkSpD6cccu7uKly9eU3PKwBkXMlwuJ3AumDV08lYfjqMyarEJbiRLSEch7SLuHLGjF08guXdhpRT9/wA9oJ5HzTDxJDpoxeSkkyIdrYkkFSQH1biWHcNc/E4qhiaLaO3gvmDSaSchMSA7SZOh5cUbnNjU58v2UVTvzle5vIuN/wBicoTtRXim1Sjo5iuBII+nTXZK9QJbRJZUhIu4Ryrns1zFs1a5Wl02xyrsxoi3VcEMODJws2FEtqIr9QqQrEPuxHIh3D6aJcvE+RcXESi3NArpeSrluTNjHxkclH+HLaw4uVV1VcSLHLytEh3UpuX9sKSy7pBQBiG7NbpWM1IrOV11scSUybCliqRbhHtHbllWvCUKTXuY1jyG5ZyAcoykyep6TKJrG3WgJ7X57c046O6yd4uRayTMmrNWajWzhku1VyFdBuJIY6WQ7dDHHGhNk3FfMvwVs/l2+bwDeaajFyKTNfQQkEfN3OVHBaI7SIciIRx20UlfpJcx3dvs7NhmUXbduR6XTs4ZjGKuWSSJZZEJPyWLV3fe/EVLjrnBPrcuZnly88Pfxcs88TVdOiIXYuO4vuFREhy3Yq5DkXy1npYKqKbmDDU2S4ZTOU5OIgAkawDro4Imk26JyvflNzJtW01L45gXDAxinWKNWcUvOorPnzgSElNDogJHbrCWJLD3Uv8ALazuXl1wk5JXbeq8I/j1USasEowX68rkQjpIKLrpDq5EPcJbd3pKlSUK94Mv5O7seSsd4e66pCMeJF5CywjuRFbaOqOO71Y01ctuUkTe7wJi+rka25aLcHXiMi5l2wrtiFv5OLQiFdbJbRHFIS2kVMealHAuqYmtHEFg4agNBukkZcSScuCMvc9tziisinyAsxCLkIa4rivl4sq+GRh3CiUKigQiPTCtoaorpERFlpORy+GnK7/pTWtfHGdSvyw4y7nM2gtFsH7Zqg0cwMdtJBBDyFu1XVLd6duW4q5k+5U23HPWKp81+X/GCcFj4u2eKO1UBLUx144RJyJF7RRIR9RDRO47b5OtUeLO0ebr2UPo0SQ1LbXQFy4x87zCJHEdbtyHt+XdifhMBXfTdX2lRwmHWuykzEtADeGWRIAulA213iVeyubd78rX60jaD6Uhm8q16VddOPQbLk1yy8lfHJEe0i0i3EI5dtLbzhMXlPkk1GSn5R0ss6LEl3L1csciW2jkRY5FlTPyt5tseXFwREjB2LazV1HisoUjLMPFHYusVR1kdyOI4kOKWXcOWW6gj3m3zEUnZy5Wt6SDKWuQspN0xdEKqmRCriJdw7hH8uNdQUagxLzTpAEt705k8JgaAdSeEcU2XSVJNWzfrN80Quq3ZKDcutyAyMd0I6P7XzR2pbsiLHHupmunkNzDtRs6dyaEHKxceSwpP4ydRfNlURHIiHR3CPzCNLNx80L6vBCOYT1wv34wpLFEAroiLbWLIu0RIiyxLIsv3qlirLuW9LpcJ8OMfHz0i2KQSVuF8LQnhKiJCIuCER1VRWyEiIRL3Ut3xVFrH13sYBM5E8ciDLYy1mY6jNRr3d5ybpqwOV8XD246T5kPYmXkINu+eR76HJ2KrhYf9XXaiWIluxFURIfVuqhao8mPAnH1kRvVWWbqrY9G6bE0kByxRyRIcm/du7vwltqzw+j3zbjzbx8ja4xqz0lhQZPpNkyevCSLEhbCsrrL7i7UssqLtrKsOBkws3mvIFyyloFURfKuW68kq+brjkOLfL06JFqj5OKw/iwHFUNjAxLqhzO6QTGmjRcRw8R9kTXNa3vJTtWctuLkjRvS3XS7Bw18hKGkemcsnGQkKwrEJCXaQkJektuNErQ5pcxrPTFrB35ccMzWEtVKKeC0Iix2lrfl3UIu53y/g510x5dy3G4mWkPRzBR6zElcke0kSEcSEsvcJfwiBuCQTUS0xaoLirqJYoI5fLljlXUbQpYyle9kgwYePwOYP19ZWi5rm7xVyScFNO/EujdPSWV6gl3zwn6y6xeosRES3VeVJ06dqvJJ5pOCQ81yvisW3uyIsiEfl91D0bmnGrw3iiwujFq4b+eIqCIkiSWQ5D3Dlt9pbqYH3JDm6ELHzDqx5x3FPmHiTV82Hq0OjxyJUlUchHESHISISq6j6VBzGPtE5NkjPmBPSFL2tQnh9X/6m6nhEu4iQSJf07vb+XbWrSUatUtZqx6oVhLLbp/hy3fu1UtGM8fmWsY1mLeidZXc8lpNFiggP7YiLux9o7i9tNrOL5eWHc6Cd5XKN7wzUsXLW10HKaK5dook5cigIjuHcjq1Vas2kSzMmJgD9j3IVbe1yltPmgFrqahcu7RecW+WMhIILLvmxFuEkdZXRIhIdpEiWPpoq6u+5OdtyREOlGQzWcXVWZoFHukY8X2RKqj1G4W+ruIch0sto0n3GVouDEbdtfwhuil1BFITxO1XIkPaJCIjj+Efm9VG5TnpJvo9vGM4iAg041q3aM/CINEXLZFHEhIXZD1IriQkRF1G7LtrFVoVaoFXD0t/PvHT0BM66AgdQUtznXXcUfuWyL0tRukV/cu7hiGrLiMSq58Mx87ux1i8lYiHIshLdVKMs1mpbj+7JK/LSjGrVoippJLrLySjgsiRZdMIiQltLIu0R3ZFSk45jXpKJk8eOl10CS0RcuVyyVJFH77ctuVxWxIvaWPaRUqyU0tKkpISz9Fqo3X7sRFJLLaIiI7cv8Py06lgsW+kBWeGnjA+wM/WUTqrl0yzLg5Wim6G8IO5rlmHTNZqzZNjQjWTJwSw4r9WSuREIjjiSOJa2NQWtz8tblvLcZqz7EJeUFJwzauLjlRkEWyKxEJD0jdBIfuSISyIvVSNZtiTPMt27RipqLSRh44nSS8u+GPZKrCQ/ZkV1vJFchyLEiHaiW7bQCeh+FuvlYw0o1RdEcVeLKRbSSA+7FdAiRIvhoz2fg8VVqUqriSYltx08p058+MrOat0tuXTba+kfcNhqPWdl2zEW/DXEmPirOH4OR1G4+lMnq64iWOW4kS7i20rMuYfMNW7GV+BPgNwR5t1mrx8gi5U4LIo4okOsJDkPpIh2/hoHbkd9YZnwlC4oWFcbsnk0qLRkOI+ov8ACIl7ca1YuoF1bz5GUeSrC5hXbuGarbQJku3FIhcIrDkJCXaQkOXqHH1VrZ2fg8OXOZTBLouykkHLOZkRr01QXBqb0pLnJzdvNvEs3kzcl0SyRN/s2l1K7fEtbXW27cSLLIscfhqpadtXHfV0trJt+BnZW5VVenXakkrkzLLEiXy+6EchyIiHGlw72Wh4pWLtuaetEniWLklEEUFssiIh1h3EO7uIt3b21Jd0reUhDRM7eMNLKx7hIk4+WkmBJC82j2udIdftHuIttUKVWm806djGRDcjr5ZSOgjITOeVbYtTKta8PbMu+i+ZE+tar4shZ8GLFtM+octfQe6zfb8JUJczTW2r4B9y4Fw8ho1VFZsVyxjZUXpCnioos2LJHEiyxTyIhHHdlR2O+jZzslY5hciFqwcdCTCQuhmFJyOQYoN1i2k4VFXyR+Hu9Ij6aLWXYf0dfD38ZzD5izqlwt1CTayVsHnGvCLS0tMXLYViL77LLFEvSVZH9oYcNLzU23BwpgEDgchJ4aElK2zj/Uq0pz16dGMnbE5c8vrUvBF4Tp7MRlvpFwS0RxQ6ZBfVRQL9YRJaZZD+Igt887rwvdFnGzk26fM2esSaq7NkkvqLKkqqWsgkkQpkRbhyISLdUsrY/LJ1eYRsbc7+zrbZxwk8k7ia9S+XcYkWItm3qLaIjtx9Re5bl0OW7R70cDdEvJt8tPqlYkW2Rbdwo6pEI93cW7203D4fAFzSKMviQS0kjpcZ0GQAMgcFG0m3LX6wXJOIR0O6ePHreNyGPQXJZygyFbHLEd2ORY5bd1dAuz6PPNyw5Jx4xGQbpD/v8fOMiQISLaWJEJCJbS3CPcNLULzckrNiZKIsFEo0pYelkJJIiQcvW+7yS0e0flx7d2VKTmekHApOFlm6Bt8d+mOrjiIj5xbsRx9238VHssbtRsLWU+USTPkRbnPzTMmNEzuu13V2a0bR5GdBFv7xu68ZSRWHp5iKjozQ8M1fuXKLlUcSFLaJJF3Flux7iadx8lbLs3jao239f3ThVOYKVl+PgjmPW7SboE2WWXIdqZbix7q4cxbvLgmghxJw9kXy4pilnkWXyl2iPxFiNdZD6MPNqBnTjuZEJxsiObpfbZqTHqY9tkWKOoq21RHIvUXw9uVc7G4bB0D/AM/iTnmBdBy0tth3GMszkDKsuY3vIpK/ST5kXTCR8JNXSgsq2jnEf4jxiEHrlUVkcSInLnJYVf75HEh/Ljz2RvyQecBbyWuvHo7UknLrzcviW7iHd2llRCf5ZJ2kq3GZ5nWS8YrPCbqqQz5aQcJtRLHqRb6Q5JFux3eku2ijXmbyYsyO1OWFqO5S4CdFqy96w7Z8PQ4peUg2FUm4kRZDkQkWP67dtZSo4PDMBwFC6cxAAAniTGX1PRQVWt7rVz13IOpCXOSWTSQXW/7t5P8AD210aC5JT0vZcXeVw8wrRtdtPZIxLadkV0l3WKulliikWI924vTj7qW765p2feb1wvGcobYtZZ0sLp25h+C4kqsOrtESVJFukWQ7RR9NJzO8piFlWsha6ysS4YmRJO2n32RZDkJen+Ie7urY6njcTRaaP8p/GYOUaSCQM+MExwE5U6o5zbpXc4bk1ajeQkYGS5yxse4h0vt7/wAGcDEs3xY9O2JdYkVslsVsi0cREct3pEW5bPLcVl0eZHM5jbmmGs1VYtfFEnqIkQ5CSJbSyEvKWxItpequSrS0xKJuXUg6XXIiyJyuRKKkQ7dy3cW2tFm3AsG7ziokqSAuEgJot5rfu1RLHcOO7IaQOzsSWFlbEmTyDZHON3j1BgaZyUbXlviXTUbotu0FHlxRvKVKZgXUhjBu7oUWVJJEdUdyKRC3XIt3uESR9VZH6RfMZo7ut+yk4/g3vHFu+YOo5GQbC3RHFFFEXOQiKI44jjj2+0aqS/JXmFFWk0uK8paDRs6PbD4bIqXIlJNiJRfc2bCy1yJXLWyHERHEiIhoHyvY2W+n46Qv6b6WHbu0eoiImPXVfSA7fKEiEUUsssctbu9PqoXUOz61N9eNoG5fPMQY4iZAnrE80DqjHIfcVwPJdy8kphbSdSTvqngiItklXG7d06IiiPcW0RxHLbQGSbLtGITDniiizWV6cT/SJZEPcPzV1u0bynuTV1Obz5atZCTTFis1H63wYpYtyVEiEUE1yEvuxHV+Iu2rTz6QXM5CDkLIYPGbOCNfxBnwZxzBpi4Ih3EjisKIiOsIilpFliWVO+JxjXhuGotLMsy4g9crTEZcc+ip9/yrkdu2dPXm4KMtW3ZWedCkShIMWpKqiI9xYjkW2iVq2TZ/jzyL5nT0lbiTVJZMCjWYv1RfCsI6JIkQ5DjluEqzKPE5R25mJK5ikZFZfql3JecsqsW4iIi7iyLd7qFKScEKiX+hF0XbkqWIj+XHtrpubVrNLQ+2RwGYPmZB6S1A9ituGtniigimiTokcRVyHQJUvcOOWX7tVVlpLrjeRce1E1tqQigiOkIj2iOPxd1Odscpua94wXG47D5a3JMReSg9Sxjvs/lFiQiQ7liEqtzXJ+8IeTYRV7XtZcQ7UPF8wd3IgTyIHLd1KQ5EJf3KWqt8NZxjsE15pvqhzxwmTl0Gnt+CU4MSL1E91ArDKKho7hyVyVEvVVRZnol9qdOicD5g49xfio+3lLJh55Bq+ayUzFt8UyctF0Wiq+7cSOSS+3L4csR9PbQ2elIVF8v9WY94i1FXLJ0SOur82O0flrSypcYaw+37PuFYjwhSLQboVkEW8SOutuS1VclSqJdGSdKaaim/9aI9qX5aqqzkhrF4eWk2Lb3f5q0WFm3xxklSQx3Egll8o4ljTRcVclMdtqNY1w9FwoOrppkQ7iEe7LLd8VETuCLU4Yi47u0STU8z92lVFm+booPPD3jUJAcUC0sdUfVVpOFWyJaWkBa4pESSWXmliP7o1W3DBmUs2d5xRvjcTVPgaOtieWO4C7sS29vtqA5RqPHEnBFiOWIiX4S/epdbCz1yj3CioruBHSIclvwiI91QkUaLzpxZkqCKvm6445fhHd7vdR370ISxqYPGI9PJPqj+IdMsSx/DUzZ43cLE3akS5/3QEX8NANYk32ojpKsx3CO4cchyx3CO70l/iqJmLopNBu3cZZLj8KJF8W4cRqS7wqtl8qaOuj8yTKSSExyEhLd8uJf4amG6IVm5FuSwg6HJPU0iEfxZDtL8tI+TFNEVvNV9XtrUpJwSusint9RY5EXzUUnxK9gF0EbujVuOoLgS4ljl9mIv3iGpxvKFR8t1KcB2kIZamQ/KIjjXMOodOOOWnqj7fdU6DXqi01v9AY+nzqimzaunJ3tbbf7yUFXT3AKjYiH/APZ0PdXxAqd0gJCO37sv8tIYs49HFFZbiORbi9pfLVt2tFjopsW+J6WJDqj+ahL7XQpYExKySMs6BOPTUcEIZbQLHH5vTVB+1Uali+cIJkQjiImJF3e2g6LyQRRXFHbrdpCWJD8WVQ8RUHzlHmkRbsku7291U41bt3uoXUnXbqugtDuESHfnqFioO3KqazUh4CoiOQltyxqIdEVfJRy9OSu7GpcllB0dFXEfbVhyttJqsNhWTAUXBEJqFtEe6rjN0zRcCo4WHAcS3DtKsMoN84TF5rA10fuiXEkyV9274awUCxbqks+fNR//AAZfu/N/DQfEMm1qu1miOxt1Qbd+kTh8KQDl2pF7flo8leVuusdOSFQS9WCgl+LIdtI0hJQKLwJBizES7h0FcsvmEu2oXUo8kslulSQyxJVXSFEsvhqNqvdwhCG3cF1iFbN5p06TQkmbRJmJEu5kFxQST/8AEIhEsix7cq8BW7FySpXFJRbwESxNBjNIkRFl7k9TISHLt+bKuMoOFicAmORaJCW1LHL+L+GjrJw8jeIot494klj96SRDkP4saUW4hxNxy8oPvKbSoNcd8rtQ8yLRiWC8XGwsGccp5YKEz8QUIhL74llByIsvTiIiIjt7sgc1zWKSbk1krkNwg6IS0kFVNPaRbdFPy/VtyGucu4OSccQcI6TNqW0dd1iXxZf9DTRbvJWNu23kru4cwrdiGCz0o5LxEXaQk4EctFJTQLX2+0fhrA92EwQ2tbnrBJn6lW+iyjvLQ7ug1GapN5YQFMRIkCUUElBIvSn6scciqgV7QZGQktkBeX2EOOOPcWNdCt/l19GZnGGtM85nL6U0iFBuwg19EpDEsUh1sVlxLaOWilu9Q0MZ83LIt5xbqHLu0mctJRqCwupqWtzUEfvSyFtkQ5FluIssdoiO3IlM7bFe9uHovJHNrm/Uj8zyBV2Mc3d7yALRcsTdKQKNfiydEItHJNVBSVIhIhxIh3dvxUQVsK52UCtdkxCvYuERNNMn0gHRCRKZY6fUY63aX3eVDnHP7nwUXIQLjmPLi0dKrKaUfpIJZLFksRCKWRCW75cqT5KVdXBl4wsVwutcnSsguSyz1Ui7tYst3yl/mp9Kr2k4fzbBnwk5etsGPPyQtoO8SbpRzaUMsk1fX0ydrqFkYsdRykknltLUTEkyItw4j2l6iqP65QcW6buoFwk/V0EySN2BKKIKeodEdo+kd2Xq91KycfJD08f0arUNIlmqEltEUS3ZfiqDg1mnTkxJuIrtxxLSERrVBLYqulMbhd3eTpKXs+kHDjxKYItbElOpSFElMRLbtHL3Yj8u0qEt7ihURNMViDWEUxUIi0yHL3DjluH3UAfN4108XbsSJUBES1V1xLSLHdiSJF6sqlty0rjm3RR8XByL963QJ4q1QarKkLfb52IjljuH81GKlOhTudAA9FWwa1HjuKLTPUUdbv2opKDj8xEO6s8JximeLhYzHbiRJlp7vixxpzsf6O0jOW6M9N8wLWtxCRQHw1qq8HVXWyHIV8fuBSRIiLdrdu3uqFe2OSFmpMH03d8vfbclE1FY+CT8PQXRWFUUcV1iyFUSHIixxxxH1ZDzXdvYVzzTpS8jgATnynu+5jqg/lc0uHcEKjkp4gLdIdpEeXt92P8ADRy1IyRvZyijZsDOTXBVXRFVhFLKpCp7dXHTH4iIsaReN1qRM5FzHK6IQt1xDk4cNnhuykHxERf6wSwijtHaOkiI/MVT3PdV3XJJOHk5dMs6QxxSbuXXkEOPboDiI+oto9xVtdWxVQfywB5nMegy/wDKVezc7utTG/lG8f1RLJil4eqLdfJTVxULtHb3F8tXE76sNq0QFmTp1Mp5EqTxDFoWXd5BCWQj2iREOWWWO2uSo+Ds8RIQ2/8Ag1kZyQdLC1iWJKnu8pBLWIhHd2jTnhzm735K9kzxFdelOZEbMdKnLSgJNW44pINYwU00+7LEUUxH8xeoqDLXlaLUiFOWMTxxPTBTd+Ud3qrnysBfDiU8C+rsz4jqdP4eTMhc5Y5Y6OOXb8NWoKwpGSkXUbJcEo9zH7lxfq9Jj6RHzscSIto/FQitQoNtBAGv6qrGBNLm/LZEshkAIVPagQ/wjUje9IVdPDxDLgPcWgoOP4saNRHJK3Y2yFb0uLmvbFvPtUhZtSEpJc8UssckCIdX4Ryx9RDUEHzhf2RDydtowcPDuukIkHk7EISS65EWWSBCiIiW0vNLLHaI1h/i5rA/As2jgYOoHvBn/LKWbfDmmxhy4vqQkWcb9TbhN4+ZlINUPC1xUXbiPcOQj/mqeTtaOtS3ynr+fIWybotOKZyIELlyoOOpqJDko3FMVEyyUH9YONcWvbmZeHMif+sN3XhKOnOgLVJVdUhxHHcI444iRZEQ0uLr8EFnT3iCyRvTx4rt9qKo92P8NHRb2nUA2z2t5gA+wJP4c+Yi20nLtiPNDlemzJnpoTyqIpkoq86lomWRD5bdNPEvVuItxD7asXLzyWlnK6b6YFq3xxUbJNlEBFTaOQkI5EQkI4llux3dxVwl44Wb5tXDFU3GOSqpKiWOXb29pfirZa3ZSNU1njVVIUSEVdIhLEvSJbvhrUMNSvvfm7rn+g9IU+Ha5y6Ovf1rkA6koa/BMiLJVBTUyLHLLbl6ayleFvqNuuZyQgkiWKmIlkRd20ccu2tLR+jpzLuyynl+WoyMyTVRFOOdM12jlyisPlLoLEOgsJbu1bLaW2nC9Po3Wry9t6LkL45jyENJTBCXhytr6r0VtIS0xEV9w7iHVHIS27t1Y6/b2CwtXYF2/MQ0EmYnQAn10Qbl1qXVJy3UdUlppAybkQqaBanaXw9wll3DU7B7FSjzo4vqnrjSJbQbMV11dMRyIsU09o1Cve3IuzrxhFrXtm4JI7fL/T1i7BZCTdDtEl9pIilkOWOJdxbu0qhuTnzeMhGuvq0LO0uMkuSj/jBRDaNLRFUiFAXLYRWWSyxIst20dxVBj8ZVjZUsjxcY+gnhn9FA0O3WtXUwtq6GcI0GWveFtmNlm4yDZs8l2zU1h09RMlElFBUR8vtJXHbiI91BXvNPlEsowevGsvNqkmpwF07WLTckntyJNFMiw1B9REOPy5VwF+5jhdO3ykou84yuSjzNrrll3COstu3EIlQLhJC3LJu1ESx7h206lh61b+/f7At/En1/PK9l/wBwpv5d2/y2l+ZKVt37cE2ja6qpCEtHM02yqntUIVcsRL/FT5d/KHkM3jXcxafPGTZEom66OPn4AiVfLI7hEVWxFiJDt1CEd1B+Y/LBOxLbYSUbzptefklkvtELDs1tVplu7sdw/ErjUUXYtlytnOnU79INddSO4t1Eo6IhH75Jsit9/qZCkIlliPtIvVXNqYkVnsxtKvUsyEBhIMHWLCczlOQjQoSWneaSqXL64OW8IwbtLx5Yxsu8TlkXnCSUk3KSuiJCRIkhlokOI+ofVXTn30ukVLauWCkYZvGSL1h0UZMW0YtXAbiLElSEiFHt8lLSHbSbH3p9Hr6kOIa5+W0Q6k4VBuiwfNevbPpdTLzSXxVJFIhEvi3VXQ54co7NknFwcs+Q0a2k1BEUfrEuUu2be4kkVu0vmyrFicJTx9cuqYWo5zTlJhvAiJcYB4w3pEoTDjvBHbp+kbd9/WQwRipCdcSbJr4dOjxgkXKDlviIiuq7yJbIiy8rER+IsqFWxFc9Lti0JrjbUvIQluNyJi1Jmo2bK6xFgg2QQEdQiWyLyu3HIqH3F9JTm3d0ItGNJJ1EMF/+0QjjJs2ckX7VFERSEfaP8VVpP6Qf0hpImL2S5lzpAzSJqg4SdZY+nuH1fEVOo9n4mjRsw+HpU8zMuJj2aNcx0Ea6ImCpG6AlOad3+KpsZ5ScEmOTNVq+XVyQxL7khWL3emu08v7l+jdbM0nc1xBcFwyXRt+iUulqkugxdJEOsXTpK+cn+xFXbtxx3ZCiynITnG4JeXlUIlRsLEpQpRe4mGCqP/FFcslf7ncVc4RjZMlPMRRSyIsVSXyroPoYXtWjs6dXPjszz6j985TmtbUyavopfmj9EO7oaWlr+5SPW88oq9Jt9WmQtWhEqRaKpCLkcSH24kPtrSW+kZyvOZsy7eVfJ57CTdoI4vAYKox7FfLES1CZJC4VyIe5Vb+Iq4Ezi+COqMhLNUkByHykNb96unW7zwgONnI8sbi5d2itbblUS4qq9a0VbF+3WJsWSvux3Vjq9gUKP807Spru7R2hEGASBp18kDqDW7ynuj6QnPjmMo7t13IyEgjPOiWGIbM9f3Fij3LF7u70/DXOnMxfbYW8e+OYZs2LwXWg+SVJAXGO0iRIccsfho1IX+3a35G3JDQUG4Stl4n4aMdHLNmK4orEQ7drgsvcsWt8VSXjz15tXvrnPXTMGg4XJ0uxGTNNn1BF3C2yxH24/DW/D4M4S2lhqLW09Twg+UZmOJ+qIXNhre6rlocoOaXMpu1lIZVqUQ4fKRYO5KZbNBTLHVWIk1FdYUhHcRCl+9Vyy7Y5MRV2XNGc3bkYS0YzYGDGRgn7tAnb4SEh0NVt5vaQ5KiI7ssqToqyOYdyOYpODtmUXVnyxjz6IhFzjllioW3Efdltp2X+i7e6EYgtM3hZ7KZckpwGAkbgRQfeVjlu3NxLcXlEtrbe3LbSsXiaQLqNfEtYDoGZEZ6zJPCJgDWVVR7e65yWrmieV2m3dWZesqSqjnp1Y+Sikk3KKeIlrC4QIkFh7hx2ltposPmXypsMEnCnJ5pc9xtUVkOvuSS6mPVIiyFfoNIhFXHbuIh/FQHmHycm+VXBCOuG5bOcSyxorKxTd2qu7Y5DkOtsEcccS2kXdT9yv/8AdZt+TayNywt23eccjlMLyDPp4pAiX2r9M2IlSxyEcSUxLu+GgxtehVwIqND6reFkgn1FojzMHqo5wczSVx6PmncS8avIVTgwftVRdM1UBRSJBQSyFYSL1flpzvLnDzJ5hxmpckzNPzjVcpOR8RckkprFkKago+Qlu7do7hqvcitkRnNqTudmxZTcOUgUkzYR7LwuLEiHVRSJB6kRaAltJLHcIkIluypjvTn1M3jytiuWXGItaCimDwZBJGHSWQ4EWSpYkllol976h9NPrXVX0K7KAJyzORaDrwk+WWeeoTDe63JL9mWxzP8ApH30vFwr53cM70pPF3Mq8UIUG6I7RVXXIi9oj8RDQp/bl1W264QE2wl7UUkFUdVKRRVYp45bViQEciEdxbcvxUTi+cN2smngpX3LuoNskSCEL1Sos/hIUkSxEhLcKo4l8VKzuQYuk+HWOnsi6Efv3y5F6vmptNmIZWIdDaeUAAz76csoy6pzWua7VdWkuSti29Ayl0Xp9ICy3SqPBE4xrb7daXcyBOERVHIV1ECQHFYMu4h3ZDtpcsm2LBuSAnn89zLWtyUhUhcJMUoLUSfI5CJaSyJfe7u0hx+Kk5GWegn0rOPak3WLU0NAS3D7cvm9NbNfEpRI1CEh25ZKl3en8VUMLiLHB9YySM4bujl3ePGZOeUImsd8yY7ZuSYsi6EbntcWroWXUdKrNsxXbOW6wkkQqtiyHEhIttNN/c4uE0ce4g+XfKmPQaqJrrtY61EiJRRMgLQJRwJFoeX6SHaRCW3bXOSao9GRazEl2oksv5paoiOO3GisvEI2jAWxcTebYSUjJCo8BvHSoqdC3JJLQ1NPFZFcVOpEhIf1I9w0b8HQdVFV4l2k+5z+scpyVvDZ3k0XB9IfmpdHD9Exflwr6iOi6atl9BkWOqIiig3ERQSFFQhxH4i9Vc60ZJ4qu88JEWqJbVSyIUvbuL5afrNluW7i1Z6Lu6Id8HvRi4QVbyKS6oo6yWRIiuP3okO1HLcLhb20jSFzPUV1WbOaV4xjdchaiqkKPk7schyLEsd2ORd1DhKdGjNGhStA6AA+Ue3pCjH0+6rjwZyacOHEotwXcOlSePHK6vnFlkREWXd6qy4j1mvAiKcaqkI6y4tu5IcR3EIj8VTKWjespDMp9pac2tDSiJM45eOarroLrICIrfi25F8xfLQxGLltQ0UU+j1maya+r2qiPp3fLj81PY9jhuEZf7JjXt8IU7RG3W/mSDxV0JelJIh/eryzxmjgjHtd3rXVEtvxDTLO8rJbltMRsFfkk1acZKMRlhCOxdrICtqiiisO0RVLEduW0SH5auO0+TicYtwUa3n4uikiPTvpFs2baxFjr5Yktj6tARIvipRxTHtDqcuB5I7zZuoTLybNwhBsbRW6xfwwfEiFmSS4ui1SWH4hEcRyHLaOVGLy5zXxzFieEXcTi3VWjFg3jURSgmSK7ZBERFFJBfHqEUto7RLHcXuq7aX0hbi5XKRrO2uFvPBh1eoayLaOFByhkWRI9WjpOFktxZJEWJZbttCb753XRzGuMLovK45CXcCqsKSqTVswXFvl2kSI7tvzVjFLEVsQNtRBY3RxMmZ4C3L3EdUmZfa7gqcvLXdeEjFrSH2pwxSFu17UkRFHtLHty9P5aMRHLWA8FfT81zctGI4tYzqmzFJVd++cuP1LbSxERL+9yIR+Kk/6yY8NQoFVUFhIRVXeLZbhxEvb+GtoGAuqaYvJ6BhlXTeNdN2rpdmgSooOFstESxy7tEvy1pqUAymBTcKYEcufWRnpp9YRuDALWp95YPOU7lxIQPMyAkiTmEEW8VNJSZNCjHw5bi2kiSRZbshVxEdu7aQKdbxqcm8eQceUZHIq9OPXSAvyEhHEiJYUkRLIsu1EaVXLqSRcEjLPHiS6I9q/kl6du7t/FR+27LcT7RaSaNGiyDFInUkXB4yJyLce4kWyq6ROCEfSPd7qvY0sM9+Jc4gOjUmBwyEwJ6cepKsua1aIzXg67d4zlsnbVXqklUByFIhLLtIccdvbj81Zm7tuO+nTJtJRvi7hFUiaiO3Ei/Uooj2j6hSHEci7aMXS/wCTDVgxX5btL+dvRaoounss7YxqJEI+cXTp65bsscdTbj6sqk5Yc3HPJ+4uFyQMTbz2UHtfKkvqoDjiQpYkIiRDkjliXdtIaXUJfS29KldVbpMA/mB6TCB7/wDqQorcsDmRfEY6VsqzfHRiR6iRVjo8lyYiWWIltyW+7LtHbiVV7y5b3HYnQNr6TKNduEic+FuJBAnKA7cSJDLJDL+9ES20sXHcjq6LjkrmedLGqPlSUVYxorIoD3en8X71Zl734TagqyyjqXeooItxcyL8lVRbpDiKI+0d3bTWMxu1DnWW8RBnTnMazwHKNUt1VxtuTrd/LpazEUpCPTcS0C44IqIXL0peFuUVxyERL0q+kku4SEvbkWy8pydlrOhY2ORua17rYs1lnjlBgMu2l3Bdqe5dImojjiOIl98WXbkSJZ8fe13S/G3bNiXsu6kEvNasS3Loo7t3pxGum2p9Fu/7sjnrVedhrYuSONwsrbdwJOWrvoEkBXJ6JCmQ6G7uLEdu4qyYh9DC2fF14c3PLInhvNzETMyLZzEGIW+qI3nJbsi9IaHctIXmZy5jZuEUeC6WUHVQkEO3IUV0VUSJIvUkW3LtxLdRKH53PLEuC6XFjs4FrbVzAm1KFKNJyzSRblkgv0z0lUtUcctxK7iL3Up3XysvKxV49vdyLBqUhwJwl00w2f6Q7dxCgqWPd+LEvbQ76rrE3F0oiuIkJEOuQoiWP/RVp+GwWOBqh20a7hMtMGZAmJkajP1TGMNTeaisvziu6ajYyGkLpWfxsEX81MHekSDHdl5aWPkl6dvp20ppSi+nptOm/QiOoX6Eh25erKut2p9IGetoIW3Z0bRm4aCEW8clLWgylPDxyy8oixWLEsi++pZvLnJel/OAlLsuqUl3goaZk5PFEe3ERTEtHEcduIjTMK2vTfs2UGsbnoTz5WDXU5689VTbrt5E7m5Cc7rTQKTumyna0UKAv/E0JBBePVbl+uFyiRDu9vd21Z5RnAxhT0LdfJ/+UGNmG+Rik2JB9HotslSctnIjkjtLzu0SEd3bSVO37dF0LM3VySzqSk2+Q9c5dLrrqiWIiiWRdo47RH3FQF2s6kFcdMiLHLaPaJUIw2JxGHdRxpAcfkuboeBunXjIQi1zd7eX0Px5ocrOUz9FOwOVVtIu4pUnhL3MkjLuVi2kgSCv6pXHLJHLES+IcqAtvpe874yOdwqd8qSrdd54j1DzhqqoF7UBLJFJD4cfUVc6acqr5kOW6vNCNgertpvJqRC5IFkqg4FIVSJRHuFLEu6hkVAxElNMYd3cBNWZOmqci6SZrF0SKxDqlj3FiJF82NZG9k9lVmuNZoqlus7xkcDMn01QWsd3Qrj++ZWSljm1OP8AOTgS6t0qsRKr5d2WXw7aDqzj4vtKKyTM8dMl0CxLEfTlTdzMtXlzBczZWHsW6hm7PTdNyZutfWX6UkkiW7R7hIiH09tEeZ/MOx7lm0Ly5acvZCwZVRVEkm8fJIE0QFAUxRUQEWyRIq+XkRahZFkVb6FYObSOHomxwmTAjSAQc+egMRBhXe8rn8azUdEii3TJ0q4IdJJISVIvbjXUv/d8nmXLOQ5j3VOsIJ03SFxGQDrHxKQb5Dk50iIdFLHIhLcRY9vqoPd/Pe9rztdnaM2jDos4554lkxYdIS7rRFIl19EhFZXuLVIcsli3Y7aSEXUu8et1m6Lp4aKWmgRbtIR9I+kRoHNx2JDSCKeefikDgCYieOWXDPNVLk42eHJo4+Wb8x5+6UHnA26kQrb0YkuKWJF1AriuqiRZDiI4ltLcVMNv85eXHLy4Fbg5c8m0kZFHRTj15+aKSJAcSFciHSFHItuJCI47sSrlqybx8r/OEoglil3au71EPb3URh7UmHVvLX0na8nIW/FukU3ThUdBsqsWXk5ZCREWJbUt2PtqsTgMPWBOKeSDAi+BnAiARM8jP1Kj23Jplue98OJKXmbbl39pK3MqSkw2iZZ6KDtwWWqstrKkRKlkru9ORCONJhXRchMFIdOQcKsCLImaSpEl3dxD6vhIssa6JIclYeOapSbvnTyxdNFkCdaMZKOV3iZY5ChoOEk93/EIe0hIhKkJKJal06OTxdAiySSx0d3w7iyosMzBPbFFubY4Hhpry+ipou7qGC3Xb8C1FEGoljnkqI5DViIZ+LPmrGNU6tw+X6dIchQSIv8AjLEIjTpbQTFrSLC4o224pZ03HykJ2Ibu2TwSyyJYXGQ447RId3tIauXpJOrzbslXd3N1GDVrpoR4thFKP9yKCaIiIpF3Yj+LLuLQ+rU2ljBlz6+UZ+4TBSehsvyuvayOGtfFrOIABkRj1xf6PU9uRLItshJUcfUPk5eqnJtC8l4O3XU8MHzGvJWVVFqxXKKGEbR4iJEsWTdVcV1du3LaOJFiWONIS0sxdKNeEsirIu8SEnJYiRbtoksRZF8xdvbTJadhcyb9iZCd5e8p1peLhiJq8dxzMVSIvvcfcqrj+yyIRKsOKBFEHGVbANSDaDyzJkZ8iJ0zlVa23ecmB/dqd7WzDct7b5PRC8HFqOHUQxJ25cyTZZbcusou3JLqCLH1DiIiO3bV28uaPMCdSb2GnzB4s4VsP83NYUlmLJixIdrAkEWyJLEPqW3D8Rd1DeW3LvxeS8a5tvWdvQxM3Tho2uJZ3GlIaQ45ILEhorYlt7h3ekh21YvGC5KXRfEAm15ix0BGOGYs7icwsCu5j2LpFHFEUBIhWXyxESVxEct27IirktPZ9CvsW03Otl0w54BzJIOZuOcxmTlmSga6k1+6LkiRzi1I19pLPl1WYq6hKrxTZZVDEvTrZZfLt7t2VE5C4bcnn4xlhwctISUhtVQWaIqrq5DkWiih8Xw/lro9mNeXLQwY8v7It2/Grd91KK1zsxGQkHiPmiki3QVIhH9VoFkiQ7le4a84+k/zavLxSJl1lpBzIcelFp4b0xcG+Ql0wrNF0ltDbjiIl8XdWo47E1ak4ahu83GD03bSesG0j3hwe93dagh8kOe8xaH12kLEVcRbpLqElSJElxJEiSIVkMhWEskce3uIaQoiyUHVwJQtx3VDWwsRef4wk5SFPb2rC3SIhHLblRy5r1nD4LxVzS0vIyUeqiTORcSCqq7FHcRCiOqQiRZI5ZEWOjVCRkpJqkElNLSUqUkTd8Uuq8WX1XG7RHW7tUR9OW3d8OOzDfHOpuGJIkzECI5ayDA6DyRw53fcmW3YjkzZV1oo3HEIXjJw+SzxFCYJlDPFkciFEhdthWIfuchy3bu4dpbwX0jOYVq3Pc14W2iKB3UkPiKSDbpmwk3HFuQijjiKI7cRpOh7RvS7LcmZiBt906i7TFFaadEPlNtYsRyIi3fKPp3dtN1r8iLru6GWmrwnYixmSJCi0eT7F6kg+IRyIUV0Usdo4l3EW75q5+KpdmgOOOcH6Agy7kYtExnDshyJyASTY1pSlP3/AHfOJN0pKWQVOPVRJB0rHIC925EOLkUtYR3ZEjkIkW4hIqWtERIVlJJnrliQ7C/y13bjZn0a2lsOrRnZF3JXPa7UXj6ctGWW0JRMlkhLy3o6Q46wjkOJZCW2k6AW5HhKSklcENdiEGW2MimC+u/Ice5ZwWKOOQ5ZZFiRF5JDWnC9pUTTJo0HNDf6YnlAnQ6jIczClMbvdS7YnL67+ZD1/wALTttWe4wbUpiTHgriIMx3Fl8RekR3FltGjvLblFfVzPSlmKh21ExaHWfWqRQJKNTLdoiKxJ4kqS2IiPzF6aYLi5lXOlHlbq8s/iYEEvEI1jHxMckLlYhQ0SftEEEkF8hQQy1iLaO3LtLkj0nE048enJBJ04W7kukxEixx7RxGn034/EXuJDZ0iSRl1gH2y0MoS2p4VdumPkoueJC9llWskt5zwcRcrCXqy3Du9WPxUOdSDdioSbGHJfEhyVdoCOO3btH/AJqoYxrVMG7drtHuJURIS/LWBlFtIWqeIod2kPaPyjXSDHFv8z9/j9VRbd3lbl3khKYrLE1XxER1STLL5d27/DUSy2ssRLEgr5WjjkRY7u7urEa1nJo104eJkZHp0xJcWKBLkkJFjkWI7dxY7q1GLWdEv0bxJLR3YuskixLtyH4hqgabN3khtY0KdB0zZo6KaipGt3aqfk9tVeDzHJFFPQEdpCI1fl4mHRkSRj5I1xyIS8jHIvh3ba16yNbiMb4O1HpzLJVylrLZZdu0asVLm3Naqvubuqnx650lrdG6VQEciIRLt91eXjZpurousUlER3IKkIrJCXu3VcVkpp09F91haokOK5FpYiPbjiO2tFhULJHUxy3Klq5ERY/hq95XvK6jFxsGnp3A6EXpKiiLEd23u3f9DW0hPQItxTY2ukgeJEJEIkOWXqEsvT7caD8RR0RRIiVDuHVKsdUm34CSKKQ/KP8AFQilvXOKCxzt5zlbVdLLKIaaiWIpZDpJaWl+GouIty7niqTgVBIce3HH241Va6kk6QbisOaxbfLIqJrQJRuajySZ7UiIRSV80i9O0viIfw1d7GOsTLmt3VTRdN9J11DMlSIfK7fcOX7tacHDft1BQHuL4amUKPFEWrhFfqhLHJJcRH+Gr7m6lB4N2saxFDFLHJAciEajnu8IQXuu3WqJkzWdcMhZiqJZCJEWOWPtqyjGvBbrqLKdKQl5SRF3f5apq+JOMlBWXwxElep8rL4fVlWjtqxF2omMlrj6i0sR7sttQte7imb7ldS6XVJGSeEltyS0B9Vbi8dCK5RaySoN0hLJIkUlt3d7SL8NRIvIlFEOniUFy7cVi3dvd8tWSnFFGjiPcRsc1QWSxHSaiJJFllkJd2WO3uqFt3eQliHLEs84HjIapLbSyIiKvNW6KOKLxw6VHcIiliRZe2t1iRcOy3Fg4xHIt2I9uVWnjVui423E1XMe1URWL/D2jUlrd1Fut3VURH9Ako1ajgXbltL4i20QgbVuC6nHQ2vG9auiOsQiuIq4/KRbqC9UKZZaeqIl2+78NedTkwpHqs49YmTNwqJLtkFSEVSH3e6grba22lE9c/oqeXeFdKjuTfM1vOMoeUbpwIyDUXzpdyuIjHx5dz1fEiFEe7blrF7d1QTEJZjWUdKX5zNkF0BXWbs14lmlIE5bj9yqiJLo6IkI/rdw+0q5lwSWUdi4X0hEVdQRX80R/CVGSKPbnqM2LUgcFlkoQ7S/CI1k2OLcd+rw4CPuXeXkiYHu7xTk8uq3bdupnOcsLFNqEemKnR3b00wkSwo92iSXuLLd/wAow3PzNu+77jYTbuZSdJxTRw1Zx8jGMlWTYlxLXJFsI9OO5YiHyRxLHHtGllVR5oiTdmLUFi26SBCJEOOWJF6tw9tScW6zrHaqRDtLJfd3e4i21KeEpNiRJHE5n3MlN2SoETVFfWx6Vchx1UPIIfwj2/hqXqnTPgLdPXIFtoqiWJF/mqUWsgSxLOkUsFtokqRatRY8RkAZM5DJ2ttFBqlqrlt9o1qkBTuqLgOiv1DchyHd5+t+UvircXSyKo9C6eIPCVIlUi0SQLL4ce74t1dLiOWnL2IjYp/zN5pxsSu/bLDxh4Lh4lLpL5YoZJD9n3biIScCQjiO3KhsJc3KC15ibQkLVkLwZOiWbsil1VodJmmJZCRItiJZZcscdpCI5F3VgHaTagfsGF0chkc4yJhpjz8pVbVvhSuzgZmdRdpMoBZ86jWbiVeE2EtVBqj98ut8I5D+aun2ZZ0/BQXC6be5icpWbOZjXDhVWeVHrmSIpFqikk9S1stpCIo5CqXqLbSFbnMzmDbTdwztF5wt1pKgSa4wCQoPlMu0SekJOSHLHbljtGgFxSMrMvyUuKUKQfp8BBY3Bk5XLH066pEReou7Gl1sPicUS18BvvI6g5A+Ujnqlu2jk38yrssqWQhXlvOXfiTWOR8RXcRYthuNwSxZLiKOOgkIjju3F+9V5H6QHMGKh2cTbybK2kBEm7vjEs9J8TbISTSGRXJVzuxH1YiIjj21yzg4RESJGPISHuVEtw1GrOSDzgDPTy3bUtPaRfKPqp/8Kw5ospVBcBzz+mnly0EBS0ObvlGnVyTL/ReSlwu3b9sOSS7/AIk6XyyyERVVyx/DjQpaUxRNN03SdOC3JKuSIhQ92Ij7qhTt+YcN3DzpyEW5Yq6vkj+9TU65PXvCNIyTuC25JBjLmPQKpMFdJ9ty2rEOPbuy9u6tROGw0CoQJ00Hspk1Kas08Wxyx9u7trHAZSQwTbiuQlkI6SeIlXZbg5ecn7YRVcOebNnO0iSHVGO6l6+aOBLHpkR+5LLuJXL07e6i9x8/OWUdb4RvKzk2k3gU5HRKQm3KTuWe4iJZLZCQilkKZaA4iOOIkORVz39qGo0HBUS+Tx3fqR9Bn6ZoDVEayuY2ryP5kXYDJxGQK6reSVWbs1toi5WR7hRWWIUSIcd2JU7FycsmxrbgJ66uZaVpXQ8+0HEzsQtkkiK6qRKpk0JUi+7LaQpfh7q5tzBu2U5j3ItcUtKG4w2s2+kLZsxRHtQQTHaikPtHGl9eRdufMcrrl06XTpCk6LFBHLLHdltyLto34bH4mzaVAxupAGflJmRpO6Dl1VZ3ZLtttc4+XtiW6krHWq2uG72us8G5Upt/HqmRKkIoEiQ5Fj5KxaJDkOI5d1JN487ebfMLp07z5jzivl/6RVxFISHtxEfhx3dxUhC6dF5Ke4i+HIqkYRcxOSQRsDGvZR6sO1Bs1WXV2jkWIiOW2ipdj4OjVdXLLn8znHlOg6CB0V2t7yneSSDtcHaSDdosmgKObFDpk8RHH0+71e6oScD0iKPUCRYjqkOWKWXaPxFUsRBykpKjDxMa6kXqxY9G0QWIlfwiJFTTAWxzLUZycbbrR03QQSIpFs3yXJIf73FMiR9vpyroPq0qQ3iBHVMbaEmdP9nNRQhHH1EJUVjbUuR/xRGNtGckuoVFuh0zNfziIchESEfUO7GvoiGhOUHKiAirMQC2L85hyzwuqiJe3HKJNFFvuhJyuQiOkP6oU1clS7qVS+k3dktDO457disEUOq3GCiYyJQWiy0R0hEklu4UkRHHId27KuN/FMViHkYWluA6uMSOYABJHsOuqSKjrt0LyHJO17b5dDKcwuZMhy7uRwLhF3DP0+pF3iv5KZN0cV0R2pl5uXpIaHW9JcibDlGrKJt2O5lvpQW6YObmXKOj2i2RCsWKLlMhS3dyxekSxGkQJ16/dN3Q8WiEw3FZEnwpZLvtYvOJbWyyVxLuy2iNDlXEW3aiimsguWJCREgXu9XpLd7SKjpYHEkl2IrlwcSYEADpkLoHV3ojax3icuiTvOV5JIIW8Fry0BBthJYI6Hud6TMyHytqRKEiklkPty29xZZUiM52ZiZFCWh5iRgXTdqLfqW0iWru3EQrI9uVBZWSEVx6HsFIciLEd2I5D8uWVC1nizgiyUxrdh8BRoN3Rn5k/eVIY1Exlibrms40nRLERaqu4iL4svVUSzpxJcTRR1cURJTFIe3/ACjVFFis4LHt/wAtGGEMiZimizeSiqmQpoNUiIixHIto7to7irZDW7ylxcEEElnjjRHVJQtvuIqLN4N0jw1pDSQx7RLEiKnGJ5a39ITisQ4t7jbMcxVRGVfyAig2j0e7JZcu0sctu4i9I0eiXvKVs5cfU215+7jfNOmJKfYIKAksJbnIrI+dpdpYiOXdkVYq/aDGD+XvHp+J0CS6qxvd3lzF1Gcw7vc8JdRjcc94grppvunXX6kh24iWO4qptIG6Eddq2ZyDUllRaqoERJEr8JDR2I5s35bsNxt+NumQZsll9YRQfEkSXdtEkyyEdxbfipeJN88TFFuzEsu3yiUL5sirRTFZrXMc0AcI5fvkjpt+ZFrosWQs2XOBuLQTkW+1dBsqKxJfiEsf3qaeUfMGz+U0ytPObRVuGWWauo9Li8kBQjUkV0SSLJLSIltpF6hqjw5Nc4JODjZyLsybl4u4Fxbs3LMRXEnHtLSIsS+EsaUZG2XkLNqW/OdKyft1+nXSNXLQL4iyxH81IccN2hQNCpUD5EODT6HQyM8iJ6Kbrm2rpjP6QtzWNJSn8lJNbPYyWKbxjEqrrs3uOW4knBEPqL00pz3M6/LkU1JRwqu3HakzUEU2yH/BQHER/DTRfPL7krDuuClk86CWbKt9RJuvFOS+0CO5EXKSWmpu25Y+35qV7XleXsFqub45aS087JUSSE58mKWPqyHQIiy+Yay4Wlgtn8Vh6Li/LUQ4+r4J85+iFhneag7O6HrGKfxnFnEkEgQ5Lrtcl0CEsvJL09tWLej7lueXawVrN3shKSSot0mrVLEiIi27v8RV0nm5zuTv8YvxS1rA4cGkcLVmrFk9QUj0yHLQFNNUUfKL4Syx7t1c4huYN4QnDo4e7JJigplqjHK6Grl7sdxenurVRdiatC8Uwx54EyPcfpyRtqvtRHmDy2uHlndK1rXccab1FBE1dCR1xHWHLHIe7HtLHblV61uUyNywwTyXNKx4nzcVWL+SVB2gnuyUIdItoiOW3IqAT9w3Td8iDucKdnXREQpryz1VyqREXpy+KqzdxcjTqHbGSQji0CRX4tldMhRLuHb6fho2txJw7WPeBU4kDL2M6q2hzm9Ubd8v55hHsLhluPHwqY6rw57weJ4vtD1COWsIkRD3CP7pUC6XpeOo3ZoIek9V3q7vw11GZ+jxORjJOTDmbZ7wSSUJU/GkAQx1SSyRc5EiQkQltIhWxxLHcNc/ui1OFruG7SRu+DkuL5LqAXi5NGQER1CHFTHtLb2ljtxLtKqw+Kp4g2NcCf3+/sia5s2onavN2/7FctYxldPGXhWLsXXgTpdZeGcrD26rbIRIaFyd/XfOTHGUeTDviQvCftUkHCooM3BESvkDl5O4i7asx1moIg6fXM94wwjDlLRyC5DqviLagkI7scu7Isdo/ENL7qUVjlf0IRyLf1EIr6wkPzDRMw+GdVLqbRPEx+5SQW3XIrMSd03O88enVX8i6eFpk+dLkuqvpCOQ6pbixEh9W3IarCjMN3BIj+hJ0illpDiSwj81dFs3mtYtvW2jBylnqzLpNB8+URmIhuuyazBJaQ4p6ieSCiYo5ZYkkpuHW7SQuXdvXBcN0IIQNquLnWjQKSdRzdLVJVuhuLIfUn7hq21GsYS4WhvtH4JratrVFJW3cTfi3eXAm6ZcHTXxBA5AsepbkRCKyOXcO0qZOW/L9C/lHLaPlGMc8aoCvwWeSaTFpjrCJaq6xbfJyLbkW2gV0yl4XZcityXs3kFZGSAfNcNiT8kREURREh7REREcfTXTuWvIy1L/AOXhz7rmpD2fcrebJmkjOOkEmi7JVEd2QlrCQ7u4cSrJjcY3C4Xa1nWnISAXAHyGZHX1yQ32svQRe0rUaT8/BXbcsbaTxqDdRm2jFFpRs7yS1U9EkSLLJMhx84dym7HHGqN3m1t+ecRdg3E1uZmIokU0MOTQlVvVo6xEWPxFjl7a3i7RtuxuYasPzGi0bphItQm7z6sTCOkrkO1ZJz2l6Sx+HEsaPXbI/RaZWYlEWVYFxOLgfEKy89Oy3/Z+4S0EWyGKS23bkVJdiHsrsgPqBwGgbbnxzNwiJiTrlKNlR910pEF5c0pwdJtSekuSoqF4eO0R7cSx+LGmvlfyQ5vc1ZJlD21ZK8khIuVGKUhI8VQZs1BEjLVU/VKYpl3d2O0SoRYfNuR5X3M3unluutFu09YXWOSaTlqSoloriJbh2+mpeY/OVHmLcv1sPl7BQ0ksus8eEw4kKD5YsdyiREQ+kiL3ZFllTq5x5qmlQYA0jJ+sHq2W/QnqAo9znFMrD6Pk3LwDO47GvC2JFyskRJxKsiLaU6hIlRJFJsW5cskfJEdxCqO0a15U3NygjbeueE5n2vwnVrgJqbMkmAoPGbgVS3IvtUdBLduHSLLb7aV7C5ez3M1+rHpTlr2864sxdNvH3iUX1+qqX3BEOKm7If8A00dX+j9PWk3QnOc11RFvR5KDizbSaElKP2/6NyjRJFQkix7fNWTGsVepTLHYTF4iXSCAMnZGREZnTMgBBe222U2P+YfKdOHWtS7OR1uSc1arhRnEizk9ppljkTuRZL/bcd2O38Qjtqhc3O3lvdPL6O5brclo6GShetKGcxE0ri2dOSyJZbXSWJwJEijtIu3bkO3GaD5Z/R+ayb5/HXVKXmgiQt2kBI6UI5XJYsREVkFV9dUfb5Ql7vTSde0Hy3RcyUxYEg9jI0ZFFmhb802JR+OQ5LYuRS0cUi27iEtw926seFwuBxFcANqbpuBLnhoMci6QTJmWwZIkoqbd6IU7zn5zTuaN4W+d23ArG8EkWqEdFKlHthREssdBtij3fDS0s4eOEk1m9t6REIpiuSuO7u7SIq2NOYZvCT8ejkunLIlUnmWgXpISR/w5VA4kkyIlkZgXh4jkLlLRFfLLLLu/w16CjQo0BbQaADyyW5rW02/7Ixxs3mM4txlckTbcl4G4VKNSds2ZEJOBHVWRy3Ylju/N8VGeWvLnljektGN7750cIBRZ0Td4z8NJdziOnuFfLp0hLd5qpDiQ9pDS9bPOLmlaHWFa99TMMTzLMo+QJPEu3Icdwl24l3fFQZlOKvZZ54ulMuXFwokKpRyuLlysRCW4d2sJEPb6u6s9Wji3sqMvs5FuvrcCMvw4LM91zTvLrEfw5D8nObMmpMsnt3Nrdl1Oij1VGzuNXRy2666OIrLpCQkSYjokSeNCuZd/+M38rzahJfg4KUkRlOhlmqSg9UIpEQkiI6JIZbREt2PcNcrl5CNfLcBh48mjRNIUxSXLUV7fUX/LW9slHoy7NaYh5SRhk3IlINY89JQkfVpqYkIl7SxqqXZjWOGKquL32RnxGUiNBJE+epSmi3e1Kf7w5sR93sFU2nLLl/a7l0eo+cxMNgqv2jimKxELYduXkY5ZFVU+fPNltEhbzLmTcbWIapdO1Yx0kqxQSH/hIYiX4u6ujzNjfRElraY3JDTPMWCEFemkI5XixcvOOOl5uiqqJDlkW4cu3tEe7kV1x9hv5XgjYYSUczTRRTFCTXScuXKmI5K7RHHLdtHLt9NK7PqYLGNDG0DLZ7w0OnEn0icuQUpOc7dDUK8edOFRHw1qqRFrESrUVSVLuIiy7quRqF63MgqjBwcvKtRLz0mDNU0hxHLcKI47aK23cMDy+fNZ5WIaS8oxPTZtXCSLtIkd2ROEHCSyOQjjjj6vlptmfpN8xZ61lrKKQRiId2WXBKOSFsIp4pCKJINxSRxHR9I5biyItuOuu/Fh7WYamHN5kx5wIz9wjc992zaqFtfR95qXzy6bcxLGYwNwtT4kKrGOk0SlG27HzWxYkPu2+nd21QS5M3OTg0pi77HYLM8ifIL3I2JVBMRy7RLzsh7RRIiLtoJxv2fZunRxcqSXB8gTV1qoIkRD245EJFjj8uNB5OcevlSfPllF3DotRVd0rqkqXqIiL1UFOn2je++oy2coabgORzgx5DmqtM95dflrN+jPBHErp3TdFwNHDMk33AHAx75Rx3C5BAmy6KaBCWliqsJbcu3cUEzzX5b/AFRS5ew/J+MVt+PX6hDxR7i+Ve5Y9SuugWSuSGOQpaQ5CPpRxLkaziWJj1Wi64tchbivj5JFjtHIfVj6aZrI5Jczb9jpCYtOA4ygR6ArKoMlRcviTJYUtrRLJf1e3tEqRUwOHpMbUxlcug6udGfDSBOcfaEtzRlcqb+dtt+5dC0tZlHJLf6rGKloIl2jiTjWWJL1EOW74a1kuYV1vuLQZSeePRYiQteuVJXSEhEcRIvTiiI4/DTxbXJi3W67ptzi5kx1hkikoKbB0goUn1WPlCs2HIkEsu4iHL0iO6lRq7YWNOcZSLhoG8m7fyxXdNl14twJbSHRcJJrfLtSIe4a0062GruLKTb3M6GPRxEE+RPVNuu7qAoyzoU+CbVPER3JCkPbUycVPy8crcSUQ6cxya4tVZEkiJAViHIUiW7csfTlR6Zu6ClHjV5GWdbtpAiKmyF4OSJUtXISInK624fhxp0d89b0uLkvNWrcTRpKwrR+1ZtTcRCHlEsgr5orDjoriSKOJCORCstllV4iviKQY6lTGZEycwCeESD7q3vda1Ltncir2vmKmZyLdRrZlDtRLJ066brnGlqk2ba2ORCIkRekce7cNKbAYiBl2ryShvHDj3YqKx65EKDnEtyK3aWJfD7qEcZZ0PEkW6iopl3JCWWVTE4mHSAYsyFAh0xIR0hp7KeIc94qvlh0ygjnnOc+Qj2UbxTtd63LFOXdXFywl5SIauFRcNYd4gQqschEiQTd6vnCORCJbS2/irF6X3at6hGSKdn25bLiHQFmLWKJVIV0dUiEiER3KjluVy3UnPG5Oh8QkJJI1FiLalu3D8u2tjhlY1rxdurflyFZJEknCqBJJeaRYl24kJaawju9Je2hZhWMtc5xJboSc+WfPzMn1Qtba5F1+YdyEzCCK7pdCIbiSaDNs6JIcS7hxHEd3xZUJVcLSDQU0WaqTVEcdyuQ/m+amexeXV23lwHhBObZg2hGOpIy0mgxQHESLasuWRduOKOVDJSI4sJEGi8wwmV0RItduv1bYS9ol2/l20dF+HbUNKnEjMgR9Y/FFO9agibdFPISkI1riO4RV3fm91MVrcvb2v1Zv9R7Tn59NZcWKTlqzVJAlto6OpjiOOoJFkW0Syqt0qM4+XeN4kSMi81cRER/KI7e0qMM3EhbLhB86dRy6oqtXgthdLEgviIqki4RR7stoluHtxoqr6lhbSInr/uPuicxxbuptjuT8FbV6TfLnnBeTqwrjjSU8MkeMZ1MY5JM8dQiLSVxIhxRWSEv3aPRj3klFMJq0ppBLmBMzKDh59YUCc22bF0JbmxKLFokPl5bkf1xDuIsRWluUvNpM0nEbyzuYRIRuJAY+MJdRDWIREhc7nGO4cRIi92PcVJfVSEpJoRreNJeWcOxR89UiXVWItokRdu4q45wrsYN/EEty3QQ0SOMjeAPK6PNAKR8TkRcyTOWm/ELFsVnbLXSbik0QeLLi2IR++6hYssi7stuOVG3t1Tt9x7UeYl7S7txH6xJE/kV5ISJYSHairtEt3drZbe0qZA5C8+JJk5RkuWFwx71uki/JzJ4oMfD8fOyVWIUshyRLHLLaXbTlZljwvLdlIQNyC0uB9KLs9CfiJBFt4E3ISLWTWRXLVVIccklkREcSHVy20nEdo4Om0bIio8aQQSAeMknhnmZPUot2N3NcRRupqz8SiYd0PRSyQpvkl0hxV7cSISEu0h2+od3urEvKIs3fhcW3SkhRVWTaS4gSXU7sRWRRWHaPw91NjTmLIWqzZWvfFp2tc3FwqpLJPrhjkRe4llu6gVRWxLR2iRZbhx9NR3xzMuC/HK7dvH29EMRIdBnEs0UhLFHHWWcCOsuX/FIi/irbSq1jVgU8ud2X2mehjzRte+bUkcUbgkngWyXVFJEuQqpZZD6cRERHLLIS+Gnuwbd5VNYNwpzCWcXVLT2ixjIOMUetH0e6JbEiEtLQWLcOORYl6ciqktzeucLbe2iMqMKyfKomQQSQxqYijkKiK2iOTkVckyIlyIhIfiKkcHDdua/SyCpOh3IOSLt3fmH8NFVpVsXSNKrNPMdw5njmYBHUD3goXB1Qbyd2sbyjZvHFwC3eyzUe22pFdZEksixxJ2iI9RiOPbpZe3uo1Jc0peN+rMrZiUCwY200WRaMGjMUfDCVIRVV+06usurl9/kRbfbXOIl7PvT+rcE7SA5LJNVLxFFsK+Q7tYliEd2I93dTrBcnearq1XclIxI2hbwro8Fn067Qj+qyHLyNbFZztxLESxpGJoYRhDsbUHk4jjlpzOYmJPM6IHGm3vJfuS6Za4ph1cDxw6XJwrkkL7j4gqhuy3LEOKw/D20KirpSh0XuivoPHiHRr6REj5JI4kjtL9d6h9VPyVjcnrdYup26eeStw8GJIpjCW3Hl1a+Q5EJOVi0URHtIh1aa4jm+iw5TM+W1rsoteMJFxOAjc0kykhbuEstbSbi2yRVJXLRyWVL3DiWVD8ZFMDBUi5oIGcsAHMXDOMshrzUv4tauSfVu8btSlryhLGkXUXqkTx1HQavFg2IhEiHyEtFHaWWNMaPKPmoDOPXuJCOtBm9Zkszc3BIDHkqj6sUvv8Ad/wd34hysfytXhGvEpGwYFawGZYkulFPHpILuMcScEisqSJF8OOPppcmpSNuRZ/ITl1XDk4EXXSr6LlZy+x3EsQ4iI927Ei7R+KtDjjqjoaGhvkSfvE+/IjioWvu7yfbrsHkfZ7GyHlr3od5Ohc43UxE10El8hEhFAdpCkWJDlrZFkO30iZOd5G2ig2TsvlAwfTVwJIlpSM8tJRUZrbhEiFJBclx2iQ6xIj7iKuJurwTeLitLIjIr6ApkviKWWI4jkOO4hGqC89IfpNRq4JIFschSLHL5qRT7Hc+mG16jn6+IjUzmG2gxwy0y0RCxq6/x5x324tt1baUy1jGzUm8fDNG6SLaJSFEi1lxFYtqu7IVu7cXqKkGVuWQ1nvizyLlzdLk46kmoloLEWqsSI7RHIu7bSiquvxR6w+C6rfVEVVcS0hW9pF7u6mFTl1cjGNh70uWHdQVpTjxFFCYVQIktEsSJVFEi1lxES9Pt7q0U8Ng8F8ok+pPLmTlpmSqva1RrXxLN41eNjXSrNvIIN2sgLZIWwvRblkiLgURHLEt27LIhEvSND1Lklk0RJR8rwIlCIlSLHb/AIa6jNcibJgXmqr9IazpKFWSyQdNUHPV6gq44khiWjt/Wll8IlUVp3Pyt5fNUrqtuz7nmbgRdN3EZJyDwtCKURIvMQ6bEV1csfvdo+2g/ilGpSvwtMv9CPe4COvLlOSHau8K5H1KrpNU26C6vBuBLL4do4+ovzD+auox/wBGLnnLhFO7as5vcTGZS1kHkLKtnaGIjkQrLCWKJCPdlTDenPic5mLxUxdTe15d1ms3eQC7VyiK4iXkrO1m+jkWShEI9QQiSORCOW7mafBk2jJJOXaFwcPiRFmLUdBBtuLWV2lu27RH4u7biVsrY/EUmODW03cW5u9jLETRUcERtHlQpPKPnlz3ZEWtGxpDqqr5O3bnLL+rII/elt9RJD8VVYi54C1uMnA/VWDuONcOixczESKL8Ue3asKpaBY+0ixL3UFduoVr5ca6dKkj25EQ/wCL21XkJZEuCazVmKQ+r5svT+7WvYVKxJruJaYy0iPLOfVC+k1ORc0b1arJrct41lZrNqgs1Q8ASFBz05EJYrux85yW0dyxe7HGlORlLkli6d9NSK4a5OBQXXJfzvcQ+osR7qCnIslN3V8B4f3lFo2NmJJB5LN3htUEUiUzHJHV+FHHu/ho20aGF3w0Drx99SlC0aKmu4auFSUJEVSL+6FEfyjtqZeSkHSut5WWIj5Q47RHEaMR1mk6t1aUlkZJmOqQoLqtcUCxHLuIRy/NVVZO1el6NFNZ0ujuJVIsS+L4aIV2yWtBUc+3woMs4FQtR0oqlj94VW27FuWCjx4TNu4+4JVoRZD7vlrbxbo1sodFdJuXcgqvqiWPuEu6tXkk8fEp1m90Rf1ki3Y+2mb7+ilznK8Nts0x1n0skKGQ6RDt1R9w5d34ajFxEs1RZkxEcRLz3Illl8o1UcfbERWeKEuaJCORY7Rx7fcW0agxTRSxFFIC/iodjd3nKtn8xV97KOlFl+hcKkH3OWO0h/y1Er1GoSbgUkEO5IST3fm9VapM3ThY+nZliIZFirtHb7q2UjZBFc0XDMkl0SxVHSLL8VHbTbuq4a1eXWJ0kgOigRI7RHSx2+3u3Vq36xwoWmIhojuy9I9tbtWceXACWkmqQZDq5ZZD+Gp1XEG1WJq1UVeYqEWRK6Ql7aDahrrVL/CsKNXmsgi4TLNb7pIR878o1fawJOEzeSiwsxJIsUtIclSHdtR9I/FQxKeko8v5vZpMw3EkqKGRdvbu9NUkRePliRWW4cTcbcVSx3VIqVO7kqLnuRtMYFmkuo6kCXPEhFBIcRy+aoEpaJFu4RTj8iIRyJVfd3enbQ1Fv0aRaKypaw4q6SuIkNS7hx8sSHtHb3VNl8zldrnd5Z4iK3AenUSIRHIsSLb8O6pUS6dIkSWyZuFRWJAd2WPpy7h9VYVWxS0XDUSLHJIku7L4v+vTWpCjo7dXMiLLIfTt/wCamJgW6hN+nFYXSGWP3QperdUWssWIjkIl8NSZEQ6ZDiI+6peCbxbQFuxXXJbEUtBIlci9vzUHd7yndW6MamaZamkIjuLVKjYwv1XVScTTNqQkIqCk5Q10lRLEh7SxLb8Q91AkXDpNwEO6Tas/N/1lIi/h7qKw8u8si/ELwsl9xkRtuRF5HOXiRNBVISyRW0NXIRy3Y5fNSK18HZ8tOfrw9k5r2t7rVY4KtLmk9WFaRfF2+U6jpYxMkEGKOWJEtrFiiPaWWsQ7u6j962JGWhIqx6XODl4/8olCcM1F1SHuxHFFAhIix9JEO4ci9VU7r5sXxe3CSRkJ9KNazKJKSSTKJbNEnypaRLF9nSy3EkI5EWWI/FjSS4Fuh07M1knXSpYpcEEvuh7vSO781ZaNPEPc17zbzAz+pA06BBdV72iabMvGGtdw3eXjYITzt0kWgrLLrpx6SKw4iXTIiJK+rEstpYl6aJWxzFuaJSeWuzuRzGWVJKrN3Uemqt0zJFYh1lhQIiyLHuyyyHbQdvzOnm6TpqtNTYt1mYx5NmrrEVW4iOI/D2j6S7aWnlxSj4uqLzdHuItxbvdVuwArOLqzdesjLkDkPRBl3nK+7cwy4uGbJ2koy8QcOksPLEiL1Ioj25CI9xFjjQlKU6MNPFLHHEst1FGdsxLiDazUhcjxo4WVW10BiMhQREdpaxKiJERentEd2Xpouz5cKlIWu1amDpxeSHXQ4rroICYisqjissRYp7m5VofVo4du+f3qfpmrc60XaJbW85JFaNdM1yWS81ASxVEvbol3fMNXG9s3I4Q6519lairokWXaWOXaPw126S5bWpBJdJzndTASsqr1EeVoyLaXJ4JY7SR+/wBUci84tu3blQJW4uTXLtN5Y38niV5TMySkfJurnXWj30QoKoAKThDSEW+OJfcrkWXcX6uucO2du27CUzU8ogjiQSQMvOZyhLNdnhzXM42KjXLvw5k1czj1YfKbMGpKrkX4RKu+Q3JZrbjJJ9zOlIazWUKqiRwce/Qcza6xJoEW3JbFTFQvLyEh+HtHgkhfzx2iulbCC1qcV1clkoeRVSaEj6URSH2+5UlSL3Uvqyy+LMmqCLd23V1+L8cicquPcRUzF4bGYpkU6mzHufyHsSo+o8i2nkur3NDcmmMe8YOr+uR7Mx5E8LgcegCvTqihpNtEiISVEiIS84cdxCKtIkLzP5kQ9v8AC2mN6zjSORVEkGqDwUmSRZZZEPaVAODdR6i6knkpxWdCp2uRJRZXLLIsv4svdWmKzhUW+7ER/UJF+bGtdLANay2sdpxzjI9MhCq1zu8rjx48TVeM5CW6zWeE8eY4rarj1LEt6u4vzVVeCzF9qR6LpJAhEhy++7e6stGeXDaikrj3JDuLGryUDizdOHD5nH9OgTjF0uSRLj7UfcXw1qba1NZTJ0QZZQnxD5aW0fSNTKxqxYZKJapDkSWW4acOFmTvhDWeTs+cVi3SHUJSK7UmzEh3Y+aW39SXq3Y1NZF/W7EpyTeetGNnnD5JNOOXkF1gTj8csiyEu7t7hIdpDiWW1NTEmwuotvcOAI/H8VW60c0AjLelnLjpomJkJB0skRAlHIEqvjju8rHaO7cVdVteBhYGOipe27p5ZtHLVUXklKurkXKQSRFHJVDpvJyEu3SREiItuVKsvzauueYS0fFvGtuspZXF0xtmIRaoLoj2okuj5yw+ohV27aS0Y0o0VyJ0ilxcJYqiSCK5Y5CXb6e33VmdTxOLZFWG9BnPOdPTUcc1W85u6F0qM5pcqLcWVl7Gsm5XM8z4k4QduJkWyBljhl0yQ5bty5ZLF6R+Kq7vnDd96wD2yL1n+Mq2mMSduHEEwJ6g6HEURTdF5wpbRyxLdu91c4XcRoqkoUWkI4+VkRENRq3Atv8AJSES3Dj6flq29mUL9tbL+ZzI8uXpCjWNa652aPybC1IREGUTNOBF0SbxI3KQi7QISJIsiR7fUWPdjiVYkSRiWRoxaaD+JIdE11WiIkS3lEtiX32OQ7e0scu3IqXkHD55kJOtuJFuL5quw0TKLOzRZ4kOXcP+L/1VsFMNEuTQ75WqgtILN0cW6JIILDiWkW0h+KoNFZwIKJkIl8XbVzg3kG7Jd4KI4iQlqq934R7qvW3bTW41geTF3wcK1J0LVVV8484R7iW0REiIR/Dl20dzKQLzolud8yGcW7dusROPNEd2KW5GtmZIi8SFqsza8S7SXxVEfm7sa6M3Hk1aUzJm3TSv9osfSsUpFR7EihtTLXW0fvt2Q46m4RyxGg99z8tzEuo7jk28Ey4kki3FCMSFBAUUURFEcvlEaytxb67ha0tYRqcvSDn7x68KZc7uhEbhs7lmnbsZJW3zhJ/KKIfb41WMVT0XWP6lx26WWW4t231UvMZvmBZrt3AW7cyvBuskTN2UOWPWtyLIsSERIhL3FVdFu3Fr4T4o6FZZcSQaJJYoK7e7W93p7a9I3YRE4RaxbNm1W9LYsi7RxHIvl/ioKNBwbs6ztoOoHpwH59Vewbb/ADHKu7VmnTZ03lJpVVEVcemfK65Duy2+2qiPhqahJrIliJDqqoEWVUnTrqOIrEsliQ7hEdLSKteDp0JEmji6246pbixrYyk1rbVTS1vdT5y05iWVy+XnU52wW08Uk16Jsk5eJE2bbsiXIhSJUiH06RD6qXLqvJpMIoIxVuw1vijkKoxBPSJz8ShLql+7jVaY5e3rbDFKWuax5mIjXgjoPn8aukkWW4cSIcd1FLTtuwbkZk1fXY4ipbxBEUkPDCXRVY4lrLZCWWQljt9Q/LWVrMNRecY0kzrBJGWWgkfTzSW5TUVKDv2ZhYSTt1GMQfQr9MlHDFcVBRFxo6QuckSEshyyHdjl3CVLXDWU4Csg1RRb5bfb+YqOsLolrPlnS9pzC6WOTUXLYiTFy3y9Q+oSxHaVF7y5hS15Sbfo3b/p0xHFmYpYit6iRRRHEe0acAadTcY212ZM/hH4+aNtqW1mc83ag1ePnPBqOWklqkKA5d2OW2oPC0R4azp8kIl/eZEPzVeimAXTONGcnLk1TdKkKr4kyXFDb3EI7se2u82x9Ga7LgSbx9w3fysbQzeP6drK+J65aRKkQqoi3ISUVyV/W/DWfHdqYXs0TiXgfvhz8tVKlWnTK5JZF38OXU+zmLVJGSdqCTd02fNhVaPG5dyJJF6Spl5lXFyzveOeX/bdt27azx28RZlbkdIrgSCgoiPUoIaGjoFj+2yyy20Q48hOXrS6OFnvPpGWqLls+Fi/VFkuSA5fsF/uFviyJPEvVtyoFzosGxLLuSPh+XM++mmHQCo7lnCqBILuCIvuNLaIiOO0iIsqx0sXgcVi2GnfeRrDwCBnnMA9NfZLDhUcLQlqwLktq27zjZq7oGRkoliqSyqEcui2e5Y+SQrLJLDtLEu3dRK8DQeWlFcGdnGLZuoLX6zI9Smk8LSy0CEvI1R9WO6h6Flt0HSq1wTLJu1bthfCLh1oE+R2+WjjkWqXy11C7ef3LW6eXb7lVwsF1EWwwT8RthkykiVVZyvm7l1FkvPS89baW74q04upUFem6hTL8xJmAB75nPTSOoEnVD2uSjbHLDn/ACraNjYG2bmbxcvkKCpcFW8eXckRKkXlJeruxoNfXLqS5fSCUG+mrbnHjhIiXThX/Vi2UEscVlMcSL1YiRVWiuaXMSMVNODuyZR6hss1XAXheaiQkJJfCOJENCVpCceJA8eQ/B43bqrEJLpLEmJEWRbsvcX71NpU8U2ttKpZZyAzPmSfsFTWuuUzVvKw/AZcZ1sgqSJN/vxXVESyHSJLdXabE5gcnuVbiPu1DljHSc/BoIiguci5RFVYkcSV6ZyKoiqJbsto5FtHbXBSUmHHFLUW4oZDiI46IkJfLTPZvKLmXzGjJKbsi1pCfaxKqKbrpfNUyW4FiKaXcqW0toiVD2nh8LiMPZjH2s0O8WjPKDmNdI4yidsvEF1WR56NblnJTmBKcl7Ak7ofh060xMLrLodRpgKqmgsr06qmI7du34q57a16r8vLiC6LZuRVhMfr3MSqSCxCXckJJdol2ljjV2O5b2hZjtzGc9Im9reVdI6cU5Qh8sHiKnnCogrpa6WJDlprCQkQ1i7rP5f2OybcGXMBxcUnMMOpbIRjJFBJAcsRFyRKkskrtIiSxy7ayYajgKH/ACtNriHAAZEtIjQEyIHKQPPVWwsZutag81f764ZdxNSCMrMvFhEuplnirkstvdkXb8xFQvxKUePnEgTOKak425aA4jt9P+aqz0pAsFiTFqCyY7STER9o1sTrWZgm4fCK+JCr5u0vaWIjXVbSYwbNrd1Pa8psieV96XnbA3q1nbb6AXnhipP51s0WZqekiRWISxL3Dl+7Tdeln/Rms1y9BlzNlL9QWdIoimxSWYrsU/1qoqqJEg53ZDiQpdo491csjbwuKBjZSHh5x4iymB0XiQniKvp9Xw7flKhZP+KKQcP0JEiI7ch7d2WPxVjODxVatdUq2sbMBsCRlqTJy4WxlzlIfLnbzl3O9ZfkrE8pxh7L5NzybW4njpGMvCTXQUduSbKpFjljil6ckBESESHcWVcstm75GznziVQiYJ2BcNPjHS0Yg7FUcu3FcSIe3uHEvipfQcrgWqycLjkYiXHgOI5ekcq6qf0UOeKkaM03tSJWQUVWEyG5Y4tLH1EWvjiXpL/lpFuB7LpFmKrAB7j336/6j5aZcoVbjG7yC82ubtyc1LgbTUxcziR4N49uzagUYi0FmIjubCKJF5Qllj7u7EcsaTHb9JZFFHhEI8OLdLpxLty7txeoi3e6nG47JsPlw9QbTvMFtdckzeCnIwtugqKXFv6sZBYcRL5USHtp5XY/R2uSy2Mha/La715tBV1lEMbrJ3IOEUhHzl0+hxTTHuLSx25bvUN08Vh8JSpU8LRJp6CAABx0Jbl1AIQiq2N1q4X1SxJCmK2gQlltH1fxV7rnmiIk8dEQ9u6nO5yt67JRu6tGxfqzDMUMSSQXUI3O5UtdQliLEsSEduXbQJAytxdGSjJ5dlJIjsJu8LISL2kjiQ11GOL2XWweR/SVoh9tzl0Lll9GS+eYjdtPTMlD2RbTgRJCRmVcVHI45F0yA+cvt3ekd3dSFCwkWrzCStvWXmoVOWxXctBJt1LAVdy4liqSIkkJF2lj7SqVlfsoz4yDx66kZBzLYi8VOQWEXKIlkKK/qIchRLu/UjWkpfCz+30oCNZcWSBL6zz9C6Za62Ij3Yitjt7SIhrHQp4xtZ5rulp0AER1nMk/TkAgDfE53ougSlv/AEZGqKS0d/Kn06y7gUnzUGztLTyHESJVJDJURLcIiPaPu2tvKrnzZfJ5b9Nh8tzYLuGqPVTnGTSVllySH09QJJNxLzchS+H2jXEYzjdNzxUq1bXAuqEK1KTKL1V+OqiJDqkikI4+UPmlljtEi9NQ2tbY3TNN413cUXAt3WX84S3FQWyRY5DliJFiRbcscRy3baz4nsyjiaDqWMeXM4gknroInygjkEFlKI1Vl2nb6azxYVFRScK9QOI6iyeRZY9RiIkQ/KI5ViedQbqRdeBunr1uRbV3IChkPu0ciES/EVMr/wCjNz6j+K3F9y9kwQboC66kcVEFUST1RJFXLFYcSEtpF3DSdBN7J4KrcbrkZhduWIoDF8BFVIstypCqOKm3LbkO4u6t1KtQqNJo1A63kQfsn7WW2tCprSSa3EUyJVAO3Lu9Xtq8itcbqVKHYlwePR+5CPQEiW2+nbl209Xy95CPbNhWNh2zNR09H+W8cOGhKDM5COSq6hOcW+JCWKSSJDu7ttWLd+k1zCt1WMKTY23d60MkTeJ43FGC+KPRLESFFfLWx2jiJFiORbd1Z/iMRVo7TD0c88nG09OYz8xl1ySto625q59CR0hdU+ES4mkknjwunaqu1x0zWLaOSxEIopZF94RYjTNeHJi9uXyyCcmizl4x0kKiU5EiuvF92kQi5xFEiEtpenL1VFL84LpdMpuEQkncNb086J0vBwTpViwyIsiHQ3ZJduIlljiNKytwyQMF41rJOyjS2i2VeKqjiJCQ5D2+30+mtLDiXVGufDWctfrA05Z+apt11zl1Xl9ZPIhmuknzqvq840fO1WjOOSTHESxFUXIkvrDl7UfSVLB3Bxsq5pzhy5aMjiuqUTScy+hJIPGorCSOQuEBFb7vL7kflpFZjIa2TVquR92QjRVONnnSBPnW1uSvS6qqWQksQ5Y/Nt+alNwcVn1qlQuB4GLfQR95TA251ydeYHO+8L8tKIs+UfMGkHb+6PimCCaIoLFkREJaWQ92Pd+9XN28m/b8XRM1VWfVIdOrguQkQ+3L2/DTBBcur3uuZeW9bNnXLLyLVLUdMWEQuuugPuIcchGhDNvkW6LVHIvVu/ylTMNSw1BhoUGgDUgRxzk+es8ULYO61WBdSSyxLN9dYxEfNLzSLt9VRLN3hJl1TwR29pERF+Kuo2xy75ZzDF1JXVzhW6RmxJ5IR8Bbj1yuyHyhElCWFFERFYsS3Fux7ssh5mrGtRR25KoCRaC6o6RKj6SxyLGpQxFOs8spgiOYI9pAn0TGm7daqos2qK2i6kNLbliklXRIDlTzZTZMmDPl1cSUXerNF0k4dokmxeNxLJFclccREdu7LLd8W4RJWzHt3gjbMolcEX0bdRJy6ZrIEkRI5LIkJCOOKxEO0iHt3FW7GVeQcOcHii84C8ReM1urc6TMklu5FDIW5ZbtxCXd6e6qxDqr2AYePUT15iIKjmOt0RO7eTVy8t4NhKXfJ25DPJJ4TVrDivryRNxyydkIj5KWQ4jkQkWXbSPxFFRYCeCK5ZDp5KY5Y/FT/A29O3w0cTcbyqlbmek/Wbrvo6JcuSNwRapCppeSSuKo+3bRe1eWN9XvIkhaPLJ/xbOVXApST6NXZNmyJZD1C6/3KAo93djkOO7tJFLGNw9MjGVRcNTkAPqT75nXyto3d5wXNUbdeE3Jwzi8kiVJFIhLLd7cvlp4iuZN/W1Zi9mRd9OoaNcD05IRzwmmWJZZEmgOS3cSORF6vV6X+a+jHzUYRTl6KURNQ0en1CUmi602yrcdXeK7/SHSEW6iuQ9yO4ch3CvsuW8GmnJLSV62dlHpN+sQh9aRdkiS24m3a1cEI92isXp7txUupisLiqAquh7QQdJ+ms+kpljHNuXM2UrEQjppJMkEpKSbPG7pquuThHSJEssdqw9xfi9uNFuskpTJ44t1rjkRD5o+QRERFtWy7iy7u78VdVHmNasZKlG2jbsG+5fyDVwTH62waBL9KKxbuoQEXAlkWOWtl8XbXPZ6cjJd6Te27Kt5om3X72zt6skvj6i6hdXb+Wqw2Nq1jnSIB4/gRkQRxGfmqpP3kGWaulJFum8mo5BdEixxLJZL8I7fdT9ZcTyNfMp9jzMe3c0eOFdOJeIqEWh6hEm+gQkWQ+oh7u0e6kwo2PlJElJKaXSFFmWLmFiBW3CO1HEiEse0cv4qWeoh01dYZB4quJZCvqY47u7dlup+Jw3xdOy8s0zGR/fMJlXebautJcwrDtZlwYuJ695OOSefo4sGNxFDvOGI45Lo9GqikI47RSVIvcRemvzA5tRFyGTweVNuJHJM0cXkEu9YpJCSJaKJJCWiSo9pZCWWOIl6q5uldE5GzATUbPLs5FFXqE5AXRayRD6tYS2llu2161kkLmnSVuS6CjGhJLOF5BRAXZERbfJRIhJbJYhyx3CORYljSR2ZQpOFd0yOMnpwEDhyzWaxrXbveREbjnOMWytNV8hGN9VFYtORcE0JbIi13CJaw5eZjtEcRHtoO1lJ5ms6dM56RydK6iuJZCRZZZY/NXZ70+iy+jEGM9aPMC214eXxWSGdcowkkgJDl5yC5CO34S9Q7cd1IMdavLz6wvYG5LsG1yj1Ra67oifC5ISEViHQ8kfUW5YR+Kgw3aGBxFE1qO8OMNJPqIn6IbmFtyHTl5XdOA3kLi8WkjIiatXL5JZbIhLVWRRWLtLIt2O7dV5MrJkrcQRi0ZFjcCJC6JWVVJZsqOPnIZZCIiOIrDtIiyISLaNdEluc8twKS5Tcs7NRlrFbrqN2kQuWS7wSLJVfWbCiWJEOrkOOOXdjSlx5h8xvqEryyknckwa5ItclUmSCSLEtTFsuqSGusOREQ+dj3bS9NYeviqzAdkGZ/N4OZAacxxGn9SOlVe7wo7YXJq3rws5xfsvzKRg0mTrRJB/HEwbS+OJLJtHO7cIkQl9nIUtpEONbW5M8qrEeq2W0tu3uYEy+ISXmZRwkrDIEOrtQEkElscVhEi1u4cse0a56zjLVtmcZPJy5usTSXWRX8K4a64o445DrJaO74qEvFINuo4bxbcXaAqkKDkkiS1R9KxD6fdjRfw+riXOFesXsJyGkdJEE++aotdntEx3NKIznCNmLfs9KGeuECGQ0JFvoL4iIjotkUEemxxIfVl3ZFuItZd3wuJ4pxvqfkXko2VLSfqyRKo4ll5IiQ5D6S2/FtpUQnpRq06FN1pDkRYperKqpOlCULIvi3V0Bhhx4Ir2CE0p3Q8as46NdEQtYlXqGYtkm6RILZZZawoiRFljuy9Py0PlLmdSzsli0iXWLWVcqlkqut7iIiIqZ+XPJe9uYlvzUwz6CCgWCQvOMjNoKtmLlbLS0kXOOOW73VtbXKaCdKv2t980oG1VhaitFr8cX7V4RdokSJayI927RL+HLO/H4Gk5wLs2agAk59BJP7lBtvCkp3Kqv1RVm5cix9SqpEX4fdRWHsO67kj5yctSGeSUNbyBOpGRIhRZNhEciHVIsdX2pCWRekaZI6+A5Q9Uz5dX4lIunyQjJkvbzdRDWHLah1AkRDu7iFLL21Xvnmxd3MxdkjIOvs7dL+ooDpNkliIiWWFBEUREiIvSP5u6h+JxdV/8AJYAz5jM/6YHkN7r0QE1HOWlr8quYDgIC8V+W6tx209XFQk0pIRQVREvORXXRLJoRD7sS9VPLGa5EKuPF4LkI7aPW6RGTJzJrzbNs3Etzkm3lapCOW1UhR2+quU6byJXHqlmokXaSq6yOgW7zhFEu4e7Kqy3hsSuKMbcSr0chWVVQ1khVLH4t3qKk1sFUxb76zz0sLmiOoDoPt9MlZpS7eTpbHO29uXcrJPOW90SsShJOuo0miKMc0VxEhEumR8kSx9I1WmpO8L/lRmE56ZnF1ki+0umhE9SxyIhHzS8r4hx9W3bSd4tpiXTsxQLtEssqrxEpIQs03k4GXcR8k3LUQXbOiSXSL3CQ9taG4CjTqGvTYNpGsCT5nVGLWm5MTF9FoouIe6HTyRjdzhNBiuikuq+xxRJZwSKxYju24+4chyyoUT5FqqHRs/IHLEVSIhL/AK+GmC1eVV/cygVuCLjE1mixOCXmpGTQaNtYR1VtRw4UHIt3zbqfUuUPL2DsFsrzYcX/AGLdpcFnCCSrNBdB813ec2QW0S0tvdljtIqVX7QwuEMXXmYIZmQeoGfnkqNVre61cbKWULj5ayTUcvuvbR9py/eSUnEsGV72gTqVVWTNVeSFsgxWESLFddbERyx202hLcoG6yEXA2OznGqKThwq8uh2u2IiEch85u5EXGRDtS0R7hHduKhV6X3dF+zHi0szg2Wih0qDOOZpINGyPpSQFHEf3iKhGJr13tFJlgzkmPTLXXWbfVW0VKhRGf+jXzctsJF5c0PDNYSLx1ZoXwuWSuXbokjkREXy/lqnZ0bclk9LzGsO6mTSVt0vtS7XWJdiTgcR8lbasO4hIhHEfd20vA6kHRA1lB4Kk384VXJEv6u0h7ce301WcNY9HQxaj1IluESq6TMU+iaWMcHTrDYBHGQSZnzjomMpZb2a6ut9Iy6m7M5BuvbcbPLoC2WfxUWwaPF24l2qqigRZZCJbSHaQ0kW7zAuxrczeQZzD3qFsdUm0v0BY5D/rK3yjuKlqYnnjx63UfLLuunHERXVJXEfbVVVF5Ia6zdmkIdxaSWIj6abhezsJhW7lICeQ/fogDG03biMz1zOnkiahLdUqjkIuhdkstiRZd23L5sd1LjtYXims488h924vzVch7fnJ554bExbp640icaTZIlC0RHIix9tWbfZWXJO12tw3U8iTLEUF0I7qUMsv1xaokI/KJVpdUpUGnpyzPsJKF5u3nIKLoUyFYUyHHd3VsGsW7akPuroTr+QCAaCydPLnvJ4jkTpxHYx7JfaJIijrecI5bSIkci3Y47SpJmp1MptZ9G27HR4rYkk2Q85JIcRxx3VVHFmud2mQOZy/X3ASrs+6qo7lfvvNyxxGrbtqmzIVikmW4ciIVdYhL5RqpIOn0lx1HDpdUS7chx/dqsLVHRFHEtpEWQ/+mnOa8w5FvqVElnHHIVEgJHd/6atcJicJo4aqaq/UDjkqReUPuHd3VCkiniamjv8ATkWIj+GvJ9moXpPbRlgd3kJF3eUSDdZrk6FxoEjj2lurbi31t2pql7ldxVnqN27d8NbEtuxT9PtKhKLdWW5eT9seEuQ7RSL01jRRHJYt2NakSgj6R9xK+mrETHk4VEnSwoNf1qoiX8PqqPcGNuUutasKloraOmQmO0qjBbdp78vm/wAVXy8NYrFqE1km5JiIkovoEPpHbltqpwnHTPyY3EUMd2krq7vdlQucfCEN/wAqt+FrN5Lw+WdDHFiJfaR/KJY1UXTUHDp3zN0ZEXlIZZD+bbUT5u16olGckq8DaprrpY7vxFurKbVPEieKKkJJEQkI7svT+Gqbc3vFTfV2Q6dm3bizj1+oLLVXdqirj8IiI4j7vV3VCmVyTXEYtFw6dG6IUxHVxEqgJbbqOEzIS9WVRC4x4EmmKpbd24i/NRNpNUa35kTSjXDpnorEOgSuW5cRRS+HEvV29tRDIPIdYNZqkqKIkI6oiujuHEv3fUO4fTjVFJmS3BNYXSSCuW0dUsvm20ycubLTvbmJb1kOil33GZfCzFCHEVHpZfsdbFH4txDQvLabDUdwRbzdEFVeaKPTs9LpVsSEUCEcS9W3KiEYzlnHBu8jZZdA3AuEXRF5ApZCQ45erJEt3zU33Xy9tSzZrqIKefy0W3VJuSUhpMHPUCRCSJCJFljj6asWzK8hvFWMtcMm6mFxES6W41XSUWkQ5EQl0yCyxdoiI4kO7dkNc/8AiTKlPaUKbjPTP6xHqhGKa7wkpctflxcF1IC4t+Ak5cSIUxXbpdM0FYvc5WxR/epxmuXURytaKSFzXfEcZ5m+at1bQjElPFl01khVLFySRaWIl3aZZe7cNLt589b3vuNQJ5LQcQhHprN2LaOYotNBEe1EdERxHFZbERERyy20hOZKWmgbrOHUk8lCXWUVfOV8iLLH1Fu935qEUsdiT/NcGM5DU+Z/LPPIodo97t3JdiCZ5V2wkrdUzyYvuQlRSR8Oj7uXLoeoFXLX10tAtIR26WJZbdw0s8yebMHeVpNbWt7lvGWvivqOlWCzZwhxHdiij9m6hEciIv6wQl+9SOs3UWW6iQlnjo/u8iVIi/e9NRLNxb7RZqiXqEhoqXZlBtYVXyXDSXOIHoTHrEqbJx7yHKtuPBm3j+LZFPgiRLau4SLLH93bV3gmt99LLE6ARIR1Vcsfi+L1VOss6JIRJQVQLzsdcdv+WtkBnBRPp0VURJPR1RXERx9tdK4BNbShUyZiPH+uIZaY46W7Ld8NW02+sqKOTXItpD6fzU3WJy6kLz4O00bqgIGOjxyeSE7LdIgPwjtyWL1aSIqlj7aaHNjcm7fbwrqR5ylHrKcSUlG6UcLxx0/m6RILJERCRCKW1dFEh1t24caxV+0KNA2GSeQBP2n9+ajnNp95cvXQ/Sgaq7EWo+lUiIcvlHuKnSR5F81LZaRbu5GbO3o2ZESQfSb8eCORDlpYokS2r8IjlRoecX1fZyURZHLKFts3UQ3ZrKv3blSbeIqkKvU8XAkl3DjkkliOJdtc6mp+elnHF5PPpDxklyU8QJ0Q+SQ46I+r97tERpO0x1Z7bAGM65k5ZRBgde95IHPc7+7XUbvtLlVbqDODmedWMmxbrLSyMBAOVGhepBuguvisRFtHJUcR3ekdy3dl12OMgxkuU9mykS4Bqi1SkRn1VSWWEdy2hjkiWWJd2Pw7tqA7fOhj+EO8mFZFmiQ6CSpFil8v5u2qBOkUeJeH6ohtEsqKh2aW71ao55z6DPoAJ9ZgKBrj/eOlM123JdN1k1cX5ck5JvWeWoco6VckRekcVi24jty20H6iNaoAiKaS5okRDqpYllt/y0HUUWW4f4qs9LlmmjkWP63LuroMptpttaIHJMaQ3utWVnSZcSUREPdiI41EKyyxDimXy1eaRbNFXJ08F1/dIbv3qLRFvy048Fnb8e8XJwWIpNUFVy/hKo57Ke84wFcOi5CmMTrERLCkufaI6+P5dtY6NYiJPoReLl3F2403nyuuWFh3cjdFnzcV+gRJBzLNSYoEP64slRyLHbtHuyq3ONeWrS3I9u3vKWmJkXKxOnzCOJWLMcckWyWtolkOWREXu7azuxrJAZnPIT7wpcxql5ecpJzmg6kmHGcj4HixiRfoeIpE2QVHVSHLLtxESyyptstry0gLfBWZtG/5x23X81BvIoJRi7cliFFXyfPIfi7S7fipTdc/+bExGrx9zX3LyTL9KKPh4oJC2VbolqigsWP3QkKfk9tKD2UUnlH0lMPHar2QXJ1ILoEKaS+XuEcRy3FXNOGxuLLxinQyRAYTl/mhpz1P35Ka19Rxucupcybo5PKwLi2bV5WqsZYZNYhmpZ+PWrDiI4i2RHEUh9I6xZY5ERZFXNm9srPmaDPp2QqrFtIiyX3erHtEfxD6qAm8btyPpe0tu7dl8xVUWknSiRNdZUUi/VZba3YXA/C09nSJ55kn7n6acky5jUekVsSJaS1V8cRLLdjjtHb6e2g6slirrNUcREssVd1UCLHaQ15Fu4dLg1apkuaxYikkOREVbmsAbmhdU+VWVXizj7xYiIu7Koi24KEsJfm20y2tysv68nPBtbtnSrs9TzVySJNBAchHJVQhxEciHdl6q6nEcp+WNj3CC10cx4q4+DABF40YrpIIJOiFXLJVdXzhSxHtEssu33YcT2phcIbJufyGZ/T1gJDqoK4OIL8eKItkCX4rEIjwFHLd7fipmZWnNJgHjjUYtgsrj1UmgsgKBd3p3dvp3d1dkLnojapOojlzGr2sYjiLl0bYiSWIsiJFMUhyEhxxxxL4irjlzXTdHMKWKYvC730yuXaTxXER+ER7R/DSMNjMdiXuvphjPOT7RA90dK5zt4IJN3XdM6zaxczOy7tuj9oSQdP1VUhL3JiW0aoxzWQWWFxFous0S2kllkJUbn+YU3eFwnPXK6b8XC2KYkLcQSSTHtTxEcsRoO8mnzjFFEkEEh/7sniJfFl3V06Qc1oFoHTgrY0W7yvKWzKRqzhO4m68bo4kqkql5vy4/LXeGP0jOX1ny0a75a8qYmJSYJLJpOXTNLxRAtAkhVTXyxy3ZFkJV899O+eaqjxwqu4UHIRNTcXxVX6VbVFNRNUiIsRxHIiL2j7qyYzs2jjwDiTMTlJAz5jj6qnsa6Lgurn9Ie+k4SftZR9FPIW4MtVucOghu9wij25bSLuyLurm7OfkYpBwiyXT4JOMh4gHDHIfaXw/DTCx5Y3YwlI5veVoS0QydLoiRv0OhVVEix8nXxEi2lR11y/suyl+DbmTE8wYl0k4WE0Ti0ASfJiOQiiusWI5DiWWKu0hxy9QUqeAwxcyi0b2eQ14aDyQDZt0SxwTuC8ICWupxciCr6HJEXTFVXFddqsWOsjtxIRLESHLLzhxHESxCt2E9Lqt2afiLoyVFu1ZjkoqqsW3FFP1F29tdNirfsPmtFRFh8v49KKulquXTAqk41pfIciSLElRySxIhLESLIhx7Rpetjm9dNmOS4wbK241zlj4ihDoE+aY7S0FyHWSLH4vVTBXc5pFBm+3gcvLgcj08tUbn/KlOXtp7bEo7gLnj3UXIMV+ndNXI4roF6sh9PprEexh3y3FNxJdEI/rVd2VH53mnzCu5JxG3RfMw/jXBbmxq7VREshEh+YRpYSbKSJjHxrBddXLIEkEiUVL8I1poPrGlOIgHocvqB++JVsda25wRFJO2Y981TlG8i6akXnkgQiqSP8Ad/F81ddi+a/KC17PmbUt/lGT1KUNubw5+TFZ6RZCSSSLlBJIkkBJMiIU8S3Y5FXKStK8V5prbKNjSicu4IRQZeHr9WqWX7Mqv3Vy6vayAMbxjGEeYiOTNaTbEvllj/VxVJTL1dtYsVRweOc2lVqZ6gB0TB1gETB0PDJA/Z1MrkGlnURKS3UIRCMLH/oETZsXCyuPuIdciKjvDmhcPgqNrv56YlYKPH+b459Ir9I0LEhyFISEfVl2/wDMosGzyUeIRsOxVePHSopoINkiUVVIvSIj3FR25eXl7WcaCN2W49iHCxf6GzzgKb33ZEh98I/MNbKjMO62lUieE6+Y4+qu5L6KbbgAkKPBLH9bluolFIT10S7eEiUVXcjIK9OggJCJLkXp3V12y+HJ21ZsRacs7l5iuSjx1evEUgTcKJ/qmiIqllrkI5KkW3LbljXPOYD+DmrsfXBCxBxaDtXLpVxSVFDyxyxEUkhx9u383dSaeJqVapptpkNjvGNfKZ94Vy/5UxD9HHnk0lRh5LljIxpqIk66yQ4pNmII+pUnaxaA9vupethhYLK/WsTzHll3NvjkL5zAuv06ZYljirpKZCJY5YiWXp91Mdr3fbTnWj75npeNgAjFm6UVAESfBdbpiESyUJURJUvvtvu2jtpdibqtmCaE3b2HEzjgshRVkdfFDdt2okOsWPu9Xp20prsY8Op188srBGvGSTmPp1UsdG8U43rE8gLUmkntj3jec+1RSTdRrc45Ak1nGKZFkusI7RLIST6cu2my1uajdZ41nFfozWEc+xIuHHilwBpwcOFhEWRdMRft9xaQjkO0SS7q4WjdlxlCFbYSPEY0l+oJDSTHdiQ92OWO7cOWJVFCtpOTmUIhq8SScSS4tVFXDwUEsiLEdZYixEfiKlu7Ma+jZXcXxxJ4dYtHvxVbNnizT7zQu3mJzNk2knzOvBNJq/XJZmxN0RM40SUxxTbDkSIj27t2PupGj3URGPGrzg0WW01RIxSWxFUchyHt206vPo7c74p6lHHyumXiztRbpXEch1jZcUhyIk10skiHd3ZUtXRy8vaxQFG84BxCOlCxFs/xQX7RLLRyyxxLuIcfylTcJUwRYMPQqNt4BpGnQD68EbHM7rFXkpCGGXcvLchnzdmSxKIeJvReLijltElhFISL4hEflqm1npiNclIM5BVouWXntldEt3y0+8OTFvsG/UXFz/5coFgSnStZF67V4bRIcibtiT3Ze7IcSyHbVW3pezOXjlCWaxMNe0qSqxAlIpKlFoIjqpeckukkS6pbVRxxx2+raOh1dkEUm3EfX1MD6q7/AJUgcSeOxPiPFdxxEd3DLKuny/0erzCMjZ+wl2HMKMfIjxV421muvGLEI+U9QIdZAt3cW34qUnk2s9fKumjVjENnSmSScSkQIobssRWIiWxHd6ioY0uOegnhPLfuKYYGQ45ovCQVx9pEPdUq/Evh9BwEcCJB8+IjmD7oqjd25rkdXslpbMg4iOY0y6ttymiRCKEf1hEt6R+9EcfcQ5firtPG7Po/W1y2bW1lZl68I9VRNAnVlvW0m+Elc1VvEEHKWOOW0S9I4lXzRwcCPHiWgkJl3K9xF+asKOBL9PmEI5dpHWTE9nPxpaa1ZwgzlAE+xI90qoy+3eXb5Dnohbt2RU/Z1pQcfFxQkolDFGINNfVR0nKK7ltissgSJEmPnZFlkW6ufXfe0RdKyS0TZkBaoCq4Li3g+D3FQSLIRLqF1RHHtHER+LKgMRb1z3OubeBg5KSVLjp4tWZrkRY5Y7R9o032VymCav8AU5c39dBWLJAGIA6jFnKpOsh00CRS3CRCRFu9tQUsB2c3aEwWDOJcYHMDM68ic0Mtp91LczdclPNGjKSccVUYzax4qESi6CP7IVC3Y/CX4aFKyTwiPFwviX5q7bcX0WJe0JBZCb5gcv2bBAdQZF3LEOvj3CLbHWIt3tx+KqriB+jy1gGUKu5nlZdmzWN1c8KvrsXLokSJFIWrlJIiHLESHyu0txd1DQ7XwdZjXYWXNd8oJA4yfyEnojbV+VcjTayyiIouEXhICJEkPpH3fLVu37XlLolUbet1mtKSTotFsxj0Scrrl8Ij+9RKRj7UTcNU424JqSSWbpkukqzSTVTU9QjpqkP73zDXS7G528yLZSjIdleHhkWyBaGal4Q2dvY+PL74sRESLaWW5buGtWKrYgUrsI0Od1JH2BP2y4pjmutuah1tchOtOdjriuOKhroh10W/CBmHiDQMcVSWJVclhFHEhRERHVItb00Yu7l1yttefTst5zhhfEIkSbyEgwiXKLRmtuIktqa5PSFUiHtS7R3e3lufEpMX8woi/crK6io6uWqS24iy3bsi/NR+7LPk4VVq4d2fPRTR8RNUGLxBRBZZw3RSUWWIVt2P2gS7RHdt9VZzh8XUeL68CNABr63GBnH1kIwx6ZeYvDkQ0Si3Fqx98rulocUU13XBJBs+cDqpE/8AO1SLVWEvKERxx7su2K1ru5ZwjCd8J5OpKzjmMJuzXmJ83IpEsKSSpNEBbDiv3EJEWQ7t2WNL0C3vZNqhLW7CyklHCqUSgSTNZdEllsiJuiJZCXcRYiPqyqzCcu+Y15pOuNm2VcU4q3QHrEIuOcr9CRZeUv5Xd2l+L4aS7D0GUTRxFQkDUlxHvBGXTiqNJoZvOUctzE5n3fAuLbui+rpdMCVR0my8urxQEk9opFrFkQijlj3emq0dF2y1NuxkJYkAJVES0MVySH1FjkJZfDTLEcphl5eeauLg0mkW86XqpBFBggk13DrLrLKiKK3kp+UOqRbse3cyydk8kIO1mDmy+YvUXc0VcLLyS/WoM3+I4ikw+zDopZbRVVxyxLLEcajsdhMK5tGgHbxztbpPEwMuHVNp20TbauRpOI9u+JFqiS+jljjlir82PcNEGbyY1CTZwKCThFLHz0iyL/DUrB1GrKm1Ti0iXLLtdiI+SJFlkWI+n3Dl8xVtrSjpEdNNfFYfPFJcREvV6do7duNdBzui0N3VXdMZBZUU5KYZNUSEc9JcURHb24ljXR2XLvkZbHBxP3zzP+si/CHayUfb0EvprruHAiQpLudJUUhx7hHzh9WkQ7ubSminki6cIEGQ4pZayuI9o5en8NbQshJPuA221lPsSxEsSTp2ii2RW7iW1ltoltHd3FiNZ8Rh6uJbDahYOMQJ9YJHpB6pNQF7rV0Hlxz3LlD46ztuNaulpZ4KiCASb1BBLuEvuVx9JCORbtvcOOJVeY3Ne5pZRC3XN8KS8Si6bunKsdIPVVVyRy0dcVi6clUciESSERxrmqM1IMVC0W7J0IiQiSrQVe73EQ5FUjMX1yO46DZwL11IulxbtWzYshXItoiIlSP4VhKNZ2KcN494/r5fmUtzWd6E4TnM+5JCffzULfFxxCss0RTk1VZHz3iyO4iIh7R1twj6fdS5FTkxbfBV5bM07ZulklG5OmrvRXSRLuEVu4cu0se4SIaZGX0dOb0jAncjGxJLpW7sWq5qu2yBNi3ZdQiRayOO3cQiI+qmex7C+jrATZrc0uZsnPIxDb9L+Ih2a/SKutQh0BfoiWqkWI7hEcsi3CI5Et3aHZ+EpFuH/mRwpi45cIGnSYVB7Wt3VyBSSUjYfw3RSQaOB3CKRYqjkJYkXq3CJY/iq4jF+IcRZtReNXBJdQKCqgoDiI5bdYh9P5tuNdKtLm23g30W4tfl7ZC8+xbjHtJhyk2jy6xUiEVxyFEcRHHJVYdpD3JUkub95hOl5S45q6Hjh1LKIi8N46JcZDEtorCXkrJCQ9pba1062IqVCDTDQOM6nyjIdT7cVVJznO3gilicuJK6IspFzfdvW8OrpoeLSCHnkWIo4oiWsI5ZZL9o/hKmRvbXIhjbj2NvXmqzkJt66RJrIW+K7lkxREhHFdEkkssiVyyHLal7u7nnG556ckyl7qfHPOCj1o9NB+uuppN8cR0N3lY+ke34ao8JJOP4vPCdWO8SEm7xBsWQk3yEtEctwjt93ppNXB4rEGH1S3Q7sfcgk9cukQqO0d3k8WTftj2lccUxZWPy/mXTUhcBNTDWUFIXQ6hI6wkvjiOQj9yI7RyEu6g943BzB5yXTwuCd856SGmKDFqXTIIoiRYooo5YjtItu3uKlBxKJqJdKmmItx7RLdjVxpMXdKy6HGAUlymCLJIo7IlyIRx2iju7RrQ3A06dX4rxxEk6Dj0A5xlohtbdc5eZuUG8TJQrpkyVCQVR4k5NLUXQJL1I5duXqrPFvbrVZwKekqGPkZEWQ/MW0S/LRmB5V3pMRa1zSYJW3b7N10buZmskEhW9ooiJOFi+FISx9WNNUv8AR9bWJ1bvmvzBaRYoiJR0fEtVnMlJ+bj9yvpaA924vV6SoX9oYOi6A6TyEnPllOfGNQMzkptmtXNUpp0x4GjGvFWorD05JCRbhx3ZfNVdeQePf08FliV0UsR1VcRxH07vTTihCcvoCRm43mNad6MTzLw1JGRQQWbD6dYVUPO/CQ1reNw8rDQjYixuXwxiUfw3P3S6zmSlC9y24URH4UhGmDGHahjaZ88o0856ZA+2aK511qYn/wBGfmQ0jmsjEzVkzkUonku/j7iQ4oMRx/X62OP4RKleM5dqN7qYw9+TAWvEuOLdbjIPWjlAl2Rfr2yJJay2Q9pY49tSsLtnZeN+p7ziucfwT+wNWaCRaTjLar7R25fFQ+YjXjdFB1dFzDIuNIfKFXXJEfSJLbvy1nwzccGvp4l4nwlog+fET6QOqjKL965H7qtfkpb8s6RieZ03ONC1CaoBCikrtEsSVWJUdpLe0csfSPbS6zcNU0EOli0nREqt5RR4kiPk4iWRFkRbiLHt2j3VKyvqaZxziHazEirFuMRJoquWgQo/c5I9pY/ENU3ktOOslkyjkh/uMRrTh6dWkyyo8v6mPwAR06bWt1U7Nq8GSayDxugTVqI5JO3ZeaI9w/KVVjGBRZg4GQX4yIlkI/qUvw4/4qHuBcOBJZ0W71Fq91MFlcsL2vj/APp+2nazUVNEnpEi2QRIvTqrEKOXw5Ub3UsO3bVXADqYCjnWoQrOOnREoSPVPFu5yqrqrK1YjZWblHjW1WLp0K75UY1Bskro7li+5+UiKumBa1kcvJ6Nu2yedD1CUtl0RL8VY1BBcXA5Y9NkW7cOJCqOI93m9tHLs+kLMXki1nnMDHKmnwJCReuRQF5IDlluctkmzgR7csSEix7vTXLf2jWqkfC0rmHiZaQfItzHr+aUH1MnNXKLq5YcwbNuPha1xWrMtJgsiFtxYERKiPqSIctYfiGobbsS6Lrdk0aIxrQBIhVfTDoY9sgQjliSqxCOXw926uiuvpIc1JGP4R0LfTyN6VyXh8a2Z5tEmvpHXWIllsduOrqkI+rIq586iZKQiTfSyypeblqq5btu7yRH3Y7ixp2Fq9oOp24m1r+kkexj7nzKYxj/ABJ+Z2/yrsA46Ye80rTuZdZBbropvArOy9oiiSw45F7i0tu725QSvNWeTh3Vk8t4uNtmDkiEnTGI0Ndzklu11tyxe0hHFHLbiNIhzUGSQLSibpeRyFFcUkhQR0UURESyHcRe7t7fy0G9wOGclxmIlMWbgiyEkh0tL5fbUZ2Y18OxX8wjnGsyMgAMuGUhHsmZXpqnLvvCeduGd9S0tLi3FYhQXktqDgh2qiJZe7LaNLqDeShVClomSdI9QgTdVUlcSJEtpDl7SHbUUk6uKW4upKSWknRZCS67kiIsi+KrdrWurdD1nHQMS/uaecZaUSxakqRCI5ZFj6f8OW6tbaVDDsJyaB7fvr7onWjeVZaUZ6WmKiBH7RSIvw7q3aOFujQjW6JNXCyuSTkix/D7e78tVEpx1FzC6ykagykW6pI4pDjpF6hHHtL4qaIC7baXJnH3ha0vJDrimgqyuFJoqKP7IdVJURHLIsviqVXmmy6myfKPxIH1V3Kk8iEnX266LmSSyFbyGxdSsliOSO3VEREiLHu27ixKmxLknzDYw0PNDaEhPBLpZNRjuGuSGQ5aTkR85DaWXmiO0sqbJHnze5KjKWFynt22Z9ik4RSlmTUR4to9cSJERH7kSEe1YsiLHLupEuRk8udZuctcUgihoabx9NTouxNYURIiRRHdiW0RHty9WPbyaWI7TrOG0YKbeM7x9hEcCDJnSBxFhe50tHuisDBWfbazmW5x4teAoEmzt6MdIFLLuCEhSJYt2gkJelXd27cazKXFZIQZurM5MpPmro+hGdn5dZ2SJDjkqTZJURQ3Y46uQ/fd3aKChAw6aypRL7+rltIsRIS9Jfm9Xpq06dM5CBSdN42Pay7d5iuQqrEu5HHLWWyVxIsix2j7a0HAmpV21RxPQEtHsD7yT9oo0n3fzEIRkJZm8N43a6C6ypES7bySEctwo47RH5alFrJXAiCbp8TrpRJYUhS7fcPaNTxEhJPJhBm8UjRAdqvXKkkklu7ixx7fbuog/TZtnJOIF3ELRzhVYkCZksKoj/fCtuH8XxVtLmtfaRmiaxl6inINGJVDxaejZIiaIuvsrxFzpCX6ksf1okW4aDSTONjen6VRdcVktRUhQ0BEi9I5bi+bbRiGhbdGRburwkF2sa4UxVGOZis5IfcIliP5ir3g8aUi8at5JV43EtFJyqItBV/vtEssR/F+WmMqxuuV7K7KEr6yf6R/p+Wt0dRZZBqimRaxY7f+ajraznkxIt4+BdM5Z+8yLpklcccfcstij+96qsRtuvG8ogUoj0SDFXz9ch27vi2/+qrdiqLRE58uPsszyG7rigkjH+FvDbk6Bdwj3DpFiJenLLH07q049Q+ceS1ag5IiLJASHL96syCYp8XGMogviWWRZESvw9tD0tFxkm69I7dQiEcvwiVMa65tyBvduV9RiTdoZOB6Um5ferkWSvtERqVGQgUWZNViXeLiWproBpEP5qrSHjzhgyGWUNIGqQptUhEfMRLLIhxH4RHduqhpoij9oR0v1OJCQ5D8VVaag3j7ILXORRGeRbtFFItFqzeDl56uRLEPtH0iVDU03TpQXW1XR3ebjj+X1VAWij29uVSCpiPpx9ONNawN7qIMtVjpVlM3C2l3ZF6R/LWqo+XptxJU/lqHqCLgO781e4Et94KhD8pVYRK0u8dOFsnCKSBEmO0RIcviqrxUyLt3UQTi2e3xaQ8OdEIkJLiRZDRoIG2oeBQlp11LOlpAv5vSYoaCBCOOWSyw7tpekaQ+uwO4n0QbRqW0hWkFmrMtBIv6uJCluLd6sdxFurqi3JJSNFJaeu+JVSWyFVOOyVJmQ4/folokjty9Pt91c3YSUpCgMtFyDxBw3XRUQVSHS3Duyy9OJCPbU91XQ+uqWkpyQkJl5IyyvULruSEclvURfmrPiqeJrODaD7G+U/dKq7S7cTFdjG2LTj1YlND6wy74cgkF+KzZJi3HtxbZa2Re5f0+n1ULty9krbTXKIteFdOiHTFSQ1iWFbRIRXRJEhISEiyHdjljkJUCVkFlMesTQI8iWIhHEi+Eq84llnSII7fJS0UvKESER+IaY3CCyyqS/wAz+x6AQjay5u8qyaLxFufUffrFlrkfm/FllXmgijwFq4yXQy+4+Ktm4unS4NckNxYhqkIj+IirVHWbrC4R1UiEshIfT+KtIyTGtaFJqItXHFNuzES/vUu0vUPqrVMkVFMnSiqRCO0hS7vmolGDD9X/AD86kUGeP+ooCqsru/vlRx+bdVmXnLb127e17XdIj93qyDzqXLlbIse0REduI4iPp7iqiiDW2oYm384MlCVH1aSW7dRhaFEVkC1nguHSv2Vt0mJEJbRxHdlkXbjlQd0+eI56yi4lkOOl5eJer4q7Xef0geYsnbMSo1vW4AarxiIrOZiNSFcnSJEJC2cpETjQISIciVyy1tw9tc/F1MTTewUGgzrJI/8A+T7ZKnVdmN1qD2LykmGNwcJe+ncbYkPA8Osdu7jZouVeo7kUOgWxWWIiHtx7cvhyJT/NQY0I7hdHKjle4fNVBRUXiXzIl+OPdiKGq3EsSEclhVxLIvTt5Pxfxr25E7gRsm3o1niIlHio9Vbq4juIiWVVWyLuLEvVtxoZjG8ESHu+HtxpJ7ONertMUZjhER6gyZ4ySIiAM5WWOc65yOvrvuaefN3EvKO5KLbrk4QiHLwlkBHHHHbiOWIjuxyLHKoIVe3WaaTGb4SDJr9qUdLsMXKq62iRNxJFYtHHW0RIvbl3FQfqHDgjRbpq4+kUkqq5KLKeWmRF7a6gpMaIAjyRWtRSYuiWuSRXnLgeC9euMRVdKpecXp/6+WhZqLOMu7EfUXpqfwlxjqEsht/VEruog0j2rdYfsev2466u4S9W3t/NRAMpttaEbWvcgPAVlEdZPEhyx+KrSTUi2tXG1YcccsSow9cYql4kSHDLHJIUhH8uI0Rtq3Hk9ONbXjY/olnToW6rp81XVFsWORZCiJEOPq25VT67aYlyIta3vIKOWnk4HEhxLJVLdjThatl33dEHMSNo2rKTkW2TEXjxGOFcUiyEsUSIch7hIsfTV5rallcXDpvZslMXtOMhLh0pNRj2fUDtJUVkVyVXx7kxHHLuIvSQZTmtfsioknfUlMSRIokCfmi2c4kO0iXx1SxLEscvTXNqYiviB/yoH+aR7DI+5A80p1V138tD7itq8LMYMnk5CpwqEsBKMxX0RXXHEfM0PvhHcOJEI5fmq9KyBQycSpas/eaMe6bdUQul+mxLtLp8CISEiEu4e2ldi3THis4WFUnSxCQqluL4t1SE4h26Jkiikq4L1FkRD/hrWKb3xtM9eGR95089Udrnd5Xpefkrgm/GnEk9klhx/QvJr65AOI7REsttV15YkcVE3CA7fuscRIvdj7qEKySzwiTxSSIt2rp41TIVCLapq+rbTWUGMADRoqva3uooUtJdGkmOqID5YllkI+rGhfUKEX2hQi4VK31NE1Cy6ctqhY+r0/ipptTlRzIvpkpIWhZ0hJN24l5qWIiWPcI5dxfCOVStWo4Rl9cgDmTCW98bznJTSbrKCZD6Ry/DWv6vU0z/AC19G8wfo+csrdSdid5fVGTZs2qnBjLSKUgSrgkRJbagOQiJFpZbtwltxHKuOT1uoxLMJKLJ7JRCinT9cozJJInHw7u35t1ZMH2vhu0BNKfUfjofQoKbton2wOUdhybJWTvDmdbTIVE2+g2ZyaCqqyhDkQqCWJI+3aJF3UYGL5JWoaUUMXBXDJvEi1V3Txz0MWj3CQ45EusWJZFjiI7ccu3mLu+bikI6Eh32gvFW+ksnGR6SAoaBEWRLeTiRK5ZFkWVBMXAuCWbvBaiO4dUslvxfFWSt2diMTVL61VwafCDA9xn1P5IjQdd3l0q/ue0peSbSBTbpw1ti3TFZs1FMUl3A5YkkKQiQpbhxEsi27i9vMnQs3CwELfSxHHIiIiV+LEqj654ioLpuSQnllqpd3/L+GolHSaw7cs/zVvwuBo4NtlFsBMa2nT0VrRRWIlOoFUv/ALzuKq7mQHpBZizSIkSyJfLcRf5a06dwtw8xFXH3CNSox4ij1DhYeAEWIiPcX4a1Wt8St293V1G7eU8fAWk1vewo65JDi34rOJdvJRqWigxIkibPUxyItIk1BEhLtIS3ENc2tuDui/ptK3bPg1ZF+6FZZJBi2JZYhRElVC9RbREiomhzu5nNbj+tzK/ZZvcCxFrSbZdQXa+Q44qF6hx241dg+VvNC4o5xeLKG4xcWkSwKybtdGPHUEdyY5EGRbscQHcW2slOq/CUZxbwORJj0z+ka8kgVbW75SW5j1kXRtXjxLNEschLWEvxDVchx7Vt3w9w11tzyt5SvZkrfhebT9o8HTRSSdQi7nXWIscR0BL96i0xyX5R25bz3X5zBJ3CX/ZjtszUaxShbS0y6hMViLFTdiO2k/xnCw24P3v6HceOmim1ESuKvHzx5ukHjxfiWJZLqkXw1qxF2/cIwrVbInC4ppJG600si29xFiPzFXRop3yjtZI4W5eXnC8nbciRGXYXAugyXyHuESSHt/iH1VNdL62kW6MXadvW/EMU0MnT7ikTl4qsRek18iH8NNGLdtNmyiRyJgDzyM/QKS9xtaFVW+jdzyatxkFuXT0GWoP85i6Q6ES//C89ES/FWLh5J3DZrGJmZWRh56Mer6are3ZZFy5Q25Y9pD2+ochpYtOcStufZLP5iQSi+JLIueDUiIhRVEhLEchyyEvhqi+kYls8JeA4OuCJFqDrFjpfCP8ADQsZj9oA97Y6NOfu4whtddvFdgk+T3JBkjCy7/mRd0AykGIyCrOWgUycqolluQIVcdxDjuH4u2g7q4mXLuSZTPIVG6oVUUiTXmpR0hrukVcS0tAfLFLtKubFcTgkSR6dBX+9XSElfzemqr+WePlSWIUUMi+6bICkI/loKfZtRxIxFQvHIxHqABPrKLZs8RJX0Ha3P7m3NyH1cue+G8kvIJLM2xPZhOGbNVC0yJXqEFkBy0ch81bR8z1Vwdy5jEl+oFvkqW5UjXFci927dWkZalyTYSCkXBvXgxSHVvsUstBHLHIqooNjcolxQ4fo0fhKtGFwWFwbnDDAN0kCB9B+SOns+7TCLMJ5nEyPXM43VNEfILVWSxL8JVrI3W9kl+K3SpIGQiJkltIvmx7vxUatqyGd0hwYtpm3WD9E27dJs/fk2VkFFssiEiEm4iliOWRJ9w926j3MLkuvyzi2t0SN0QD1Fw86VCPYSPWrpliRFkoKWiQ7e4S9XqqPxGFp1wx53zoOKJ77XZrnXi0k10FusVS4p/dF+nEh+WoUhcPFgEU1V3DgsREciVVIqbbOv+Ssm4huO37bgycjkiScsxRkECEvcmsOP4qNyfOKHVQb8be5UWfCySa6bpRyEd1KWfqxScZCI5entoqlSuypYylI5yPqPynyCF7nTzVGyeSXMq/FX/G3bccdPF7Xjh8ok0FNbH7odYhIi29o5F8NLaMdHIK5Sk0k1DbtQSJdbL1flpngedfNqJCNGFu2QanECRJLtvvcdxFlltLu7iH0j7RpVnpuUuSYcTsw46p+6UyVcljqGWPcWOI5baXh/j3Vn/EWWeGJnrMiD+GnVUy/xLskYP0b2/LV1bspLJuZp5w6oZxjGEvIbV8sdNdZJJLyRIdIS3EQ7q45wdPm5uWsOoXBn2kq5QFEiH0ksORCJfiKhQo6fnCoWQ1KWs6H7lUvURZUWEwXwt/8wvkzn+GQy6acldJrqfFH4O+562eE5H2/MOBSmG3QkuPHQxHWFXIREsRItHGhEnJqyD1w6ktV48cFkqu6IiVy+IiLdRT6gXgNr/XBa3ZEIMktbxIWhEhp62hkSw7cdbyvmo3Z/KG6r9iV5KzmrKWJu46VVqnLtgcpbSU1ybkQlobS83ty+Yaa5+Gw01nEN5nL7qy4N3ikNPyfVj7cRqwi4damojqqr9olkWQ13C6/orc1rQ4kijBxs8bYRUkWMEarl22R1SEshJISyEhIduW75aRblsHmbaUaMvdUDwhmor6JIKpaSqRe1UR3D7d1Kw2Pw+M/9u4H1/BHStcN0pM8PknA/cqi3HdiRYj7fVR6E5e3pPxiE5D2ZOysc4fDEoO2DMjbk+2loZY45YkP5qsNIl1Jw3B68jUUhWJZw1dIDquHJDtx+9xER/MW7u9MtqS96W88FG25KfZdQWJCxkSaCWW3diXy/lplZ9W07CJ66I6lN3hUF3cvpTltc4WrzEjlol0IouHiSC6DtVsiRd2KKuJFjuxIh9PurpKSPJnk3MPdGdK955mPAmriNbo8YgUFm/Hyl/NLVVLIUlsSJIcixIiHKkW7WgoyqviktIvAcGK2oonqOcRHHElC7sfdlQxaWGPB01g3DwWa2TdNByWJKol+2HIu7H5ayvo1sbQDK7+GcZA/cgdJS30Tba5dhiPpBc1rYjjSZv46Kt4ogejt+FU8PbpN1SxJcSQLWJXId2S2tu3bcq407aZLg8GNjxVfLkoWoqspj+bIv3iq2g8h4tsS4rJKvdIRQImuKOPqxyL94hKtW8lMOM/DxdYOkCZqikhkKqJbsS2+ohEvw1eFwNDCOLqLQ2dYET58z11TadJrFfTnoH6v+Ay0Ok6kRJMkphtJuddARJXJAU8un0iy9QkW3aQ5FVdm8eJsxgy6xdmTzxJJquuI5LY45EXqLEquWzbEe/lG8Ddl0K25C7nDqQ6MnwpbfSgO4vmGnWItHk7Yl1Rq11XUlekJIEQpIRSq0W9FEscdYVktpbu0S/FQ18VSwssa0kgTABz8id2ekq7w12bUqcA48bVK417blEWXWeH9UkgiKHUCjq6JF3EWOJdvbRt1yXviItxldU5ANGxT65MY6HkXKgyyokiRC7TaDiWht7i7ix27qY7nvGJ5XRTLhyvtG6YDxtV1qyk6xbOVVW4kPT9A7JLJHaXnaWO4R3FVHmDdV4zTslBvqAuhq1TbppP2KCwrro6H3pLaSWSuJYrCRFu27sRpDq+MqlhoNDGHW6Z8sshn1RuvqEKI+RDGLj2nG8+ZLS0br0VnUtCzcY9/SzR7kSyQSVLIkSyxIe4saYYa8uU7huTe6bBs5J836hx406dThEuIiPkIsEVdyq2IjkRJCXqId1cxVuF5INyiZ181XLpUW4qCkiRIN2+RDuEhR7ct24ipXfaKKzchUSVFYeoUFIh9xbSx7S29vy1B2fWr/wDu6pJmcjaPS2DHCHE9ZQbO0bzk6S14zEVcCBwc5PsyjR6dBJYSQXZYlliOIo6G70iXdTK/528zL3t+WRuDm87wa9OQxLoHCRSxZY46zYcckRxItdYdvaRbRrlby6pCQWN08carpwrko5VIlllS+YiIsqpLEQiKxFwxx1Pix91aXYDDvLXVmAkaGAT9lbnNTO7dM24/zeskgKxZao4rEP5R/wCaq7q5iJFkzeOF3iceks3QJXEfJIstHtyxyIi7vUVVYu07qlhZGzhdBB8r06Dl59mQVIh/brYoiPxEQ11y3ZnkZYtsvI9/bpXBeDFfUeP3Ec2kmKxCugItk/PJEUC87z0txbfSVDisQMO0FjLzPhjLz5KOrO8K5V9ZdNH9CSaSHxCWRfvVE0iriuByqMGzfy7hPzCQYpE5XSH3Yj6firq0tzP5aQDyRnLV5QI2rNv0Oqh1Rai+RQWIi3Ja5YoJDiWOKJFlluEccdJXnxzBlrfkAZ8YC3YyZFHxZtbEZ4QUhpiKRai6Q5LftiElsfOLEcdtJZi8XVYHU6Fsx3iJ66BwPoc+ip1WpUagVr8sJhZZlMX1Gq/U8lUeseMbhYILthLHcQlqkJCJfdEP8NG52z/o6Wq94SkZeU/f7F6zF4zgm7MkCblpZYyC4kI923yPi3eoubx7s4FVQ2LaK0xy0nCrVFdXHIS9Xy49u4SL01Xl7iUnHC8hKRrBV04drOCJs1RaDu9IotxERH2iI4jRPweJr1ZdVIZyZlI66meoLUNtzt5y6MreHKxhCOpOz+QyYv36Qt1ymJRaUYxhERbmiGPq/vyVIcaX7XvHmpbBlIWCszj+EDk64LFHsiVb62IkSZLiRe3tpUjZ4YtQlmbfzy7S24j+Gq8lKLOuIkKbUBL7sUhyx+HIqdS7OZTBpEXg63ku9N4n99UbWtaxOat7zvj/AIzMzkhNBMMcXSDyVWFJ5kO4V9HdpZZYpbdvqoGtcXTsZKLjVlWsTLLi4Xji84dpFjiRZFtyxy7u6lxHWdLA3bpqqrrFiKQjkRF8NOVrcqr2mLyi7XkrWeRzh0l4lwCWauWyS7MdxERCkS2JYkOQjROZhsG250AAfb8kAe2m1LPCQRxJMkx/QP3SQjtGvKyzxbgKZOiHHaNdmVivors38nAtm95XBEkuLhSbaLpCu3x1chbCqkOqIiQ5avcQ+nupYvGR5AhbaTSx7GuJCSJUdV9OzWqSYj3aKSGIkRF7hrPR7UbXIa2i7PjAEdTJn6T0QMrud3WpdsPlVzE5p9aXL22Hcx4biTxQFU000su0cliHcWNNcd9HabTJ1xvzmFaFkqt2vUC2lpMVHKu4R+6Ry9xe7tx+VIhJ6SgZLxi0XDyOdI46S7TysS+YqLSF3dY2cPMnqs9JJaMg+xQQHLJIhJERHIi2lksXdl6fVK/8SfWLaVRoZlEDfHOSTEeijmVPmyTGnGfRsY8RcSnHmM+UYOiFdqKrPQfIiO3FcR8nd82381Lrd5Z7y4xeW2i1spg1EiFfqnsg57vSQ9yu7ERHSHbuL1UDSdKRKwFGyi6TgvLdKoEW4cssS3YlurWQlG4okii3xyLISIcR/LTGYNzZue4zlmfw09wfZW2k1viTVzBvp5zEkCl3V3Srxw3V0WcU6Sx6ZuO0ctERRyxEcsR3UuILZMzjX0agkvjreIJLkJFlj3DuEh/CPdQwVFHDVVFFTEchyx7SrCWoX3Kw8Nv61XGtVHDMotDGZAen2TG7qmLwFm00WqYuly/X7h0vlGjEPflyQKK/g8k8ak4HRdefkK6OWriQl3DkIliW34a6Ry1+joV5RTKavG/7Wt9jINuoZoNnzd3KL9+0m4qeR93l527H092K3aNqWdaj5JXm4iq6Ekuo8Jj0kXaLlEu0upQcjol3bfhrG/tTCk1KY33s4Aa+XA9c8sphDtXXFrUjzc4+nn7iSfOkuqdKk4V0miKA5F3bUdo93poorY3MNnCsJ4bTl+MTLf1N8LUiQcliRYiXaRYiVMF0p8qYty5ZjyzuOGetWYt+mKa19Jxl9+5EkMiyEi2jpen4siTPnbfTy3nVq/XSZZcHCv2WOiWiEey0SLzstDH8uONFVxOKcxlTCsEcbuXSJ/JT+Y5E7FsPlY1enafOdGdiJHoCdcHTFcmirNwSOWg5QcJY7cS3CQ5ZCNK15wvJ+Jbt4+y5GXnlkclHUq+4dMiuPpEW2OSPzZFS4q3ko17xkk5YQXbushcoKkO7uFYfVl8VWHk8zkHJSEss6evBSxVXXLcv82NJZgqra232ri35ZynyifSY6I20mtdvOR2yr7hmiP1e42ZbCzgleoYv5VgiqTZbR7cliFFZIse1fIfaNLiyM46wWL7Kj3CKCQ5CQ9pD7fw1HJXc4kkgRGHiGTVEi0kGrTty9yxESxfiIqoKy0gomKYutvbiI/w1tZhQ1xqRBOqLda4oiq48S6VnNFqhEoEikQjiRbiVyL3FkRbiqqs8iWrwnTPVdF6SdJbvy7q9EwbiWcmm4dKM0k0tRVVVBRb07RER9Ren0+ZuIae46w7WveLl23Lm175fysKl16vAibLkLHIUiySHEiLIh2j+93VdWrSoCXOgfTPr5qZNbcuePpBR0sS2iI5e2sizfOiFRElVQH9aW0f3q6dZ/L2yWtwO4Xm/Ku7FBFhroLLtEna+tq6WKyGrqiWXpEcvl7qwu5sO1hJG15mIvmSRfDoMZaJeoIYkOXUCgJYl2iJaqxDu2ol3Vl/idEvNKkC53QGP9Xd+qDaNu+b981zcGKIOMXjxJIe4i7f3u2n2x7R5QXQxdeM80lbekm6HUD4jBEqzV7u1YV8i3Y9qPuo9L8978uYXSn1kWQknSTdmq08Pbu0tEUSEiblo/ZxyItqQ5Y45EWNIMw4knj4JqSnnki6xREVZJfXxFHtHdlkIjtH+EaC7FYunaTs3c2kH/wCTYTbXPGWSNX9KW5bwRtq2JfchOoRq/XLvhEkmJOiRHLQbLJCttxxyV7vSNXnX0g+alwouo2RuTjqSSAs3jpu0Fs9eNx3aCxIY7S7f4qV0Lgtsk1RkoFxJS2WPiRvMRLaP6kcfb6qoy0lckoSTp0sRaKQtUiHESSREcR7R9u3Ko3AUXhra1O8t4uAJ/T6cMlG0Wltzs03xrNrIORb3azjYZuUcTpgu+hxJdcu3HySRy25EJEXcNCbgGNiZDo1JJqu6JNF1jEEiSKGsiKojkjtEt2JCJbSyH00KYtUSTMZZFVUS8kiSxyL8RfhqVZjGxpEis6QdbRIdIVh7vTuEaeyns36+iaylb3UMInCao4okhrZCKpbllcviorH2HfU81CQg7LlpJusXT5MUiW87dtxH5SqBVyi3W1mrovlVVHEflqJZZTI5BOQBquI5JKpEQ7vixpz3P8H1/YUcwIgtZtxRfUKTUa6jia4iqk6EUVd23ERLEi3ZbR9pVtEp23GyWU5AryLL1ICuTYi+LLd+WhEaI8Vk2caxVVcrFikLFIiJX5R7qYEbEulSzJHmAozaxEQ1kRjSXkVCbES39yj3K4+rESIaTXqNY2ys6Jy1jXSM5Qucy21HpG+4eOS4xlk2UkyQy0FVZVmyck5RHHuHSJZEsh7dYh+GoLPta6ua0vJNIVFr1TVIXS5EGkxbCSwiIliOigORbR21YulLkI3gmMvBueZTjg6S6VXVQbJNuqRxJckVi3eoRxIf1mXw0uy05fLBjG21cV1Kv7edE3fPIWDkUSQIRxxyFv8AZ9XH5iH1bq59NhfRjCCx54vBnqY4+480q8x/LXRnnJpWBZE95h3HJW5w0icpSngfXRmiX3PnCrlksQ7cUSHcJduRCsTSfJqRQD6r23e0mrCKiiu8Qd8BSmCFHzlt2XTCWKxYiJFj+7zSNZySa3WCs6a4/re1UR/D8tWFnXndUTgl10cdJX/MNPpdn17rq9Yu8t0fTP3J981VlR3945emHScpJOJKJiyiUCXJRo26sl+mHLaiJFuLH3FQ1bWdYisiqJj3FkRZUUUnkUWfBFqxFJwJff5ZZD8v/XdQniTx1xIv9JZF6R211WNDRHJR7WrxFlxInTgSPHtGttRMeGI/vVTUbkRCRJkJd1bpt0y4FqKEPy0aWpTcf3faOPy1jLduy4ju20QZwOPnSjpVqgJdo7lvy0b4tbDcYox7UkFyyESlZfyssSxyxRRxL933FSzWF26lveG7qSxLItEe4u1Iu6ijSBkHQ6ZNxQEe5zl5Pp2lRmRui5ChTg3EgqMW1xZi1QBFFFXtIf6vtW7csvVj3UGF0sWgs8j1xZiWKYoFiPxY7dxUTnPc3khdc5qspxseL4NGSZpAiQ5LkJEkRfKXd25VE6nE2bwyjdBVxkX25trJauXqEduP5RrU55ZFAWbWHZ4o/rF0siVxyxIh7csSL/FlVJ88TeOidCxQaiW7SQ7RL5ajQ7xIW3O7ymCWeNVtRmsgW3LLSFfuHt3DWinWElrOGoCSP63SLIsu34agyyS9IVej5ySjWfRppslW25YkFUBLVL05e7GjttbuqW7NR9Qj0weZ5omWQll8O72/+moVllFP0p4/8tbin1DvUWWyyLuSS/w1d4ELUS8QTEixxxLdj8uNRNQ/FTHEd2XxbqmRZksOmsKo/NtqUpQWvA+lRSEi/WkI5VIrDzyyIyDiJet2ZJ6xPDQIUtHduEixEu0sR9XpqnOa3vIS61UyTao5edl8IqZURivHJp2EbAxbx68LFNNJogS6pZEI44j+WrvCL5e9G9Tb3JOPHiO1ouUcLRkRFjjrZERCP3hZfL291AXTh9HqExIh+zq/6qvkJfiHu+aga/aA2j3yVNq3d1edLOlhMlkV+7ESJLHdRu0L1lrWkusjZLwN3paYvmbMepSEhIS0Vu5EiEsch93cNBFpZ5JLE8nJJ69cFiJEuqShYiOIjkXtHbUCzhMuOsO2rcxtRljxIVlu0bvK67RZ6zno0Vxa5bVXIkSpfNuxqkoizFQiRFD5u2sIDrLCOJEJKCRCJY5DR4rXjyEFhkNAiIskCVFbEfiLaNQltPVE1pd3UBJ5t1BU7fV7aYYiz0ZBqMlPXEzjWf3hFtVWJHd9yjlkSuQiIj8WXbuqBGJ1l+ji27onPcKWJLEX4RrZGPjRl0Slk1ybolkuCC4iqrj6RLcI/vUL3XDdMI7HeJDuDNmXAUUVlT/doip1jpviKyDUBEe0e7H1ZUZcWZeF5TaHG0eXcrEsBQ8oSar6CSYluWWXId24v4R9tWmtjWon1spd/NGCaR7JItFBgXWPnzjRyREUEiIRSJTaREQ4j6cttI+Mphu8c+Wp9hKHasalBdwj04OlFl3R7k8sxH/m9VGYOCYz0Os8f8w7YtxYVxapMX/B6SzkfUXkJK4ju9XduxpWRTJxu1Ekt3akO4vw0QRZuGpfZ1tA8fT98X+WnVWlzYaY9vxlFaandT2Fz2xbC03O2YytVSS4mMbBPyScoKoEJJEUig2X1RHLEhEiISHLIREh2qEe9uH+dnbh0bg5YFBcqu3C4kqsoQ6ym0h1jLULuy2kVDi0WZEm8T3j6u4qpOHhfoLp1i+b1UFLCtZPEmMzmcv35TJQbJje8r4dVE6qbWSeRpltJNIiEVR/y/NWq1zSCyPSuJJ47ERxHqVcsfloWqss4xWU3EXqxrQhIcSKn7NsyRmo427zVssspqY9VqiNeUEdqiZEO3dUqLdZ8sDdq3XXVxIsUAJQsRHIixGnmd5N3DA8v428ZZ+xbPpFVEWsJx4l1y7dbLFbS9Pb+8NBWxdGiWtquguMDqf37JTqm8kJVFNbzkUcRLt9VH7Ysa6LyBx9XYWSe9KSYrqpoYoIZFiJLLliKO73F6S9tOlrr8sbb4GxnrVdXa6WXxa9cqTZLRLaI6bdfu9Xd+KmOb5lyEZCLTDzinHhcHUFHQ7dowbIIMViVEVRQRHycS1xESHLtLLHHLBW7Qry5lCnnwJ0PlGfvCKHfKkRzY9xWg3W+sScGkgi7RFVsmKMgWniXmayJEjiPb98JERY+7E/Jc6LjCHBjYDSEgmTMdP+aYxBs9VEsiJZYhyL0+792ueqoqOUf0cFJEI3UxSFcsUMu4h/hqBRqmKe0dxDkluxEh/xUypg24uDigHx0y9ir2W0bvInGXlKRsz4xBqIPHmJCSjliivuIe7zhLHH0lQ9u8WZp9yqBipliKQl+LIqocXCwnkSKA+3b21qsTokhUcJ5Ct2llWoUGjINRtLaaMcXSKjMFG7pBIltqqA5ZbfURY+r4aGl07hVNFHSEe0ld35qopamqOI5Flt20ZRcFGmg8cClriW3yhVy+Ye2mWWortohZNfVpljjtx3VIjGrOOAqIqDl+y9X5aPcXklxauHTWNBFviOu5SabUh+YR25VTGMuJtGBcyeTVuSui1dKq6Cy5erR3ZEI+oh2jQ7VvzISGNK1Zs5h1xNGJj3TxdFInBCKGWKI9xfLRG0bMnL6etUmvFKOaOFSTOVkC02yRY5d3+X3UAWk5F25B0s6WXcCOIkJ441MbOTluK8k+1HBbe73F2/w0NRtQtNhA66/RA65261P8H9InmZakc0iIZ3GpAg2Ra5FFIJqiI7REcR/eLcVC7/ALtm7oaNJC637eSXTXIgV4vBcq5YjlkP7LLt9PdXNq0/opLOysJSrbenTAPMDNKDWtdLWpjWmoHwhwj0S6smsqJJOUFRbJIe4dER3ZVq8ujqFhJFng2Rx0mqqpEkJbcix+LEcqHR8JMzL9GJiYt29euiEUG7dIlFVcvaI0au3lnfFhkj9coA4snA5JCqqkRdvtEq0Odh2VBTe8XnQTn6DVWXm5L60k8cI9O4cGSAlkKXpEvhGq3ElC3EWVFIZ2zipdpJOGqMgLNdFxoKjkkriWWJfCXbXTJm1eXlzg7vi2LsiLfNwkm6cwEwrpq9QsqWXTaQlkl8PcI0NbEsoPDXAweMTnyyz9dFRuuzXI0kyW8sU8q24NleKOtkkI5Y7ixyosM08iZI8mcauSJEOkukK6VMdwc07quiHRhZJ1Bt41sGKTJtBth0vTtLHIdoj6qJ76142bQRxz+2Rn6KO/pST0qY/fPEMvh3fw1MsxUi3QJyEa8EtqhoLiSREJe31VCRNx7US/EVarONT9Z203NEugxvN9zbTc2dl2fE28CiuS5oPHqi7kfSiuRL4kP4RoffHMy8r+IVrhfAm20U01UGCXTJK4lkJLJjtIt3dSgi3eLIrLN2a5cEeGRKiOQiPbuojHWfcspEvZ1jDPF4qMx6x8KREghl25EO0ayDCYSjV27gLuZOefUpbWNa66EM4nx48BHglwxH4K2bvHTVE0UC/QK2OX4ac3fJvmHGKRiEnZVxa0ziUckhHEYuRLt0VByEqFTFqStpvwZTjaPF6SWt03WJLk2+FfTLaXwlup9PEYerkxwdPIhMB3tUv8SWUzUESVLuIqst4+WcCCgtVUm624VSHFIvxV2Kx5fkLBHaMpLRd0P5AOKKk01/QgUZrC4LIsVNy4iniWltHLb8VPd9c85rghOMxtRrdtoi6YR67lw0VRYrjuVHFDtQLLtIe4RrkYjtTE06zaVDDl3UmOMZc/cTwykgXOdda1q+a1Y1Qck3Us1LRHeIkWVVESjxL7QmS/tH/wBNdgjoqxOZxqvF7cRiJJQS8OjoBqJaqKXcSyBKjl6twkPb20tKEzFBRqxtqNTT0tNTXYimqg49WiQqkRCPxFu9VbaWNFU2WkEaj9U1pc92QSeqXVCKLGHSEe0SIa6NYYWhH2/LPbv5Vy96vY401y0JFdKPaNx2+fpeZuIt2720AAbbYuQdTnWPPK89sgv6sdpZDjuy9PtoN4ssnkszUVakiIkOliIj8XxF8VXiWOxVOxsjTQkfUEFNez5l0S8uZF4W8weWtEPYWPi5BJZo7h2EagSCQkqkrxx8ov1ojiRESw4l20kr3rekl0rSUlpJ03b/AHSROixHHtxHt24j6apKTzhuiLdu4H41R3EqRe4iqVmjLSjUhRxLisX37lXEix9I/mqUcLRpNktE84480LKTUVbPphjKKSUHNSkaTrcouUhrLeki1sccsi3bv8NGj5jSxIyiP1iVX8Q0RdKmxbp9SKPq7chEdvq3FuoyXIxm8jhe2zzxsiZWxLXZC8WYKpY//hAjlSjJwFn2wSIlcjWccjokugzVLS3biEV8cSIdo7cu6s1DE4XEEtpGT/hIOXOR7Sm0qjZ3UXneYnMLmPORcCjMSV1yTdmnCxCaTfMunTIsUW4iOXq9vxFQOHte4Bu4bWlB+rjzg86F+vIiKXRY/ekWsQjkI5bct34qfLY5uTFsvONp8tWcZAtXzwnXWPOidrpESOOIu9ASREhxyHLHIaVL15g3ZzC4DJTqdrifWOHCTWPimyRCS24hLRSyJIfTkRY/mqUziXVNkGBrI55znGQyjp/shve5/wDSnC8+V3Ku1W7XxjnM9nNYXBNko5m3XIvUOoQrq6PcPp92ORbatwfMzk1a1ncbJluVNu3ekv1GT7pSj3w5duL0sllcS3do7Sx21x6PkCieDxmoi3I3yHT66uJCgJbixR3DkWI7vTQ8XEemt1CLNJIhEdMRy/NuIiH3UkdlPrUhRxdR7oMz3f8A4xHuk7K7+8MrtFzc0mdtxbK07R5Ss7XEcnAutAXMg5EhxyWWVyWHty0ssR+L1c6ZvHjhFDUjWZIIiQ4uVSHb+EhoClJdPio3ZteCg7hVLcX71bIoSdyvmsbEdZJST4iHg1bJZll7REe7bW3C4KjgWGzzJcSfUkkn6prHNotyRwpRw14s9Saal0qRNxSbM0SHHIi3bfOLd3bixx3bRqB/fU04YvIl9MPV41888UVY6mi26oRIUVtEfUIrEP4q2unlhzCsp6zjbsgvDXj5IVEm67pHVx+LEtpfCW6nC1OVVuRLE7s50XUyjIRFJwIRkROIKS7xwI4iiIiK3TiJaZESw7h7fhjsRhGUxWuDp0jOfKNfRA6u3vNXMvEhJIk+nQ3dpeqpVpR084gtJOFXnTjiIqqkQiPt+Gururj+jhbYOGdm8vXk86caxJSF2vCVUZjuxHQQ0ECLH1ZFu9NT8vZrl5JhFcOYHLW04633jwopCXa8Hab1JbaWRYriipj7lRIaS7tAtYXii6B5SfITP49EJqub3lyNhAy0kzGQbx66rcSxNcUiIfT6u31D+anm1bGWdRSlxXJGyEjbnWdO7XilEetSxEiyIiy0R+Ihx7qAvCkpJZ04eEKAZEsPlaIl8QojiI7fTW1rT/1TmAnI8Y94A/1ptIMddByP7FZAtpD6t3tGtdbbV6QDIaf35R5/RPthq6nyr5n2ly3k1HVg8uxklGiRSSkpMJJKy2nt1UWxCWiiOPq0SIdxbh21RT593hbEaFt8q1bktGMWNw4mEHLxtJIEsvj5yZdEjoj7h3VyAXTVFQFm7dIRHLyiyx3enb6ai8WWEh0y2ju0hLEaxHsfC1HufWaHOMd7PTTWRlOWWSU1jPEnvmFdJXP5ik0hPGK6bgZp4LlN7iQ/1Ym5KkiIjt7R9I4+2lJlKSkXxNaLnHjU3AkirpK7VR9pVSkHcitwFZ3wV4BliJEliJF81W7YtK6r2mUoG1YV3JPVkiUFBAPSI5ERF6RxHLKtlOlRw9K10Bo8oH4Iza0buitTstEkqkjCovdBFIU83y+usRY+cW0cREiyLH0/F3EO8UcaejrK4CW5IS2/9ba6Oy5W2dbMGrx5w3IvETLxbTjm8S8aSGgmPcTlNEix3Y7SxLEduVFbaiuQUEGtwa3FfTl0v06QyLMYtgIiWQ7hVJbIsRLH25CWNYn9q0Gh2xYX8oGR8nd36hKdX+Vq4wS2W7U3dtWGkbJOtzdmZD7vTT/zJvEZmWEW0FacQKY6fQxNtoNtActo5DuW7e4qW03E46HyWqpFjjkqWI/+TXQoVnPpio4QT6p9Nt285M/LuwOV9xC4ZX5zSdWjMkpizR4xwrs1SLtyW1RxH3ZY/NTewtb6McHAOZCScXDdJputNQkngtnpJ4qay4tB2opDt3KkWRY9u4S5ITh1Bvmrx06ZujFUXAoKpCsgQj6SEtpD8Jba2kJ1aWkPF3D1FLish06/hUegwEkfaSKIiNc+pga9eqXGu+D4chHkQJ9yhLNd5EHriD0UU7VbzipES2XVNUcdHbjuEe7uyqypzFvDwFxbshdVyY46KSQyK2gI/siEtpCQ+nbQRa5kR/QLdMhFESFLIR+bd7qjcioUe3kHjolW7ju0Eu0vbljjl6q1/DMdAqiYRm21GRui5m8a3gXUkktGkqJEkQ6urtxESH4RIhx+KqHFxEx+KIrDrollq6WJDQVFN0SRLCttR3EqQkWPzY0YtC27tvSVRt6zrdOceluwbjqYD+0ULtSH4i20Tm06QL5AA1OiFr2jeWkpPOJZNJq4eapN8UUMhxxERxH90RoQs9TWcZKlw4EXq9OVd3l7X5ARVstI6ctuecXVFii6klbclhOPejkWSWuuOIkJbSJJIhyEsSKkOx+YBcs7vXvS14ODaL/1doxV13egj8xFiRFt3fDtxrJQ7QNWm91GkbhpMAHlBBOR1mNOuSAvfU3rUq2/bs/cBOlrZgX8v0o5L9KgS5JCXqxH+Ki7vlxzCjoNrPSlqyEdGvtbQcvg0EVyR3Fo5d34abbo5xSRz3WMeEA3y4EuStsw6DQkllRLV3aOWuORDriWW7aVKVxzjy5nIT09dU9JDoIpkrIK+ckWI5IjuLbl2/DTKdbG1C0kAD1J98h6/RFTa5yHxkPGouOP1qKQascS0iYIJKape3ziH8275a6k/i7DTgId5yutCVhpIUHDppcMtPINCfDli4yHEkSJLt0hIVvOHaVczJ1HxbEUU2uJKAQkqqkK+WWJZCRZY9o9uJd3upf1kW+qKKfDaWQkI/5qZXwpxLg+4iOEmD5gET65InNbcnuRumSmnj9S6OtePHDUWYyKrwiISRx3ES2RFkP8VLq6bVFPFxKFkW0kh3F/lGhHWLF5xdw1OnGyToeqJHEcu5chSy/NTW4enREDdCtrvC1X42UZt+K6jhE1TRSWIVSX83WxxRx2l6qFqSSzpQ1nCm8vbj3UbiLOXkGkg9RZPHvhSHWP/DU9cWzfIRyVL9SO7HKmjl/YERebpw5kJWCt6KbsFnnCQkZZAsSyIURJDV1iyIcdo7R3Y0NXF4bDsNR501/KNZPAalUXfM5ILdF5JKfeZCPcWPbVtnbLgngKLNQIMtorkQ5flpvlmMVbMg2ZXVccW9YCp9pb23xycq7chxcEh04j2jkJK45dpUTvrmLa10TC8615SwCbJQBTZJKrPWy5IiOOJdOqIkQ7dxCOWP4aU7F1HPY2lTJYeOX4x5+SmV3NS8tOSyl3PW7pzKwcbCOFVm7yXfSaIizxIcvIFXIi3CIj/fbtu6hM7Jct4u9ZSMs+HnJG2US02ZKvEEHK+OOsRLCkQ4litiI+4aChdtwLRaMFLJpS8THoOBYxjldwLaNJYhJZdsiJCIqljuLEh3duVSKow6jH7LFsEiUV6glxXW1x244iRFiI/hpGwrPruq13y2IAGQ8znJPDhlpzTA0uOSf715qTt0W5GSRWPbDWBWIk2MaulruVxQRQQyWWHRWxEhHHtEiH1Y1RQ5h8znCLkkZ5C3LfZICSsHa8i3jxHEcRIURLJYh25EREReoqQUXTNrJjos/myVLd7fVjXlnmoTgW45CXdl5v4ciHKqp9l4alTFFtMQPX7zn11KtlKk0WqxJwcW3Z6yl1R7zRXRE2opFkuSwlkSOI47cfVj3D3bq3lJAnjxBF41kV3BJDkvJOxyxHt24+SOO0RqvxFGQSbsY9ji4RIllXK6oo5EQjl29o7asSUW8iViiXWgOOitroeeJCQirt920hrYGgZHVaGs+VqpM0WZKms6mNAR+6JBLXx+b4flyr3R6iy63lOkBLauRCll+9Xlm+WKhPFSSyxESojFSTqBeC8aw8cu4HRJBdyOuLYhWFUVhEvJItuJCsJCQkW2iI+VQMUUbGsU3wlLLLoNe1ddikLtVIfcKOQ5fmGrr1OHb9ELd8/wCjWa6xOXSA5KluyxREu3LbuL4vhoQ4dE1WBw8JdLqiJbV1SLVHLEsS9W4aJtuXXNh5Csp6Jsm43sQ/yJm4bNSXSV3bu3LEcvdSnupth1R8euqF1VlOFRWRJHj0qzxLaRFpJFkP4cdtRcHSyfE+nbqrkI5EKREXzZURtSasmMenD8y7Jl3SGuSK68fIqtnqGIkOOgXkkQl7se2iYc3H1rzIyXKOPKw0kUhZpOY5VZZ4q3y3LOVSLzSL27R+EdtLqVa9xZSpT1JAb7gk/RLdXd3WtSOq+eOkzfJtSVa5aeWlkgJd2OVPlrzvLFg4kEJy05i70ijsUkltGN6QsRJZUVEVSLISEhHLLIfTQa9bzuq9BYM5OWcLxMfrEzb+HNo9IdZUiJUkW4iJEX7XcXp9NLvQppiOKxDj7dol+KjfS+JpWVsp5E/eAfshtfUbvIs4kIP9A/VGLexJoqkQvl3xLPe0to44iI7vbl8VErgvSavoY1G/LkuGScNSIRJ47Jzt+HIvJ9u2gxrMUS/m9Zd0Py6P5u6hr50sJY5COJdo+mjGHZLXEZt91drWoj1DVu80dRcW7VUlkEl/N0vbt7cqy+uaQdJN0UVEBJvl9pSaCgsuJF+ux7qG9K4eZKM2aq+0i8pPLaI5EWPwiJF+Gq6Sazr3Y+rbT7Gu3nKXfKpVHiymSZLFj3d1VvMLiWORfLRSKaw/2eSkFnS7VF8IuWKWKKxN8t2KxbRL09pVc0YnW0W6KWkWKJLulS0R/vto5Y+rHd+Krva1W5rnL0DZcxOM3U4LUhjWJCJKq4iiusRfcCRbcsci7vTRm4m9ljHKtYmBCLeFIrOFFBkReiTfHEUB24juy7SL8XpLx8hyzhIaT4/VhrejgUB11XSSzZk2LcIqokiqKxZZdpaXaNKb07cSYt1LZtycaEsr5b6VeIrIqojtLERQHdl8Re2udSqPxNZznAgDThw5TPuPJKHfUrZpFowiTycZrt9bc1FCTbarvd+wx1hHu3FVScmrbJQWcWiQs0SyEhS80ixH1ERUL8PWFYXxLOhIS3El5ZCPw1CqSizg1iWyJZTuIRGtbaNz7nFC6k665y870fER6MdVAcSx1RIiH5h7aygTFvmLyN6odygpduJendl21Em4xLEREflr3DzlvvD/AA91aLUNlywqLUlckW5JfDq5CPy1fZyzMWj2PKPIRcCJJEqrkIkOW7ty+GqaWmIlqLCl7SxIsqsE1cbslBSIhHIRHESH0/xVRbuqbK5D+OmR+WoQ/NVhFNvpFqKKkXpERGiOmimjrLKKk3bltFLtyx935aoa23URTFIaNpRObarBCRZqPFNAlsciSHEcfh9ONQIumeqKItSXLHEfTiVRI9c8XJNqiToxHLERy21CQqbkfw0SVciSLOYklRTZx7pci7REe75fdWGDi3WqpI3MzllV01cdJBUUx+UiLd+WqYrKN1gU6MV9H0rkWNVtPLhuTHH2jS3Mu3UDrnJmkbigugBSMtVlGyxOuo6lnIqkKGPaIol2+7uL/KPkZ+enGzdjLSz92LciUInLxZXIi+EixGhYjiQoimJGXYPqqw1ZqOEV1CLHEfKHHLIqFlCnT/XP7oW0gvCjF9MZOFnnUao4iOOOOJZfi7f3q2axrx4ku6btS0G4+aQiRCkPuLGp0WaItyUcI7su4S/6GrTiQWJUlkSXFchxVLt/CONMR2oZ0ZZEojq4ekiHH92ijGPgW8aq8dSTVdx2i0IViIvyo4iPzFQ8tZx5zh0OJe6oOCiaJbViL5Squ8ja5rVY49Qskq4RRxFHHLH05dvdWEXCKJkTpTDb7q1WdLOB3LCl8IjVhG5Fo1RfoYeNa9RiIKqpEqSA/DrZfipbrvCqLre6rLxrPRsSg+UjXbSNkiIUlXIaYuce7EfUNDGimisKzXETHLJUR2jl81XndwLTygrTixSTr/vToiJUd3u9Q1aH7GzNPtbrDivuIRV3bch/67aFhdG/qiZdUbc5Sub25jSTRVm+vCedtdDp9JJ+QpY5ZbhHaW4aDsmBICThs84cFB9KRYiPzEVTrvkdEVMSICIhERHFHb7aEcXixcST1jwLuH00dOmGDdAHkpuNRpWaJNEUXApY9opNsRxoevLOFEdEcUh9o1E0hZJ4iu4Zx67oG45K6Q5YjWrVqo846KKZkeG4RHdRQ1WXl26tA1nHlllkNebN1FFtHdTHMIs/F0HjOLlldZq3ySJIRycaAitjj6dbLGj8bymnko1rc1zWZdrODcDqCu2a65K7h245CSO3LcVJfjKVJoNR0T7+Q5lBHzIbanKi/L4hpCWtmN6tKKXFNdsk8Q19w+luRZF+EaOQHJuecSuN5M5KzIVmkTh5LSIYCIj6UcvvVSLaIjTROXLYFgskeEByKdR6ZEiPiMksScqKwkKpCiRZCjlt83Eix2jjkVILjmJKTiK6M4ihLmszWbtQkHblUo/1EsiWr3d3dkO7trlDEdoYy40gGMOmQvH/AJEE8dPTmrfd+811a357k/Zc66G2ebcRxbaDhn1a9uuWjxdEkCSIddsitiJduQj3F6e4eXqcz+ZEW0U4W/ezuPZPldRUY54trawjjjql52OJe7HcVLCcWp0ZEMgiICGsrklj+93fhoV1OI+TiJe7/mp+G7KpUnGo920cYm+OHkAExtJtPvK6kxIeIuk3nSq+khHza1cMyZtNYkx3K92G78XpqmTxb4Py91RC4UcHiSm35q6thRuqM8KmNbWR0ydEQiX3ZF/17aj4OHCPDyVFRrQm5D27hL27qtC1JqIrOFkksvSW4i/DVutS95y0TaqOPOLdUvhY5l9owIfdWqTpNmQrEokl8pFiVdBtblzKKRsRfd8wc6NozDrp0nESgK7lztVHbu2lkPaQ7hEqz4jEMwzbqp8uZ4wOZUc5lNu8kUCas0xy/QJ9oqiWRFT3ypYW2Skjd18W8nJWxDiLdfqXSyGLhUtuOPd6tuXqq7LNbMteZL6icb5tU2uLpWTdJa0kIkI6QikkSIopZbsi3bh9u4Fe1+Tl5tm8dL3TO3CgyFuoK0o1SFXUFEssiEiLEcsRyLtEfaIjiqufjqZp0wQHcZII8oynhqqN1YbuTUyy3Na2U42PtjlPFPuX7InCi8nMDIu3a74SLTESTyxJJEe0ccv4qTrrvCTun9DKbmEbhUTXy8UJhi5VERxEdcvO0sd2ltoUSMg60NaQ6wG44iJFtSR9o1VXkkXA4qIpY5dyXcVPw+Co0A0tGfM5n3Of1hW2k2nvOV9KDJvwyWIUh9X+XIq1WcCzx6dMcvaW2hHB0sRF06yoiI5Y5VATgnW5RTdWuz5k3at8K6aztjkDxbSTltcsnJOU8lGTd0v0YrY4+T90RF6txafp21y/jx4JuOLwGiTQciIUi839Hw4lVbgQ+nEa9juxHdSsPhzQm6oXzz/YWNjbd65dBZc3pGCthjb9sW3HxThsCwryzYlUnjwli3apCQ7cdoj6RoReN6vbtVZqy1uQbVVghiKsewFsSo/3pD96XxFuqh9UbuawJXcUS6QiNXp+u7RIvaNDGqDBw9bIE7XVFYhExQRyV3e0fUVBRw2DbUdWpDOTnrnx/wBuCjWtm7xLVZ0iQ4N2aSRe6ozJNAw8PWcZEORFjpll6sd3bXVLF5RREu2QuC+rwibXi+LzpvD3XFYZZcRHLVQTIdLEi25EW32ljVTnMx5eR9wcWPLF+n0DDgUeq2QdquxVWFQsnOvjokJbcdLbt/NbcfSfiRhmAnrGQ6E8/wBngr2m9aucdC8LEtMRy3ZKkI/xUeXsqXjoNvcs/HPmUQ/yFm+0PKXUxyERL2/9DUkQrbsW2SfOIHi9kBEVuHXSIi2Et24UBHIvT3F+Eq63/KJf12MYxrIyyU8tJcUWraIYxqWuKzdIhFESJISRTxLdo92Q+kaXicRiab2ii0RxJP2ifc/qDhznWtCAxHKDlLJQzRyjz9hEpFwkiou2eM1hFAi7h2luIatQQcirFmomNua1n9z8FMlHkoT4UkxyLEdNtuxSHuLV3fDXP7mknUssDV1bLKKcZZL45a6pERFkXpEsSEdojtEarYtZJIBbxarV0KuROSdZIk1xxEccdxZerL8NZDgK1YObXrvLXeQj1aAULqDneJdGmLp5RWI6cDZFofXBd06JZV9cDMUUBa+lJBD0iXu2ltH3YjVS5t8zRsheBhgjYeIjF0x6VggIKBl2lj6svURZFSfMT6k5Exka9j4NMYfqB4Ltods0XWFYsvPWEclsfTl2jtGqKksozavI1rJCu3cEOuQiSoq49pbqMdlUS1raovPN+en005AIhhwO8nO0Lql15k428uYV6RzV+r+iRJitxXIRVLFYiRJcci3Ft20nvISJYShMwklV2SLoh6nFFIlUcsRWxyLEsd2ORVoT5EWpCz8RV9RZY45fLTVD8iucsyQHx5fS7Hgs26xDjIsyaCuiSWqJJCsPm5D2491aXGjg5fUIY30Ca8sp7xSsKdqozxrN2r17Et1SIfPFBZUfTuxLH8tE4i6lGcuzeETzBviJK9WIkkj6scfhpujbV5Ps7cjW3MqTu235t11Chuo8mz9AhEsR1Gm1ZDHtxIt3dVaWuLlHBx3g8Oh9YHWgLdNcogWiYjkJZFuJZYu7cRY/DWZ2LZVdY2m93DTLzB7v1nol7SN21ULgg5TpxlG8NPt41HFqLl55wuSLIhJviI4pEOJY7u7uqtb9iXVdjqPjYdmq9dySumzYpK6rkse4tEdwj8RYjQbjc1yOmzqPTnHZNU1RcdJq45F2iQj6iH4Rp1tXnLzJfu28M85ps7fR6ZaN4PZBurqotiT3DroIEv8AqxEce3L091HVGMZSLaQYT6+nAk+nom3lrVbkeRoW7ISENzE5gQlru2CCJE210H6+sRdpCK+WIjkW3Iu0cd1X7tV+jjbNhoQFkruZ26VenfKzjxIu4ViEkBHIdAcfN7VSLblXI3Eko8dEsMcgiaxZD1KpHl8xEW78tSzUl44+VkHaLBuekI9PHsxQSyERHLEREf3aEYLE1XUziaxyzgbonqMyR0JKUGOc5rnFG7WvyMtuf8Sf2PBXKlkJKx79BQUshL9siqJD+ai98XlNz0HbkC0j4FnDC0J1HR8O5FySa2sQkTvcS2v3bS9JDjtrn6rgiSERbpCXcWO2rcQ2lp2SZxbJ0zZeILi3SJd0LZBIi9yxbR+Yq2VMLSdU27xpnqYHWJgHrEpptm5ysW5McIOcZzUlDtJYWq4rdC6UWSbK7u0tEhL8pCVRLvosnjpYo1IQcLkp0yCqxJJd2IiSxEWI/FkVdKiPo1c6XhijB25GziDpVFuquwlGT5JIltqWWJZDllQhnYPL61pteD5pSk6S6LnpXPgQpCkxUFTdqEuORF3do7firO3tDB1CX0XXO5Nz+g0QbZp7ma5+o+Av1JFj26pZVA7eOFuOoS2I+3Ku0p8peRsi7cPbV5tKSrNorpqsZB6yh1S2qlkLhyQ5D5Y9qOW7trlqshEIzAPrfars0tUXDMiV1122JZDuHHIu3djT8NjGYlpLAfUR6Z5/RE2o6omjjyK5hurVY3tbLJKfh3zVJwCrBUSVTUJPzUiS7vKISEi+HKr1m8kXEs8kI2+plK0XCLNF4xJ8ll1g46q2KW1ZUdHIsh27e6pePMi4rqkVG/Mi9rreMkVVlmqzMR6sViIiyHL7kctxDl6vdSQ6nbgk2zcpa5pB0MeuSjRq4VWcpCRCIljkW3IUREvhEaxsHaVZj2VXhp8JAOQ4a5Hkch5Ktk/iUanLc5cwkauLXmj9ZHXDIkkImFXTYluTxElFyRUTLHUIsUSxxHuy2vNvc772tSAj0YL6uRQrJajRJswQYruRyJIcnKIiW3WItxenurkcso1WXN46b5OnBZEOIoj+ER7arquERWFRZmO3tTLtEfSI0+t2fTxdIU8T/M8wPwAVFlwtcjl1yPGfnnc8pFotOqLJdINqSS3aWJZFlkW7L1ZUNYOFYV7rNF2Z8VkCblkkJDiXd+L4h3VE9nFnjcGuikk3R9Ij6qoectjj5uXtrXSpNayzwoiW91qPLyTUkUVPEFXjpERbjqjliI9o1V8UWTzR0UiIdokQ9tRowq7pBZMy6VwOJZLjikI/EXurq4xH0WbgYAyjXXMG354kk8jVSQkmeQj5w+XiWJFlSMViWYOLmF08hMefH2BVveW+Fc04SijoVOqcEwMki0CSSyRVWy7S9Qju+LdVeNgrhnNfjEw8lICj96TZqqqKXzEPbXUmd92byvkHcda0OvPNZFJFrLk5kCbJPRFYS2oIjj2iQ+eS47iLHLGvXvziVuqxm1uxkO/g+HGTJ0sziXgoRK/dkPTCIkOPk45ZeqspxmIc5mxo7jj3idBzj9fZUX1HWpfsmz+V8zHuJDmNzCkrXXIsWqDCF6tEh9xFl3d2396ib2w+TlvNDnh5pK3alhkxYs2xRr1dYSTEhWyFbSHdkJfCW6ufrN3giusi1SZD3ZdxUVSIX0b4e6h4NAvJJByIkL0cR3bhLdlluyy+GjqYSsapqbd8Hw7sehtu+qvZXOXTrM+kW+tW1XXLFhaoyMS96hOPav5HrujJcS3EJJEiXnFl2j6vdQa+OZElINH9oz3L23FZRu6Wxk4545QSbCQ7kUEWTnoNL5UfTuyrmCq0bpF9lxyPtSVLd81bOJBMkwTbppJAI9qQ1VDsjC4eqa1OnBOZOck89VbabGuLleh/FIqSbvG7NAS7um/aj8Re2qms6Jv0shPPenHaKBKkqI+rLHt7qocXThuWsJfiyqNZxiRdQnj81dAUhMlVc1MCFwM2KQIt8nR7SNdciKtnFwSDra1JAR9qQiiVL/2NYQ2riS20REcsvlo3Cw8K1uLwW+ou5GaQ4iuLNARcttwlkSK/dty25D3DuoX7NgR7VzW2oOvrEsXUKZH6sqh4+WQ5ZZe0SroshFcnLfj3scxn5+6JBwQlHPFURjWyA+oiSEliWV7h7sagsW8eNmPnAtGjNZF0SJKquIJCSJIke1VEVhyEhyy7hpAxRqUy+k09JkT9JHqEveIutSw1by36QWFiqkKKg+a5EcR/NT8048t2VqSCd5R85Iy7xfF2qDjpkGSw4kgSBCsqK2Qi4Esm+Q9w+2g0vPXpOTD25Ja5pBw9fZdXIkoSKq4l7i7sS27aCcJB81bDFuJR0TXLc1QV8kt2WXzVHNfXY1p3ecE/ePy/BOe1tqZIa607InEr0sF7J2uQiiI+GSKyRFjjlkS2WQkQ5EJCQ7u300Uu+9HdzxHFmzu9OPbuDdSL+MCJRjWnFwPbjo4ouSLdu0RLb8tIjiSZ7RatxEcdxEIkRfiqgTx0KJJisqIrbVUstpVRwNKo8VHDeHHj7nNCQxp7qNMbuuJnGlGtZ50gyWEkVWzZXEl8sh3F6tpF3e6qCjqP29K1IlO3FUcsvw1SFNZbFQcsfV/6qucIVVq18S4ySSQI+YnxH3end21pDKbAo0vLYUfCUfIpdO1Ekh7dLGtoW37guRQ2sDDunq6O4hSS7dwj/EVdSlOQ3MCPtiNuBjy8UuBrJtheYw6hO3rbIRLFdERyHu3CI+kt1A7V+pc85GS5mX5JNWaYuFJCCYMF+tVRR3aWWOgORIiRZduPurM3tCg+ka1E3NHITnygKr2BsuM+SXJuxpKAU6WfeQzdcv1baXQdkPzaJEI/mrNpxSUmqu64WnKS8e3ElHRIHoiljj3L44ojuH92rdkcy7q5Yyzlzy9nnqMY6yE2TnEkHKJDj56P3JF/lre5pq577mEteWYELP8A0s2rFBFozbeotFIRFES+LuL3VNriNpBADOcmfaMvf8ld8v3WrocXx5IWayjWLu2XE5cTrji9JioMp0eRK9OggTddASVIdHd5u70+mhly870mUbKWHy/5ftI1oS5IqyE7/Ocsq3TXy0liW8lESxESSEcfTurn0PKOolJx08w6ai6NEiLEdcsS24rdw49231VV8UxSycarwhyTEi3bf+irGzstjn31yX5zmTE+UxlwGeQCEUbu85P8Pzrvw7dcQkdeyNrqjoqaVt242jyed2Osu20i25F3fFSFwi0YtUnhCREI5IC5SyFX5qgGUWWRBujoNR0/PEVS+0lkRDkJEXux27dtWpRHxL7Q3TVEdIR0FcRyIRHIssa2UsLToOds2ht2sAD7BMZTa0brVMzj2bVqbdZ4qLghHFIRHH3dxFt/DVVq4FFZdZFqOWW0ld2NebsRHgKa27bkQ92NWUW7zI0RZkkWQ7hMSyGnS1Pa2VMpKSUkxKHcLNelEtZIRLcJfKPd6qpdQ8cPi+xtWIo/qGwlj+YiIv3qJJxaJJoeKJizQEe4e4qw3eQbMv5wkF3ojuxSSxyH8X8W6q/wtR2b28qpR/UO9YlMRxyL21daJ5NzUIWaGiJFu1sl/aPq9vw0LWuZm14foBr+jbj+lUsip9Ycvoh1ENZy5OYzONlpBURQt4CEnpZY6QkuRYoFjkRauIjiPu2pxGJZhQDU49J+330HFU6vSopPWWeItPs6ySRe4iqqrJM01hyUVXIfiLGnWTtzkdbE4o6k+ZkleMQjw8tjCNdBdVYv1SrlXaIj6iSEu7bSFN+EvJR88t+DcRMXqZNWzl51KqQ/EtiOX5arDV24k7rDHMiPTOD9I6pXxTnO3QtVZxYleKmigh8o0etqQsKPeITF7E9uQdIiGFaisgiotjtFwvkkQjl+x/NSs0FbIlES9PaNWEmaZfCRe1OtVWm17bSSPJTfqLovMzmepcEuyjbg5WQ7V5bzPwlBmSq6STERLIUkRRWHtyx3ZZd1Jf1tuJS317deTEw66hdEsik19JER7kdHLEsix/KNQM43WE8sR0e4la3Xa6ZCSKySuW0R7vy1koYPD0KYpsGQ8/pMqMwsBVEmIkGKYjlkRavq/F6aljk0dPTWUxxLHHuq0kso6SFm3TVIy9xd1URF1+g1tMsB3K6W2tmRWhtK3RSIuul4moP/AJuWRVbds5BNiDpxFvEERIRVXcoYjuypot3k9fspMRrVrZMqCz3Fwz8WZk2bPMR19LWWIRLJHdjl20+3py/50MbjcPE7EYW9wbvliQbQKqCDBD4uo1SxSEi7li/hrlVu1KFOs3D03tu17wnlpqpBu2bSuLR0M9kZ5xbbRm8kna2SKDePDz1S9OKXcXy07t+U1u2osEPzgeSVuSL5qLpmuxJB2LbIdov0cskS9WPcI91PTLnJckHc6HCy+aj66FW8cmi9eTSCLcV1kR2sGyyyqy6yG0RyySyH0iNcRkXcnKPnr6R4KcHT5cnDxy79Sxd23GhuxmMqlhIYyOEl0+oAHqDKB1Co7dd3V2KNtjlhy0tzx65pNK82b10TRBaBjH7bXLEtZv4isSAiJIkOQiKu0vzLF3Xvy5gVXMTYXL23tfirmL9+8XlyQLLtSSWxbjjt9JfMVJMvdM9dMbHW88mpdWBh+BeHw/XLExZZbltBFYiFHIi3Y+6hirrFdcniyqrhYssiLIh7tv8AD+Wqo9lw/aV6j3uPCYHsIH0z6rMaO9vOV9GacSUsU9cDN5NqqCRES77SIiEcRIix7R27Rx7cRIaLFPQ8kprBy9t5DH7xfVf7vJEd2s5Ie7dlj/lpXWmtM9RvtLHvyyKqrhZZx5yhFkXcRV1DRac/z+ycHNai7p8Lh7kPRMgxFMRaoaI4j7se4qq+KEoqOipqljtLIiIfzf4aqs2r51iLdmuuSyotx0u4iL00RjmqjpVBi6ZkyXFXFIiHTEu7ISxHIt38NHa1qjS5ypOBePHWKKZujIvTuIvxVF3K6ZI9GWp3K5baM8I8YtcvEGeKRbctUS/KPdV2GgICdVXahLRTJfSy15Z4SCHcI4iQiW7dluqnVgwS7RU9u7vJV0x1sRTyHLuGrPT4pkmsihkXqLuGn6U5R3VAR6lwTriAZ20nt8ZYv0pBAlsdqCQoEREqXtLHtIu0cqQmpMXHDTca4mRbly9vy1KNeliBNIyOmnvoltc13dWxEoKOoIqq6I9xFlWypNW74EZInQoeSSo4iJD7hxyL/r21TJYmqwLJ6pEJZd2OX5e2tliauCEuj0CIfNyLWyL3UajnIgsjbvT5N3U2vkJFjoCgI7du7dlu+EaHjo9KSIpqmqRZEr8Ij2/vfujUfHTJTULVVx2jl6Rq03ZvHmr06Y7e7LbVN3eKENVT7lUclCEfVpDl/FUfEeqcEm1W1SJT9akKX/KNSC1WIdTRx+LKt1NH9iIiPbj2065KtUHBqWIJisJGRfdJbqvSTFm3JDpVgJDHEiItxFVYllCTJHWLgPzVFwRx8wctu7ItpVVu8oWqyioiiQkQll7sqzx1FCFMVCHHaIkPaNVUlFv0ELVE1SL2jlR/6vpulih4ueayLzV2kJdMkXbt+0YlluoHvA7yA1Wt7yHpdGmtpvBSdIDt2qkjlu+GvIuGrjX/ANV9KQ923H3VVcNyYvF41TS4miroqkgQrDl8JeqvdGSyQluVAixEqkZK95zd1E4p1bcWqjIT0atPEQl9lFfQQH0jkWORe7bjXp6Ui5B64RjbTiIgMUUxFquurjj6hyLuL1fi7aHJNWo5dRu2+mtSLFP7Lt91Bs2335z5n7TH0VClnc5eR+z923L8RFVpRZmWROO7HbluL8tDScLZF+Wtuly7lNvxFTbU5pWpOB/SXT/mKrUW84EsTN4i1VF0OnquVST0PiEh/wApVqgKKLIvJ1VxLHtyq5A2zIXdMtYeHZ/pdOiLAXJCkkOI5ZERbRGge9oYXPMBAQ5quOm9qySYxse+WiF2Otj1OS6S+W7IiHcJbR9NRnachoN1hTFwCwkWuxLW7e6jtwcsWMGsxYzl6W6k7cJaivSvCcizH1CuQiW74RyrditbtlzEbdDO5AuB1GqCsgnIQ6K6ChY9pN3AkJCJF6h/DWFmKbaDRJIPSfr+Z+iBtVlyXGtrzwIr3BAi8JuxIUVXbYiQ0CLtEi/w0XRfNR4qqXCnxl3Rbidm/JJbt7dYS3bvcJFRyV5wzMxDLtpezYp7HOHQukEEECjWKS2W4ibMiSEsu3Ht9tIjvqJRZd90Y8Miy0G21JD4d1FT2tefiGx5H8dfsmsg+FdUW5t23ZkXHvuTnLxrCThJEi4uN5rPVcsssm2sRaPqHIRHbjSHJXvdM8zXkJS75t48fKkMgPVEKSoljiJbhH0/ujQN5FrRbRpIPBdCLrLQ/Yljt7qqksiokShJ8Ej/AFel2lQ0ez8PSN7RJ5nM+UnOOiE0mtdvKdVuiKhdOsS+Q7UhLaP4qgVfIlwJqSIoD3CKXq/FUPF105Em32j8NViJQt2WVb2sULle4uOn4k16rVDH09tVS1FPMFPb8NSxDdu8kWrN08SaoLKiJLq5YpD7ixq2jGvP0aw6CWt6Rot1qjWuqIbwaqFx0yRVyxy2j2jVhJmI8R6j9BfKW6jCjx6wZLMHL3gi3Xx1UUS++x7RL4adluR3M4mrVdG3WxMJBDqEpHxJFFokj/frrEIo/ixyrPVxlKgQys4Nu0kwrLWN7y5+ssoX9TRSISLFIct1dAt/k0rKW19cZ69ou3Y1JBZRz1yK+vkKWQpJCQjrERYjtLHdS1y/vZxa90RjhZlFmzbr9O8VJm3WImpEOr5hJF6e0sSohzMvpG8rqdv1eLpWJFLp4COF+S6UemOOI7hH2+kR7qx4n4t9YU6OTeJ19IPv+8we57nbqitW256ObOrubupSNFq1yBylGEWRLZCIistiI9pbh9IlQx9eV3TbQ+Mtc8/JKjimkqu/LREcS24+ruoMmzRkOOo680/SkltIfxVOfRih9qeIbe1tiWX5hrVsWvde8AnyGSvZTvOWhOJCSWFaQfOnpIpCIiuREOIjiI/KI15aaRU8t0jqgO0R7RGhqynmajfJIR7RGo+JdQW1TI60NY1XtLe6pS01CNbqkkMR2j7t3bUPER+7yq0izWHcsjV1OPTTRFYkdhF7aK5rUNjnIci1WLht7fiqzxZokuWTVUfhSq0JYq4ijux9SRVaTRb/AKWaIvGvVOu5JcdFFIfTksW2luc5Msa1dnkeRtlo9P0KgOkHAiSGkkuJLj6txKY5fMXqr31es2BR+rK3L2Let01yWJR4vqLZEIjjrIqCWO3tyKiUS8YoyyBXMmL9giJFpEqoI9u0ckyEu7EchL81DUfCxkhWdODJAVxJRQUtbblu2kQ6nykQ/NSWYdz2xWdP0+yw2nxFdTvLlFzTtDwy15WDg2rZN8MGxgGE6wXxdLEQ9Oski5JbEiyEiUEdxbqVFOSHMWcnTsIeXQN3RKunGCAto9t9iUUSWUF0mSaekisKg5amnkNfSN089OTduuGfMyQh7e5h3N9aPGo9zDWytbRJJ6KuSjhwsgQuFBcKIqCJauJD94VIk5fPI7mFD8uIdG5p21nEDGyizh5LpjNpNnSkiuuim7EWifUCoSmoSiYqDioKZJkWRUdLC4envU2D2/eapoa3urlcb9DfmAjcq9ujy7bpO27NGQckpMoJtCarEQoqdWS+iQqEJCOKhZYl7a1nvod39FxM3NSnK1/HRcO8TYuhJ4WSayiwpCmimSmS2SiiY5J5DurvlySHIXnBzci7hvPmS2WjLetiPaukm0TItmMzIJqK+UkAIKEyaCJIiXlj6sR3EQ0bkmG8h/LOjzC5hQibrmIpCpxUq1ZuxYKi3dpKqCmOlqCmiiOn5giRaJY5dxNfUpUzmc0d9veXGZr6Gt1QTppwluXbCGGTdExQMrkaAgk4RTJUkTXJ3igppiRaapCRVTefRKvSKnrcgUuX7Jw8uzqCheln2j8XIo/fFrIrqJpiPqJQhHaXtKu038w5HMOW1v8ALG0OdUU+gWtxt5CedcGL/rXzhQdJZ2OaApppoIkWKKZKEW4iIiopbn0h7BPmNzKcjMQ9vR7uDTteyX8jCnIMWMW3VEdFRsKZKYrIjkWSZbiLIS7aMWO7qK93NfO9kfRovK/15EbFsdo5Si3os1XSMm2QQJ0WWKaK6ioprEWJYimRZbfcNAy5NyDyRkkVIdw4m4lcm7psq+WJ2gSJYlt1P1ZD3V9gW9zI+jrx5gP7jY3jbse2iWrFRrHHDyLSOl5ZNFPUdimikt0jQVByFDEVCIfSPd8xcwrilpy/pyQeXc1nPEHSizt9DILNkHeopqEQpqJpl3EXcOWQ/ipP891zWgN+v0Q3u7q5jN8qLGtR46UvfmEJmsmSyUdbrcnrlIiLamusp5aOI92JFUfhn0drRcOnjq9Je9TTLJixZsFWKSuJdq6q27d8I9pfhpIuiGTWuSUcRPUCy6gs9VVMliUyLUyES3DllQhFwmzRdM1MtAiESSFARLb8RbhrH8FVqj+ZXf6QPwke89U2x0d5G0bsFrm6bRrRfisJYtnKS2k2yLLycS3bce78tWEr7uqWjZCPcXc6ZkIisggKqukriOOiIjtHaXy0vcXkfwTHFiglw9yqpEVEkrYl3UEhcfhz5lBqOhaqyxNVuiHIse74d20a01aOHyNUe+f3RPtd3igxM1m5ZOk/0e4SLHKugN5KadwNvOLs4x31PYyQxorsY5BJygKiwqrDrCIuC2j6iLHt25UwSX0cWqrHqOXXOW1bscZCKrEeOgvuIRyEci9RD3Y0AmeX8NY+k1kbi+scumpk8iopuXTMyHuFZyQ45fKP4qyU+08JiobSMnyII9wI8zkhp1mXZJEXlBFYkW+k6BEiTSXJL70ctpEJeoq2aTjxu/B0KiRL5eUOWmIl6fylVyZh/C3vAXCzNVJZMVP5uyWEchyxyLHt7S9O31VmJnEbbfJSUXqpOvSQ45D8W4a6T3S2WiU7fKqSL93OTCzmVVS6ohxV80lMtFH3ZFuLH81PrPkxetsrt7mu+ykZSAY4vFkEJxv9sb+rRWbqlkI+ohyx9WNFOHOm6ro1Vrq5hoR7vS+yPko5InyuJY6RLopawiQkXqpSu2A8HnnqR34yuTECTSkI90uSSqOWX64RLdl+bKue2riaw2TwGeRJ9jDY+pQMa5265O4h9HWW6qSY2hcLJ+5LRZwSU4SyQkQ9wr6BFiJDljuLdStzRcW3E3O4i4Ba0pFuxISB1CpOVEFiJIdok6EVlse3IhHdl81A4GUuOzpwpCBuReGex7oft0c63JLCWQ6K6PxDltL01E9ubUknrp046xWQVJ06cmnkuq4IiIi1i3ZERFV4bAGjUkvJ5S4n7/fM9UbKLW7ysxF6T0bl0bqUjhcAimulGK9N1aIkJbvy+0t1YudOB8bcKWyMuhArK5M0JVVAnoDj+sJEREt3qERoCrKLdQTpuoQ5ekiy/eqqThRZUiUUyL5q2NosY65qI1ANc0wsJx0xinUK3ljBg6/riHaLndl5nu7RxyqlxlE2qIizdF3ZEKSWj+9VAY2QcecKOkA4jkrt/wDVRRG3ViIUSUxNYhFL3F8o0VrKajSfCFR4SRfpNwisIksWOlkRFjUIktILabdE1V8SLSSGj76B8JV1vD3RKivo6DlLEcsdw4luo5anMWUsVYhjIO0XQuB0+mlYlu7yy+Ych/NSalVwp3UBJ84/NC4OtSYnDyC3HcKSA+5VURGmq1OVz258C4TsQ0QISLXfS7ZoiOPd/WCHIvbRq9rvk1bca8WnGxGke6VUZqxUEzRFy2IcSycLaWRCREWJCsXaVIXRuiRF10/BJP8Aa6X+Klipia9KRDD7/ln7hU0XN0XSrrtzkO3ScOrHu+VMGSTfHxePJTrlt2WljjjjtyyIR+IqQpGWaovHXh7hLSJTaSTQUCIfTt3Y1qlFi4Zt+s6NqLcVhEiPcrkWW6rLjw2JbgSzMnQLZaSuI4ljUwtJ1EWGoX+cfgAjpMNNu8oHnWOFtZGHdCgsOSXV9xI+n2/mrWNkp5vIk6ZvEkDREhEdIcUvwl6vi7q343U4dZJkoICIiKWqqW0fSNCicKOBJP3FllWm0uG+FHOHNFlfDXGus4kCVdFuJVsljkXxFWqUlHxfAkWbUSXIssiVyLL8uNXrI5U8xOZTlwjYdunKm1EiXwVTHHbl6iHcWJY+6i/8iPMhrGurguCAQtuKa4pm6nngtkyWLLyh9REWJbcfTWY4zB0Xmg+qAeUic9MtUo4hrXWpNcS0g4EeoUIuPqyxx/hqsDjLjuUH8VWZGN6GSXjW7xpI4ltdR5ESCu305CJfu0UVs2YaxTOYkkRQZvlSTQLESIiHu9WX7tai9lO2Tqi3nKrb0KjclwRsCUkwjRklxbk+eKFoNsi++WxEix+Ua6+25YcleWUK7l+al5s7um1EyGOhbdeEo2FQk/JWXXHEi3dw7cfirlabeJi0dbw0nBEJDkrtESx9NW03zVaMcR5W+h1BKk4TlSVIVhLIdpbsSH8Nc/G0K2KhjKhY3jGR9+A5xnyVvpOc225PVlcxI/l/CuELV5UJdXMtSRlinVfEkFURIVURQHEcR9wllliO6k6ZWtJ08knkbZ5MEnmKiH856qqREWRaKYiKIj6cSyxH1F3UFSdNW7stSQdFkJCqQqluHHty3VqpJRrX+rx6S5enVy8r5f8A00VLAUqNQ1mA3HXM5+eeajaTGG5Odlc0Za1nAxrOSuRrGrFpu2sLI9MRIl99iRCQiWOXpKlm5NNx1Ek8eGJLLlpNBSEduXtRxGh7iYcOHYrOsiER7UvJ2/D7aoKCs4WI26ZZEWWIlrYjT24amx5qsEE69U6W2pjO+JJxDnAupiZVi9cXiUaT4umScCOOto9uWO3Khy1wOFETFupoNyISJBIsRq5BWbMS3BdYY16qCOLf7KgS5C4LLRHEfdiVNck3+q0TJW/brdKftBZdF0rIvreFFdVxoDrIisQ6yIiQrDtIcsfTlUNakx2zp979/WPdVJd3kgKLSDgQEddXIchx3eqrcRA3FJPAbsY1firiRYigSxYiORFiORYiIkRF7RKiMk8mFEW7VZmlHMlh1EEi0UyHIcdbH77HbUtrXNd1uuT+p9ySiDxYSFVCIVWEnKI7iFbR3EPdRPqPsupgXfv96KnNTBYfJi5eYbFd9ZkS8kmbFLF++JVFsyQWHcWTlbEUdvp3FSa4kI3ImkbGiIiXcKuuX/nY/vCNNV3X3cvMkm7i5bgQcdOI4xCKKwpIZbfJSHaRYiORFuL1EVQQ9huJTg8cOLijo4GrNaQSQfO9HXRRHJZFEu3Wx7USxy7R3YiWbCuxBcX4pw6ATl5nj7COqNge/QJohnXJSOtORiXUXdF4S64D+l7wQSjvChEcRFAtdfWyWWESJVIdojtpPtu8xtGaGQs5ujGDiJcHEwzbSC7ZYd2SCxICQ7tw4iJD7qCpCiLvRi011+oSx0kBIct3t7iqzchOotcoNwzZoHjkukgrqkkXtIvd8NVTwTGl4qEuv5n8NPYfWUsUmwblduC5312SST5zMTzqUal/2i+d7lRyIhxH9Tjt7S9xUJaPlI2S8QbyS5OCItVfV3K5d2RFVVIfENfztIi/vRH/AA7quBBrIsQWHpXQ6uREgqWQ/CSJdvaXprU2lTojZjuomtjutW1yTjOSkl3kbb6Ea1WLIWyREqil8I62Rfmqg0ePMhyWekhnuQSVxy/i/ho0i1RWcD0axCa23yh7fhq8DeNcMXLVwiqyNwORE5IcdbWyLHHHHb6al7WttTdkUtPiYvHDh1HtTaiPaKq5LY7f4qtRsXPCWoi3IkPUriJCNW+sbs0xTFFBUhHTFX3D/iqitON8vLZj7ci3DV3F3dCpoa10ucra8OP3y2gJLFuHEch+L4askxYiqKgutMS3JiqqO0a9YsLIX1MjAxMtCxp7llV370UB/CJbliLLHEcquXFyuuyNe/pKXh3sWRKChNeIotma+jlkKJOMciHTLIRy3Yj3Uh1ek2rsXvgxKHbsa61qHqTyJcTTTUVXNYhTFBLLEh9vxdo7cahYTqLqSZNnUl4O0WXRTXfCJL6CJFuW0R7sR9NMvLa/rI5ey0bcMXa9xTF0IiSaBuJBBBmCyyWkX2cUCIu5bdrD6aD3Lf8AGS7hwtG8r7Th1XCCzddVuk5IsiHElRElcRL5RpYfVdWNLZEMt70jXymeWoz5ITiKjnWp2kuQEvMtGktYfM62LzB0WK/FBUmy6BbiyJJbcQ7S+L4aUnCPJ61l+Ma9Vnb0cdq7qOeDEtkC9Qo6yCpLYlluxHL20jNxbp56yJLEsOOKRY+qrScO4ceYLXREu0SEqGjg67R/zFcvb0Fp9SOXSOspYZUd3nJ+vS8YOzJR5bHJddFKKDiP/wARikr4i+27sV1hSWSS3EOIooZeoaS5WfkLn4P5C5piXl5xwqji+dOiXJVERISEiLd7aibs26OSb5RXLL27atuHDNr0/h5IL7SIhSSLId3aX/LWqjh6VLJgz58ffVMZSa3eVVCLkixZrMUEtFLLFVIUld27L0kRfm20Uh4NmMoks+WIkESyIUscsfxCQ1XlpQZZZv0rUkC+7LVVxHLL/mryMe8dK8EfN8nbkI5D+H3Ux091a6LGXQ3NFH31ZauyFHxHXLd55CriXxbd1V3Mkno6beHFINoiqqqRYl+HEaZrF5UuL6lmUHGz0aEg+dCmDFUyFfR7tbt0S+EcsiL010yT5N8mbSdE3uHnnwAmq4tXDVpbhOXOsIkRbdURSESHHJUst2QjXKr9pYXCP2TiXHlBJ+i1utp7pXCGEdIy8k1gY9Fd48kFBRQbIJEqqqXwiO4qcp/k5e1lQbecvS2/CGrhXTQF8siDlUv+BlrY7e7HGulPvpHzL7j9QeSL2Ss+3SREeCEncRLkk3HJUkh6ktFBLIstJLcRCPcW2ka+LpiLy4OJGeSloO+ykunLiSQqRpNcR7l/6xriXzDjjWZuNx+IrMOzFNnEHN//AImB573VCwuuut3fqnaP+jzxWtZ5f8Ne1p6CLpFuowmOJIEJEJZCRJEQ5D3CIkWWP4aDtOZFn8p55vGo8smsk6jdHzLhZ4qk6y3K6JDliK2WOWJY+2uQsXTVFZ6M0i8drrJEmkk2Xx870lkWVapxrfS6xTVEy3JCqr52XuqqfZlaqXtxtUvB7uVv1BzR2vcLXH8F129effM6Ddz1lo3rOKq6uj4gqbYXOOI4iJYksjuHcKS271EXdXJpVy1nngOCUkV3WkJSCrlUVNVx6i+H96hyxJ6hqLZKkRZZEWWRVEs8L9ORKbq6GF7OoYUA0mAO6CELdnRCJOI/w1Mk3DVUS0BcDpbSxWHIS+XGqpSWsmWKYgXuLcRVh1OTDxHo3jwnTfHEWypYiO3EccfbVAk1GKwt3haSpfix/LW1tP5kirirt1vdWqzoiV+LHHtrZcVP0EsQkWI5EVEloVbp0dGWZPtbzldIS8j5iLH93Kqa3h45ecS547sRxGia5ru6subt5GncA1gYRhPN3Elxm3GJdKUQQooCQlpkS5F3F3CIo/iqxbNv3JcEicl0ZOF26DqWXKQkEUhVRRHJYsliHIsfTuIviqzbloX5ecM/l7Lsh3LoxJC3eKMuPVuU9pF9zlrY7S3CONALhjp625Io26I9VrIo7VWLkh10C9qyP6kvhLdSm1b3Gm1wuHlI9Fd7GuTHbiLGalo21SdQ6TqWXFqhISr7pGTEiL75ZYiEREf+sqZ3/Ja4hZPFkuYVnPHbdASYIRzpYV5VbyvJQ1hSyLzvT3YljlXKGkpLRqnVR7hVmuQ45CWJDuy2+3djuojcl1vbvbxqMhEj1kc1Fr1HFddyq5LIlSXWJZUvNIi7RxHH00mrRr3jZuAHHj9MvugqVXu3WqJhOR7VzwbTdnoSOsWiqS75dssPylliiXxEJD8NMHMC6ReRjOxbbgYaGt6PdrLJdK8F6u+cduqu7xElh9IjiI49o7sqU1GrNu3LJYjMi9OOOP8AmqAlhZraKbfSLIfvxyIaeaFN9QVTnHUxPONPohLfE5bcEuPBVAUI5BkYpaJKiqXml6liyL4vTtqPjt4knlu7cRqQk3DpYlHCaop45ESW4vykVTcYlFNuLhF9riWW3SISH5qeDzV2qrxcF2lt+GpOjWLiOX+jL3e2soiTXFYcUzHtLHKib+WRlNBTw/SVFAtchXItdbIsVt3aOJIjj8PxVJVtahxR7Pd9syxH2lU5EiP3KYpDj3erKqp7h+80q84JHIunFUg7R1apGplllCW1FiIvVuKvJteqWbtWrFddctoJJFkSu70iI1K2ax+iv4hMICQliloFq5f8tRcPB9pOOqXSEiJVVDFPIvSI5en4qFr8y0LM6q3uqRGHy4A4kniEaCxZCkvkSuPuxrMrBizbnILTDVXIvKQxISVH5fT6dtAeItxdHp6vTkJY+oqxwyJbUWEUf+ENWKb7rpSGlznKVUlhEkdQkhLuH3V5ElE+AdPkgaKuoK+r/hqVL7slMhD4S7ir2Il9ymRfFTkUK+tIPJh2T6SWVdOiEdVyqplliOI/uiNREpiWoookQj6S9X4aq8HGKo5KVMZJp8C3Y/4vmobbUcWtUiTpRxiPSpbe3bl/FWqQimvojlisPq2/iqBJb/RiTpIPiq4zZuHBeW4jlSL0krjQuc1veULrVEeiOaJCOXpItv5a2WFHTFPqgVx9Q5UUV6ONIVJpRB0ZFsFB3iIjlUc44YwLrw1mTV4viJEukrrCPwiRCNK2t3dCDa/KqjN1iRfanQljjikI1mSWZ/oFNZR0R4+pWhvUI7lFtfPL8NWI5FEu7EfiLdl+Gmub4k5r7t1D0VtFXJRFTQIS2iXdRKRlFpZBuj5oi3yxQLcKQ4j2kW6rBEi44Ft9W1Use2hahIprFrIqkI9u7GoBOaB7Ld5S8HWnwER1Sx3EkRbauIyi2sDpu8JIkSEhLtESoSsSI6SgqEWQ7svSVaa2XDTLt+Gisao17mq4o8T/AE+dkrl3F7qqlpkkSg493b7atM2qbhYkRbk8JYdpD2j8XxUbUtVvFoIeILaq7gtwiO1Ifm7i/CO2hJDUbWOqbyX2ka4dYkKZafuq4jb7wuPFN4noD6SKme1rReXI+OHsmF8UekQj+jVRFXcWO3WIaIr8oOZKYrOLvgfqnCsnaLZ1Jy5CggkREX3WReeW0tqWX4azVMdRa617wDykT7aoLqVPvHeS07UjYPQbtdB4sO5VVtu7hHIcsfTj/FVTxp65RcKNUS6dv9+qOXlZF6qeZa1oTlxcDKZ5d89Yd0+b+Yk5SRVQJDbuItHVEu4cRHLtLLHHcDuzmPcVxsXsPMSluS3UORWVdNoJFBdck8vNFfREhIvUW0i25UmjXNdwfREsPEyD7Efj6Idu5zt3upehLmmIN/1lvkgk71MuC6rVFcg+IdYSxqxPXPJ3Fm6uqWlZSSdKksqqur5SnxY9tV2Mam4WBqSyTPW+7FUsfzF6aw4JxjtJJIccVMSyIvmrS6nRdUvgTzjP3R2eJZaN2ejksoJe1BIO6oZIUxHWEUkBLdpJVR4qLN8vvRy9VTslESWFRxkqXt91O7u8jua7dVfg4UJIUW47vh7q1yRLasmWP8NMbJZFRsrGyEa30CVFwRIID1OSIkIiK3pHzt3yj7RoSuzUyyRWwy3bqkoXMcvMY9moqKizxrj6hyLKpzZsyU1PKLIdvprdLURZ9rNJUiyxIqi6pEeBLOtBHH4qo3I91rVsqnorCj5Q5bh0i7qlSdIiiXUJq44kOQK/xUIWk2WJIp8EeI5bSqJsWisKw47Sy80ch/KVWaZclF9vdRXhKNTWASklWYCX9ZEdbH5h9VOduFycarO7hvq5ntySSiygoxLWIJBseQlkqSxEJDiRbREaFo8wUcW0ox5fWk0kmYYpP9AhJQv22hlokX4dtLDw5CWfOpZ4txXeOlScKqkXqKsj6b8U003SzyIn3gn1kFIN9XvI39YOYCbhJq6WeNzcbktViI5D8Pl7qbbYuJu1kwZ3xKLkJJOG6qWlpkgsSJaJYinkRCW7dt21mN5pX3M2mtbtxcwZxnHtI/iyiE46PQWUXP0t1VSVRJJIv0bjHIv9HaVI0OlGCbxS4ElFVVvLBfVIiQL1Fj6vzUO0r1WPbXyj5CT65ge2eakOjeC6tF84Z2225Rra+lZdsQDinIpCogRCW0SbaSmQ7ccdtX5HnsMaT2HmiUdMFEOnQEHKKqqJbRIi0xESHu2jjj21wJTgzcIGDUFS0hyWWNX1ZekcfbjVXikCnDJuoX6B7sqSeyaVQy4n7euSRsl1+6echT8a3jbbTbxfS4poKYDrkmKmQksRbR7vSVDZbmJJKNE2ZXlKKr4N1Ha5aLkle4SFHaO34Sy+bdXMkyxHHTGraOsogfHHyxxH9GI1sZhGUAGtP79U9rGpvm7yWKbVO3556hFkmJJDIi2UXyx3ZaKePdlVNa9LgZ8QIpgHWQag6SaP723aVRx1gXFLsPEoiLJQN3+nVREdvd3FlVa1bUOdliGRWeN4hmr+mVdR7dJwug39SiaSqqQqF8OQ01tWnaYfpqr3UXnOYijyRdOrb6qLYFiSTR2om7WH3eZpj/DQ0+YF5KcSIpIi+ZBPt/LT2gnyCb2yozj42emXhu0gUk3RC2X/AEH2CkI5Cl+n1d3zUMdnyPZxXGXt+2LskTTaqNFl5GZSNoLxTcmoIJoJK4Cnlt9wjWOl2gKkgMcI0ka+5nPqqadpwXPOofPl13hJqrq6hODxT7SL9ZVxYpp1iLxmqvrY+auOI/D51F2U+9RMTttFdq4TTURUVSX08kyTxUH8SZENV3xTj1IeC8kRiPAdPhmW0a23XHeC1NY1G7RlGnL+aSnIyYiF5IeBI/ocwyEgxFP4hcpEJfNiNM16c4LquC0mFqzCLdmm3ycMzj0C03Ke0REu5PEcSxEREsliy9Ijy1ZUDR4qLpcM+JY7f/nUrh7FdAm349Tx4o5Y7vusvbWOrg6dasK1VklvFKcxtytsLidsHvijBV5FOBAdJWO8gshxIcRHH1CJZfDlRi4Yez30YzmIfmNKSM8+XWJ5GOYokyZp7dyjklfOUIstoj247t2IqCMsoili3RHH3l3VCbxwoBN1liLdlh6a1bE3XNMe35K75bvI6lDw5NXXUSSvWIkJES6ooiXwiP8AzVDIzzd0p1TpNB04xEfuBSHb8uI/u0EbqCorimI8dUSH7oSx/NXVkOQKl0RacxYV9MJVDi04O3IvmKrFVHP+nER1BL9GPupGKxlDA2nFPi7jB+4GXqhfiG028lzLhLLI/wBXEUC9yVRcJDFbWearoS7ktchyrqE3yZieXRxyfMiVkV3bpAH3CPikUv0cUjEePDhrmX/zEh9NAIa44C2nbSathvPs7hbOlHaKfB2l0yAiXl47ciJMfcW6rZjKdVt1AF3pH34dVTarqiBp2jdq9tldSFvSpW91QoC80vI4rf4vmpo5WQnLddzJ/wArUfPi0BD7KuwVFLSIe7IS7vw+2mi9ednMyTjG8Zwn0FmMst1bWR4RKDZ3xSyIcQESIUBIlCyEfan7a5Yu6euleLt8q6dE5Iv0Krr5ERfFSAMXiqT2Yjcnu2EzHtr+4UYxzpbU+i6czhPoywT0pAp25boQajqDGPkBYpq93lqqJZKe3txypZvK64h7IrMrXs22ImPFciSNggQ5Dl3ay/nY/DtoNASPDjxXaJRTB4soniouultT/V7R/ey7qwEXDtx0jdESw5ahGll+ihoYMUau0qPe9w5nL2ECesSm0sN42qr4lJPFelauV3Rlt0GyRKlj/wCmpXcG4ZxzWSJugQutYfNVIlUiH0kPu7SptPm46Y227gYiHj4zgIot0W7PiqmKu3LgutuxVLgKYlu9RfDjSfc98XrfDpKWvC5X8sqmki3TNyrkIiIiI7flEa10hiar95kN88z+/NQv3t5MsxPz14WlFtLieSQcIVUsVHUmiml0+ggkiKLbESyHQ7t23H27k9UY1ueoOS4j2kJY5fmqkX6XWXEt/H4qcuXnLNHmG2fN4+7mrKZQH7BGuGqpdcXwrDtR/FV1H0cDSL37rB009v2FTqrabdEIjp5mxYKJoxrNBVNQdMtLJUi3bssfT7SKq0tcEtMEKjhYix9ORY/l7a6GjyAk4iNkJvmPeUbakbHkKJmLVV8rxcY5aXAUf4ssaSoSyl7qn3kbbL4Dj2aXVrSLhLQ0mo48CVJMSIu4u0cipNHtDCV7n0X3AamDHvofQoPido21qXXDhw4LJ0oqRfFTfYdjO71TUQi7othnICqKfBjLP+mVXH3CRDolj7csvaNSS0ZCRUa6h45JNyoopxU4zDwS1QTT/p0kh2iJfFkVUWsxGN4dCGGAYSHFo9WdqPDS03B5Jpjo5fsk9PUEfcoVPfUdVozQMHnH4f7FHY89Feujlx9UGQK3JdVuoShqCPg7V51blIfcroiSKXykWXw0yFYHKCEkE3yPMNxejLaSEa3ZLReqW7IV3C21Ie37rIiy9PdS5JOop4m2kIOzkIYOLZFq8LX1xWcbiJwOW5P07d1YUuaaCD4WlO3DJhFIOfEEYtNUia8HGnjraeWOWnty7qxmliarWzUPWIH4EiOEOnroo2hnvOVFBmpb8ihMJrJaC2SiRM3e5DdtHuyEh+LdTNL3XIXRGRzeSnLkl149BumhxlV9Rs0RHVHSHIvTkO74ipLkJkH6gqMkjTAVCLHiVUlXBKforacOx5D3d4Iw9tN2SbV9RPgSMo4LItyQpbhEaHLSUOxzUaqLruC9JbUv3aEOFXb5IXzpyJ8VlccsN23H/NV6Oth7JAvxTVSFJDL9B8e7iVXY1vfTHVXVO6FE8nHT5YVtPgl8OIiP7tU1Vli+87qIeHRLHgLyYFy4bpl+hcG7gUy/CRJF/DXWlJblRY1ssIIoSKuiWUVTf8WptVUFkkFh1dJZ3iOtj8Ij/TWbF4r4W0Mpl5dwH35D1hIqOc3vLjrONWeEQoqBl6d2OVdWkvoxcxoNijNSDVm9ZEWKvhTxFUkskchL/he4u2qNxXhy5n7aykoGbjrnSSNo2ShwYsItqJEoqPDiOkqurgSgjkSuRJljkONC2F83DcUIs2mLseMYlngTYWbNIc3BiIpjppaO3JERyItvdjWbFVMdVsfhnNYJzkE+0Qo+4W2/VDVGFu2vcIw9zpqrcAxJcGRpLrpCQ9uX3OXw/hpzuTjywimq7qKvxeTbLskXcdCqtRaPAW25JOV9yIiI+lIsi7cRpZnZzmlfkQ0nryuqVmY6L4DFNVHL4lNHhh+kQTyLIRx4+3/5UDjpeS8AdQ3B834w7hyi6ct+LYfMWRyxLLHL9cVONGpXLHudEagaH3E+0I3NdzhMFg84r25cvHrqx3CDM3WWREgJYo9wiKxbhEcdvqq7dly3hdMgMex5hSs+1kEhUfOXArIaq3csJCRFrCJDtIse0do40m8JJHqODZN5x03af+lPS28KvsFhex3FIiVz4plw4kBYqceBf/LL5aYcFQbVOJawXnjAn3TGMY43cVPwgbRY8eqkpJeWx7tIdBDW+bdkPb21rJSEa34ijCt8UNLzfTkXze35hqRy2bdc4jm5qaCahJIN1j1STHLamSuI5fNjUItm6xqkUfvLiKvBLV/+Xtyo273eTiN21oWjGSURQDw9x0UiKuWQjtEduJZZF8Xp/wCXdJ5OOsnSjhV1kRLES6+sREXcRZeoq9x4JImrx/Qk3P8ARipjkWQ1VXmBS8lNZVTgmIqD6e6jtb4UHd7xWycS86rqiTXQQItHLHu9w0SbuG8asaykWyXLSxEnI6uPxaJFjl82VL/1gcfpIxTH9GWX6KiKaHJRm4bkqSnYIqkJD/honNc7vKbVjW5JudyTGPaG8jYlCOF8gKYrkkS2ltxWISL1EQl29u4RxoIrKMU1idE6BciHHtxpza2Fy+W5Ys7we8wHfGS4tycuuHSqm3a8CyEW2liOXHIk9wljuKmu2+QsnyoZFzG5125H8bcXIohmg4UFyXF+Y67YSFEix1OCJbtwjlurkntjCtaTm57SWgRBJGsA6/vmFmOMuBsGi4/48zJo41G+hkJEkqI5Fl7fbjTXYfLKb5mvnHS31BtoyMbN1Hz+QcKJ8E9YxAkEEVhEl1UhIiJMduKZbqguSY5NlLDK23b1yQhpPkFxYIuwLgAmmJcdNUstEv0/o49qvzD2iqP7xuWaXY8LtuOcmWwORV4tnj8jHj7scshEsfVjWraVsTSmkNm7rqPTQ+8eao16lVvJOLKKtXllcrn64XNB3IlxRRJKPj2fiSD5uWKo6y2sl0xY49pEQltIRordl2/R94yshcVq8v5BB06ZkUewPFWLFxtHIkSLIcfM27h7do+nmcvEii9fLLLr4cVViQIgEiPd6t1Y4RzlxxboOnPHFFLFLgIDtHcVAcA2o9tWq83RGRgHzAyQ7HaORKR5kXZLMF4FxJM2UO+douF2EdHINGwkPaWiimO6h8ixUGYeJw4ulWqK5C0VIdxI5bSoicfFx8YrIFGk4QPiSILKL7svlxqHjNLCKXHTS/SmOI7a2MYxv92IWttJtPvKZGJdSiwKSUolCIRrMSSVdqrdo7hFuPcREREW33ZbR3VE1TiWpCJR5L6yWOqX7xd20qjdTb1cTbcVePHUHTywHtyy2+2q8axfSZEk2H9OO4vMxpoG7LkW6126rPF0zaqisMePdtxL01VcOnGl3EOXuL+Kum2V9G3mdzDiXV22xbejbQ8HZE+cyKHlC3R4ErkOWt/pz4dol/TWqPJS4W16R/L+G8MuKZfsReOlGyhCkyFQ/wBJJ8eoFHIh4Dw4ljkP+nblWT47DTY14nWJRWOu3ly1Ju8dIjiiqqI+0aJSVszkGaCc1Guo1csSEXKBJFuHL1fCVdLGB5bpW3wuJ5zTZ5oqE1bRlsRD0lXZiW1VVw9FIUu4e0S2j25VagvpCS7ZN1Boz11NYdBm5UZA5eN3yiptxyAFCJIRERUESyFPU9pVmqdoYirng2yG96Zb7bpn2jqkvc1vdzSsvysu+2YRScuSH8NZuGvVIDLLi2VeI5COLdAi1li3CXb27qltmX5ewK0VPXk8dyItXWRQDFruXRH3Ll5OPb6SKle4H18XRMKSl0STqSfOw1ScuXWqXES+ahKrFFqaPFRTMz3cNv8AQVO+HrV6NuJfm7W2R98/XI8oTKb32Wrpt7c3fH7cjLbSsSKYWci6dPI6OZpItlVXXbrrriOSxD27vT20oM7kt1viScCprCREKSrvXQLIe0hxHaPzZUE4LJif6VlOo4H+qxxHhurdNVy8UBJtwEQUHAQHb/oIv6KKngqVKnsxp5lWyo6iNUQYs4dRZd4+1UEBElkhbDlu9I7i2jl6t1ebum6fAVC+1EP7Xt/dqqkzU4LaRpp8OPAf9NFeCDmR+zEAgKSXlJJCIjlTDa1yF3aLm90KrxeLOB4+Z3eke2oVdQvM9tMSNoSIxgPRTHAlRTLhkP8AoIsiH+EqIJWk/GOSkiaiTRSQWjyPUHcsiPDioOPynw+H/Tx7qXtmBZX9o1XJTRi3jpYBERHIcsl1RSH96oOMS8F2Ioxqq+70j6q6ojy7lJqNdXLD2yq6Y5HiYu0URTTHEiHgOQl/oyH9FCHkTJcLWSuBVmgixUIkkFeK5ZFxAhy4cBH5vVWdnaFNzrWuHLUapJxTvEg7RGPbk48Q5fwIqOEhElXTxyRI4kJEQiisIiRCJDu93p7qss7FuC512qVm2LxlTfK5NUI9cXa6XtEhFUlh/wDForb5cokgUO5mV1T7lYeHBo3bEgxaeZ5eRFkSv+juH94ap8L2t63X78bFtKStxi+EEF3iFxueMso1ElCUQ1xxb4qkO7JqWOmOPxIOMrVXmnRB8zp/8gfpCIY27dUHMSw4Pl5bjBKXu7rL5kFRWeQ7DEm0U1xLautl/Wcsdo9u6kaOiyfM38gUm1ZgxSyEVMiJci7UkcfV82NEn8fGOXHFeOWJFA3GnxByGSiCqncGQ93D+2hTtm1S8wA/SSX71b8GypTow+pL+cDnoBy4DU8ySn0y5zd4qCNkJCHkkpJrIPGpokJfZVySWL8Q1KoSj7zlEUkhEixER3f834q9xfKJF5Ee3D3VPHR8jOuG7eOaCsoqRJhwyEeG0ci7q02i661Na1s7qqF0rfFTElfm2j+WvKOOqWEdRIRLbl2iNFI+AbCQP7ge9KyDPaklqEWCZHw/D+nHh/hKi8zKW25SBGKteHj3GIoqqpJK5EpllluIhH8I1V4utT9kbbtECjo108WJTWJIiLESHHHH1eqpZJrGtWpdK318fUI4l8W7LHGqvBy5YOy4cVA/QX+wa34gk4RJ4tw2D6syyos7lN2LVK1klExHpY/b6SL0l+WvEShYrFpbu7IttP1lWBad4RLd5M83retxw7TIm8U5iZF25IR4lwyyRR0RIuI/pHzvmx7aZLmsmR5ASSN1JQg3FASsEk7QVlUWg8SQXW4aS6Q+cQ5Dw7SESH9Ncyv2nTZU2DM6vAaT0nRLfVs3dSuGPE9FYU1lgSyU2iJZVIm1j3AoCjMJJGW0hVQL/DlTY8vZo4jHDGAtJrGMJN4KzpVuih4gf6RH9CIOSHJFIvanj8VIj5NnxdKrskFwYmt9nTcKiopj8SgiP8NdBhfVp7ws9lnuc7omRzJRsXhDs4XxCRJIhdLkl83aI7h24/FQqTda2giKLpmY5ZJFtREfTiPd+YiofxS4LcOCiKQIEH9OJl/pGs9Jwb+r20VKiGbypjLVlk3UJ0PSopKkWX3+0e2scBEeGoXb81ZNwSPkJqEGptLiNaLrOHG1ZTPHbupzWoXd5XUlG/SqtRREtbHH3CXw1SItNT0j6a0RL9X+Wt0unXdIN1VtHVU0+J4ZfoGiUuW/HTLaO4fdWPtQ4N1MhAfMFL5v+hqsRY8CElCHH21IHAOCe4yIPUNRCskWXcO74atJR750jrN25LoY4kqI9tTxUnb3DgXB2m14IpjqJ/pBYiVU/Z/+rbQ6SlF5Rz52wR2pJD2iNLue51sIL/Ci60Sxbxpa0oh1pCKmh6R+HL1baDk6Jq4FRHSLEhLLHL+KoG6iKeaZNdXWHTDdjip7qnEhT4D1X+ngPtqBpb3io1rl586TfLa2suR5dpJCOI+nHH/LUrhw6cDqOpZ0ubgtRXVLLd83qKoDUR4+YGX6a2US4cePHjwL9OI0yGo2tWRWTTxTLaPprwraavl4/iqLLbWO4viqKErc3Siw/c/ixqLRWU4amJEI923tq0g1W4kKfAuHES/21Ok94N0STT4Ye7GhRf4lFHx8gRZCiQodpFpCX8VS6abNI0STLEvdW3CdWSVHg5WdKgn3eb938tDllNZP9IrGQl28C9NTPxKOta1X15QSLWFqKBekUu0aiSKUlFhTatV11VssUkEssq9FyEM2H7fBIyRFw4gnmuqllxL+gixL01LcEpKTEgmnNKCXRpC3btuG1JBH0iONU6ZtaMuaVe661GJPlZf0DBfWORh0GzLHarxkW2X5RVyqwhc8paLY04O5OtVWbOo9dKQim7tBBup5f2cltXEsfUOJD6aAsUlDcR4ptEA0CwRVDaXHjllkVF3jFaNDgTV0qaTpprrKJqkn+ju2mPq/erIQ50NrkH0/MlNZSu7yCFwd8GzVuSKTdJHLBURxIsu4i91bYs0/6usWaP60tu6vE4cI8fOEVePduqBJBVdbipxSTVFbuEq0tai7u6veILZFmnrlj3ZZVcLFRoCxMyFfHu1cfV7aiBtwZmrxUSDDLbiZVLrgi1bOB4JBwXIkg4jl+njx9xVX+FG3+pSuy6xm1Ykoul0qRIiIj8RF/EVVUGpCJplpEQ/ra3dqOP0CWJfnrQG6LXgL10SpcB3YCVW3dVeJTNyjW7c3CwkSvaKQpd34vTWOCjUh1FFhQ/uh7iqNaRfJt/0txVFMiy4bhpm5aW1Cyrt3d/MFBYrLguPAJbg2XIXZcVeJJpCnj6uCmPH2/oGk16rMPTNV/wBNT0HUnIdUt9cNall5LMy8uPTXSHH9aQrZfw0UtDmGtYsgwnrfgUPHmJLF4g4crlkJI446QkIj3FTJJRH0cRQdJxl33lw4quUlEXJxCS/RN8ceI6eslqlqCI5ZDiPDtLLIecrNWwOuIIrEuiqRE0Mh0yUT9JkO7H5cqqnUpYtkEEeYI/L9+iWZrNuXSZXn9zkuyMkfELkYEg++xu/sbIViRIsiEtusQ+4vzUlpyZPplWYloxrKqrJreQKQoIZEjiJYoiI7dpY/DQ5Vqg248HMiWP6RyS4JDUvF906X6FkR/Rjt4DV08PSof3LAPLL7JjWfOvcI0cPM/wBJelIf81eUJRrkmSfl+kR3VJwkliDp0/8ASljkRDtKqa7o0yLRJXhqDiWeJU5od4kRe1q//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p:cNvPicPr/>
          <p:nvPr/>
        </p:nvPicPr>
        <p:blipFill>
          <a:blip r:embed="rId2" cstate="print"/>
          <a:srcRect/>
          <a:stretch>
            <a:fillRect/>
          </a:stretch>
        </p:blipFill>
        <p:spPr bwMode="auto">
          <a:xfrm>
            <a:off x="25517" y="89341"/>
            <a:ext cx="9144000" cy="1364552"/>
          </a:xfrm>
          <a:prstGeom prst="rect">
            <a:avLst/>
          </a:prstGeom>
          <a:noFill/>
        </p:spPr>
      </p:pic>
      <p:sp>
        <p:nvSpPr>
          <p:cNvPr id="15" name="TextBox 14"/>
          <p:cNvSpPr txBox="1"/>
          <p:nvPr/>
        </p:nvSpPr>
        <p:spPr>
          <a:xfrm>
            <a:off x="5786446" y="4357694"/>
            <a:ext cx="357790" cy="646331"/>
          </a:xfrm>
          <a:prstGeom prst="rect">
            <a:avLst/>
          </a:prstGeom>
          <a:noFill/>
        </p:spPr>
        <p:txBody>
          <a:bodyPr wrap="none" rtlCol="0">
            <a:spAutoFit/>
          </a:bodyPr>
          <a:lstStyle/>
          <a:p>
            <a:endParaRPr lang="en-US" dirty="0"/>
          </a:p>
          <a:p>
            <a:r>
              <a:rPr lang="en-US" dirty="0"/>
              <a:t>   </a:t>
            </a:r>
          </a:p>
        </p:txBody>
      </p:sp>
      <p:sp>
        <p:nvSpPr>
          <p:cNvPr id="16" name="TextBox 15"/>
          <p:cNvSpPr txBox="1"/>
          <p:nvPr/>
        </p:nvSpPr>
        <p:spPr>
          <a:xfrm>
            <a:off x="441088" y="5305677"/>
            <a:ext cx="3905518" cy="1508105"/>
          </a:xfrm>
          <a:prstGeom prst="rect">
            <a:avLst/>
          </a:prstGeom>
          <a:noFill/>
        </p:spPr>
        <p:txBody>
          <a:bodyPr wrap="square" rtlCol="0">
            <a:spAutoFit/>
          </a:bodyPr>
          <a:lstStyle/>
          <a:p>
            <a:r>
              <a:rPr lang="en-US" dirty="0">
                <a:latin typeface="Times New Roman" pitchFamily="18" charset="0"/>
                <a:cs typeface="Times New Roman" pitchFamily="18" charset="0"/>
              </a:rPr>
              <a:t>UNDER THE GUIDANCE OF</a:t>
            </a:r>
          </a:p>
          <a:p>
            <a:r>
              <a:rPr lang="en-US" sz="2000" dirty="0">
                <a:latin typeface="Times New Roman" pitchFamily="18" charset="0"/>
                <a:cs typeface="Times New Roman" pitchFamily="18" charset="0"/>
              </a:rPr>
              <a:t>Mr. Thati Jagadeesh </a:t>
            </a:r>
            <a:r>
              <a:rPr lang="en-US" sz="1100" dirty="0">
                <a:latin typeface="Times New Roman" pitchFamily="18" charset="0"/>
                <a:cs typeface="Times New Roman" pitchFamily="18" charset="0"/>
              </a:rPr>
              <a:t>M. Tech, M.S.. (Ph. D)</a:t>
            </a:r>
          </a:p>
          <a:p>
            <a:r>
              <a:rPr lang="en-US" dirty="0">
                <a:latin typeface="Times New Roman" pitchFamily="18" charset="0"/>
                <a:cs typeface="Times New Roman" pitchFamily="18" charset="0"/>
              </a:rPr>
              <a:t>      Associate professor</a:t>
            </a:r>
          </a:p>
          <a:p>
            <a:r>
              <a:rPr lang="en-US" dirty="0">
                <a:latin typeface="Times New Roman" pitchFamily="18" charset="0"/>
                <a:cs typeface="Times New Roman" pitchFamily="18" charset="0"/>
              </a:rPr>
              <a:t>    HOD of ECE department</a:t>
            </a:r>
          </a:p>
          <a:p>
            <a:r>
              <a:rPr lang="en-US" dirty="0">
                <a:latin typeface="Times New Roman" pitchFamily="18" charset="0"/>
                <a:cs typeface="Times New Roman" pitchFamily="18" charset="0"/>
              </a:rPr>
              <a:t>     </a:t>
            </a:r>
          </a:p>
        </p:txBody>
      </p:sp>
      <p:pic>
        <p:nvPicPr>
          <p:cNvPr id="6" name="Picture 5">
            <a:extLst>
              <a:ext uri="{FF2B5EF4-FFF2-40B4-BE49-F238E27FC236}">
                <a16:creationId xmlns:a16="http://schemas.microsoft.com/office/drawing/2014/main" id="{2DA13E15-F5D2-45DA-A1B5-921ADEF46B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6528" y="2715993"/>
            <a:ext cx="2419350" cy="19621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2A1AF7-84A4-AA66-8C0C-4EE3E33243A6}"/>
              </a:ext>
            </a:extLst>
          </p:cNvPr>
          <p:cNvSpPr txBox="1"/>
          <p:nvPr/>
        </p:nvSpPr>
        <p:spPr>
          <a:xfrm>
            <a:off x="215516" y="980728"/>
            <a:ext cx="8712968" cy="4955203"/>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Input Image: </a:t>
            </a:r>
            <a:r>
              <a:rPr lang="en-IN" sz="2000" dirty="0">
                <a:latin typeface="Times New Roman" panose="02020603050405020304" pitchFamily="18" charset="0"/>
                <a:cs typeface="Times New Roman" panose="02020603050405020304" pitchFamily="18" charset="0"/>
              </a:rPr>
              <a:t>The input image is the raw </a:t>
            </a:r>
            <a:r>
              <a:rPr lang="en-US" sz="2000" dirty="0">
                <a:latin typeface="Times New Roman" panose="02020603050405020304" pitchFamily="18" charset="0"/>
                <a:cs typeface="Times New Roman" panose="02020603050405020304" pitchFamily="18" charset="0"/>
              </a:rPr>
              <a:t>visual data that is provided to the model for object detection.</a:t>
            </a:r>
          </a:p>
          <a:p>
            <a:pPr algn="just"/>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Backbone Convolutional Network: </a:t>
            </a:r>
            <a:r>
              <a:rPr lang="en-US" sz="2000" dirty="0">
                <a:latin typeface="Times New Roman" panose="02020603050405020304" pitchFamily="18" charset="0"/>
                <a:cs typeface="Times New Roman" panose="02020603050405020304" pitchFamily="18" charset="0"/>
              </a:rPr>
              <a:t>The backbone CNN plays a crucial role in capturing hierarchical and meaningful features from the input images, which are then used by subsequent layers for tasks like object detection or image segmentation</a:t>
            </a:r>
          </a:p>
          <a:p>
            <a:pPr algn="just"/>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HOG feature pyramid: </a:t>
            </a:r>
            <a:r>
              <a:rPr lang="en-US" sz="2000" dirty="0">
                <a:latin typeface="Times New Roman" panose="02020603050405020304" pitchFamily="18" charset="0"/>
                <a:cs typeface="Times New Roman" panose="02020603050405020304" pitchFamily="18" charset="0"/>
              </a:rPr>
              <a:t>Histogram of oriented gradient is a  feature that  is  computed at different scales within the pyramid, allowing to detect objects of various sizes. </a:t>
            </a:r>
          </a:p>
          <a:p>
            <a:pPr algn="just"/>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Feature Map: </a:t>
            </a:r>
            <a:r>
              <a:rPr lang="en-US" sz="2000" dirty="0">
                <a:latin typeface="Times New Roman" panose="02020603050405020304" pitchFamily="18" charset="0"/>
                <a:cs typeface="Times New Roman" panose="02020603050405020304" pitchFamily="18" charset="0"/>
              </a:rPr>
              <a:t>Feature mapping involves selecting or designing a set of functions that map the original data to a new set of features that better capture the underlying patterns in the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621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DE05F-C380-D57C-5EBE-666D8AD866FA}"/>
              </a:ext>
            </a:extLst>
          </p:cNvPr>
          <p:cNvSpPr txBox="1"/>
          <p:nvPr/>
        </p:nvSpPr>
        <p:spPr>
          <a:xfrm>
            <a:off x="323528" y="1268760"/>
            <a:ext cx="8352928" cy="3939540"/>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Multi Scale RPN: </a:t>
            </a:r>
            <a:r>
              <a:rPr lang="en-US" sz="2000" dirty="0">
                <a:latin typeface="Times New Roman" panose="02020603050405020304" pitchFamily="18" charset="0"/>
                <a:cs typeface="Times New Roman" panose="02020603050405020304" pitchFamily="18" charset="0"/>
              </a:rPr>
              <a:t>A Multi-Scale RPN is an enhancement of the objects of different sizes within the same image. Objects can appear small, medium, or large, and a multi-scale approach helps in detecting objects at various sizes.</a:t>
            </a:r>
          </a:p>
          <a:p>
            <a:pPr algn="just"/>
            <a:endParaRPr lang="en-US" sz="20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Sliding Feature Map: </a:t>
            </a:r>
            <a:r>
              <a:rPr lang="en-US" sz="2000" dirty="0">
                <a:latin typeface="Times New Roman" panose="02020603050405020304" pitchFamily="18" charset="0"/>
                <a:cs typeface="Times New Roman" panose="02020603050405020304" pitchFamily="18" charset="0"/>
              </a:rPr>
              <a:t>The sliding operation slid over the feature map, and for each position, the network evaluates whether there is an object present or not.</a:t>
            </a:r>
          </a:p>
          <a:p>
            <a:pPr algn="just"/>
            <a:endParaRPr lang="en-US" dirty="0"/>
          </a:p>
          <a:p>
            <a:pPr algn="just"/>
            <a:r>
              <a:rPr lang="en-US" sz="2400" b="1" dirty="0">
                <a:latin typeface="Times New Roman" panose="02020603050405020304" pitchFamily="18" charset="0"/>
                <a:cs typeface="Times New Roman" panose="02020603050405020304" pitchFamily="18" charset="0"/>
              </a:rPr>
              <a:t>Enhanced ROI Pooling:</a:t>
            </a:r>
            <a:r>
              <a:rPr lang="en-US" dirty="0"/>
              <a:t> </a:t>
            </a:r>
            <a:r>
              <a:rPr lang="en-US" sz="2000" dirty="0">
                <a:latin typeface="Times New Roman" panose="02020603050405020304" pitchFamily="18" charset="0"/>
                <a:cs typeface="Times New Roman" panose="02020603050405020304" pitchFamily="18" charset="0"/>
              </a:rPr>
              <a:t>Region of Interest (ROI) pooling is used for utilizing single feature map for all the proposals generated by RPN in a single pass. ROI pooling solves the problem of fixed image size requirement for object detection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419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317D6-D6C1-9C53-8D33-C12FDCF3D4C3}"/>
              </a:ext>
            </a:extLst>
          </p:cNvPr>
          <p:cNvSpPr txBox="1"/>
          <p:nvPr/>
        </p:nvSpPr>
        <p:spPr>
          <a:xfrm>
            <a:off x="611560" y="1556792"/>
            <a:ext cx="8208912" cy="2646878"/>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Fully Connected: </a:t>
            </a:r>
            <a:r>
              <a:rPr lang="en-US" sz="2000" dirty="0">
                <a:latin typeface="Times New Roman" panose="02020603050405020304" pitchFamily="18" charset="0"/>
                <a:cs typeface="Times New Roman" panose="02020603050405020304" pitchFamily="18" charset="0"/>
              </a:rPr>
              <a:t>A Fully Connected layer (FC layer), also known as a dense layer, is a type of layer in a neural network where each neuron or node in the layer is connected to every neuron in the previous layer. In simpler terms, each neuron in a fully connected layer receives input from all the neurons in the previous layer.</a:t>
            </a:r>
          </a:p>
          <a:p>
            <a:pPr algn="just"/>
            <a:endParaRPr lang="en-US" dirty="0"/>
          </a:p>
          <a:p>
            <a:pPr algn="just"/>
            <a:r>
              <a:rPr lang="en-US" sz="2400" b="1" dirty="0">
                <a:latin typeface="Times New Roman" panose="02020603050405020304" pitchFamily="18" charset="0"/>
                <a:cs typeface="Times New Roman" panose="02020603050405020304" pitchFamily="18" charset="0"/>
              </a:rPr>
              <a:t>Detected object as output: </a:t>
            </a:r>
            <a:r>
              <a:rPr lang="en-US" sz="2000" dirty="0">
                <a:latin typeface="Times New Roman" panose="02020603050405020304" pitchFamily="18" charset="0"/>
                <a:cs typeface="Times New Roman" panose="02020603050405020304" pitchFamily="18" charset="0"/>
              </a:rPr>
              <a:t>We can detect the disease of plant based on skin color and fruit classification is done based on size and color.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97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43D44FF6-D98A-40BA-9FF1-CEAE176C8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84752"/>
            <a:ext cx="7620000" cy="5695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0D6F09-264D-4F5F-90EF-DAC1E1EF8335}"/>
              </a:ext>
            </a:extLst>
          </p:cNvPr>
          <p:cNvSpPr txBox="1"/>
          <p:nvPr/>
        </p:nvSpPr>
        <p:spPr>
          <a:xfrm>
            <a:off x="2195736" y="723087"/>
            <a:ext cx="5024389"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FASTER R-CNN ARCHITECTURE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44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3814C85-EA28-CA54-F2AA-DA4C787B3607}"/>
              </a:ext>
            </a:extLst>
          </p:cNvPr>
          <p:cNvSpPr txBox="1"/>
          <p:nvPr/>
        </p:nvSpPr>
        <p:spPr>
          <a:xfrm>
            <a:off x="2280745" y="2677198"/>
            <a:ext cx="4582510" cy="646331"/>
          </a:xfrm>
          <a:prstGeom prst="rect">
            <a:avLst/>
          </a:prstGeom>
          <a:noFill/>
        </p:spPr>
        <p:txBody>
          <a:bodyPr wrap="square">
            <a:spAutoFit/>
          </a:bodyPr>
          <a:lstStyle/>
          <a:p>
            <a:pPr algn="just"/>
            <a:endParaRPr lang="en-US" sz="1800" dirty="0">
              <a:latin typeface="Times New Roman" pitchFamily="18" charset="0"/>
              <a:cs typeface="Times New Roman" pitchFamily="18" charset="0"/>
            </a:endParaRPr>
          </a:p>
          <a:p>
            <a:pPr algn="just"/>
            <a:endParaRPr lang="en-US" sz="1800"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6DD78E3B-362B-3762-97C1-1864C20F328F}"/>
              </a:ext>
            </a:extLst>
          </p:cNvPr>
          <p:cNvSpPr txBox="1"/>
          <p:nvPr/>
        </p:nvSpPr>
        <p:spPr>
          <a:xfrm>
            <a:off x="611560" y="738206"/>
            <a:ext cx="7992888" cy="4955203"/>
          </a:xfrm>
          <a:prstGeom prst="rect">
            <a:avLst/>
          </a:prstGeom>
          <a:noFill/>
        </p:spPr>
        <p:txBody>
          <a:bodyPr wrap="square">
            <a:spAutoFit/>
          </a:bodyPr>
          <a:lstStyle/>
          <a:p>
            <a:pPr algn="just"/>
            <a:endParaRPr lang="en-US" sz="1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IN" sz="2800" b="1" dirty="0">
                <a:solidFill>
                  <a:schemeClr val="tx1"/>
                </a:solidFill>
                <a:latin typeface="Times New Roman" pitchFamily="18" charset="0"/>
                <a:cs typeface="Times New Roman" pitchFamily="18" charset="0"/>
              </a:rPr>
              <a:t>                           </a:t>
            </a:r>
            <a:r>
              <a:rPr lang="en-IN" sz="2800" b="1" dirty="0">
                <a:latin typeface="Times New Roman" pitchFamily="18" charset="0"/>
                <a:cs typeface="Times New Roman" pitchFamily="18" charset="0"/>
              </a:rPr>
              <a:t>FASTER R-CNN</a:t>
            </a:r>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Faster R-CNN (Region-based Convolutional Neural Network) is a popular and</a:t>
            </a:r>
          </a:p>
          <a:p>
            <a:pPr algn="just"/>
            <a:r>
              <a:rPr lang="en-US" dirty="0">
                <a:latin typeface="Times New Roman" pitchFamily="18" charset="0"/>
                <a:cs typeface="Times New Roman" pitchFamily="18" charset="0"/>
              </a:rPr>
              <a:t>     powerful object detection framework in the field of computer vision.</a:t>
            </a:r>
          </a:p>
          <a:p>
            <a:pPr algn="just"/>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Fast R-CNN architectures, aiming to improve both speed and accuracy in object</a:t>
            </a:r>
          </a:p>
          <a:p>
            <a:pPr algn="just"/>
            <a:r>
              <a:rPr lang="en-US" dirty="0">
                <a:latin typeface="Times New Roman" pitchFamily="18" charset="0"/>
                <a:cs typeface="Times New Roman" pitchFamily="18" charset="0"/>
              </a:rPr>
              <a:t>     detection tasks.</a:t>
            </a:r>
          </a:p>
          <a:p>
            <a:pPr algn="just"/>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 key innovation of Faster R-CNN lies in its integration of a Region Proposal</a:t>
            </a:r>
          </a:p>
          <a:p>
            <a:pPr algn="just"/>
            <a:r>
              <a:rPr lang="en-US" dirty="0">
                <a:latin typeface="Times New Roman" pitchFamily="18" charset="0"/>
                <a:cs typeface="Times New Roman" pitchFamily="18" charset="0"/>
              </a:rPr>
              <a:t>     Network (RPN) with the convolutional neural network (CNN) architecture.</a:t>
            </a:r>
          </a:p>
          <a:p>
            <a:pPr algn="just"/>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By sharing convolutional features between the region proposal and object</a:t>
            </a:r>
          </a:p>
          <a:p>
            <a:pPr algn="just"/>
            <a:r>
              <a:rPr lang="en-US" dirty="0">
                <a:latin typeface="Times New Roman" pitchFamily="18" charset="0"/>
                <a:cs typeface="Times New Roman" pitchFamily="18" charset="0"/>
              </a:rPr>
              <a:t>    detection tasks, Faster R-CNN achieves significant speed improvements over its</a:t>
            </a:r>
          </a:p>
          <a:p>
            <a:pPr algn="just"/>
            <a:r>
              <a:rPr lang="en-US" dirty="0">
                <a:latin typeface="Times New Roman" pitchFamily="18" charset="0"/>
                <a:cs typeface="Times New Roman" pitchFamily="18" charset="0"/>
              </a:rPr>
              <a:t>    predecessors.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8869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5AAE2E-33E0-6DE3-52BD-CA432C292E9B}"/>
              </a:ext>
            </a:extLst>
          </p:cNvPr>
          <p:cNvSpPr txBox="1"/>
          <p:nvPr/>
        </p:nvSpPr>
        <p:spPr>
          <a:xfrm>
            <a:off x="2123728" y="786190"/>
            <a:ext cx="5192051" cy="523220"/>
          </a:xfrm>
          <a:prstGeom prst="rect">
            <a:avLst/>
          </a:prstGeom>
          <a:noFill/>
        </p:spPr>
        <p:txBody>
          <a:bodyPr wrap="square">
            <a:spAutoFit/>
          </a:bodyPr>
          <a:lstStyle/>
          <a:p>
            <a:r>
              <a:rPr lang="en-IN" sz="2800" b="1" dirty="0">
                <a:solidFill>
                  <a:schemeClr val="tx1"/>
                </a:solidFill>
                <a:latin typeface="Times New Roman" pitchFamily="18" charset="0"/>
                <a:cs typeface="Times New Roman" pitchFamily="18" charset="0"/>
              </a:rPr>
              <a:t> RESULTS AND DISCUSSION</a:t>
            </a:r>
            <a:endParaRPr lang="en-IN" sz="2800" b="1" dirty="0"/>
          </a:p>
        </p:txBody>
      </p:sp>
      <p:sp>
        <p:nvSpPr>
          <p:cNvPr id="2" name="TextBox 1">
            <a:extLst>
              <a:ext uri="{FF2B5EF4-FFF2-40B4-BE49-F238E27FC236}">
                <a16:creationId xmlns:a16="http://schemas.microsoft.com/office/drawing/2014/main" id="{F8638C84-AD8A-A412-5F44-27A197F00C26}"/>
              </a:ext>
            </a:extLst>
          </p:cNvPr>
          <p:cNvSpPr txBox="1"/>
          <p:nvPr/>
        </p:nvSpPr>
        <p:spPr>
          <a:xfrm>
            <a:off x="1449991" y="1412776"/>
            <a:ext cx="624401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TRAINED IMAGES FOR PLANTS DISEASE DETECTION</a:t>
            </a:r>
          </a:p>
        </p:txBody>
      </p:sp>
      <p:pic>
        <p:nvPicPr>
          <p:cNvPr id="7" name="Picture 6">
            <a:extLst>
              <a:ext uri="{FF2B5EF4-FFF2-40B4-BE49-F238E27FC236}">
                <a16:creationId xmlns:a16="http://schemas.microsoft.com/office/drawing/2014/main" id="{4B813B71-B8F2-BF4C-47D0-FE06607C2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04" y="1988840"/>
            <a:ext cx="5565092" cy="3456384"/>
          </a:xfrm>
          <a:prstGeom prst="rect">
            <a:avLst/>
          </a:prstGeom>
        </p:spPr>
      </p:pic>
      <p:sp>
        <p:nvSpPr>
          <p:cNvPr id="3" name="TextBox 2">
            <a:extLst>
              <a:ext uri="{FF2B5EF4-FFF2-40B4-BE49-F238E27FC236}">
                <a16:creationId xmlns:a16="http://schemas.microsoft.com/office/drawing/2014/main" id="{4D908739-89A0-4615-9820-5E20EF54E3DB}"/>
              </a:ext>
            </a:extLst>
          </p:cNvPr>
          <p:cNvSpPr txBox="1"/>
          <p:nvPr/>
        </p:nvSpPr>
        <p:spPr>
          <a:xfrm>
            <a:off x="344291" y="5717059"/>
            <a:ext cx="8218917"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are the images of leaves which are trained by using Faster R-CNN technique </a:t>
            </a:r>
          </a:p>
          <a:p>
            <a:r>
              <a:rPr lang="en-US" dirty="0">
                <a:latin typeface="Times New Roman" panose="02020603050405020304" pitchFamily="18" charset="0"/>
                <a:cs typeface="Times New Roman" panose="02020603050405020304" pitchFamily="18" charset="0"/>
              </a:rPr>
              <a:t>      for plant disease detection from reference </a:t>
            </a:r>
            <a:r>
              <a:rPr lang="en-IN" b="0" i="0" dirty="0">
                <a:effectLst/>
                <a:latin typeface="Times New Roman" panose="02020603050405020304" pitchFamily="18" charset="0"/>
                <a:cs typeface="Times New Roman" panose="02020603050405020304" pitchFamily="18" charset="0"/>
                <a:hlinkClick r:id="rId3"/>
              </a:rPr>
              <a:t>./new-plant-diseases-dataset</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4896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9DAE8F-C1B2-DB90-56D5-D12BE12D17F2}"/>
              </a:ext>
            </a:extLst>
          </p:cNvPr>
          <p:cNvSpPr txBox="1"/>
          <p:nvPr/>
        </p:nvSpPr>
        <p:spPr>
          <a:xfrm>
            <a:off x="1473042" y="1081156"/>
            <a:ext cx="6197915"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TRAINED IMAGES FOR FRUIT CLASSIFICATION</a:t>
            </a:r>
          </a:p>
        </p:txBody>
      </p:sp>
      <p:pic>
        <p:nvPicPr>
          <p:cNvPr id="5" name="Picture 4">
            <a:extLst>
              <a:ext uri="{FF2B5EF4-FFF2-40B4-BE49-F238E27FC236}">
                <a16:creationId xmlns:a16="http://schemas.microsoft.com/office/drawing/2014/main" id="{4184D2A0-CF4E-32F7-4A52-2A031EF3FCF7}"/>
              </a:ext>
            </a:extLst>
          </p:cNvPr>
          <p:cNvPicPr>
            <a:picLocks noChangeAspect="1"/>
          </p:cNvPicPr>
          <p:nvPr/>
        </p:nvPicPr>
        <p:blipFill rotWithShape="1">
          <a:blip r:embed="rId2">
            <a:extLst>
              <a:ext uri="{28A0092B-C50C-407E-A947-70E740481C1C}">
                <a14:useLocalDpi xmlns:a14="http://schemas.microsoft.com/office/drawing/2010/main" val="0"/>
              </a:ext>
            </a:extLst>
          </a:blip>
          <a:srcRect l="944" r="-1"/>
          <a:stretch/>
        </p:blipFill>
        <p:spPr>
          <a:xfrm>
            <a:off x="827584" y="2060848"/>
            <a:ext cx="7560840" cy="3332621"/>
          </a:xfrm>
          <a:prstGeom prst="rect">
            <a:avLst/>
          </a:prstGeom>
        </p:spPr>
      </p:pic>
      <p:sp>
        <p:nvSpPr>
          <p:cNvPr id="3" name="TextBox 2">
            <a:extLst>
              <a:ext uri="{FF2B5EF4-FFF2-40B4-BE49-F238E27FC236}">
                <a16:creationId xmlns:a16="http://schemas.microsoft.com/office/drawing/2014/main" id="{6359B809-B612-4787-8429-677FCACDD1A0}"/>
              </a:ext>
            </a:extLst>
          </p:cNvPr>
          <p:cNvSpPr txBox="1"/>
          <p:nvPr/>
        </p:nvSpPr>
        <p:spPr>
          <a:xfrm>
            <a:off x="288295" y="5784093"/>
            <a:ext cx="8129148" cy="1200329"/>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are the images of fruits which are trained by using Faster R-CNN technique </a:t>
            </a:r>
          </a:p>
          <a:p>
            <a:r>
              <a:rPr lang="en-US" dirty="0">
                <a:latin typeface="Times New Roman" panose="02020603050405020304" pitchFamily="18" charset="0"/>
                <a:cs typeface="Times New Roman" panose="02020603050405020304" pitchFamily="18" charset="0"/>
              </a:rPr>
              <a:t>      for fruit prediction from reference </a:t>
            </a:r>
            <a:r>
              <a:rPr lang="en-IN" b="0" i="0" dirty="0">
                <a:effectLst/>
                <a:latin typeface="Times New Roman" panose="02020603050405020304" pitchFamily="18" charset="0"/>
                <a:cs typeface="Times New Roman" panose="02020603050405020304" pitchFamily="18" charset="0"/>
                <a:hlinkClick r:id="rId3"/>
              </a:rPr>
              <a:t>http://bit.ly/kaggle-creds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582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B8B79-6FBB-4994-6525-E7770F15B1E8}"/>
              </a:ext>
            </a:extLst>
          </p:cNvPr>
          <p:cNvSpPr txBox="1"/>
          <p:nvPr/>
        </p:nvSpPr>
        <p:spPr>
          <a:xfrm>
            <a:off x="1403648" y="1070942"/>
            <a:ext cx="6887911"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QUALITATIVE RESULTS PLANT DISEASE DETECTION</a:t>
            </a:r>
          </a:p>
        </p:txBody>
      </p:sp>
      <p:pic>
        <p:nvPicPr>
          <p:cNvPr id="5" name="Picture 4">
            <a:extLst>
              <a:ext uri="{FF2B5EF4-FFF2-40B4-BE49-F238E27FC236}">
                <a16:creationId xmlns:a16="http://schemas.microsoft.com/office/drawing/2014/main" id="{63404D43-B43F-5B82-F20C-0466DB911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944" y="2060848"/>
            <a:ext cx="4382112" cy="2162477"/>
          </a:xfrm>
          <a:prstGeom prst="rect">
            <a:avLst/>
          </a:prstGeom>
        </p:spPr>
      </p:pic>
      <p:sp>
        <p:nvSpPr>
          <p:cNvPr id="3" name="TextBox 2">
            <a:extLst>
              <a:ext uri="{FF2B5EF4-FFF2-40B4-BE49-F238E27FC236}">
                <a16:creationId xmlns:a16="http://schemas.microsoft.com/office/drawing/2014/main" id="{5F0B60FE-AE5A-41E4-8D35-F5CD9A88AF1B}"/>
              </a:ext>
            </a:extLst>
          </p:cNvPr>
          <p:cNvSpPr txBox="1"/>
          <p:nvPr/>
        </p:nvSpPr>
        <p:spPr>
          <a:xfrm>
            <a:off x="755576" y="5013176"/>
            <a:ext cx="7321235"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second image is the input image which has disease on the leaf.</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disease is detected as “Apple Black rot” after giving the input image.</a:t>
            </a:r>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disease is detected by using Faster R-CNN technique based on colour.</a:t>
            </a:r>
            <a:endParaRPr lang="en-IN" dirty="0">
              <a:solidFill>
                <a:srgbClr val="000000"/>
              </a:solidFill>
              <a:highlight>
                <a:srgbClr val="F2F2F2"/>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E62C04-7586-4C4F-BF30-818D7F2F53A3}"/>
              </a:ext>
            </a:extLst>
          </p:cNvPr>
          <p:cNvSpPr txBox="1"/>
          <p:nvPr/>
        </p:nvSpPr>
        <p:spPr>
          <a:xfrm>
            <a:off x="3203848" y="4248918"/>
            <a:ext cx="6719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Fig:1</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AB3A34-8860-4997-B8C3-42D3C5F551CE}"/>
              </a:ext>
            </a:extLst>
          </p:cNvPr>
          <p:cNvSpPr txBox="1"/>
          <p:nvPr/>
        </p:nvSpPr>
        <p:spPr>
          <a:xfrm>
            <a:off x="5316265" y="4248918"/>
            <a:ext cx="6719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88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2F850-DB7E-C3AC-EB4D-E1384E5B88AB}"/>
              </a:ext>
            </a:extLst>
          </p:cNvPr>
          <p:cNvSpPr txBox="1"/>
          <p:nvPr/>
        </p:nvSpPr>
        <p:spPr>
          <a:xfrm>
            <a:off x="1331640" y="1244606"/>
            <a:ext cx="6908943"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QUALITATIVE RESULTS FOR FRUIT CLASSIFICATION</a:t>
            </a:r>
          </a:p>
        </p:txBody>
      </p:sp>
      <p:pic>
        <p:nvPicPr>
          <p:cNvPr id="5" name="Picture 4">
            <a:extLst>
              <a:ext uri="{FF2B5EF4-FFF2-40B4-BE49-F238E27FC236}">
                <a16:creationId xmlns:a16="http://schemas.microsoft.com/office/drawing/2014/main" id="{51CA1798-9B49-DB50-E8D6-9CCBB0DBE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944" y="2242972"/>
            <a:ext cx="4020111" cy="2372056"/>
          </a:xfrm>
          <a:prstGeom prst="rect">
            <a:avLst/>
          </a:prstGeom>
        </p:spPr>
      </p:pic>
      <p:sp>
        <p:nvSpPr>
          <p:cNvPr id="3" name="TextBox 2">
            <a:extLst>
              <a:ext uri="{FF2B5EF4-FFF2-40B4-BE49-F238E27FC236}">
                <a16:creationId xmlns:a16="http://schemas.microsoft.com/office/drawing/2014/main" id="{6AC37261-41F7-49AE-968A-B26FFE85ACC9}"/>
              </a:ext>
            </a:extLst>
          </p:cNvPr>
          <p:cNvSpPr txBox="1"/>
          <p:nvPr/>
        </p:nvSpPr>
        <p:spPr>
          <a:xfrm>
            <a:off x="611560" y="5213284"/>
            <a:ext cx="7898316"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input image is identified as a pineapple based on shape, size and color after </a:t>
            </a:r>
          </a:p>
          <a:p>
            <a:r>
              <a:rPr lang="en-US" dirty="0">
                <a:latin typeface="Times New Roman" panose="02020603050405020304" pitchFamily="18" charset="0"/>
                <a:cs typeface="Times New Roman" panose="02020603050405020304" pitchFamily="18" charset="0"/>
              </a:rPr>
              <a:t>      the training done by Faster R-CNN technique.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28F53C-B2E1-4EBC-B308-D6AAAE81F52E}"/>
              </a:ext>
            </a:extLst>
          </p:cNvPr>
          <p:cNvSpPr txBox="1"/>
          <p:nvPr/>
        </p:nvSpPr>
        <p:spPr>
          <a:xfrm>
            <a:off x="4258870" y="4662694"/>
            <a:ext cx="66556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 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80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D886C4-8967-BD8F-F56C-FF8583251A10}"/>
              </a:ext>
            </a:extLst>
          </p:cNvPr>
          <p:cNvSpPr txBox="1"/>
          <p:nvPr/>
        </p:nvSpPr>
        <p:spPr>
          <a:xfrm>
            <a:off x="718746" y="853124"/>
            <a:ext cx="7679795"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QUANTITATIVE RESULTS FOR PLANT DISEASE DETECTION</a:t>
            </a:r>
          </a:p>
        </p:txBody>
      </p:sp>
      <p:graphicFrame>
        <p:nvGraphicFramePr>
          <p:cNvPr id="4" name="Table 3">
            <a:extLst>
              <a:ext uri="{FF2B5EF4-FFF2-40B4-BE49-F238E27FC236}">
                <a16:creationId xmlns:a16="http://schemas.microsoft.com/office/drawing/2014/main" id="{6019E3B7-D51F-5459-D23D-D9F134B891BB}"/>
              </a:ext>
            </a:extLst>
          </p:cNvPr>
          <p:cNvGraphicFramePr>
            <a:graphicFrameLocks noGrp="1"/>
          </p:cNvGraphicFramePr>
          <p:nvPr>
            <p:extLst>
              <p:ext uri="{D42A27DB-BD31-4B8C-83A1-F6EECF244321}">
                <p14:modId xmlns:p14="http://schemas.microsoft.com/office/powerpoint/2010/main" val="529696662"/>
              </p:ext>
            </p:extLst>
          </p:nvPr>
        </p:nvGraphicFramePr>
        <p:xfrm>
          <a:off x="1587309" y="1535471"/>
          <a:ext cx="5942668" cy="2617470"/>
        </p:xfrm>
        <a:graphic>
          <a:graphicData uri="http://schemas.openxmlformats.org/drawingml/2006/table">
            <a:tbl>
              <a:tblPr firstRow="1" firstCol="1" bandRow="1">
                <a:tableStyleId>{5C22544A-7EE6-4342-B048-85BDC9FD1C3A}</a:tableStyleId>
              </a:tblPr>
              <a:tblGrid>
                <a:gridCol w="2971334">
                  <a:extLst>
                    <a:ext uri="{9D8B030D-6E8A-4147-A177-3AD203B41FA5}">
                      <a16:colId xmlns:a16="http://schemas.microsoft.com/office/drawing/2014/main" val="2886096845"/>
                    </a:ext>
                  </a:extLst>
                </a:gridCol>
                <a:gridCol w="2971334">
                  <a:extLst>
                    <a:ext uri="{9D8B030D-6E8A-4147-A177-3AD203B41FA5}">
                      <a16:colId xmlns:a16="http://schemas.microsoft.com/office/drawing/2014/main" val="2964913586"/>
                    </a:ext>
                  </a:extLst>
                </a:gridCol>
              </a:tblGrid>
              <a:tr h="518795">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Architecture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Accuracy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5729331"/>
                  </a:ext>
                </a:extLst>
              </a:tr>
              <a:tr h="518795">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a:t>
                      </a:r>
                      <a:r>
                        <a:rPr lang="en-IN" sz="1600" kern="100" dirty="0" err="1">
                          <a:effectLst/>
                          <a:latin typeface="Times New Roman" panose="02020603050405020304" pitchFamily="18" charset="0"/>
                          <a:cs typeface="Times New Roman" panose="02020603050405020304" pitchFamily="18" charset="0"/>
                        </a:rPr>
                        <a:t>AlexNet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0.8124</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2031655"/>
                  </a:ext>
                </a:extLst>
              </a:tr>
              <a:tr h="542290">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VGG19</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0.8275</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861106"/>
                  </a:ext>
                </a:extLst>
              </a:tr>
              <a:tr h="518795">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a:t>
                      </a:r>
                      <a:r>
                        <a:rPr lang="en-IN" sz="1600" kern="100" dirty="0" err="1">
                          <a:effectLst/>
                          <a:latin typeface="Times New Roman" panose="02020603050405020304" pitchFamily="18" charset="0"/>
                          <a:cs typeface="Times New Roman" panose="02020603050405020304" pitchFamily="18" charset="0"/>
                        </a:rPr>
                        <a:t>DenseNet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0.8390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35590531"/>
                  </a:ext>
                </a:extLst>
              </a:tr>
              <a:tr h="518795">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Faster R-CNN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0.8653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956186"/>
                  </a:ext>
                </a:extLst>
              </a:tr>
            </a:tbl>
          </a:graphicData>
        </a:graphic>
      </p:graphicFrame>
      <p:sp>
        <p:nvSpPr>
          <p:cNvPr id="5" name="Rectangle 1">
            <a:extLst>
              <a:ext uri="{FF2B5EF4-FFF2-40B4-BE49-F238E27FC236}">
                <a16:creationId xmlns:a16="http://schemas.microsoft.com/office/drawing/2014/main" id="{083AFC62-344C-51E4-74F3-54F89958BA5B}"/>
              </a:ext>
            </a:extLst>
          </p:cNvPr>
          <p:cNvSpPr>
            <a:spLocks noChangeArrowheads="1"/>
          </p:cNvSpPr>
          <p:nvPr/>
        </p:nvSpPr>
        <p:spPr bwMode="auto">
          <a:xfrm>
            <a:off x="1797050" y="2820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12DA0FE2-4D6B-44E0-B190-3543DF836DCA}"/>
              </a:ext>
            </a:extLst>
          </p:cNvPr>
          <p:cNvSpPr txBox="1"/>
          <p:nvPr/>
        </p:nvSpPr>
        <p:spPr>
          <a:xfrm>
            <a:off x="518168" y="4272677"/>
            <a:ext cx="8148449" cy="2585323"/>
          </a:xfrm>
          <a:prstGeom prst="rect">
            <a:avLst/>
          </a:prstGeom>
          <a:noFill/>
        </p:spPr>
        <p:txBody>
          <a:bodyPr wrap="non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Faster R-CNN technique has a parameter called Region Proposal Network</a:t>
            </a:r>
          </a:p>
          <a:p>
            <a:pPr algn="just"/>
            <a:r>
              <a:rPr lang="en-US" dirty="0">
                <a:latin typeface="Times New Roman" panose="02020603050405020304" pitchFamily="18" charset="0"/>
                <a:cs typeface="Times New Roman" panose="02020603050405020304" pitchFamily="18" charset="0"/>
              </a:rPr>
              <a:t>     (RPN) which is used detect the different size of images within the same image</a:t>
            </a:r>
          </a:p>
          <a:p>
            <a:pPr algn="just"/>
            <a:r>
              <a:rPr lang="en-US" dirty="0">
                <a:latin typeface="Times New Roman" panose="02020603050405020304" pitchFamily="18" charset="0"/>
                <a:cs typeface="Times New Roman" panose="02020603050405020304" pitchFamily="18" charset="0"/>
              </a:rPr>
              <a:t>     and also enhance whether the image is present or not.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Therefore, it doesn’t need any external proposal method to detect the selective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region.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RPN has a specialized and unique architecture in itself like classifier and regressor.</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Classifier determines the probability of a proposal having the target object.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Regression regresses the coordinates of the proposals.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2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47864" y="908720"/>
            <a:ext cx="244827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 </a:t>
            </a:r>
            <a:endParaRPr lang="en-US" sz="28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55576" y="1626782"/>
            <a:ext cx="3531736" cy="5262979"/>
          </a:xfrm>
          <a:prstGeom prst="rect">
            <a:avLst/>
          </a:prstGeom>
          <a:noFill/>
        </p:spPr>
        <p:txBody>
          <a:bodyPr wrap="none" rtlCol="0">
            <a:spAutoFit/>
          </a:bodyPr>
          <a:lstStyle/>
          <a:p>
            <a:pPr>
              <a:buFont typeface="Arial" pitchFamily="34" charset="0"/>
              <a:buChar char="•"/>
            </a:pPr>
            <a:r>
              <a:rPr lang="en-US" sz="2400" dirty="0">
                <a:latin typeface="Times New Roman" pitchFamily="18" charset="0"/>
                <a:cs typeface="Times New Roman" pitchFamily="18" charset="0"/>
              </a:rPr>
              <a:t>  Abstract </a:t>
            </a:r>
          </a:p>
          <a:p>
            <a:pPr>
              <a:buFont typeface="Arial" pitchFamily="34" charset="0"/>
              <a:buChar char="•"/>
            </a:pPr>
            <a:r>
              <a:rPr lang="en-US" sz="2400" dirty="0">
                <a:latin typeface="Times New Roman" pitchFamily="18" charset="0"/>
                <a:cs typeface="Times New Roman" pitchFamily="18" charset="0"/>
              </a:rPr>
              <a:t>  Introduction</a:t>
            </a:r>
          </a:p>
          <a:p>
            <a:pPr>
              <a:buFont typeface="Arial" pitchFamily="34" charset="0"/>
              <a:buChar char="•"/>
            </a:pPr>
            <a:r>
              <a:rPr lang="en-US" sz="2400" dirty="0">
                <a:latin typeface="Times New Roman" pitchFamily="18" charset="0"/>
                <a:cs typeface="Times New Roman" pitchFamily="18" charset="0"/>
              </a:rPr>
              <a:t>  Literature Survey</a:t>
            </a:r>
          </a:p>
          <a:p>
            <a:pPr>
              <a:buFont typeface="Arial" pitchFamily="34" charset="0"/>
              <a:buChar char="•"/>
            </a:pPr>
            <a:r>
              <a:rPr lang="en-US" sz="2400" dirty="0">
                <a:latin typeface="Times New Roman" pitchFamily="18" charset="0"/>
                <a:cs typeface="Times New Roman" pitchFamily="18" charset="0"/>
              </a:rPr>
              <a:t>  Problem Statement</a:t>
            </a:r>
          </a:p>
          <a:p>
            <a:pPr>
              <a:buFont typeface="Arial" pitchFamily="34" charset="0"/>
              <a:buChar char="•"/>
            </a:pPr>
            <a:r>
              <a:rPr lang="en-US" sz="2400" dirty="0">
                <a:latin typeface="Times New Roman" pitchFamily="18" charset="0"/>
                <a:cs typeface="Times New Roman" pitchFamily="18" charset="0"/>
              </a:rPr>
              <a:t>  Proposed Methodology</a:t>
            </a:r>
          </a:p>
          <a:p>
            <a:pPr>
              <a:buFont typeface="Arial" pitchFamily="34" charset="0"/>
              <a:buChar char="•"/>
            </a:pPr>
            <a:r>
              <a:rPr lang="en-US" sz="2400" dirty="0">
                <a:solidFill>
                  <a:schemeClr val="tx1">
                    <a:lumMod val="95000"/>
                    <a:lumOff val="5000"/>
                  </a:schemeClr>
                </a:solidFill>
                <a:latin typeface="Times New Roman" pitchFamily="18" charset="0"/>
                <a:cs typeface="Times New Roman" pitchFamily="18" charset="0"/>
              </a:rPr>
              <a:t>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Results and Discussion   </a:t>
            </a:r>
          </a:p>
          <a:p>
            <a:pPr>
              <a:buFont typeface="Arial"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Advantages </a:t>
            </a:r>
          </a:p>
          <a:p>
            <a:pPr>
              <a:buFont typeface="Arial"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Applications </a:t>
            </a:r>
          </a:p>
          <a:p>
            <a:pPr>
              <a:buFont typeface="Arial"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Future Scope</a:t>
            </a:r>
          </a:p>
          <a:p>
            <a:pPr>
              <a:buFont typeface="Arial"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Conclusion</a:t>
            </a:r>
          </a:p>
          <a:p>
            <a:pPr>
              <a:buFont typeface="Arial" pitchFamily="34" charset="0"/>
              <a:buChar char="•"/>
            </a:pP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References</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CF062-5E59-CF1F-9C2D-9C89FC224787}"/>
              </a:ext>
            </a:extLst>
          </p:cNvPr>
          <p:cNvSpPr txBox="1"/>
          <p:nvPr/>
        </p:nvSpPr>
        <p:spPr>
          <a:xfrm>
            <a:off x="1187624" y="1013594"/>
            <a:ext cx="7094891"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QUANTITATIVE RESULTS FOR FRUIT CLASSIFICATION</a:t>
            </a:r>
          </a:p>
        </p:txBody>
      </p:sp>
      <p:graphicFrame>
        <p:nvGraphicFramePr>
          <p:cNvPr id="4" name="Table 3">
            <a:extLst>
              <a:ext uri="{FF2B5EF4-FFF2-40B4-BE49-F238E27FC236}">
                <a16:creationId xmlns:a16="http://schemas.microsoft.com/office/drawing/2014/main" id="{7EB0573C-CDE3-FDEB-FE24-8E302FB2F963}"/>
              </a:ext>
            </a:extLst>
          </p:cNvPr>
          <p:cNvGraphicFramePr>
            <a:graphicFrameLocks noGrp="1"/>
          </p:cNvGraphicFramePr>
          <p:nvPr>
            <p:extLst>
              <p:ext uri="{D42A27DB-BD31-4B8C-83A1-F6EECF244321}">
                <p14:modId xmlns:p14="http://schemas.microsoft.com/office/powerpoint/2010/main" val="1129644666"/>
              </p:ext>
            </p:extLst>
          </p:nvPr>
        </p:nvGraphicFramePr>
        <p:xfrm>
          <a:off x="1797050" y="1740853"/>
          <a:ext cx="5548630" cy="2617470"/>
        </p:xfrm>
        <a:graphic>
          <a:graphicData uri="http://schemas.openxmlformats.org/drawingml/2006/table">
            <a:tbl>
              <a:tblPr firstRow="1" firstCol="1" bandRow="1">
                <a:tableStyleId>{5C22544A-7EE6-4342-B048-85BDC9FD1C3A}</a:tableStyleId>
              </a:tblPr>
              <a:tblGrid>
                <a:gridCol w="2774315">
                  <a:extLst>
                    <a:ext uri="{9D8B030D-6E8A-4147-A177-3AD203B41FA5}">
                      <a16:colId xmlns:a16="http://schemas.microsoft.com/office/drawing/2014/main" val="3682130304"/>
                    </a:ext>
                  </a:extLst>
                </a:gridCol>
                <a:gridCol w="2774315">
                  <a:extLst>
                    <a:ext uri="{9D8B030D-6E8A-4147-A177-3AD203B41FA5}">
                      <a16:colId xmlns:a16="http://schemas.microsoft.com/office/drawing/2014/main" val="3443497052"/>
                    </a:ext>
                  </a:extLst>
                </a:gridCol>
              </a:tblGrid>
              <a:tr h="518795">
                <a:tc>
                  <a:txBody>
                    <a:bodyPr/>
                    <a:lstStyle/>
                    <a:p>
                      <a:pPr>
                        <a:lnSpc>
                          <a:spcPct val="107000"/>
                        </a:lnSpc>
                        <a:spcAft>
                          <a:spcPts val="800"/>
                        </a:spcAft>
                      </a:pPr>
                      <a:r>
                        <a:rPr lang="en-IN" sz="2000" kern="100" baseline="0" dirty="0">
                          <a:effectLst/>
                          <a:latin typeface="Times New Roman" panose="02020603050405020304" pitchFamily="18" charset="0"/>
                          <a:cs typeface="Times New Roman" panose="02020603050405020304" pitchFamily="18" charset="0"/>
                        </a:rPr>
                        <a:t>         Architecture</a:t>
                      </a:r>
                      <a:endParaRPr lang="en-IN" sz="2000" kern="100" baseline="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baseline="0" dirty="0">
                          <a:effectLst/>
                          <a:latin typeface="Times New Roman" panose="02020603050405020304" pitchFamily="18" charset="0"/>
                          <a:cs typeface="Times New Roman" panose="02020603050405020304" pitchFamily="18" charset="0"/>
                        </a:rPr>
                        <a:t>          Accuracy</a:t>
                      </a:r>
                      <a:endParaRPr lang="en-IN" sz="2000" kern="100" baseline="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386114"/>
                  </a:ext>
                </a:extLst>
              </a:tr>
              <a:tr h="518795">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r>
                        <a:rPr lang="en-IN" sz="2000" kern="100" dirty="0" err="1">
                          <a:effectLst/>
                          <a:latin typeface="Times New Roman" panose="02020603050405020304" pitchFamily="18" charset="0"/>
                          <a:cs typeface="Times New Roman" panose="02020603050405020304" pitchFamily="18" charset="0"/>
                        </a:rPr>
                        <a:t>AlexNet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0.8821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9361065"/>
                  </a:ext>
                </a:extLst>
              </a:tr>
              <a:tr h="542290">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VGG19</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0.957</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3549862"/>
                  </a:ext>
                </a:extLst>
              </a:tr>
              <a:tr h="518795">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a:t>
                      </a:r>
                      <a:r>
                        <a:rPr lang="en-IN" sz="2000" kern="100" dirty="0" err="1">
                          <a:effectLst/>
                          <a:latin typeface="Times New Roman" panose="02020603050405020304" pitchFamily="18" charset="0"/>
                          <a:cs typeface="Times New Roman" panose="02020603050405020304" pitchFamily="18" charset="0"/>
                        </a:rPr>
                        <a:t>DenseNet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0.9256</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2021695"/>
                  </a:ext>
                </a:extLst>
              </a:tr>
              <a:tr h="518795">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Faster R-CNN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latin typeface="Times New Roman" panose="02020603050405020304" pitchFamily="18" charset="0"/>
                          <a:cs typeface="Times New Roman" panose="02020603050405020304" pitchFamily="18" charset="0"/>
                        </a:rPr>
                        <a:t>           0.9678</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298546"/>
                  </a:ext>
                </a:extLst>
              </a:tr>
            </a:tbl>
          </a:graphicData>
        </a:graphic>
      </p:graphicFrame>
      <p:sp>
        <p:nvSpPr>
          <p:cNvPr id="5" name="Rectangle 1">
            <a:extLst>
              <a:ext uri="{FF2B5EF4-FFF2-40B4-BE49-F238E27FC236}">
                <a16:creationId xmlns:a16="http://schemas.microsoft.com/office/drawing/2014/main" id="{51B22517-8F3A-93E4-B241-BC3B2F873A5F}"/>
              </a:ext>
            </a:extLst>
          </p:cNvPr>
          <p:cNvSpPr>
            <a:spLocks noChangeArrowheads="1"/>
          </p:cNvSpPr>
          <p:nvPr/>
        </p:nvSpPr>
        <p:spPr bwMode="auto">
          <a:xfrm>
            <a:off x="1797050" y="28209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TextBox 2">
            <a:extLst>
              <a:ext uri="{FF2B5EF4-FFF2-40B4-BE49-F238E27FC236}">
                <a16:creationId xmlns:a16="http://schemas.microsoft.com/office/drawing/2014/main" id="{9C8FFC19-4C25-42EF-8A9A-9A6C2EDA4A4B}"/>
              </a:ext>
            </a:extLst>
          </p:cNvPr>
          <p:cNvSpPr txBox="1"/>
          <p:nvPr/>
        </p:nvSpPr>
        <p:spPr>
          <a:xfrm>
            <a:off x="644649" y="4685472"/>
            <a:ext cx="7853432" cy="1754326"/>
          </a:xfrm>
          <a:prstGeom prst="rect">
            <a:avLst/>
          </a:prstGeom>
          <a:noFill/>
        </p:spPr>
        <p:txBody>
          <a:bodyPr wrap="non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technique Faster R-CNN contains RPN so, it doesn’t require any proposal </a:t>
            </a:r>
          </a:p>
          <a:p>
            <a:pPr algn="just"/>
            <a:r>
              <a:rPr lang="en-US" dirty="0">
                <a:latin typeface="Times New Roman" panose="02020603050405020304" pitchFamily="18" charset="0"/>
                <a:cs typeface="Times New Roman" panose="02020603050405020304" pitchFamily="18" charset="0"/>
              </a:rPr>
              <a:t>     methods.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Whereas, remaining techniques need external proposal methods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By using external methods it decreases accuracy.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Therefore, Faster R-CNN has high accuracy compared to remaining techniques.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45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AEAFE7-2FA7-4CD9-9105-08AD38B1E944}"/>
              </a:ext>
            </a:extLst>
          </p:cNvPr>
          <p:cNvSpPr>
            <a:spLocks noChangeArrowheads="1"/>
          </p:cNvSpPr>
          <p:nvPr/>
        </p:nvSpPr>
        <p:spPr bwMode="auto">
          <a:xfrm>
            <a:off x="1115616" y="18811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4" name="Chart 3">
            <a:extLst>
              <a:ext uri="{FF2B5EF4-FFF2-40B4-BE49-F238E27FC236}">
                <a16:creationId xmlns:a16="http://schemas.microsoft.com/office/drawing/2014/main" id="{4D93F9B3-FDF0-48A4-BA00-FA1D46EC6948}"/>
              </a:ext>
            </a:extLst>
          </p:cNvPr>
          <p:cNvGraphicFramePr/>
          <p:nvPr>
            <p:extLst>
              <p:ext uri="{D42A27DB-BD31-4B8C-83A1-F6EECF244321}">
                <p14:modId xmlns:p14="http://schemas.microsoft.com/office/powerpoint/2010/main" val="1931961251"/>
              </p:ext>
            </p:extLst>
          </p:nvPr>
        </p:nvGraphicFramePr>
        <p:xfrm>
          <a:off x="755576" y="1772816"/>
          <a:ext cx="7272808" cy="446449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833B505-750F-4BC2-9E12-EC368E61F1A2}"/>
              </a:ext>
            </a:extLst>
          </p:cNvPr>
          <p:cNvSpPr txBox="1"/>
          <p:nvPr/>
        </p:nvSpPr>
        <p:spPr>
          <a:xfrm>
            <a:off x="1586888" y="1118466"/>
            <a:ext cx="597022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ACCURACY FOR PLANT DISEASE DETECTION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69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1AAEC5A-4973-42F9-B51B-EC1C39654D90}"/>
              </a:ext>
            </a:extLst>
          </p:cNvPr>
          <p:cNvGraphicFramePr/>
          <p:nvPr>
            <p:extLst>
              <p:ext uri="{D42A27DB-BD31-4B8C-83A1-F6EECF244321}">
                <p14:modId xmlns:p14="http://schemas.microsoft.com/office/powerpoint/2010/main" val="272867673"/>
              </p:ext>
            </p:extLst>
          </p:nvPr>
        </p:nvGraphicFramePr>
        <p:xfrm>
          <a:off x="539552" y="1556792"/>
          <a:ext cx="7848872"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D7905685-49B5-46C0-9C73-37EDE00753DF}"/>
              </a:ext>
            </a:extLst>
          </p:cNvPr>
          <p:cNvSpPr txBox="1"/>
          <p:nvPr/>
        </p:nvSpPr>
        <p:spPr>
          <a:xfrm>
            <a:off x="2195736" y="836712"/>
            <a:ext cx="538532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ACCURACY FOR FRUIT CLASSIFICATION</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8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30E20-4847-B878-B0F7-595A816F4EA8}"/>
              </a:ext>
            </a:extLst>
          </p:cNvPr>
          <p:cNvSpPr txBox="1"/>
          <p:nvPr/>
        </p:nvSpPr>
        <p:spPr>
          <a:xfrm>
            <a:off x="3059832" y="908720"/>
            <a:ext cx="4582510" cy="523220"/>
          </a:xfrm>
          <a:prstGeom prst="rect">
            <a:avLst/>
          </a:prstGeom>
          <a:noFill/>
        </p:spPr>
        <p:txBody>
          <a:bodyPr wrap="square">
            <a:spAutoFit/>
          </a:bodyPr>
          <a:lstStyle/>
          <a:p>
            <a:r>
              <a:rPr lang="en-IN" sz="2800" b="1" dirty="0">
                <a:solidFill>
                  <a:schemeClr val="tx1"/>
                </a:solidFill>
                <a:latin typeface="Times New Roman" panose="02020603050405020304" pitchFamily="18" charset="0"/>
                <a:cs typeface="Times New Roman" panose="02020603050405020304" pitchFamily="18" charset="0"/>
              </a:rPr>
              <a:t>ADVANTAGES</a:t>
            </a:r>
            <a:endParaRPr lang="en-IN" sz="2800" dirty="0"/>
          </a:p>
        </p:txBody>
      </p:sp>
      <p:sp>
        <p:nvSpPr>
          <p:cNvPr id="5" name="TextBox 4">
            <a:extLst>
              <a:ext uri="{FF2B5EF4-FFF2-40B4-BE49-F238E27FC236}">
                <a16:creationId xmlns:a16="http://schemas.microsoft.com/office/drawing/2014/main" id="{70503DC1-D57D-0180-E71A-58D0C5B5FD75}"/>
              </a:ext>
            </a:extLst>
          </p:cNvPr>
          <p:cNvSpPr txBox="1"/>
          <p:nvPr/>
        </p:nvSpPr>
        <p:spPr>
          <a:xfrm>
            <a:off x="899592" y="2305615"/>
            <a:ext cx="4582510"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Detection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Resource Efficiency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Quality Control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Management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Customization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Capacity</a:t>
            </a:r>
          </a:p>
        </p:txBody>
      </p:sp>
    </p:spTree>
    <p:extLst>
      <p:ext uri="{BB962C8B-B14F-4D97-AF65-F5344CB8AC3E}">
        <p14:creationId xmlns:p14="http://schemas.microsoft.com/office/powerpoint/2010/main" val="2827132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68E20-6C20-7FA0-77A4-515C9FFCE3E5}"/>
              </a:ext>
            </a:extLst>
          </p:cNvPr>
          <p:cNvSpPr txBox="1"/>
          <p:nvPr/>
        </p:nvSpPr>
        <p:spPr>
          <a:xfrm>
            <a:off x="2627784" y="1052736"/>
            <a:ext cx="4582510" cy="523220"/>
          </a:xfrm>
          <a:prstGeom prst="rect">
            <a:avLst/>
          </a:prstGeom>
          <a:noFill/>
        </p:spPr>
        <p:txBody>
          <a:bodyPr wrap="square">
            <a:spAutoFit/>
          </a:bodyPr>
          <a:lstStyle/>
          <a:p>
            <a:r>
              <a:rPr lang="en-IN" sz="2800" b="1" dirty="0">
                <a:solidFill>
                  <a:schemeClr val="tx1"/>
                </a:solidFill>
                <a:latin typeface="Times New Roman" pitchFamily="18" charset="0"/>
                <a:cs typeface="Times New Roman" pitchFamily="18" charset="0"/>
              </a:rPr>
              <a:t>APPLICATIONS</a:t>
            </a:r>
            <a:endParaRPr lang="en-IN" sz="2800" dirty="0"/>
          </a:p>
        </p:txBody>
      </p:sp>
      <p:sp>
        <p:nvSpPr>
          <p:cNvPr id="5" name="TextBox 4">
            <a:extLst>
              <a:ext uri="{FF2B5EF4-FFF2-40B4-BE49-F238E27FC236}">
                <a16:creationId xmlns:a16="http://schemas.microsoft.com/office/drawing/2014/main" id="{599219BE-9CEE-109A-26F5-BFDC3EF2E872}"/>
              </a:ext>
            </a:extLst>
          </p:cNvPr>
          <p:cNvSpPr txBox="1"/>
          <p:nvPr/>
        </p:nvSpPr>
        <p:spPr>
          <a:xfrm>
            <a:off x="827584" y="2276872"/>
            <a:ext cx="4582510" cy="2308324"/>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Agriculture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Food Industry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Environmental Monitoring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Smart Farming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Education and Training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Healthcare</a:t>
            </a:r>
          </a:p>
        </p:txBody>
      </p:sp>
    </p:spTree>
    <p:extLst>
      <p:ext uri="{BB962C8B-B14F-4D97-AF65-F5344CB8AC3E}">
        <p14:creationId xmlns:p14="http://schemas.microsoft.com/office/powerpoint/2010/main" val="50880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3D4BB3-0EA2-25D5-AD36-7E78723D9999}"/>
              </a:ext>
            </a:extLst>
          </p:cNvPr>
          <p:cNvSpPr txBox="1"/>
          <p:nvPr/>
        </p:nvSpPr>
        <p:spPr>
          <a:xfrm>
            <a:off x="2699792" y="1052736"/>
            <a:ext cx="4582510" cy="523220"/>
          </a:xfrm>
          <a:prstGeom prst="rect">
            <a:avLst/>
          </a:prstGeom>
          <a:noFill/>
        </p:spPr>
        <p:txBody>
          <a:bodyPr wrap="square">
            <a:spAutoFit/>
          </a:bodyPr>
          <a:lstStyle/>
          <a:p>
            <a:r>
              <a:rPr lang="en-US" sz="2800" b="1" dirty="0">
                <a:solidFill>
                  <a:schemeClr val="tx1"/>
                </a:solidFill>
                <a:latin typeface="Times New Roman" pitchFamily="18" charset="0"/>
                <a:cs typeface="Times New Roman" pitchFamily="18" charset="0"/>
              </a:rPr>
              <a:t>FUTURE SCOPE</a:t>
            </a:r>
            <a:endParaRPr lang="en-IN" sz="2800" dirty="0"/>
          </a:p>
        </p:txBody>
      </p:sp>
      <p:sp>
        <p:nvSpPr>
          <p:cNvPr id="5" name="TextBox 4">
            <a:extLst>
              <a:ext uri="{FF2B5EF4-FFF2-40B4-BE49-F238E27FC236}">
                <a16:creationId xmlns:a16="http://schemas.microsoft.com/office/drawing/2014/main" id="{077429D9-20CF-38BA-8394-01611BA19794}"/>
              </a:ext>
            </a:extLst>
          </p:cNvPr>
          <p:cNvSpPr txBox="1"/>
          <p:nvPr/>
        </p:nvSpPr>
        <p:spPr>
          <a:xfrm>
            <a:off x="359532" y="399652"/>
            <a:ext cx="8424936"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FC2F065E-C3DA-7F37-4045-50707E728804}"/>
              </a:ext>
            </a:extLst>
          </p:cNvPr>
          <p:cNvSpPr txBox="1"/>
          <p:nvPr/>
        </p:nvSpPr>
        <p:spPr>
          <a:xfrm>
            <a:off x="339451" y="260648"/>
            <a:ext cx="8604956" cy="6093976"/>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Remote sensing technologies, such as drones and satellite imagery, will continue to be used for large-scale monitoring of plant health and fruit characteristics, providing valuable insights for agricultural management.</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Mobile applications for plant disease diagnosis and fruit classification will become more accessible to farmers, empowering them to make informed decisions in the field using their smartphones or tablets.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Continued advancements in imaging technology, artificial intelligence, and data analytics will enhance the accuracy and efficiency of plant disease detection and fruit classification systems</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integration of Internet of Things (IoT) devices with plant monitoring systems will enable real-time data collection and analysis, allowing for proactive management of plant health and fruit quality.</a:t>
            </a:r>
          </a:p>
        </p:txBody>
      </p:sp>
    </p:spTree>
    <p:extLst>
      <p:ext uri="{BB962C8B-B14F-4D97-AF65-F5344CB8AC3E}">
        <p14:creationId xmlns:p14="http://schemas.microsoft.com/office/powerpoint/2010/main" val="3171170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834228-C91E-7283-0FFE-4AAB23E8AB59}"/>
              </a:ext>
            </a:extLst>
          </p:cNvPr>
          <p:cNvSpPr txBox="1"/>
          <p:nvPr/>
        </p:nvSpPr>
        <p:spPr>
          <a:xfrm>
            <a:off x="3059832" y="1124744"/>
            <a:ext cx="4582510" cy="523220"/>
          </a:xfrm>
          <a:prstGeom prst="rect">
            <a:avLst/>
          </a:prstGeom>
          <a:noFill/>
        </p:spPr>
        <p:txBody>
          <a:bodyPr wrap="square">
            <a:spAutoFit/>
          </a:bodyPr>
          <a:lstStyle/>
          <a:p>
            <a:r>
              <a:rPr lang="en-IN" sz="2800" b="1" dirty="0">
                <a:solidFill>
                  <a:schemeClr val="tx1"/>
                </a:solidFill>
                <a:latin typeface="Times New Roman" pitchFamily="18" charset="0"/>
                <a:cs typeface="Times New Roman" pitchFamily="18" charset="0"/>
              </a:rPr>
              <a:t>CONCLUSION</a:t>
            </a:r>
            <a:endParaRPr lang="en-IN" sz="2800" dirty="0"/>
          </a:p>
        </p:txBody>
      </p:sp>
      <p:sp>
        <p:nvSpPr>
          <p:cNvPr id="7" name="TextBox 6">
            <a:extLst>
              <a:ext uri="{FF2B5EF4-FFF2-40B4-BE49-F238E27FC236}">
                <a16:creationId xmlns:a16="http://schemas.microsoft.com/office/drawing/2014/main" id="{6165F26F-E7B2-63FF-1BE2-C268342F7C0C}"/>
              </a:ext>
            </a:extLst>
          </p:cNvPr>
          <p:cNvSpPr txBox="1"/>
          <p:nvPr/>
        </p:nvSpPr>
        <p:spPr>
          <a:xfrm>
            <a:off x="683568" y="1844824"/>
            <a:ext cx="8064895" cy="344709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The future of plant disease detection and fruit classification holds great promise, driven by advancements in technology, innovative applications, and a growing emphasis on sustainability in agriculture. The integration of IoT, robotics, and remote sensing will revolutionize agricultural practices, enabling precision farming and proactive management of plant health and fruit quality. Overall, plant disease detection and fruit classification are poised to play a pivotal role in shaping the future of agriculture, enhancing productivity, food security, and environmental sustainability for generations to come.</a:t>
            </a:r>
          </a:p>
          <a:p>
            <a:pPr algn="just"/>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107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E0F23-3EB9-2CD2-3357-707DE0AD0F7B}"/>
              </a:ext>
            </a:extLst>
          </p:cNvPr>
          <p:cNvSpPr txBox="1"/>
          <p:nvPr/>
        </p:nvSpPr>
        <p:spPr>
          <a:xfrm>
            <a:off x="395536" y="1844824"/>
            <a:ext cx="8678338" cy="923330"/>
          </a:xfrm>
          <a:prstGeom prst="rect">
            <a:avLst/>
          </a:prstGeom>
          <a:noFill/>
        </p:spPr>
        <p:txBody>
          <a:bodyPr wrap="none" rtlCol="0">
            <a:spAutoFit/>
          </a:bodyPr>
          <a:lstStyle/>
          <a:p>
            <a:pPr algn="just"/>
            <a:r>
              <a:rPr lang="en-US" dirty="0"/>
              <a:t>[</a:t>
            </a:r>
            <a:r>
              <a:rPr lang="en-US" dirty="0">
                <a:latin typeface="Times New Roman" panose="02020603050405020304" pitchFamily="18" charset="0"/>
                <a:cs typeface="Times New Roman" panose="02020603050405020304" pitchFamily="18" charset="0"/>
              </a:rPr>
              <a:t>1]   Barbedo JGA. Plant disease identification from individual lesions and spots using </a:t>
            </a:r>
          </a:p>
          <a:p>
            <a:pPr algn="just"/>
            <a:r>
              <a:rPr lang="en-US" dirty="0">
                <a:latin typeface="Times New Roman" panose="02020603050405020304" pitchFamily="18" charset="0"/>
                <a:cs typeface="Times New Roman" panose="02020603050405020304" pitchFamily="18" charset="0"/>
              </a:rPr>
              <a:t>       deep learning. Biosyst Eng 2019;180:96–107 </a:t>
            </a:r>
            <a:r>
              <a:rPr lang="en-US" dirty="0">
                <a:latin typeface="Times New Roman" panose="02020603050405020304" pitchFamily="18" charset="0"/>
                <a:cs typeface="Times New Roman" panose="02020603050405020304" pitchFamily="18" charset="0"/>
                <a:hlinkClick r:id="rId2"/>
              </a:rPr>
              <a:t>https://doi.org/10.1016/j.biosystemseng</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       2019.02.002</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177598-1AA2-198E-1920-DF226F71DA26}"/>
              </a:ext>
            </a:extLst>
          </p:cNvPr>
          <p:cNvSpPr txBox="1"/>
          <p:nvPr/>
        </p:nvSpPr>
        <p:spPr>
          <a:xfrm>
            <a:off x="357158" y="2928934"/>
            <a:ext cx="8571257"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[2]  Hossain MS, Al-Hammadi M, Muhammad G. Automatic fruit classification using </a:t>
            </a:r>
          </a:p>
          <a:p>
            <a:r>
              <a:rPr lang="en-IN" dirty="0">
                <a:latin typeface="Times New Roman" panose="02020603050405020304" pitchFamily="18" charset="0"/>
                <a:cs typeface="Times New Roman" panose="02020603050405020304" pitchFamily="18" charset="0"/>
              </a:rPr>
              <a:t>      deep learning for industrial applications. IEEE Trans Ind Inf 2019;15(2) 10.1109/TII.</a:t>
            </a:r>
          </a:p>
          <a:p>
            <a:r>
              <a:rPr lang="en-IN" dirty="0">
                <a:latin typeface="Times New Roman" panose="02020603050405020304" pitchFamily="18" charset="0"/>
                <a:cs typeface="Times New Roman" panose="02020603050405020304" pitchFamily="18" charset="0"/>
              </a:rPr>
              <a:t>      2018.2875149. </a:t>
            </a:r>
          </a:p>
        </p:txBody>
      </p:sp>
      <p:sp>
        <p:nvSpPr>
          <p:cNvPr id="5" name="TextBox 4">
            <a:extLst>
              <a:ext uri="{FF2B5EF4-FFF2-40B4-BE49-F238E27FC236}">
                <a16:creationId xmlns:a16="http://schemas.microsoft.com/office/drawing/2014/main" id="{F1AC08D5-CCD9-6322-1084-8D4085941767}"/>
              </a:ext>
            </a:extLst>
          </p:cNvPr>
          <p:cNvSpPr txBox="1"/>
          <p:nvPr/>
        </p:nvSpPr>
        <p:spPr>
          <a:xfrm>
            <a:off x="357158" y="4000504"/>
            <a:ext cx="8762527" cy="2585323"/>
          </a:xfrm>
          <a:prstGeom prst="rect">
            <a:avLst/>
          </a:prstGeom>
          <a:noFill/>
        </p:spPr>
        <p:txBody>
          <a:bodyPr wrap="none" rtlCol="0">
            <a:sp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sofu MM, Er O, Kayacan MC, Cetisli B. Design of an automatic apple sorting system </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using machine vision. Comput Electron Agric 2016;127:395–405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rPr>
              <a:t>http://dx.doi.org/</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10.1016/j.compag.2016.06.030</a:t>
            </a:r>
          </a:p>
          <a:p>
            <a:pPr algn="just"/>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dirty="0">
                <a:latin typeface="Times New Roman" pitchFamily="18" charset="0"/>
                <a:cs typeface="Times New Roman" pitchFamily="18" charset="0"/>
              </a:rPr>
              <a:t>Prange RK. Pre-harvest, harvest and post-harvest strategies for organic production </a:t>
            </a:r>
          </a:p>
          <a:p>
            <a:pPr algn="just"/>
            <a:r>
              <a:rPr lang="en-US" dirty="0">
                <a:latin typeface="Times New Roman" pitchFamily="18" charset="0"/>
                <a:cs typeface="Times New Roman" pitchFamily="18" charset="0"/>
              </a:rPr>
              <a:t>       of fruits and vegetables. Acta </a:t>
            </a:r>
            <a:r>
              <a:rPr lang="en-US" dirty="0" err="1">
                <a:latin typeface="Times New Roman" pitchFamily="18" charset="0"/>
                <a:cs typeface="Times New Roman" pitchFamily="18" charset="0"/>
              </a:rPr>
              <a:t>Hortic</a:t>
            </a:r>
            <a:r>
              <a:rPr lang="en-US" dirty="0">
                <a:latin typeface="Times New Roman" pitchFamily="18" charset="0"/>
                <a:cs typeface="Times New Roman" pitchFamily="18" charset="0"/>
              </a:rPr>
              <a:t> 2012;933:43–50 DOI10.17660/</a:t>
            </a:r>
            <a:r>
              <a:rPr lang="en-US" dirty="0" err="1">
                <a:latin typeface="Times New Roman" pitchFamily="18" charset="0"/>
                <a:cs typeface="Times New Roman" pitchFamily="18" charset="0"/>
              </a:rPr>
              <a:t>ActaHortic</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2012.933.3. </a:t>
            </a:r>
          </a:p>
          <a:p>
            <a:pPr algn="just"/>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
        <p:nvSpPr>
          <p:cNvPr id="7" name="TextBox 6">
            <a:extLst>
              <a:ext uri="{FF2B5EF4-FFF2-40B4-BE49-F238E27FC236}">
                <a16:creationId xmlns:a16="http://schemas.microsoft.com/office/drawing/2014/main" id="{81533C1B-3EBD-B041-6E4B-72B70A6A1EBC}"/>
              </a:ext>
            </a:extLst>
          </p:cNvPr>
          <p:cNvSpPr txBox="1"/>
          <p:nvPr/>
        </p:nvSpPr>
        <p:spPr>
          <a:xfrm>
            <a:off x="2843808" y="836712"/>
            <a:ext cx="458251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225513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C36114-CD6B-5C04-BBA0-E40F1BDF7A33}"/>
              </a:ext>
            </a:extLst>
          </p:cNvPr>
          <p:cNvSpPr txBox="1"/>
          <p:nvPr/>
        </p:nvSpPr>
        <p:spPr>
          <a:xfrm>
            <a:off x="683569" y="1340768"/>
            <a:ext cx="7992887" cy="1754326"/>
          </a:xfrm>
          <a:prstGeom prst="rect">
            <a:avLst/>
          </a:prstGeom>
          <a:noFill/>
        </p:spPr>
        <p:txBody>
          <a:bodyPr wrap="square" rtlCol="0">
            <a:sp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Pawar, S. E. ., V. Surana, A. ., Sharma, P. ., &amp;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Pujeri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 . (2023). Fruit Disease Detection and Classification using Machine Learning and Deep Learning Techniques. International Journal of Intelligent Systems and Applications in Engineering, 12(4s), 440–453. Retrieved from </a:t>
            </a:r>
            <a:r>
              <a:rPr lang="en-IN" sz="18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https://ijisae.org/index.php/IJISAE/article/view/3805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dirty="0"/>
          </a:p>
        </p:txBody>
      </p:sp>
      <p:sp>
        <p:nvSpPr>
          <p:cNvPr id="3" name="TextBox 2">
            <a:extLst>
              <a:ext uri="{FF2B5EF4-FFF2-40B4-BE49-F238E27FC236}">
                <a16:creationId xmlns:a16="http://schemas.microsoft.com/office/drawing/2014/main" id="{FBE5608A-6BF7-5FF5-4D6A-E1AD1BC33E08}"/>
              </a:ext>
            </a:extLst>
          </p:cNvPr>
          <p:cNvSpPr txBox="1"/>
          <p:nvPr/>
        </p:nvSpPr>
        <p:spPr>
          <a:xfrm>
            <a:off x="683569" y="3093207"/>
            <a:ext cx="7992887" cy="2862322"/>
          </a:xfrm>
          <a:prstGeom prst="rect">
            <a:avLst/>
          </a:prstGeom>
          <a:noFill/>
        </p:spPr>
        <p:txBody>
          <a:bodyPr wrap="square" rtlCol="0">
            <a:spAutoFit/>
          </a:bodyPr>
          <a:lstStyle/>
          <a:p>
            <a:pPr lvl="0" algn="just">
              <a:lnSpc>
                <a:spcPct val="150000"/>
              </a:lnSpc>
            </a:pPr>
            <a:r>
              <a:rPr lang="en-US" dirty="0">
                <a:latin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 B. Ullagaddi,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S.Vishwanadha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Raju, “A Review of techniques for Automatic detection and diagnose of mango Pathologies”.</a:t>
            </a:r>
          </a:p>
          <a:p>
            <a:pPr lvl="0" algn="just">
              <a:lnSpc>
                <a:spcPct val="150000"/>
              </a:lnSpc>
            </a:pPr>
            <a:endParaRPr lang="en-IN" kern="100" dirty="0">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Hadha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Afrisal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Muhammad Faris, Guntur Utomo P,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Lafiona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Grezelda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Indah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Soesanti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Mochammad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Andri F, “Portable Smart Sorting and Grading Machine for Fruits Using Computer Vision”.</a:t>
            </a:r>
          </a:p>
          <a:p>
            <a:endParaRPr lang="en-IN" dirty="0"/>
          </a:p>
        </p:txBody>
      </p:sp>
      <p:sp>
        <p:nvSpPr>
          <p:cNvPr id="4" name="TextBox 3">
            <a:extLst>
              <a:ext uri="{FF2B5EF4-FFF2-40B4-BE49-F238E27FC236}">
                <a16:creationId xmlns:a16="http://schemas.microsoft.com/office/drawing/2014/main" id="{1452931D-46B4-3096-B330-4020CD126411}"/>
              </a:ext>
            </a:extLst>
          </p:cNvPr>
          <p:cNvSpPr txBox="1"/>
          <p:nvPr/>
        </p:nvSpPr>
        <p:spPr>
          <a:xfrm>
            <a:off x="218830" y="1340768"/>
            <a:ext cx="460382" cy="369332"/>
          </a:xfrm>
          <a:prstGeom prst="rect">
            <a:avLst/>
          </a:prstGeom>
          <a:noFill/>
        </p:spPr>
        <p:txBody>
          <a:bodyPr wrap="none" rtlCol="0">
            <a:spAutoFit/>
          </a:bodyPr>
          <a:lstStyle/>
          <a:p>
            <a:r>
              <a:rPr lang="en-US" dirty="0"/>
              <a:t>[</a:t>
            </a:r>
            <a:r>
              <a:rPr lang="en-US" dirty="0">
                <a:latin typeface="Times New Roman" panose="02020603050405020304" pitchFamily="18" charset="0"/>
                <a:cs typeface="Times New Roman" panose="02020603050405020304" pitchFamily="18" charset="0"/>
              </a:rPr>
              <a:t>5</a:t>
            </a:r>
            <a:r>
              <a:rPr lang="en-US" dirty="0"/>
              <a:t>]</a:t>
            </a:r>
            <a:endParaRPr lang="en-IN" dirty="0"/>
          </a:p>
        </p:txBody>
      </p:sp>
      <p:sp>
        <p:nvSpPr>
          <p:cNvPr id="5" name="TextBox 4">
            <a:extLst>
              <a:ext uri="{FF2B5EF4-FFF2-40B4-BE49-F238E27FC236}">
                <a16:creationId xmlns:a16="http://schemas.microsoft.com/office/drawing/2014/main" id="{0EEE5D9A-22D7-835E-C123-8F7890EF13ED}"/>
              </a:ext>
            </a:extLst>
          </p:cNvPr>
          <p:cNvSpPr txBox="1"/>
          <p:nvPr/>
        </p:nvSpPr>
        <p:spPr>
          <a:xfrm>
            <a:off x="209212" y="3094791"/>
            <a:ext cx="470000" cy="369332"/>
          </a:xfrm>
          <a:prstGeom prst="rect">
            <a:avLst/>
          </a:prstGeom>
          <a:noFill/>
        </p:spPr>
        <p:txBody>
          <a:bodyPr wrap="none" rtlCol="0">
            <a:spAutoFit/>
          </a:bodyPr>
          <a:lstStyle/>
          <a:p>
            <a:r>
              <a:rPr lang="en-US" dirty="0"/>
              <a:t>[6]</a:t>
            </a:r>
            <a:endParaRPr lang="en-IN" dirty="0"/>
          </a:p>
        </p:txBody>
      </p:sp>
      <p:sp>
        <p:nvSpPr>
          <p:cNvPr id="6" name="TextBox 5">
            <a:extLst>
              <a:ext uri="{FF2B5EF4-FFF2-40B4-BE49-F238E27FC236}">
                <a16:creationId xmlns:a16="http://schemas.microsoft.com/office/drawing/2014/main" id="{F48BC32C-C83E-5914-F8A9-5A54921660B4}"/>
              </a:ext>
            </a:extLst>
          </p:cNvPr>
          <p:cNvSpPr txBox="1"/>
          <p:nvPr/>
        </p:nvSpPr>
        <p:spPr>
          <a:xfrm>
            <a:off x="198229" y="4478206"/>
            <a:ext cx="457176" cy="369332"/>
          </a:xfrm>
          <a:prstGeom prst="rect">
            <a:avLst/>
          </a:prstGeom>
          <a:noFill/>
        </p:spPr>
        <p:txBody>
          <a:bodyPr wrap="none" rtlCol="0">
            <a:spAutoFit/>
          </a:bodyPr>
          <a:lstStyle/>
          <a:p>
            <a:r>
              <a:rPr lang="en-US" dirty="0"/>
              <a:t>[</a:t>
            </a: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4684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F43F6-513E-C40C-89B8-BB9EDCA64AC7}"/>
              </a:ext>
            </a:extLst>
          </p:cNvPr>
          <p:cNvSpPr txBox="1"/>
          <p:nvPr/>
        </p:nvSpPr>
        <p:spPr>
          <a:xfrm>
            <a:off x="467544" y="1124744"/>
            <a:ext cx="468398" cy="369332"/>
          </a:xfrm>
          <a:prstGeom prst="rect">
            <a:avLst/>
          </a:prstGeom>
          <a:noFill/>
        </p:spPr>
        <p:txBody>
          <a:bodyPr wrap="none" rtlCol="0">
            <a:spAutoFit/>
          </a:bodyPr>
          <a:lstStyle/>
          <a:p>
            <a:r>
              <a:rPr lang="en-US" dirty="0"/>
              <a:t>[8]</a:t>
            </a:r>
            <a:endParaRPr lang="en-IN" dirty="0"/>
          </a:p>
        </p:txBody>
      </p:sp>
      <p:sp>
        <p:nvSpPr>
          <p:cNvPr id="3" name="TextBox 2">
            <a:extLst>
              <a:ext uri="{FF2B5EF4-FFF2-40B4-BE49-F238E27FC236}">
                <a16:creationId xmlns:a16="http://schemas.microsoft.com/office/drawing/2014/main" id="{659B5CCE-FA32-125A-DB40-F0B7BCBAEBC9}"/>
              </a:ext>
            </a:extLst>
          </p:cNvPr>
          <p:cNvSpPr txBox="1"/>
          <p:nvPr/>
        </p:nvSpPr>
        <p:spPr>
          <a:xfrm>
            <a:off x="935942" y="1052736"/>
            <a:ext cx="7560840" cy="5042406"/>
          </a:xfrm>
          <a:prstGeom prst="rect">
            <a:avLst/>
          </a:prstGeom>
          <a:noFill/>
        </p:spPr>
        <p:txBody>
          <a:bodyPr wrap="square" rtlCol="0">
            <a:spAutoFit/>
          </a:bodyPr>
          <a:lstStyle/>
          <a:p>
            <a:pPr lvl="0"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Dah-Jye Lee, James K. Archibald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Guangming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Xiong, “Rapid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Grading for Fruit Quality Evaluation Using Direct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Color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Mapping”.</a:t>
            </a:r>
          </a:p>
          <a:p>
            <a:pPr lvl="0"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Akira Mizushima,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Renfu</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Lu. “An image segmentation method for apple sorting and grading using support vector machine and Otsu’s method”</a:t>
            </a:r>
          </a:p>
          <a:p>
            <a:pPr lvl="0"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Chandra Sekhar Nandi, Bipan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Tudu</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Chiranjib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Koley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 Automated Machine Vision Based System for Fruit Sorting and Grading”.</a:t>
            </a:r>
          </a:p>
          <a:p>
            <a:pPr lvl="0" algn="just">
              <a:lnSpc>
                <a:spcPct val="150000"/>
              </a:lnSpc>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Manisha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Bhangea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H.A.Hingoliwala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“Smart Farming: Pomegranate Disease Detection Using Image Processing”</a:t>
            </a:r>
          </a:p>
          <a:p>
            <a:endParaRPr lang="en-IN" dirty="0"/>
          </a:p>
        </p:txBody>
      </p:sp>
      <p:sp>
        <p:nvSpPr>
          <p:cNvPr id="4" name="TextBox 3">
            <a:extLst>
              <a:ext uri="{FF2B5EF4-FFF2-40B4-BE49-F238E27FC236}">
                <a16:creationId xmlns:a16="http://schemas.microsoft.com/office/drawing/2014/main" id="{DA0F5AD8-3AC7-D5D2-86A3-A23EAD07C7C3}"/>
              </a:ext>
            </a:extLst>
          </p:cNvPr>
          <p:cNvSpPr txBox="1"/>
          <p:nvPr/>
        </p:nvSpPr>
        <p:spPr>
          <a:xfrm>
            <a:off x="424517" y="2435912"/>
            <a:ext cx="471604" cy="369332"/>
          </a:xfrm>
          <a:prstGeom prst="rect">
            <a:avLst/>
          </a:prstGeom>
          <a:noFill/>
        </p:spPr>
        <p:txBody>
          <a:bodyPr wrap="none" rtlCol="0">
            <a:spAutoFit/>
          </a:bodyPr>
          <a:lstStyle/>
          <a:p>
            <a:r>
              <a:rPr lang="en-US" dirty="0"/>
              <a:t>[</a:t>
            </a:r>
            <a:r>
              <a:rPr lang="en-US" dirty="0">
                <a:latin typeface="Times New Roman" panose="02020603050405020304" pitchFamily="18" charset="0"/>
                <a:cs typeface="Times New Roman" panose="02020603050405020304" pitchFamily="18" charset="0"/>
              </a:rPr>
              <a:t>9</a:t>
            </a:r>
            <a:r>
              <a:rPr lang="en-US" dirty="0"/>
              <a:t>]</a:t>
            </a:r>
            <a:endParaRPr lang="en-IN" dirty="0"/>
          </a:p>
        </p:txBody>
      </p:sp>
      <p:sp>
        <p:nvSpPr>
          <p:cNvPr id="5" name="TextBox 4">
            <a:extLst>
              <a:ext uri="{FF2B5EF4-FFF2-40B4-BE49-F238E27FC236}">
                <a16:creationId xmlns:a16="http://schemas.microsoft.com/office/drawing/2014/main" id="{FC42D681-6C51-E3A5-35B0-136298A5E93F}"/>
              </a:ext>
            </a:extLst>
          </p:cNvPr>
          <p:cNvSpPr txBox="1"/>
          <p:nvPr/>
        </p:nvSpPr>
        <p:spPr>
          <a:xfrm>
            <a:off x="323528" y="3620765"/>
            <a:ext cx="572593" cy="369332"/>
          </a:xfrm>
          <a:prstGeom prst="rect">
            <a:avLst/>
          </a:prstGeom>
          <a:noFill/>
        </p:spPr>
        <p:txBody>
          <a:bodyPr wrap="none" rtlCol="0">
            <a:spAutoFit/>
          </a:bodyPr>
          <a:lstStyle/>
          <a:p>
            <a:r>
              <a:rPr lang="en-US" dirty="0"/>
              <a:t>[</a:t>
            </a: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B214E99-C92E-7145-5082-542A71E8647D}"/>
              </a:ext>
            </a:extLst>
          </p:cNvPr>
          <p:cNvSpPr txBox="1"/>
          <p:nvPr/>
        </p:nvSpPr>
        <p:spPr>
          <a:xfrm>
            <a:off x="319124" y="4805618"/>
            <a:ext cx="567207" cy="369332"/>
          </a:xfrm>
          <a:prstGeom prst="rect">
            <a:avLst/>
          </a:prstGeom>
          <a:noFill/>
        </p:spPr>
        <p:txBody>
          <a:bodyPr wrap="none" rtlCol="0">
            <a:spAutoFit/>
          </a:bodyPr>
          <a:lstStyle/>
          <a:p>
            <a:r>
              <a:rPr lang="en-US" dirty="0"/>
              <a:t>[</a:t>
            </a:r>
            <a:r>
              <a:rPr lang="en-US" dirty="0">
                <a:latin typeface="Times New Roman" panose="02020603050405020304" pitchFamily="18" charset="0"/>
                <a:cs typeface="Times New Roman" panose="02020603050405020304" pitchFamily="18" charset="0"/>
              </a:rPr>
              <a:t>11</a:t>
            </a:r>
            <a:r>
              <a:rPr lang="en-US" dirty="0"/>
              <a:t>]</a:t>
            </a:r>
            <a:endParaRPr lang="en-IN" dirty="0"/>
          </a:p>
        </p:txBody>
      </p:sp>
    </p:spTree>
    <p:extLst>
      <p:ext uri="{BB962C8B-B14F-4D97-AF65-F5344CB8AC3E}">
        <p14:creationId xmlns:p14="http://schemas.microsoft.com/office/powerpoint/2010/main" val="3161242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714488"/>
            <a:ext cx="8429684" cy="4093428"/>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  </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Agriculture is considered as a backbone of economy and source of employment in the developing countries like India. </a:t>
            </a:r>
          </a:p>
          <a:p>
            <a:pPr marL="285750" indent="-285750" algn="just">
              <a:buFont typeface="Arial" panose="020B0604020202020204" pitchFamily="34" charset="0"/>
              <a:buChar char="•"/>
            </a:pPr>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Agriculture activities are broadly categorized into three major areas: pre-harvesting, harvesting and post harvesting. </a:t>
            </a:r>
          </a:p>
          <a:p>
            <a:pPr algn="just"/>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Machine learning is the current technology which is benefiting farmers to minimize the losses in the farming. </a:t>
            </a:r>
          </a:p>
          <a:p>
            <a:pPr marL="285750" indent="-285750" algn="just">
              <a:buFont typeface="Arial" panose="020B0604020202020204" pitchFamily="34" charset="0"/>
              <a:buChar char="•"/>
            </a:pPr>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The main objective of this project  is latest machine learning application in agriculture to alleviate the problems in the two areas harvesting and post-harvesting. </a:t>
            </a:r>
          </a:p>
        </p:txBody>
      </p:sp>
      <p:sp>
        <p:nvSpPr>
          <p:cNvPr id="5" name="TextBox 4"/>
          <p:cNvSpPr txBox="1"/>
          <p:nvPr/>
        </p:nvSpPr>
        <p:spPr>
          <a:xfrm>
            <a:off x="3460189" y="1042734"/>
            <a:ext cx="2223622" cy="523220"/>
          </a:xfrm>
          <a:prstGeom prst="rect">
            <a:avLst/>
          </a:prstGeom>
          <a:noFill/>
        </p:spPr>
        <p:txBody>
          <a:bodyPr wrap="none" rtlCol="0">
            <a:spAutoFit/>
          </a:bodyPr>
          <a:lstStyle/>
          <a:p>
            <a:pPr algn="just"/>
            <a:r>
              <a:rPr lang="en-US" sz="2800" b="1" dirty="0">
                <a:latin typeface="Times New Roman" panose="02020603050405020304" pitchFamily="18" charset="0"/>
                <a:cs typeface="Times New Roman" panose="02020603050405020304" pitchFamily="18" charset="0"/>
              </a:rPr>
              <a:t>ABSTRACT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2500306"/>
            <a:ext cx="7804954" cy="1323439"/>
          </a:xfrm>
          <a:prstGeom prst="rect">
            <a:avLst/>
          </a:prstGeom>
          <a:noFill/>
        </p:spPr>
        <p:txBody>
          <a:bodyPr wrap="square" rtlCol="0">
            <a:spAutoFit/>
          </a:bodyPr>
          <a:lstStyle/>
          <a:p>
            <a:r>
              <a:rPr lang="en-US" sz="8000" b="1" dirty="0"/>
              <a:t>    </a:t>
            </a:r>
            <a:r>
              <a:rPr lang="en-US" sz="8000" b="1" dirty="0">
                <a:latin typeface="Times New Roman" panose="02020603050405020304" pitchFamily="18" charset="0"/>
                <a:cs typeface="Times New Roman" panose="02020603050405020304" pitchFamily="18" charset="0"/>
              </a:rPr>
              <a:t>THANK</a:t>
            </a:r>
            <a:r>
              <a:rPr lang="en-US" dirty="0"/>
              <a:t>  </a:t>
            </a:r>
            <a:r>
              <a:rPr lang="en-US" sz="8000" b="1" dirty="0"/>
              <a:t>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71600" y="836712"/>
            <a:ext cx="6572280" cy="1938992"/>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INTRODUCTION</a:t>
            </a:r>
            <a:br>
              <a:rPr lang="en-IN" sz="3200"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sz="3200" dirty="0"/>
          </a:p>
          <a:p>
            <a:endParaRPr lang="en-US" sz="3200" dirty="0"/>
          </a:p>
        </p:txBody>
      </p:sp>
      <p:sp>
        <p:nvSpPr>
          <p:cNvPr id="4" name="TextBox 3">
            <a:extLst>
              <a:ext uri="{FF2B5EF4-FFF2-40B4-BE49-F238E27FC236}">
                <a16:creationId xmlns:a16="http://schemas.microsoft.com/office/drawing/2014/main" id="{18E8AE09-B583-44C2-5D58-E636F4C230E4}"/>
              </a:ext>
            </a:extLst>
          </p:cNvPr>
          <p:cNvSpPr txBox="1"/>
          <p:nvPr/>
        </p:nvSpPr>
        <p:spPr>
          <a:xfrm>
            <a:off x="281528" y="1285860"/>
            <a:ext cx="8719628" cy="4401205"/>
          </a:xfrm>
          <a:prstGeom prst="rect">
            <a:avLst/>
          </a:prstGeom>
          <a:noFill/>
        </p:spPr>
        <p:txBody>
          <a:bodyPr wrap="square" rtlCol="0">
            <a:spAutoFit/>
          </a:bodyPr>
          <a:lstStyle/>
          <a:p>
            <a:pPr marL="285750" indent="-285750" algn="just">
              <a:buFont typeface="Arial" panose="020B0604020202020204" pitchFamily="34" charset="0"/>
              <a:buChar char="•"/>
            </a:pP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solidFill>
                <a:srgbClr val="0D0D0D"/>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Among the various applications of agricultural technology, plant disease detection and fruit classification have emerged as crucial areas with significant implications for global food security and economic prosperity.</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Early detection and accurate identification of these diseases are essential for timely intervention and effective management.</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F</a:t>
            </a:r>
            <a:r>
              <a:rPr lang="en-US" sz="2000" b="0" i="0" dirty="0">
                <a:solidFill>
                  <a:srgbClr val="0D0D0D"/>
                </a:solidFill>
                <a:effectLst/>
                <a:latin typeface="Times New Roman" panose="02020603050405020304" pitchFamily="18" charset="0"/>
                <a:cs typeface="Times New Roman" panose="02020603050405020304" pitchFamily="18" charset="0"/>
              </a:rPr>
              <a:t>ruit classification plays a vital role in ensuring product quality, facilitating efficient </a:t>
            </a:r>
            <a:r>
              <a:rPr lang="en-US" sz="2000" dirty="0">
                <a:solidFill>
                  <a:srgbClr val="0D0D0D"/>
                </a:solidFill>
                <a:latin typeface="Times New Roman" panose="02020603050405020304" pitchFamily="18" charset="0"/>
                <a:cs typeface="Times New Roman" panose="02020603050405020304" pitchFamily="18" charset="0"/>
              </a:rPr>
              <a:t>d</a:t>
            </a:r>
            <a:r>
              <a:rPr lang="en-US" sz="2000" b="0" i="0" dirty="0">
                <a:solidFill>
                  <a:srgbClr val="0D0D0D"/>
                </a:solidFill>
                <a:effectLst/>
                <a:latin typeface="Times New Roman" panose="02020603050405020304" pitchFamily="18" charset="0"/>
                <a:cs typeface="Times New Roman" panose="02020603050405020304" pitchFamily="18" charset="0"/>
              </a:rPr>
              <a:t>istribution , and meeting consumer preferences. </a:t>
            </a:r>
          </a:p>
          <a:p>
            <a:pPr algn="just"/>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ability to accurately classify fruits based on various attributes such as size, shape, color, and ripeness is essential for optimizing harvesting, sorting.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4140" y="3244334"/>
            <a:ext cx="184731" cy="369332"/>
          </a:xfrm>
          <a:prstGeom prst="rect">
            <a:avLst/>
          </a:prstGeom>
        </p:spPr>
        <p:txBody>
          <a:bodyPr wrap="none">
            <a:spAutoFit/>
          </a:bodyPr>
          <a:lstStyle/>
          <a:p>
            <a:endParaRPr lang="en-IN" dirty="0"/>
          </a:p>
        </p:txBody>
      </p:sp>
      <p:sp>
        <p:nvSpPr>
          <p:cNvPr id="3" name="Title 1">
            <a:extLst>
              <a:ext uri="{FF2B5EF4-FFF2-40B4-BE49-F238E27FC236}">
                <a16:creationId xmlns:a16="http://schemas.microsoft.com/office/drawing/2014/main" id="{D2795BA5-008C-0589-7DC1-F92AD9075FF6}"/>
              </a:ext>
            </a:extLst>
          </p:cNvPr>
          <p:cNvSpPr txBox="1">
            <a:spLocks/>
          </p:cNvSpPr>
          <p:nvPr/>
        </p:nvSpPr>
        <p:spPr>
          <a:xfrm>
            <a:off x="357158" y="571480"/>
            <a:ext cx="8267308" cy="738159"/>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3200" b="0" i="0"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j-ea"/>
                <a:cs typeface="Times New Roman" panose="02020603050405020304" pitchFamily="18" charset="0"/>
              </a:rPr>
              <a:t>LITERATURE SURVEY</a:t>
            </a:r>
            <a:r>
              <a:rPr kumimoji="0" lang="en-IN" sz="3200" b="0" i="0" u="sng"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j-ea"/>
                <a:cs typeface="Times New Roman" panose="02020603050405020304" pitchFamily="18" charset="0"/>
              </a:rPr>
              <a:t> </a:t>
            </a:r>
          </a:p>
        </p:txBody>
      </p:sp>
      <p:sp>
        <p:nvSpPr>
          <p:cNvPr id="4" name="Content Placeholder 2">
            <a:extLst>
              <a:ext uri="{FF2B5EF4-FFF2-40B4-BE49-F238E27FC236}">
                <a16:creationId xmlns:a16="http://schemas.microsoft.com/office/drawing/2014/main" id="{228B053B-58B6-B96F-02ED-98CA8F3F431E}"/>
              </a:ext>
            </a:extLst>
          </p:cNvPr>
          <p:cNvSpPr txBox="1">
            <a:spLocks/>
          </p:cNvSpPr>
          <p:nvPr/>
        </p:nvSpPr>
        <p:spPr>
          <a:xfrm>
            <a:off x="876693" y="1036081"/>
            <a:ext cx="8267307" cy="5710335"/>
          </a:xfrm>
          <a:prstGeom prst="rect">
            <a:avLst/>
          </a:prstGeom>
        </p:spPr>
        <p:txBody>
          <a:bodyPr>
            <a:normAutofit/>
          </a:bodyPr>
          <a:lstStyle/>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tabLst/>
              <a:defRPr/>
            </a:pPr>
            <a:endParaRPr kumimoji="0" lang="en-IN"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tabLst/>
              <a:defRPr/>
            </a:pPr>
            <a:endParaRPr kumimoji="0" lang="en-IN" sz="28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tabLst/>
              <a:defRPr/>
            </a:pPr>
            <a:endParaRPr kumimoji="0" lang="en-US" sz="2600" b="0"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50000"/>
              </a:lnSpc>
              <a:spcBef>
                <a:spcPct val="20000"/>
              </a:spcBef>
              <a:spcAft>
                <a:spcPts val="0"/>
              </a:spcAft>
              <a:buClr>
                <a:schemeClr val="accent3"/>
              </a:buClr>
              <a:buSzPct val="95000"/>
              <a:buFont typeface="Arial" panose="020B0604020202020204"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CD50629-A96D-4A4A-902B-BF0C3F0C14F0}"/>
              </a:ext>
            </a:extLst>
          </p:cNvPr>
          <p:cNvGraphicFramePr>
            <a:graphicFrameLocks noGrp="1"/>
          </p:cNvGraphicFramePr>
          <p:nvPr>
            <p:extLst>
              <p:ext uri="{D42A27DB-BD31-4B8C-83A1-F6EECF244321}">
                <p14:modId xmlns:p14="http://schemas.microsoft.com/office/powerpoint/2010/main" val="1116318738"/>
              </p:ext>
            </p:extLst>
          </p:nvPr>
        </p:nvGraphicFramePr>
        <p:xfrm>
          <a:off x="285720" y="1214422"/>
          <a:ext cx="8434253" cy="5148387"/>
        </p:xfrm>
        <a:graphic>
          <a:graphicData uri="http://schemas.openxmlformats.org/drawingml/2006/table">
            <a:tbl>
              <a:tblPr firstRow="1" bandRow="1">
                <a:tableStyleId>{21E4AEA4-8DFA-4A89-87EB-49C32662AFE0}</a:tableStyleId>
              </a:tblPr>
              <a:tblGrid>
                <a:gridCol w="685880">
                  <a:extLst>
                    <a:ext uri="{9D8B030D-6E8A-4147-A177-3AD203B41FA5}">
                      <a16:colId xmlns:a16="http://schemas.microsoft.com/office/drawing/2014/main" val="2274239235"/>
                    </a:ext>
                  </a:extLst>
                </a:gridCol>
                <a:gridCol w="1824128">
                  <a:extLst>
                    <a:ext uri="{9D8B030D-6E8A-4147-A177-3AD203B41FA5}">
                      <a16:colId xmlns:a16="http://schemas.microsoft.com/office/drawing/2014/main" val="2858156792"/>
                    </a:ext>
                  </a:extLst>
                </a:gridCol>
                <a:gridCol w="1488240">
                  <a:extLst>
                    <a:ext uri="{9D8B030D-6E8A-4147-A177-3AD203B41FA5}">
                      <a16:colId xmlns:a16="http://schemas.microsoft.com/office/drawing/2014/main" val="1357043752"/>
                    </a:ext>
                  </a:extLst>
                </a:gridCol>
                <a:gridCol w="1240030">
                  <a:extLst>
                    <a:ext uri="{9D8B030D-6E8A-4147-A177-3AD203B41FA5}">
                      <a16:colId xmlns:a16="http://schemas.microsoft.com/office/drawing/2014/main" val="2762167163"/>
                    </a:ext>
                  </a:extLst>
                </a:gridCol>
                <a:gridCol w="1691208">
                  <a:extLst>
                    <a:ext uri="{9D8B030D-6E8A-4147-A177-3AD203B41FA5}">
                      <a16:colId xmlns:a16="http://schemas.microsoft.com/office/drawing/2014/main" val="4167323844"/>
                    </a:ext>
                  </a:extLst>
                </a:gridCol>
                <a:gridCol w="1504767">
                  <a:extLst>
                    <a:ext uri="{9D8B030D-6E8A-4147-A177-3AD203B41FA5}">
                      <a16:colId xmlns:a16="http://schemas.microsoft.com/office/drawing/2014/main" val="1599834984"/>
                    </a:ext>
                  </a:extLst>
                </a:gridCol>
              </a:tblGrid>
              <a:tr h="659071">
                <a:tc>
                  <a:txBody>
                    <a:bodyPr/>
                    <a:lstStyle/>
                    <a:p>
                      <a:r>
                        <a:rPr lang="en-US"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Of the Base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Published 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Problems Faced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3236605"/>
                  </a:ext>
                </a:extLst>
              </a:tr>
              <a:tr h="1484069">
                <a:tc>
                  <a:txBody>
                    <a:bodyPr/>
                    <a:lstStyle/>
                    <a:p>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Barbedo</a:t>
                      </a:r>
                      <a:r>
                        <a:rPr lang="en-US" baseline="0" dirty="0">
                          <a:latin typeface="Times New Roman" panose="02020603050405020304" pitchFamily="18" charset="0"/>
                          <a:cs typeface="Times New Roman" panose="02020603050405020304" pitchFamily="18" charset="0"/>
                        </a:rPr>
                        <a:t> JGA</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Plant</a:t>
                      </a:r>
                      <a:r>
                        <a:rPr lang="en-IN" baseline="0" dirty="0">
                          <a:latin typeface="Times New Roman" panose="02020603050405020304" pitchFamily="18" charset="0"/>
                          <a:cs typeface="Times New Roman" panose="02020603050405020304" pitchFamily="18" charset="0"/>
                        </a:rPr>
                        <a:t> disease detection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2019</a:t>
                      </a:r>
                    </a:p>
                  </a:txBody>
                  <a:tcPr/>
                </a:tc>
                <a:tc>
                  <a:txBody>
                    <a:bodyPr/>
                    <a:lstStyle/>
                    <a:p>
                      <a:r>
                        <a:rPr lang="en-IN" baseline="0" dirty="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Low</a:t>
                      </a:r>
                      <a:r>
                        <a:rPr lang="en-IN" baseline="0" dirty="0">
                          <a:latin typeface="Times New Roman" panose="02020603050405020304" pitchFamily="18" charset="0"/>
                          <a:cs typeface="Times New Roman" panose="02020603050405020304" pitchFamily="18" charset="0"/>
                        </a:rPr>
                        <a:t> accuracy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3822311"/>
                  </a:ext>
                </a:extLst>
              </a:tr>
              <a:tr h="1573332">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Hossain MS, </a:t>
                      </a:r>
                    </a:p>
                    <a:p>
                      <a:r>
                        <a:rPr lang="en-US" dirty="0">
                          <a:latin typeface="Times New Roman" panose="02020603050405020304" pitchFamily="18" charset="0"/>
                          <a:cs typeface="Times New Roman" panose="02020603050405020304" pitchFamily="18" charset="0"/>
                        </a:rPr>
                        <a:t>Al</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Hammadi  M,</a:t>
                      </a:r>
                    </a:p>
                    <a:p>
                      <a:r>
                        <a:rPr lang="en-US" dirty="0">
                          <a:latin typeface="Times New Roman" panose="02020603050405020304" pitchFamily="18" charset="0"/>
                          <a:cs typeface="Times New Roman" panose="02020603050405020304" pitchFamily="18" charset="0"/>
                        </a:rPr>
                        <a:t>Muhammad G</a:t>
                      </a:r>
                    </a:p>
                  </a:txBody>
                  <a:tcPr/>
                </a:tc>
                <a:tc>
                  <a:txBody>
                    <a:bodyPr/>
                    <a:lstStyle/>
                    <a:p>
                      <a:r>
                        <a:rPr lang="en-IN" dirty="0">
                          <a:latin typeface="Times New Roman" panose="02020603050405020304" pitchFamily="18" charset="0"/>
                          <a:cs typeface="Times New Roman" panose="02020603050405020304" pitchFamily="18" charset="0"/>
                        </a:rPr>
                        <a:t>Fruit</a:t>
                      </a:r>
                      <a:r>
                        <a:rPr lang="en-IN" baseline="0" dirty="0">
                          <a:latin typeface="Times New Roman" panose="02020603050405020304" pitchFamily="18" charset="0"/>
                          <a:cs typeface="Times New Roman" panose="02020603050405020304" pitchFamily="18" charset="0"/>
                        </a:rPr>
                        <a:t>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itchFamily="18" charset="0"/>
                          <a:cs typeface="Times New Roman" pitchFamily="18" charset="0"/>
                        </a:rPr>
                        <a:t>2019</a:t>
                      </a:r>
                    </a:p>
                  </a:txBody>
                  <a:tcPr/>
                </a:tc>
                <a:tc>
                  <a:txBody>
                    <a:bodyPr/>
                    <a:lstStyle/>
                    <a:p>
                      <a:r>
                        <a:rPr lang="en-IN" dirty="0">
                          <a:latin typeface="Times New Roman" panose="02020603050405020304" pitchFamily="18" charset="0"/>
                          <a:cs typeface="Times New Roman" panose="02020603050405020304" pitchFamily="18" charset="0"/>
                        </a:rPr>
                        <a:t>VCG-16</a:t>
                      </a:r>
                    </a:p>
                  </a:txBody>
                  <a:tcPr/>
                </a:tc>
                <a:tc>
                  <a:txBody>
                    <a:bodyPr/>
                    <a:lstStyle/>
                    <a:p>
                      <a:r>
                        <a:rPr lang="en-IN" dirty="0">
                          <a:latin typeface="Times New Roman" panose="02020603050405020304" pitchFamily="18" charset="0"/>
                          <a:cs typeface="Times New Roman" panose="02020603050405020304" pitchFamily="18" charset="0"/>
                        </a:rPr>
                        <a:t>More Complexity</a:t>
                      </a:r>
                    </a:p>
                  </a:txBody>
                  <a:tcPr/>
                </a:tc>
                <a:extLst>
                  <a:ext uri="{0D108BD9-81ED-4DB2-BD59-A6C34878D82A}">
                    <a16:rowId xmlns:a16="http://schemas.microsoft.com/office/drawing/2014/main" val="3658477753"/>
                  </a:ext>
                </a:extLst>
              </a:tr>
              <a:tr h="1431915">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Sofu MM,</a:t>
                      </a:r>
                    </a:p>
                    <a:p>
                      <a:r>
                        <a:rPr lang="en-US" dirty="0">
                          <a:latin typeface="Times New Roman" panose="02020603050405020304" pitchFamily="18" charset="0"/>
                          <a:cs typeface="Times New Roman" panose="02020603050405020304" pitchFamily="18" charset="0"/>
                        </a:rPr>
                        <a:t>Er O,</a:t>
                      </a:r>
                    </a:p>
                    <a:p>
                      <a:r>
                        <a:rPr lang="en-US" dirty="0">
                          <a:latin typeface="Times New Roman" panose="02020603050405020304" pitchFamily="18" charset="0"/>
                          <a:cs typeface="Times New Roman" panose="02020603050405020304" pitchFamily="18" charset="0"/>
                        </a:rPr>
                        <a:t>Kayacan MC,</a:t>
                      </a:r>
                    </a:p>
                    <a:p>
                      <a:r>
                        <a:rPr lang="en-US" dirty="0">
                          <a:latin typeface="Times New Roman" panose="02020603050405020304" pitchFamily="18" charset="0"/>
                          <a:cs typeface="Times New Roman" panose="02020603050405020304" pitchFamily="18" charset="0"/>
                        </a:rPr>
                        <a:t>Cetisil</a:t>
                      </a:r>
                      <a:r>
                        <a:rPr lang="en-US" baseline="0" dirty="0">
                          <a:latin typeface="Times New Roman" panose="02020603050405020304" pitchFamily="18" charset="0"/>
                          <a:cs typeface="Times New Roman" panose="02020603050405020304" pitchFamily="18" charset="0"/>
                        </a:rPr>
                        <a:t> B</a:t>
                      </a:r>
                      <a:endParaRPr lang="en-US"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Automatic Apple</a:t>
                      </a:r>
                      <a:r>
                        <a:rPr lang="en-IN" baseline="0" dirty="0">
                          <a:latin typeface="Times New Roman" panose="02020603050405020304" pitchFamily="18" charset="0"/>
                          <a:cs typeface="Times New Roman" panose="02020603050405020304" pitchFamily="18" charset="0"/>
                        </a:rPr>
                        <a:t> Sorting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itchFamily="18" charset="0"/>
                          <a:cs typeface="Times New Roman" pitchFamily="18" charset="0"/>
                        </a:rPr>
                        <a:t>2016</a:t>
                      </a:r>
                    </a:p>
                  </a:txBody>
                  <a:tcPr/>
                </a:tc>
                <a:tc>
                  <a:txBody>
                    <a:bodyPr/>
                    <a:lstStyle/>
                    <a:p>
                      <a:r>
                        <a:rPr lang="en-IN" dirty="0">
                          <a:latin typeface="Times New Roman" panose="02020603050405020304" pitchFamily="18" charset="0"/>
                          <a:cs typeface="Times New Roman" panose="02020603050405020304" pitchFamily="18" charset="0"/>
                        </a:rPr>
                        <a:t>VCG-16</a:t>
                      </a:r>
                    </a:p>
                  </a:txBody>
                  <a:tcPr/>
                </a:tc>
                <a:tc>
                  <a:txBody>
                    <a:bodyPr/>
                    <a:lstStyle/>
                    <a:p>
                      <a:r>
                        <a:rPr lang="en-IN" dirty="0">
                          <a:latin typeface="Times New Roman" panose="02020603050405020304" pitchFamily="18" charset="0"/>
                          <a:cs typeface="Times New Roman" panose="02020603050405020304" pitchFamily="18" charset="0"/>
                        </a:rPr>
                        <a:t>Limited Capability</a:t>
                      </a:r>
                    </a:p>
                  </a:txBody>
                  <a:tcPr/>
                </a:tc>
                <a:extLst>
                  <a:ext uri="{0D108BD9-81ED-4DB2-BD59-A6C34878D82A}">
                    <a16:rowId xmlns:a16="http://schemas.microsoft.com/office/drawing/2014/main" val="270340519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3B3E3B-83A1-4E5F-9225-DB48F739B4FA}"/>
              </a:ext>
            </a:extLst>
          </p:cNvPr>
          <p:cNvGraphicFramePr>
            <a:graphicFrameLocks noGrp="1"/>
          </p:cNvGraphicFramePr>
          <p:nvPr>
            <p:extLst>
              <p:ext uri="{D42A27DB-BD31-4B8C-83A1-F6EECF244321}">
                <p14:modId xmlns:p14="http://schemas.microsoft.com/office/powerpoint/2010/main" val="2184158091"/>
              </p:ext>
            </p:extLst>
          </p:nvPr>
        </p:nvGraphicFramePr>
        <p:xfrm>
          <a:off x="302247" y="1052736"/>
          <a:ext cx="8539505" cy="5094049"/>
        </p:xfrm>
        <a:graphic>
          <a:graphicData uri="http://schemas.openxmlformats.org/drawingml/2006/table">
            <a:tbl>
              <a:tblPr firstRow="1" bandRow="1">
                <a:tableStyleId>{21E4AEA4-8DFA-4A89-87EB-49C32662AFE0}</a:tableStyleId>
              </a:tblPr>
              <a:tblGrid>
                <a:gridCol w="782538">
                  <a:extLst>
                    <a:ext uri="{9D8B030D-6E8A-4147-A177-3AD203B41FA5}">
                      <a16:colId xmlns:a16="http://schemas.microsoft.com/office/drawing/2014/main" val="2274239235"/>
                    </a:ext>
                  </a:extLst>
                </a:gridCol>
                <a:gridCol w="1858836">
                  <a:extLst>
                    <a:ext uri="{9D8B030D-6E8A-4147-A177-3AD203B41FA5}">
                      <a16:colId xmlns:a16="http://schemas.microsoft.com/office/drawing/2014/main" val="2858156792"/>
                    </a:ext>
                  </a:extLst>
                </a:gridCol>
                <a:gridCol w="1703474">
                  <a:extLst>
                    <a:ext uri="{9D8B030D-6E8A-4147-A177-3AD203B41FA5}">
                      <a16:colId xmlns:a16="http://schemas.microsoft.com/office/drawing/2014/main" val="1357043752"/>
                    </a:ext>
                  </a:extLst>
                </a:gridCol>
                <a:gridCol w="1012770">
                  <a:extLst>
                    <a:ext uri="{9D8B030D-6E8A-4147-A177-3AD203B41FA5}">
                      <a16:colId xmlns:a16="http://schemas.microsoft.com/office/drawing/2014/main" val="2762167163"/>
                    </a:ext>
                  </a:extLst>
                </a:gridCol>
                <a:gridCol w="1683753">
                  <a:extLst>
                    <a:ext uri="{9D8B030D-6E8A-4147-A177-3AD203B41FA5}">
                      <a16:colId xmlns:a16="http://schemas.microsoft.com/office/drawing/2014/main" val="4167323844"/>
                    </a:ext>
                  </a:extLst>
                </a:gridCol>
                <a:gridCol w="1498134">
                  <a:extLst>
                    <a:ext uri="{9D8B030D-6E8A-4147-A177-3AD203B41FA5}">
                      <a16:colId xmlns:a16="http://schemas.microsoft.com/office/drawing/2014/main" val="1599834984"/>
                    </a:ext>
                  </a:extLst>
                </a:gridCol>
              </a:tblGrid>
              <a:tr h="652115">
                <a:tc>
                  <a:txBody>
                    <a:bodyPr/>
                    <a:lstStyle/>
                    <a:p>
                      <a:r>
                        <a:rPr lang="en-US" dirty="0" err="1">
                          <a:latin typeface="Times New Roman" panose="02020603050405020304" pitchFamily="18" charset="0"/>
                          <a:cs typeface="Times New Roman" panose="02020603050405020304" pitchFamily="18" charset="0"/>
                        </a:rPr>
                        <a:t>S.No</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 Of the Base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Published 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Problems Faced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3236605"/>
                  </a:ext>
                </a:extLst>
              </a:tr>
              <a:tr h="1468406">
                <a:tc>
                  <a:txBody>
                    <a:bodyPr/>
                    <a:lstStyle/>
                    <a:p>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dirty="0" err="1">
                          <a:latin typeface="Times New Roman" panose="02020603050405020304" pitchFamily="18" charset="0"/>
                          <a:cs typeface="Times New Roman" panose="02020603050405020304" pitchFamily="18" charset="0"/>
                        </a:rPr>
                        <a:t>Kushtrim</a:t>
                      </a:r>
                      <a:r>
                        <a:rPr lang="en-IN" dirty="0">
                          <a:latin typeface="Times New Roman" panose="02020603050405020304" pitchFamily="18" charset="0"/>
                          <a:cs typeface="Times New Roman" panose="02020603050405020304" pitchFamily="18" charset="0"/>
                        </a:rPr>
                        <a:t> B, Demetrio P, Alexandra B</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a:t>
                      </a:r>
                      <a:r>
                        <a:rPr lang="en-IN" dirty="0" err="1">
                          <a:latin typeface="Times New Roman" panose="02020603050405020304" pitchFamily="18" charset="0"/>
                          <a:cs typeface="Times New Roman" panose="02020603050405020304" pitchFamily="18" charset="0"/>
                        </a:rPr>
                        <a:t>eal</a:t>
                      </a:r>
                      <a:r>
                        <a:rPr lang="en-IN" dirty="0">
                          <a:latin typeface="Times New Roman" panose="02020603050405020304" pitchFamily="18" charset="0"/>
                          <a:cs typeface="Times New Roman" panose="02020603050405020304" pitchFamily="18" charset="0"/>
                        </a:rPr>
                        <a:t> time fruit detection</a:t>
                      </a:r>
                    </a:p>
                  </a:txBody>
                  <a:tcPr/>
                </a:tc>
                <a:tc>
                  <a:txBody>
                    <a:bodyPr/>
                    <a:lstStyle/>
                    <a:p>
                      <a:r>
                        <a:rPr lang="en-US" sz="1800" b="0" dirty="0">
                          <a:latin typeface="Times New Roman" pitchFamily="18" charset="0"/>
                          <a:cs typeface="Times New Roman" pitchFamily="18" charset="0"/>
                        </a:rPr>
                        <a:t>2019</a:t>
                      </a:r>
                    </a:p>
                  </a:txBody>
                  <a:tcPr/>
                </a:tc>
                <a:tc>
                  <a:txBody>
                    <a:bodyPr/>
                    <a:lstStyle/>
                    <a:p>
                      <a:r>
                        <a:rPr lang="en-IN" baseline="0" dirty="0">
                          <a:latin typeface="Times New Roman" panose="02020603050405020304" pitchFamily="18" charset="0"/>
                          <a:cs typeface="Times New Roman" panose="02020603050405020304" pitchFamily="18" charset="0"/>
                        </a:rPr>
                        <a:t>CNN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a:t>
                      </a:r>
                      <a:r>
                        <a:rPr lang="en-IN" dirty="0" err="1">
                          <a:latin typeface="Times New Roman" panose="02020603050405020304" pitchFamily="18" charset="0"/>
                          <a:cs typeface="Times New Roman" panose="02020603050405020304" pitchFamily="18" charset="0"/>
                        </a:rPr>
                        <a:t>mbiguity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3822311"/>
                  </a:ext>
                </a:extLst>
              </a:tr>
              <a:tr h="1556726">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pt-BR" dirty="0">
                          <a:latin typeface="Times New Roman" panose="02020603050405020304" pitchFamily="18" charset="0"/>
                          <a:cs typeface="Times New Roman" panose="02020603050405020304" pitchFamily="18" charset="0"/>
                        </a:rPr>
                        <a:t>Ucat RC, </a:t>
                      </a:r>
                    </a:p>
                    <a:p>
                      <a:r>
                        <a:rPr lang="pt-BR" dirty="0">
                          <a:latin typeface="Times New Roman" panose="02020603050405020304" pitchFamily="18" charset="0"/>
                          <a:cs typeface="Times New Roman" panose="02020603050405020304" pitchFamily="18" charset="0"/>
                        </a:rPr>
                        <a:t>Dela Cruz JC. </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grading classification of cavendish banana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itchFamily="18" charset="0"/>
                          <a:cs typeface="Times New Roman"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NN</a:t>
                      </a:r>
                    </a:p>
                  </a:txBody>
                  <a:tcPr/>
                </a:tc>
                <a:tc>
                  <a:txBody>
                    <a:bodyPr/>
                    <a:lstStyle/>
                    <a:p>
                      <a:r>
                        <a:rPr lang="en-IN" dirty="0">
                          <a:latin typeface="Times New Roman" panose="02020603050405020304" pitchFamily="18" charset="0"/>
                          <a:cs typeface="Times New Roman" panose="02020603050405020304" pitchFamily="18" charset="0"/>
                        </a:rPr>
                        <a:t>High Complexity</a:t>
                      </a:r>
                    </a:p>
                  </a:txBody>
                  <a:tcPr/>
                </a:tc>
                <a:extLst>
                  <a:ext uri="{0D108BD9-81ED-4DB2-BD59-A6C34878D82A}">
                    <a16:rowId xmlns:a16="http://schemas.microsoft.com/office/drawing/2014/main" val="3658477753"/>
                  </a:ext>
                </a:extLst>
              </a:tr>
              <a:tr h="1416802">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pt-BR" dirty="0"/>
                        <a:t>Pawar, S. E. ., </a:t>
                      </a:r>
                    </a:p>
                    <a:p>
                      <a:r>
                        <a:rPr lang="pt-BR" dirty="0"/>
                        <a:t>V. Surana, A. ., Sharma, P. ., &amp; Pujeri, R.</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a:t>
                      </a:r>
                      <a:r>
                        <a:rPr lang="en-IN" dirty="0" err="1">
                          <a:latin typeface="Times New Roman" panose="02020603050405020304" pitchFamily="18" charset="0"/>
                          <a:cs typeface="Times New Roman" panose="02020603050405020304" pitchFamily="18" charset="0"/>
                        </a:rPr>
                        <a:t>ruit</a:t>
                      </a:r>
                      <a:r>
                        <a:rPr lang="en-IN" dirty="0">
                          <a:latin typeface="Times New Roman" panose="02020603050405020304" pitchFamily="18" charset="0"/>
                          <a:cs typeface="Times New Roman" panose="02020603050405020304" pitchFamily="18" charset="0"/>
                        </a:rPr>
                        <a:t> Disease Detection and Classification</a:t>
                      </a:r>
                    </a:p>
                  </a:txBody>
                  <a:tcPr/>
                </a:tc>
                <a:tc>
                  <a:txBody>
                    <a:bodyPr/>
                    <a:lstStyle/>
                    <a:p>
                      <a:r>
                        <a:rPr lang="en-US" dirty="0">
                          <a:latin typeface="Times New Roman" pitchFamily="18" charset="0"/>
                          <a:cs typeface="Times New Roman" pitchFamily="18" charset="0"/>
                        </a:rPr>
                        <a:t>2023</a:t>
                      </a:r>
                    </a:p>
                  </a:txBody>
                  <a:tcPr/>
                </a:tc>
                <a:tc>
                  <a:txBody>
                    <a:bodyPr/>
                    <a:lstStyle/>
                    <a:p>
                      <a:r>
                        <a:rPr lang="en-US" dirty="0">
                          <a:latin typeface="Times New Roman" panose="02020603050405020304" pitchFamily="18" charset="0"/>
                          <a:cs typeface="Times New Roman" panose="02020603050405020304" pitchFamily="18" charset="0"/>
                        </a:rPr>
                        <a:t>H</a:t>
                      </a:r>
                      <a:r>
                        <a:rPr lang="en-IN" dirty="0" err="1">
                          <a:latin typeface="Times New Roman" panose="02020603050405020304" pitchFamily="18" charset="0"/>
                          <a:cs typeface="Times New Roman" panose="02020603050405020304" pitchFamily="18" charset="0"/>
                        </a:rPr>
                        <a:t>ybrid</a:t>
                      </a:r>
                      <a:r>
                        <a:rPr lang="en-IN" dirty="0">
                          <a:latin typeface="Times New Roman" panose="02020603050405020304" pitchFamily="18" charset="0"/>
                          <a:cs typeface="Times New Roman" panose="02020603050405020304" pitchFamily="18" charset="0"/>
                        </a:rPr>
                        <a:t> CNN</a:t>
                      </a:r>
                    </a:p>
                  </a:txBody>
                  <a:tcPr/>
                </a:tc>
                <a:tc>
                  <a:txBody>
                    <a:bodyPr/>
                    <a:lstStyle/>
                    <a:p>
                      <a:r>
                        <a:rPr lang="en-IN" dirty="0">
                          <a:latin typeface="Times New Roman" panose="02020603050405020304" pitchFamily="18" charset="0"/>
                          <a:cs typeface="Times New Roman" panose="02020603050405020304" pitchFamily="18" charset="0"/>
                        </a:rPr>
                        <a:t>Low Capability</a:t>
                      </a:r>
                    </a:p>
                  </a:txBody>
                  <a:tcPr/>
                </a:tc>
                <a:extLst>
                  <a:ext uri="{0D108BD9-81ED-4DB2-BD59-A6C34878D82A}">
                    <a16:rowId xmlns:a16="http://schemas.microsoft.com/office/drawing/2014/main" val="2703405191"/>
                  </a:ext>
                </a:extLst>
              </a:tr>
            </a:tbl>
          </a:graphicData>
        </a:graphic>
      </p:graphicFrame>
    </p:spTree>
    <p:extLst>
      <p:ext uri="{BB962C8B-B14F-4D97-AF65-F5344CB8AC3E}">
        <p14:creationId xmlns:p14="http://schemas.microsoft.com/office/powerpoint/2010/main" val="3282998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214554"/>
            <a:ext cx="8119530" cy="3785652"/>
          </a:xfrm>
          <a:prstGeom prst="rect">
            <a:avLst/>
          </a:prstGeom>
          <a:noFill/>
        </p:spPr>
        <p:txBody>
          <a:bodyPr wrap="none" rtlCol="0">
            <a:spAutoFit/>
          </a:bodyPr>
          <a:lstStyle/>
          <a:p>
            <a:pPr algn="just">
              <a:buFont typeface="Arial" pitchFamily="34" charset="0"/>
              <a:buChar char="•"/>
            </a:pPr>
            <a:r>
              <a:rPr lang="en-US" sz="2000" dirty="0">
                <a:latin typeface="Times New Roman" pitchFamily="18" charset="0"/>
                <a:cs typeface="Times New Roman" pitchFamily="18" charset="0"/>
              </a:rPr>
              <a:t>  Develop a machine learning model that can accurately detect and classify </a:t>
            </a:r>
          </a:p>
          <a:p>
            <a:pPr algn="just"/>
            <a:r>
              <a:rPr lang="en-US" sz="2000" dirty="0">
                <a:latin typeface="Times New Roman" pitchFamily="18" charset="0"/>
                <a:cs typeface="Times New Roman" pitchFamily="18" charset="0"/>
              </a:rPr>
              <a:t>    plant diseases based on images of leaves . </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The model should be able to identify common diseases affecting crops and </a:t>
            </a:r>
          </a:p>
          <a:p>
            <a:pPr algn="just"/>
            <a:r>
              <a:rPr lang="en-US" sz="2000" dirty="0">
                <a:latin typeface="Times New Roman" pitchFamily="18" charset="0"/>
                <a:cs typeface="Times New Roman" pitchFamily="18" charset="0"/>
              </a:rPr>
              <a:t>    provide timely recommendations for treatment.</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Additionally, the model can also be extended to classify different types of</a:t>
            </a:r>
          </a:p>
          <a:p>
            <a:pPr algn="just"/>
            <a:r>
              <a:rPr lang="en-US" sz="2000" dirty="0">
                <a:latin typeface="Times New Roman" pitchFamily="18" charset="0"/>
                <a:cs typeface="Times New Roman" pitchFamily="18" charset="0"/>
              </a:rPr>
              <a:t>   fruits based on their visual characteristics, aiding in automated fruit sorting </a:t>
            </a:r>
          </a:p>
          <a:p>
            <a:pPr algn="just"/>
            <a:r>
              <a:rPr lang="en-US" sz="2000" dirty="0">
                <a:latin typeface="Times New Roman" pitchFamily="18" charset="0"/>
                <a:cs typeface="Times New Roman" pitchFamily="18" charset="0"/>
              </a:rPr>
              <a:t>   and quality control processes. </a:t>
            </a:r>
          </a:p>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 This would help farmers detect diseases early, prevent crop losses, and </a:t>
            </a:r>
          </a:p>
          <a:p>
            <a:pPr algn="just"/>
            <a:r>
              <a:rPr lang="en-US" sz="2000" dirty="0">
                <a:latin typeface="Times New Roman" pitchFamily="18" charset="0"/>
                <a:cs typeface="Times New Roman" pitchFamily="18" charset="0"/>
              </a:rPr>
              <a:t>   ensure the delivery of high-quality produce to consumers</a:t>
            </a:r>
          </a:p>
        </p:txBody>
      </p:sp>
      <p:sp>
        <p:nvSpPr>
          <p:cNvPr id="3" name="TextBox 2"/>
          <p:cNvSpPr txBox="1"/>
          <p:nvPr/>
        </p:nvSpPr>
        <p:spPr>
          <a:xfrm>
            <a:off x="2267744" y="1214422"/>
            <a:ext cx="54006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descr="blob:https://web.whatsapp.com/c817c428-2009-467a-8906-ada05ad5ceb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0" name="AutoShape 4" descr="blob:https://web.whatsapp.com/c817c428-2009-467a-8906-ada05ad5ceb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2" name="AutoShape 6" descr="blob:https://web.whatsapp.com/c817c428-2009-467a-8906-ada05ad5ceb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9464" name="AutoShape 8" descr="blob:https://web.whatsapp.com/c817c428-2009-467a-8906-ada05ad5ceb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p:nvSpPr>
        <p:spPr>
          <a:xfrm>
            <a:off x="2214546" y="836712"/>
            <a:ext cx="551820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PROPOSED METHODOLOGY</a:t>
            </a:r>
          </a:p>
        </p:txBody>
      </p:sp>
      <p:sp>
        <p:nvSpPr>
          <p:cNvPr id="8" name="TextBox 7"/>
          <p:cNvSpPr txBox="1"/>
          <p:nvPr/>
        </p:nvSpPr>
        <p:spPr>
          <a:xfrm>
            <a:off x="3286116" y="2357430"/>
            <a:ext cx="2528962" cy="646331"/>
          </a:xfrm>
          <a:prstGeom prst="rect">
            <a:avLst/>
          </a:prstGeom>
          <a:noFill/>
        </p:spPr>
        <p:txBody>
          <a:bodyPr wrap="none" rtlCol="0">
            <a:spAutoFit/>
          </a:bodyPr>
          <a:lstStyle/>
          <a:p>
            <a:r>
              <a:rPr lang="en-US" dirty="0"/>
              <a:t>AGRICULTURE  TASKS</a:t>
            </a:r>
          </a:p>
          <a:p>
            <a:r>
              <a:rPr lang="en-US" dirty="0"/>
              <a:t>   CLASSIFICATION</a:t>
            </a:r>
          </a:p>
        </p:txBody>
      </p:sp>
      <p:cxnSp>
        <p:nvCxnSpPr>
          <p:cNvPr id="11" name="Shape 10"/>
          <p:cNvCxnSpPr>
            <a:stCxn id="8" idx="2"/>
          </p:cNvCxnSpPr>
          <p:nvPr/>
        </p:nvCxnSpPr>
        <p:spPr>
          <a:xfrm rot="16200000" flipH="1">
            <a:off x="5455968" y="2098389"/>
            <a:ext cx="568115" cy="237885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2214546" y="3571876"/>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32" idx="0"/>
          </p:cNvCxnSpPr>
          <p:nvPr/>
        </p:nvCxnSpPr>
        <p:spPr>
          <a:xfrm rot="5400000">
            <a:off x="6573058" y="392827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1893869" y="3892553"/>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3286116" y="2357430"/>
            <a:ext cx="2571768" cy="6429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AGRICULTURE TASKS </a:t>
            </a:r>
          </a:p>
          <a:p>
            <a:pPr algn="ctr"/>
            <a:r>
              <a:rPr lang="en-US" dirty="0"/>
              <a:t>CATEGORIZATION</a:t>
            </a:r>
          </a:p>
        </p:txBody>
      </p:sp>
      <p:sp>
        <p:nvSpPr>
          <p:cNvPr id="31" name="Rounded Rectangle 30"/>
          <p:cNvSpPr/>
          <p:nvPr/>
        </p:nvSpPr>
        <p:spPr>
          <a:xfrm>
            <a:off x="1357290" y="4214818"/>
            <a:ext cx="1714512" cy="64294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HARVESTING</a:t>
            </a:r>
          </a:p>
        </p:txBody>
      </p:sp>
      <p:sp>
        <p:nvSpPr>
          <p:cNvPr id="32" name="Rounded Rectangle 31"/>
          <p:cNvSpPr/>
          <p:nvPr/>
        </p:nvSpPr>
        <p:spPr>
          <a:xfrm>
            <a:off x="6072198" y="4286256"/>
            <a:ext cx="1714512" cy="64294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a:t>
            </a:r>
          </a:p>
          <a:p>
            <a:pPr algn="ctr"/>
            <a:r>
              <a:rPr lang="en-US" dirty="0"/>
              <a:t>HARVESTING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B425E8-7DBC-9147-62C5-3C3A0AF2971C}"/>
              </a:ext>
            </a:extLst>
          </p:cNvPr>
          <p:cNvSpPr txBox="1"/>
          <p:nvPr/>
        </p:nvSpPr>
        <p:spPr>
          <a:xfrm>
            <a:off x="323528" y="404664"/>
            <a:ext cx="2817181" cy="461665"/>
          </a:xfrm>
          <a:prstGeom prst="rect">
            <a:avLst/>
          </a:prstGeom>
          <a:noFill/>
        </p:spPr>
        <p:txBody>
          <a:bodyPr wrap="none" rtlCol="0">
            <a:spAutoFit/>
          </a:bodyPr>
          <a:lstStyle/>
          <a:p>
            <a:r>
              <a:rPr lang="en-IN" sz="2400" b="1" dirty="0"/>
              <a:t>BLOCK DIAGRAM</a:t>
            </a:r>
          </a:p>
        </p:txBody>
      </p:sp>
      <p:grpSp>
        <p:nvGrpSpPr>
          <p:cNvPr id="66" name="Group 65">
            <a:extLst>
              <a:ext uri="{FF2B5EF4-FFF2-40B4-BE49-F238E27FC236}">
                <a16:creationId xmlns:a16="http://schemas.microsoft.com/office/drawing/2014/main" id="{AB7810BD-2256-E45E-018B-779AF9561EB7}"/>
              </a:ext>
            </a:extLst>
          </p:cNvPr>
          <p:cNvGrpSpPr/>
          <p:nvPr/>
        </p:nvGrpSpPr>
        <p:grpSpPr>
          <a:xfrm>
            <a:off x="1567545" y="724278"/>
            <a:ext cx="6309360" cy="5970741"/>
            <a:chOff x="1569720" y="609600"/>
            <a:chExt cx="6309360" cy="5970741"/>
          </a:xfrm>
        </p:grpSpPr>
        <p:cxnSp>
          <p:nvCxnSpPr>
            <p:cNvPr id="5" name="Straight Arrow Connector 4">
              <a:extLst>
                <a:ext uri="{FF2B5EF4-FFF2-40B4-BE49-F238E27FC236}">
                  <a16:creationId xmlns:a16="http://schemas.microsoft.com/office/drawing/2014/main" id="{773BD281-0F1A-80A1-CFF1-8492A490368A}"/>
                </a:ext>
              </a:extLst>
            </p:cNvPr>
            <p:cNvCxnSpPr/>
            <p:nvPr/>
          </p:nvCxnSpPr>
          <p:spPr>
            <a:xfrm flipH="1">
              <a:off x="5921773" y="1021377"/>
              <a:ext cx="762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3ABFFD9F-0071-6861-78B8-C581E275A5A2}"/>
                </a:ext>
              </a:extLst>
            </p:cNvPr>
            <p:cNvGrpSpPr/>
            <p:nvPr/>
          </p:nvGrpSpPr>
          <p:grpSpPr>
            <a:xfrm>
              <a:off x="1569720" y="609600"/>
              <a:ext cx="6309360" cy="5970741"/>
              <a:chOff x="1569720" y="609600"/>
              <a:chExt cx="6309360" cy="5970741"/>
            </a:xfrm>
          </p:grpSpPr>
          <p:grpSp>
            <p:nvGrpSpPr>
              <p:cNvPr id="7" name="Group 6">
                <a:extLst>
                  <a:ext uri="{FF2B5EF4-FFF2-40B4-BE49-F238E27FC236}">
                    <a16:creationId xmlns:a16="http://schemas.microsoft.com/office/drawing/2014/main" id="{2AB7A95D-2022-E719-EF64-63ED7C1F09BD}"/>
                  </a:ext>
                </a:extLst>
              </p:cNvPr>
              <p:cNvGrpSpPr/>
              <p:nvPr/>
            </p:nvGrpSpPr>
            <p:grpSpPr>
              <a:xfrm>
                <a:off x="1569720" y="609600"/>
                <a:ext cx="6309360" cy="5970741"/>
                <a:chOff x="0" y="0"/>
                <a:chExt cx="6309360" cy="8025167"/>
              </a:xfrm>
            </p:grpSpPr>
            <p:grpSp>
              <p:nvGrpSpPr>
                <p:cNvPr id="8" name="Group 7">
                  <a:extLst>
                    <a:ext uri="{FF2B5EF4-FFF2-40B4-BE49-F238E27FC236}">
                      <a16:creationId xmlns:a16="http://schemas.microsoft.com/office/drawing/2014/main" id="{625E7179-1B3F-39DB-9A32-49DEC46C767D}"/>
                    </a:ext>
                  </a:extLst>
                </p:cNvPr>
                <p:cNvGrpSpPr/>
                <p:nvPr/>
              </p:nvGrpSpPr>
              <p:grpSpPr>
                <a:xfrm>
                  <a:off x="0" y="0"/>
                  <a:ext cx="6309360" cy="8025167"/>
                  <a:chOff x="0" y="0"/>
                  <a:chExt cx="6309360" cy="8025167"/>
                </a:xfrm>
              </p:grpSpPr>
              <p:sp>
                <p:nvSpPr>
                  <p:cNvPr id="10" name="Text Box 55">
                    <a:extLst>
                      <a:ext uri="{FF2B5EF4-FFF2-40B4-BE49-F238E27FC236}">
                        <a16:creationId xmlns:a16="http://schemas.microsoft.com/office/drawing/2014/main" id="{132D080A-DF0A-A97F-730F-F05AA95231D0}"/>
                      </a:ext>
                    </a:extLst>
                  </p:cNvPr>
                  <p:cNvSpPr txBox="1"/>
                  <p:nvPr/>
                </p:nvSpPr>
                <p:spPr>
                  <a:xfrm>
                    <a:off x="978877" y="7208961"/>
                    <a:ext cx="1638300" cy="81620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Plant Disease Detection Based on Skin Colour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56">
                    <a:extLst>
                      <a:ext uri="{FF2B5EF4-FFF2-40B4-BE49-F238E27FC236}">
                        <a16:creationId xmlns:a16="http://schemas.microsoft.com/office/drawing/2014/main" id="{8C24B59C-14BA-8CA7-B82F-6369359F142E}"/>
                      </a:ext>
                    </a:extLst>
                  </p:cNvPr>
                  <p:cNvSpPr txBox="1"/>
                  <p:nvPr/>
                </p:nvSpPr>
                <p:spPr>
                  <a:xfrm>
                    <a:off x="4032738" y="7203383"/>
                    <a:ext cx="1737360" cy="81620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Fruit Classification Based on Size and Colour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F25CB4C5-B7A0-85A0-40F7-B4ABB40098A8}"/>
                      </a:ext>
                    </a:extLst>
                  </p:cNvPr>
                  <p:cNvGrpSpPr/>
                  <p:nvPr/>
                </p:nvGrpSpPr>
                <p:grpSpPr>
                  <a:xfrm>
                    <a:off x="0" y="0"/>
                    <a:ext cx="6309360" cy="6112337"/>
                    <a:chOff x="0" y="0"/>
                    <a:chExt cx="6309360" cy="6112337"/>
                  </a:xfrm>
                </p:grpSpPr>
                <p:sp>
                  <p:nvSpPr>
                    <p:cNvPr id="15" name="Text Box 2">
                      <a:extLst>
                        <a:ext uri="{FF2B5EF4-FFF2-40B4-BE49-F238E27FC236}">
                          <a16:creationId xmlns:a16="http://schemas.microsoft.com/office/drawing/2014/main" id="{0CD919D5-37F7-3C56-EDB7-B0F3314F084B}"/>
                        </a:ext>
                      </a:extLst>
                    </p:cNvPr>
                    <p:cNvSpPr txBox="1">
                      <a:spLocks noChangeArrowheads="1"/>
                    </p:cNvSpPr>
                    <p:nvPr/>
                  </p:nvSpPr>
                  <p:spPr bwMode="auto">
                    <a:xfrm>
                      <a:off x="0" y="2515697"/>
                      <a:ext cx="6309360" cy="359664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11">
                      <a:extLst>
                        <a:ext uri="{FF2B5EF4-FFF2-40B4-BE49-F238E27FC236}">
                          <a16:creationId xmlns:a16="http://schemas.microsoft.com/office/drawing/2014/main" id="{A178D921-ABC5-9DCD-E341-5FF0E3C0ECD3}"/>
                        </a:ext>
                      </a:extLst>
                    </p:cNvPr>
                    <p:cNvSpPr txBox="1"/>
                    <p:nvPr/>
                  </p:nvSpPr>
                  <p:spPr>
                    <a:xfrm>
                      <a:off x="140677" y="2901461"/>
                      <a:ext cx="1284849" cy="5715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Input Image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Text Box 14">
                      <a:extLst>
                        <a:ext uri="{FF2B5EF4-FFF2-40B4-BE49-F238E27FC236}">
                          <a16:creationId xmlns:a16="http://schemas.microsoft.com/office/drawing/2014/main" id="{9A1E48DD-7FBF-78CE-6E78-EB079F999BB9}"/>
                        </a:ext>
                      </a:extLst>
                    </p:cNvPr>
                    <p:cNvSpPr txBox="1"/>
                    <p:nvPr/>
                  </p:nvSpPr>
                  <p:spPr>
                    <a:xfrm>
                      <a:off x="4917831" y="4026877"/>
                      <a:ext cx="1173480" cy="533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Multi Scale RPN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Box 15">
                      <a:extLst>
                        <a:ext uri="{FF2B5EF4-FFF2-40B4-BE49-F238E27FC236}">
                          <a16:creationId xmlns:a16="http://schemas.microsoft.com/office/drawing/2014/main" id="{F6043B89-1C65-970A-4C73-2CE682DCF110}"/>
                        </a:ext>
                      </a:extLst>
                    </p:cNvPr>
                    <p:cNvSpPr txBox="1"/>
                    <p:nvPr/>
                  </p:nvSpPr>
                  <p:spPr>
                    <a:xfrm>
                      <a:off x="3405554" y="4050322"/>
                      <a:ext cx="1272540" cy="61443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Sliding Feature Map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16">
                      <a:extLst>
                        <a:ext uri="{FF2B5EF4-FFF2-40B4-BE49-F238E27FC236}">
                          <a16:creationId xmlns:a16="http://schemas.microsoft.com/office/drawing/2014/main" id="{577EAAFC-5DFC-951F-91EC-0285D689CF47}"/>
                        </a:ext>
                      </a:extLst>
                    </p:cNvPr>
                    <p:cNvSpPr txBox="1"/>
                    <p:nvPr/>
                  </p:nvSpPr>
                  <p:spPr>
                    <a:xfrm>
                      <a:off x="228600" y="5228491"/>
                      <a:ext cx="1219200" cy="60432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Enhanced ROI pooling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17">
                      <a:extLst>
                        <a:ext uri="{FF2B5EF4-FFF2-40B4-BE49-F238E27FC236}">
                          <a16:creationId xmlns:a16="http://schemas.microsoft.com/office/drawing/2014/main" id="{50ECF781-8711-6685-FC47-20DC75A108CB}"/>
                        </a:ext>
                      </a:extLst>
                    </p:cNvPr>
                    <p:cNvSpPr txBox="1"/>
                    <p:nvPr/>
                  </p:nvSpPr>
                  <p:spPr>
                    <a:xfrm>
                      <a:off x="1869831" y="5246076"/>
                      <a:ext cx="1325880" cy="5871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Fully Connected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Box 18">
                      <a:extLst>
                        <a:ext uri="{FF2B5EF4-FFF2-40B4-BE49-F238E27FC236}">
                          <a16:creationId xmlns:a16="http://schemas.microsoft.com/office/drawing/2014/main" id="{7CDB591A-341A-2542-146D-EC7DD040812F}"/>
                        </a:ext>
                      </a:extLst>
                    </p:cNvPr>
                    <p:cNvSpPr txBox="1"/>
                    <p:nvPr/>
                  </p:nvSpPr>
                  <p:spPr>
                    <a:xfrm>
                      <a:off x="3458308" y="5246076"/>
                      <a:ext cx="1234440" cy="57398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Detected Object as Output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8F326488-2751-FDDA-7E0F-B48409C9E65E}"/>
                        </a:ext>
                      </a:extLst>
                    </p:cNvPr>
                    <p:cNvCxnSpPr/>
                    <p:nvPr/>
                  </p:nvCxnSpPr>
                  <p:spPr>
                    <a:xfrm>
                      <a:off x="2889738" y="3927231"/>
                      <a:ext cx="3299460" cy="762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24ACA12-8F86-2A5B-588B-92269B6403CE}"/>
                        </a:ext>
                      </a:extLst>
                    </p:cNvPr>
                    <p:cNvCxnSpPr/>
                    <p:nvPr/>
                  </p:nvCxnSpPr>
                  <p:spPr>
                    <a:xfrm flipH="1">
                      <a:off x="2872154" y="3915508"/>
                      <a:ext cx="7620" cy="76200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2FBCE49-C69C-D828-1616-02251F68C40F}"/>
                        </a:ext>
                      </a:extLst>
                    </p:cNvPr>
                    <p:cNvCxnSpPr/>
                    <p:nvPr/>
                  </p:nvCxnSpPr>
                  <p:spPr>
                    <a:xfrm>
                      <a:off x="2866878" y="4704180"/>
                      <a:ext cx="3322320" cy="2286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551990A-5B08-EC67-CD06-436D48516B5C}"/>
                        </a:ext>
                      </a:extLst>
                    </p:cNvPr>
                    <p:cNvCxnSpPr/>
                    <p:nvPr/>
                  </p:nvCxnSpPr>
                  <p:spPr>
                    <a:xfrm flipH="1">
                      <a:off x="6189784" y="3950677"/>
                      <a:ext cx="7620" cy="76200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3691AC1-6124-C696-7C60-CA89E1C849D4}"/>
                        </a:ext>
                      </a:extLst>
                    </p:cNvPr>
                    <p:cNvCxnSpPr/>
                    <p:nvPr/>
                  </p:nvCxnSpPr>
                  <p:spPr>
                    <a:xfrm>
                      <a:off x="117231" y="4932491"/>
                      <a:ext cx="4823460" cy="762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917955D-2305-1C10-B658-73C5B8F04DD0}"/>
                        </a:ext>
                      </a:extLst>
                    </p:cNvPr>
                    <p:cNvCxnSpPr>
                      <a:cxnSpLocks/>
                    </p:cNvCxnSpPr>
                    <p:nvPr/>
                  </p:nvCxnSpPr>
                  <p:spPr>
                    <a:xfrm flipH="1">
                      <a:off x="117231" y="4964726"/>
                      <a:ext cx="19636" cy="942532"/>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1737D99-6FD5-5E5F-97CF-7322919BBFBD}"/>
                        </a:ext>
                      </a:extLst>
                    </p:cNvPr>
                    <p:cNvCxnSpPr/>
                    <p:nvPr/>
                  </p:nvCxnSpPr>
                  <p:spPr>
                    <a:xfrm flipV="1">
                      <a:off x="117231" y="5873261"/>
                      <a:ext cx="4815840" cy="3810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2B1733D-961E-5806-CB50-EBDCECF26993}"/>
                        </a:ext>
                      </a:extLst>
                    </p:cNvPr>
                    <p:cNvCxnSpPr>
                      <a:cxnSpLocks/>
                    </p:cNvCxnSpPr>
                    <p:nvPr/>
                  </p:nvCxnSpPr>
                  <p:spPr>
                    <a:xfrm flipH="1">
                      <a:off x="4937174" y="4930803"/>
                      <a:ext cx="13482" cy="943046"/>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DE1CB2A-561F-7F23-5381-3F529EF55262}"/>
                        </a:ext>
                      </a:extLst>
                    </p:cNvPr>
                    <p:cNvCxnSpPr/>
                    <p:nvPr/>
                  </p:nvCxnSpPr>
                  <p:spPr>
                    <a:xfrm>
                      <a:off x="1436077" y="3188677"/>
                      <a:ext cx="358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1" name="Group 30">
                      <a:extLst>
                        <a:ext uri="{FF2B5EF4-FFF2-40B4-BE49-F238E27FC236}">
                          <a16:creationId xmlns:a16="http://schemas.microsoft.com/office/drawing/2014/main" id="{B37C0FA4-67FB-45E9-6DFC-D10B3AA9B6F4}"/>
                        </a:ext>
                      </a:extLst>
                    </p:cNvPr>
                    <p:cNvGrpSpPr/>
                    <p:nvPr/>
                  </p:nvGrpSpPr>
                  <p:grpSpPr>
                    <a:xfrm>
                      <a:off x="1781908" y="2901461"/>
                      <a:ext cx="4282440" cy="571324"/>
                      <a:chOff x="0" y="0"/>
                      <a:chExt cx="4282440" cy="571324"/>
                    </a:xfrm>
                  </p:grpSpPr>
                  <p:sp>
                    <p:nvSpPr>
                      <p:cNvPr id="55" name="Text Box 2">
                        <a:extLst>
                          <a:ext uri="{FF2B5EF4-FFF2-40B4-BE49-F238E27FC236}">
                            <a16:creationId xmlns:a16="http://schemas.microsoft.com/office/drawing/2014/main" id="{7D83D729-7BB6-A81C-0598-BA45C9ACFAFC}"/>
                          </a:ext>
                        </a:extLst>
                      </p:cNvPr>
                      <p:cNvSpPr txBox="1">
                        <a:spLocks noChangeArrowheads="1"/>
                      </p:cNvSpPr>
                      <p:nvPr/>
                    </p:nvSpPr>
                    <p:spPr bwMode="auto">
                      <a:xfrm>
                        <a:off x="0" y="0"/>
                        <a:ext cx="1272540" cy="563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  </a:t>
                        </a: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Back Bone CNN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 Box 12">
                        <a:extLst>
                          <a:ext uri="{FF2B5EF4-FFF2-40B4-BE49-F238E27FC236}">
                            <a16:creationId xmlns:a16="http://schemas.microsoft.com/office/drawing/2014/main" id="{71DEA4E4-BFAA-010C-1272-EBC81C21D064}"/>
                          </a:ext>
                        </a:extLst>
                      </p:cNvPr>
                      <p:cNvSpPr txBox="1"/>
                      <p:nvPr/>
                    </p:nvSpPr>
                    <p:spPr>
                      <a:xfrm>
                        <a:off x="1619250" y="5909"/>
                        <a:ext cx="1135380" cy="56541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HOG Feature                pyramid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57" name="Text Box 13">
                        <a:extLst>
                          <a:ext uri="{FF2B5EF4-FFF2-40B4-BE49-F238E27FC236}">
                            <a16:creationId xmlns:a16="http://schemas.microsoft.com/office/drawing/2014/main" id="{1DC54624-7C5F-9BA0-9B8C-49D639DA1798}"/>
                          </a:ext>
                        </a:extLst>
                      </p:cNvPr>
                      <p:cNvSpPr txBox="1"/>
                      <p:nvPr/>
                    </p:nvSpPr>
                    <p:spPr>
                      <a:xfrm>
                        <a:off x="3124200" y="12700"/>
                        <a:ext cx="1158240" cy="54102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   Feature Map</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8" name="Straight Arrow Connector 57">
                        <a:extLst>
                          <a:ext uri="{FF2B5EF4-FFF2-40B4-BE49-F238E27FC236}">
                            <a16:creationId xmlns:a16="http://schemas.microsoft.com/office/drawing/2014/main" id="{25CAEDE2-D5CF-3610-769B-B2A2AA0383B6}"/>
                          </a:ext>
                        </a:extLst>
                      </p:cNvPr>
                      <p:cNvCxnSpPr/>
                      <p:nvPr/>
                    </p:nvCxnSpPr>
                    <p:spPr>
                      <a:xfrm flipV="1">
                        <a:off x="1276350" y="298450"/>
                        <a:ext cx="365760" cy="7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2E86BFC5-646B-E032-F6AB-D46A3D45732D}"/>
                          </a:ext>
                        </a:extLst>
                      </p:cNvPr>
                      <p:cNvCxnSpPr/>
                      <p:nvPr/>
                    </p:nvCxnSpPr>
                    <p:spPr>
                      <a:xfrm>
                        <a:off x="2762250" y="279400"/>
                        <a:ext cx="35814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32" name="Straight Arrow Connector 31">
                      <a:extLst>
                        <a:ext uri="{FF2B5EF4-FFF2-40B4-BE49-F238E27FC236}">
                          <a16:creationId xmlns:a16="http://schemas.microsoft.com/office/drawing/2014/main" id="{F12B03BC-CE7D-0397-7CA4-DF1103D7414B}"/>
                        </a:ext>
                      </a:extLst>
                    </p:cNvPr>
                    <p:cNvCxnSpPr/>
                    <p:nvPr/>
                  </p:nvCxnSpPr>
                  <p:spPr>
                    <a:xfrm>
                      <a:off x="5462954" y="3464169"/>
                      <a:ext cx="0" cy="563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3E7666B-02C3-512A-F9E2-D48F0B4C456E}"/>
                        </a:ext>
                      </a:extLst>
                    </p:cNvPr>
                    <p:cNvCxnSpPr/>
                    <p:nvPr/>
                  </p:nvCxnSpPr>
                  <p:spPr>
                    <a:xfrm flipH="1">
                      <a:off x="463061" y="3704492"/>
                      <a:ext cx="5006340" cy="1524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D1FE340-62CC-54A0-B26D-19180C36F438}"/>
                        </a:ext>
                      </a:extLst>
                    </p:cNvPr>
                    <p:cNvCxnSpPr/>
                    <p:nvPr/>
                  </p:nvCxnSpPr>
                  <p:spPr>
                    <a:xfrm>
                      <a:off x="474784" y="3727938"/>
                      <a:ext cx="0" cy="1508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588D80E-AA69-F162-492F-82D15CE5A5A6}"/>
                        </a:ext>
                      </a:extLst>
                    </p:cNvPr>
                    <p:cNvCxnSpPr/>
                    <p:nvPr/>
                  </p:nvCxnSpPr>
                  <p:spPr>
                    <a:xfrm flipH="1">
                      <a:off x="1143000" y="4296508"/>
                      <a:ext cx="7620" cy="937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792571D5-E282-CBF4-D4A9-7E3EBFCE3D18}"/>
                        </a:ext>
                      </a:extLst>
                    </p:cNvPr>
                    <p:cNvCxnSpPr/>
                    <p:nvPr/>
                  </p:nvCxnSpPr>
                  <p:spPr>
                    <a:xfrm flipH="1" flipV="1">
                      <a:off x="4696558" y="4295042"/>
                      <a:ext cx="22860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21595D3-D269-50C2-446A-17C81D5E023B}"/>
                        </a:ext>
                      </a:extLst>
                    </p:cNvPr>
                    <p:cNvCxnSpPr/>
                    <p:nvPr/>
                  </p:nvCxnSpPr>
                  <p:spPr>
                    <a:xfrm flipV="1">
                      <a:off x="1453661" y="5498123"/>
                      <a:ext cx="426720" cy="15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29CABD7-E764-98A8-C46B-6C822148D077}"/>
                        </a:ext>
                      </a:extLst>
                    </p:cNvPr>
                    <p:cNvCxnSpPr/>
                    <p:nvPr/>
                  </p:nvCxnSpPr>
                  <p:spPr>
                    <a:xfrm>
                      <a:off x="3200400" y="5474677"/>
                      <a:ext cx="2667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FF73EC56-C7A7-3412-A567-354B1F19B497}"/>
                        </a:ext>
                      </a:extLst>
                    </p:cNvPr>
                    <p:cNvGrpSpPr/>
                    <p:nvPr/>
                  </p:nvGrpSpPr>
                  <p:grpSpPr>
                    <a:xfrm>
                      <a:off x="1260231" y="0"/>
                      <a:ext cx="3837060" cy="2485288"/>
                      <a:chOff x="0" y="0"/>
                      <a:chExt cx="3837060" cy="2485288"/>
                    </a:xfrm>
                  </p:grpSpPr>
                  <p:sp>
                    <p:nvSpPr>
                      <p:cNvPr id="41" name="Text Box 2">
                        <a:extLst>
                          <a:ext uri="{FF2B5EF4-FFF2-40B4-BE49-F238E27FC236}">
                            <a16:creationId xmlns:a16="http://schemas.microsoft.com/office/drawing/2014/main" id="{66A8C137-CC8D-5B92-8F58-31035B5B9D24}"/>
                          </a:ext>
                        </a:extLst>
                      </p:cNvPr>
                      <p:cNvSpPr txBox="1">
                        <a:spLocks noChangeArrowheads="1"/>
                      </p:cNvSpPr>
                      <p:nvPr/>
                    </p:nvSpPr>
                    <p:spPr bwMode="auto">
                      <a:xfrm>
                        <a:off x="615461" y="1570892"/>
                        <a:ext cx="2141220" cy="3740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Data Acquisition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AB48C690-2BFF-1E57-AA94-76A12277892B}"/>
                          </a:ext>
                        </a:extLst>
                      </p:cNvPr>
                      <p:cNvCxnSpPr/>
                      <p:nvPr/>
                    </p:nvCxnSpPr>
                    <p:spPr>
                      <a:xfrm>
                        <a:off x="1692056" y="1883308"/>
                        <a:ext cx="7620" cy="601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3" name="Group 42">
                        <a:extLst>
                          <a:ext uri="{FF2B5EF4-FFF2-40B4-BE49-F238E27FC236}">
                            <a16:creationId xmlns:a16="http://schemas.microsoft.com/office/drawing/2014/main" id="{DC556423-8886-05E2-43EC-F69D9A1D7631}"/>
                          </a:ext>
                        </a:extLst>
                      </p:cNvPr>
                      <p:cNvGrpSpPr/>
                      <p:nvPr/>
                    </p:nvGrpSpPr>
                    <p:grpSpPr>
                      <a:xfrm>
                        <a:off x="0" y="0"/>
                        <a:ext cx="3837060" cy="1574409"/>
                        <a:chOff x="0" y="0"/>
                        <a:chExt cx="3837060" cy="1574409"/>
                      </a:xfrm>
                    </p:grpSpPr>
                    <p:sp>
                      <p:nvSpPr>
                        <p:cNvPr id="44" name="Text Box 2">
                          <a:extLst>
                            <a:ext uri="{FF2B5EF4-FFF2-40B4-BE49-F238E27FC236}">
                              <a16:creationId xmlns:a16="http://schemas.microsoft.com/office/drawing/2014/main" id="{A2AE42EB-0360-1522-FB12-B77241AD660F}"/>
                            </a:ext>
                          </a:extLst>
                        </p:cNvPr>
                        <p:cNvSpPr txBox="1">
                          <a:spLocks noChangeArrowheads="1"/>
                        </p:cNvSpPr>
                        <p:nvPr/>
                      </p:nvSpPr>
                      <p:spPr bwMode="auto">
                        <a:xfrm>
                          <a:off x="0" y="861645"/>
                          <a:ext cx="1036955" cy="33586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Harvesting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5" name="Group 44">
                          <a:extLst>
                            <a:ext uri="{FF2B5EF4-FFF2-40B4-BE49-F238E27FC236}">
                              <a16:creationId xmlns:a16="http://schemas.microsoft.com/office/drawing/2014/main" id="{767504B8-BEE5-0748-F11B-ED339485353A}"/>
                            </a:ext>
                          </a:extLst>
                        </p:cNvPr>
                        <p:cNvGrpSpPr/>
                        <p:nvPr/>
                      </p:nvGrpSpPr>
                      <p:grpSpPr>
                        <a:xfrm>
                          <a:off x="498230" y="0"/>
                          <a:ext cx="3338830" cy="1197513"/>
                          <a:chOff x="-2" y="0"/>
                          <a:chExt cx="3339028" cy="1198099"/>
                        </a:xfrm>
                      </p:grpSpPr>
                      <p:sp>
                        <p:nvSpPr>
                          <p:cNvPr id="53" name="Text Box 2">
                            <a:extLst>
                              <a:ext uri="{FF2B5EF4-FFF2-40B4-BE49-F238E27FC236}">
                                <a16:creationId xmlns:a16="http://schemas.microsoft.com/office/drawing/2014/main" id="{E58D1B86-0FA6-95E1-E058-8A0C1DA510EF}"/>
                              </a:ext>
                            </a:extLst>
                          </p:cNvPr>
                          <p:cNvSpPr txBox="1">
                            <a:spLocks noChangeArrowheads="1"/>
                          </p:cNvSpPr>
                          <p:nvPr/>
                        </p:nvSpPr>
                        <p:spPr bwMode="auto">
                          <a:xfrm>
                            <a:off x="-2" y="0"/>
                            <a:ext cx="2485293" cy="34130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Agriculture task categorization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4" name="Text Box 2">
                            <a:extLst>
                              <a:ext uri="{FF2B5EF4-FFF2-40B4-BE49-F238E27FC236}">
                                <a16:creationId xmlns:a16="http://schemas.microsoft.com/office/drawing/2014/main" id="{09E8E1AE-7485-D377-E463-DD952AA2594C}"/>
                              </a:ext>
                            </a:extLst>
                          </p:cNvPr>
                          <p:cNvSpPr txBox="1">
                            <a:spLocks noChangeArrowheads="1"/>
                          </p:cNvSpPr>
                          <p:nvPr/>
                        </p:nvSpPr>
                        <p:spPr bwMode="auto">
                          <a:xfrm>
                            <a:off x="1951892" y="844470"/>
                            <a:ext cx="1387134" cy="3536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Post-Harvesting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46" name="Straight Connector 45">
                          <a:extLst>
                            <a:ext uri="{FF2B5EF4-FFF2-40B4-BE49-F238E27FC236}">
                              <a16:creationId xmlns:a16="http://schemas.microsoft.com/office/drawing/2014/main" id="{2C74A62A-431E-8D37-144A-9DF76F069D29}"/>
                            </a:ext>
                          </a:extLst>
                        </p:cNvPr>
                        <p:cNvCxnSpPr/>
                        <p:nvPr/>
                      </p:nvCxnSpPr>
                      <p:spPr>
                        <a:xfrm>
                          <a:off x="1676230" y="304753"/>
                          <a:ext cx="0" cy="269678"/>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DECE5659-6F33-7BA8-BA7B-5E5A16FAAA56}"/>
                            </a:ext>
                          </a:extLst>
                        </p:cNvPr>
                        <p:cNvCxnSpPr/>
                        <p:nvPr/>
                      </p:nvCxnSpPr>
                      <p:spPr>
                        <a:xfrm>
                          <a:off x="504092" y="574431"/>
                          <a:ext cx="2584352" cy="5275"/>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0B4DFA9E-78E3-774D-916C-2111D9C27D2D}"/>
                            </a:ext>
                          </a:extLst>
                        </p:cNvPr>
                        <p:cNvCxnSpPr/>
                        <p:nvPr/>
                      </p:nvCxnSpPr>
                      <p:spPr>
                        <a:xfrm>
                          <a:off x="509953" y="580292"/>
                          <a:ext cx="0" cy="259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A3E033DC-A7D1-010D-A8AF-20697AECA7D8}"/>
                            </a:ext>
                          </a:extLst>
                        </p:cNvPr>
                        <p:cNvCxnSpPr/>
                        <p:nvPr/>
                      </p:nvCxnSpPr>
                      <p:spPr>
                        <a:xfrm>
                          <a:off x="463061" y="1148861"/>
                          <a:ext cx="0" cy="19050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3BECE6A-F570-429B-1980-35C9352861D0}"/>
                            </a:ext>
                          </a:extLst>
                        </p:cNvPr>
                        <p:cNvCxnSpPr/>
                        <p:nvPr/>
                      </p:nvCxnSpPr>
                      <p:spPr>
                        <a:xfrm>
                          <a:off x="3077307" y="1113692"/>
                          <a:ext cx="0" cy="18757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D3E3C6A1-3E1E-F106-EAB6-D04F2C45DDF4}"/>
                            </a:ext>
                          </a:extLst>
                        </p:cNvPr>
                        <p:cNvCxnSpPr/>
                        <p:nvPr/>
                      </p:nvCxnSpPr>
                      <p:spPr>
                        <a:xfrm flipV="1">
                          <a:off x="468923" y="1312985"/>
                          <a:ext cx="2620841"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2B40347-2B92-8139-520E-0D442E9C5D55}"/>
                            </a:ext>
                          </a:extLst>
                        </p:cNvPr>
                        <p:cNvCxnSpPr/>
                        <p:nvPr/>
                      </p:nvCxnSpPr>
                      <p:spPr>
                        <a:xfrm>
                          <a:off x="1664677" y="1330569"/>
                          <a:ext cx="0" cy="24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40" name="Straight Connector 39">
                      <a:extLst>
                        <a:ext uri="{FF2B5EF4-FFF2-40B4-BE49-F238E27FC236}">
                          <a16:creationId xmlns:a16="http://schemas.microsoft.com/office/drawing/2014/main" id="{5F2AB8E7-EE1D-758C-89DE-05B369F0AC57}"/>
                        </a:ext>
                      </a:extLst>
                    </p:cNvPr>
                    <p:cNvCxnSpPr/>
                    <p:nvPr/>
                  </p:nvCxnSpPr>
                  <p:spPr>
                    <a:xfrm flipV="1">
                      <a:off x="4689231" y="5468815"/>
                      <a:ext cx="651510" cy="7620"/>
                    </a:xfrm>
                    <a:prstGeom prst="line">
                      <a:avLst/>
                    </a:prstGeom>
                  </p:spPr>
                  <p:style>
                    <a:lnRef idx="1">
                      <a:schemeClr val="dk1"/>
                    </a:lnRef>
                    <a:fillRef idx="0">
                      <a:schemeClr val="dk1"/>
                    </a:fillRef>
                    <a:effectRef idx="0">
                      <a:schemeClr val="dk1"/>
                    </a:effectRef>
                    <a:fontRef idx="minor">
                      <a:schemeClr val="tx1"/>
                    </a:fontRef>
                  </p:style>
                </p:cxnSp>
              </p:grpSp>
              <p:cxnSp>
                <p:nvCxnSpPr>
                  <p:cNvPr id="13" name="Straight Arrow Connector 12">
                    <a:extLst>
                      <a:ext uri="{FF2B5EF4-FFF2-40B4-BE49-F238E27FC236}">
                        <a16:creationId xmlns:a16="http://schemas.microsoft.com/office/drawing/2014/main" id="{5BE7D9CA-B18D-5E78-6F62-07B257478762}"/>
                      </a:ext>
                    </a:extLst>
                  </p:cNvPr>
                  <p:cNvCxnSpPr/>
                  <p:nvPr/>
                </p:nvCxnSpPr>
                <p:spPr>
                  <a:xfrm>
                    <a:off x="5345723" y="5468815"/>
                    <a:ext cx="0" cy="1752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689347-6E01-02E4-CB62-A75B56D3CC2D}"/>
                      </a:ext>
                    </a:extLst>
                  </p:cNvPr>
                  <p:cNvCxnSpPr/>
                  <p:nvPr/>
                </p:nvCxnSpPr>
                <p:spPr>
                  <a:xfrm flipH="1">
                    <a:off x="1717431" y="6482861"/>
                    <a:ext cx="3642360" cy="7620"/>
                  </a:xfrm>
                  <a:prstGeom prst="line">
                    <a:avLst/>
                  </a:prstGeom>
                </p:spPr>
                <p:style>
                  <a:lnRef idx="1">
                    <a:schemeClr val="dk1"/>
                  </a:lnRef>
                  <a:fillRef idx="0">
                    <a:schemeClr val="dk1"/>
                  </a:fillRef>
                  <a:effectRef idx="0">
                    <a:schemeClr val="dk1"/>
                  </a:effectRef>
                  <a:fontRef idx="minor">
                    <a:schemeClr val="tx1"/>
                  </a:fontRef>
                </p:style>
              </p:cxnSp>
            </p:grpSp>
            <p:cxnSp>
              <p:nvCxnSpPr>
                <p:cNvPr id="9" name="Straight Arrow Connector 8">
                  <a:extLst>
                    <a:ext uri="{FF2B5EF4-FFF2-40B4-BE49-F238E27FC236}">
                      <a16:creationId xmlns:a16="http://schemas.microsoft.com/office/drawing/2014/main" id="{457F56F0-16BC-22BD-9501-46A215BFDA64}"/>
                    </a:ext>
                  </a:extLst>
                </p:cNvPr>
                <p:cNvCxnSpPr/>
                <p:nvPr/>
              </p:nvCxnSpPr>
              <p:spPr>
                <a:xfrm>
                  <a:off x="1720361" y="6494585"/>
                  <a:ext cx="7620" cy="716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60" name="Straight Connector 59">
                <a:extLst>
                  <a:ext uri="{FF2B5EF4-FFF2-40B4-BE49-F238E27FC236}">
                    <a16:creationId xmlns:a16="http://schemas.microsoft.com/office/drawing/2014/main" id="{76BC26BF-507B-9AE6-E25B-4CFC9904E01B}"/>
                  </a:ext>
                </a:extLst>
              </p:cNvPr>
              <p:cNvCxnSpPr/>
              <p:nvPr/>
            </p:nvCxnSpPr>
            <p:spPr>
              <a:xfrm>
                <a:off x="2712720" y="3826922"/>
                <a:ext cx="2254885" cy="0"/>
              </a:xfrm>
              <a:prstGeom prst="line">
                <a:avLst/>
              </a:prstGeom>
            </p:spPr>
            <p:style>
              <a:lnRef idx="1">
                <a:schemeClr val="dk1"/>
              </a:lnRef>
              <a:fillRef idx="0">
                <a:schemeClr val="dk1"/>
              </a:fillRef>
              <a:effectRef idx="0">
                <a:schemeClr val="dk1"/>
              </a:effectRef>
              <a:fontRef idx="minor">
                <a:schemeClr val="tx1"/>
              </a:fontRef>
            </p:style>
          </p:cxnSp>
        </p:grpSp>
      </p:grpSp>
      <p:sp>
        <p:nvSpPr>
          <p:cNvPr id="61" name="Rectangle 57">
            <a:extLst>
              <a:ext uri="{FF2B5EF4-FFF2-40B4-BE49-F238E27FC236}">
                <a16:creationId xmlns:a16="http://schemas.microsoft.com/office/drawing/2014/main" id="{B4288FD0-7DB5-FFAF-DCFD-74B9CE437D3B}"/>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2" name="Rectangle 74">
            <a:extLst>
              <a:ext uri="{FF2B5EF4-FFF2-40B4-BE49-F238E27FC236}">
                <a16:creationId xmlns:a16="http://schemas.microsoft.com/office/drawing/2014/main" id="{34AAEAE6-5322-79BB-AF42-55A3A3D92C32}"/>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75">
            <a:extLst>
              <a:ext uri="{FF2B5EF4-FFF2-40B4-BE49-F238E27FC236}">
                <a16:creationId xmlns:a16="http://schemas.microsoft.com/office/drawing/2014/main" id="{F9A4D0DC-8602-E6F0-A01F-0BBD3C4824E4}"/>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TextBox 69">
            <a:extLst>
              <a:ext uri="{FF2B5EF4-FFF2-40B4-BE49-F238E27FC236}">
                <a16:creationId xmlns:a16="http://schemas.microsoft.com/office/drawing/2014/main" id="{FD29455B-2231-FB46-3B58-E7F0EF74E365}"/>
              </a:ext>
            </a:extLst>
          </p:cNvPr>
          <p:cNvSpPr txBox="1"/>
          <p:nvPr/>
        </p:nvSpPr>
        <p:spPr>
          <a:xfrm>
            <a:off x="4478408" y="3651722"/>
            <a:ext cx="487634" cy="276999"/>
          </a:xfrm>
          <a:prstGeom prst="rect">
            <a:avLst/>
          </a:prstGeom>
          <a:noFill/>
        </p:spPr>
        <p:txBody>
          <a:bodyPr wrap="none" rtlCol="0">
            <a:spAutoFit/>
          </a:bodyPr>
          <a:lstStyle/>
          <a:p>
            <a:r>
              <a:rPr lang="en-IN" sz="1200" dirty="0"/>
              <a:t>RPN</a:t>
            </a:r>
          </a:p>
        </p:txBody>
      </p:sp>
      <p:sp>
        <p:nvSpPr>
          <p:cNvPr id="71" name="TextBox 70">
            <a:extLst>
              <a:ext uri="{FF2B5EF4-FFF2-40B4-BE49-F238E27FC236}">
                <a16:creationId xmlns:a16="http://schemas.microsoft.com/office/drawing/2014/main" id="{87C7EE5B-7F85-1CD4-D562-2AD8B9608D72}"/>
              </a:ext>
            </a:extLst>
          </p:cNvPr>
          <p:cNvSpPr txBox="1"/>
          <p:nvPr/>
        </p:nvSpPr>
        <p:spPr>
          <a:xfrm>
            <a:off x="3531503" y="4379085"/>
            <a:ext cx="1196161"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      Fast R-</a:t>
            </a:r>
            <a:r>
              <a:rPr lang="en-IN" sz="1200" dirty="0"/>
              <a:t>CNN</a:t>
            </a:r>
          </a:p>
        </p:txBody>
      </p:sp>
      <p:sp>
        <p:nvSpPr>
          <p:cNvPr id="72" name="TextBox 71">
            <a:extLst>
              <a:ext uri="{FF2B5EF4-FFF2-40B4-BE49-F238E27FC236}">
                <a16:creationId xmlns:a16="http://schemas.microsoft.com/office/drawing/2014/main" id="{35B2A09B-DEBE-40A7-F472-4E3CFE20ED53}"/>
              </a:ext>
            </a:extLst>
          </p:cNvPr>
          <p:cNvSpPr txBox="1"/>
          <p:nvPr/>
        </p:nvSpPr>
        <p:spPr>
          <a:xfrm>
            <a:off x="4609294" y="2274170"/>
            <a:ext cx="1228221"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Faster R-CNN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23898</TotalTime>
  <Words>2081</Words>
  <Application>Microsoft Office PowerPoint</Application>
  <PresentationFormat>On-screen Show (4:3)</PresentationFormat>
  <Paragraphs>312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Constantia</vt:lpstr>
      <vt:lpstr>Söhne</vt:lpstr>
      <vt:lpstr>Times New Roman</vt:lpstr>
      <vt:lpstr>Wingdings 2</vt:lpstr>
      <vt:lpstr>Flow</vt:lpstr>
      <vt:lpstr>Integrating Machine Learning Techniques for Plant Disease Detection and Fruit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bhargav ram</dc:creator>
  <cp:lastModifiedBy>Sravani Ravuri</cp:lastModifiedBy>
  <cp:revision>105</cp:revision>
  <dcterms:created xsi:type="dcterms:W3CDTF">2024-02-08T13:45:02Z</dcterms:created>
  <dcterms:modified xsi:type="dcterms:W3CDTF">2024-05-17T05:19:13Z</dcterms:modified>
</cp:coreProperties>
</file>