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1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294223-D0A4-4C99-9FB6-2E912C8B15F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39599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94223-D0A4-4C99-9FB6-2E912C8B15F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18450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94223-D0A4-4C99-9FB6-2E912C8B15F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33C327-3CAA-4002-BB6E-3DEB5DB0D86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664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294223-D0A4-4C99-9FB6-2E912C8B15F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462882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294223-D0A4-4C99-9FB6-2E912C8B15F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3C327-3CAA-4002-BB6E-3DEB5DB0D86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3485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294223-D0A4-4C99-9FB6-2E912C8B15F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2176247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94223-D0A4-4C99-9FB6-2E912C8B15F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1245294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94223-D0A4-4C99-9FB6-2E912C8B15F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334002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94223-D0A4-4C99-9FB6-2E912C8B15F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192421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94223-D0A4-4C99-9FB6-2E912C8B15F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5857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294223-D0A4-4C99-9FB6-2E912C8B15F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243470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294223-D0A4-4C99-9FB6-2E912C8B15FD}"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183407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294223-D0A4-4C99-9FB6-2E912C8B15FD}"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110169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94223-D0A4-4C99-9FB6-2E912C8B15FD}"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129407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94223-D0A4-4C99-9FB6-2E912C8B15F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191127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94223-D0A4-4C99-9FB6-2E912C8B15F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3C327-3CAA-4002-BB6E-3DEB5DB0D868}" type="slidenum">
              <a:rPr lang="en-US" smtClean="0"/>
              <a:t>‹#›</a:t>
            </a:fld>
            <a:endParaRPr lang="en-US"/>
          </a:p>
        </p:txBody>
      </p:sp>
    </p:spTree>
    <p:extLst>
      <p:ext uri="{BB962C8B-B14F-4D97-AF65-F5344CB8AC3E}">
        <p14:creationId xmlns:p14="http://schemas.microsoft.com/office/powerpoint/2010/main" val="1212844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294223-D0A4-4C99-9FB6-2E912C8B15FD}" type="datetimeFigureOut">
              <a:rPr lang="en-US" smtClean="0"/>
              <a:t>7/6/2024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33C327-3CAA-4002-BB6E-3DEB5DB0D868}" type="slidenum">
              <a:rPr lang="en-US" smtClean="0"/>
              <a:t>‹#›</a:t>
            </a:fld>
            <a:endParaRPr lang="en-US"/>
          </a:p>
        </p:txBody>
      </p:sp>
    </p:spTree>
    <p:extLst>
      <p:ext uri="{BB962C8B-B14F-4D97-AF65-F5344CB8AC3E}">
        <p14:creationId xmlns:p14="http://schemas.microsoft.com/office/powerpoint/2010/main" val="190817573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9EE2-4EAE-4914-8602-F181F5F56363}"/>
              </a:ext>
            </a:extLst>
          </p:cNvPr>
          <p:cNvSpPr>
            <a:spLocks noGrp="1"/>
          </p:cNvSpPr>
          <p:nvPr>
            <p:ph type="ctrTitle"/>
          </p:nvPr>
        </p:nvSpPr>
        <p:spPr>
          <a:xfrm>
            <a:off x="1824036" y="533399"/>
            <a:ext cx="9896475" cy="5953126"/>
          </a:xfrm>
        </p:spPr>
        <p:txBody>
          <a:bodyPr>
            <a:normAutofit/>
          </a:bodyPr>
          <a:lstStyle/>
          <a:p>
            <a:r>
              <a:rPr lang="en-US" sz="2800" dirty="0"/>
              <a:t>Hello and Welcome. In this presentation, I will take you through our company's sales performance for the years 2010 and 2011.  </a:t>
            </a:r>
            <a:br>
              <a:rPr lang="en-US" sz="2800" dirty="0"/>
            </a:br>
            <a:r>
              <a:rPr lang="en-US" sz="2800" dirty="0"/>
              <a:t>                                                                                             </a:t>
            </a:r>
            <a:br>
              <a:rPr lang="en-US" sz="2800" dirty="0"/>
            </a:br>
            <a:r>
              <a:rPr lang="en-US" sz="2800" dirty="0"/>
              <a:t> I appreciate the opportunity you gave me to dive into this data to gain insightful information about the store's performance.</a:t>
            </a:r>
            <a:br>
              <a:rPr lang="en-US" sz="2800" dirty="0"/>
            </a:br>
            <a:br>
              <a:rPr lang="en-US" sz="2800" dirty="0"/>
            </a:br>
            <a:r>
              <a:rPr lang="en-US" sz="2800" dirty="0"/>
              <a:t>Also Thank you for the questions you asked since they provided a general direction for the kind of insights you are looking to get from this analysis.</a:t>
            </a:r>
          </a:p>
        </p:txBody>
      </p:sp>
      <p:sp>
        <p:nvSpPr>
          <p:cNvPr id="4" name="TextBox 3">
            <a:extLst>
              <a:ext uri="{FF2B5EF4-FFF2-40B4-BE49-F238E27FC236}">
                <a16:creationId xmlns:a16="http://schemas.microsoft.com/office/drawing/2014/main" id="{B5871C75-D519-4677-ABBB-8C2FBBDEFC02}"/>
              </a:ext>
            </a:extLst>
          </p:cNvPr>
          <p:cNvSpPr txBox="1"/>
          <p:nvPr/>
        </p:nvSpPr>
        <p:spPr>
          <a:xfrm>
            <a:off x="5638800" y="2700337"/>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F3455601-C8E4-41DF-9AAC-A123EE7BE4B0}"/>
              </a:ext>
            </a:extLst>
          </p:cNvPr>
          <p:cNvSpPr txBox="1"/>
          <p:nvPr/>
        </p:nvSpPr>
        <p:spPr>
          <a:xfrm>
            <a:off x="4918073" y="307836"/>
            <a:ext cx="3708400" cy="707886"/>
          </a:xfrm>
          <a:prstGeom prst="rect">
            <a:avLst/>
          </a:prstGeom>
          <a:noFill/>
        </p:spPr>
        <p:txBody>
          <a:bodyPr wrap="square" rtlCol="0">
            <a:spAutoFit/>
          </a:bodyPr>
          <a:lstStyle/>
          <a:p>
            <a:r>
              <a:rPr lang="en-US" sz="4000" dirty="0">
                <a:solidFill>
                  <a:srgbClr val="FF0000"/>
                </a:solidFill>
                <a:highlight>
                  <a:srgbClr val="808080"/>
                </a:highlight>
              </a:rPr>
              <a:t>Introduction</a:t>
            </a:r>
          </a:p>
        </p:txBody>
      </p:sp>
      <p:sp>
        <p:nvSpPr>
          <p:cNvPr id="6" name="Subtitle 2">
            <a:extLst>
              <a:ext uri="{FF2B5EF4-FFF2-40B4-BE49-F238E27FC236}">
                <a16:creationId xmlns:a16="http://schemas.microsoft.com/office/drawing/2014/main" id="{BA27170A-DE9A-4F54-AA59-DF2AAFBB8221}"/>
              </a:ext>
            </a:extLst>
          </p:cNvPr>
          <p:cNvSpPr txBox="1">
            <a:spLocks/>
          </p:cNvSpPr>
          <p:nvPr/>
        </p:nvSpPr>
        <p:spPr>
          <a:xfrm>
            <a:off x="10525125" y="6210300"/>
            <a:ext cx="1000126" cy="276225"/>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dirty="0"/>
          </a:p>
        </p:txBody>
      </p:sp>
      <p:sp>
        <p:nvSpPr>
          <p:cNvPr id="7" name="Subtitle 2">
            <a:extLst>
              <a:ext uri="{FF2B5EF4-FFF2-40B4-BE49-F238E27FC236}">
                <a16:creationId xmlns:a16="http://schemas.microsoft.com/office/drawing/2014/main" id="{754A2909-05CF-47AD-88BA-D122CA76831B}"/>
              </a:ext>
            </a:extLst>
          </p:cNvPr>
          <p:cNvSpPr txBox="1">
            <a:spLocks/>
          </p:cNvSpPr>
          <p:nvPr/>
        </p:nvSpPr>
        <p:spPr>
          <a:xfrm>
            <a:off x="10525125" y="6210300"/>
            <a:ext cx="1000126" cy="276225"/>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65846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4004-9629-43D6-A136-8B2B3439F641}"/>
              </a:ext>
            </a:extLst>
          </p:cNvPr>
          <p:cNvSpPr>
            <a:spLocks noGrp="1"/>
          </p:cNvSpPr>
          <p:nvPr>
            <p:ph type="title"/>
          </p:nvPr>
        </p:nvSpPr>
        <p:spPr>
          <a:xfrm>
            <a:off x="3302000" y="313365"/>
            <a:ext cx="7442200" cy="1266825"/>
          </a:xfrm>
        </p:spPr>
        <p:txBody>
          <a:bodyPr>
            <a:normAutofit/>
          </a:bodyPr>
          <a:lstStyle/>
          <a:p>
            <a:r>
              <a:rPr lang="en-US" sz="4400" dirty="0"/>
              <a:t>        </a:t>
            </a:r>
            <a:r>
              <a:rPr lang="en-US" sz="4400" dirty="0">
                <a:solidFill>
                  <a:srgbClr val="FF0000"/>
                </a:solidFill>
                <a:highlight>
                  <a:srgbClr val="808080"/>
                </a:highlight>
              </a:rPr>
              <a:t>Thought Process</a:t>
            </a:r>
          </a:p>
        </p:txBody>
      </p:sp>
      <p:sp>
        <p:nvSpPr>
          <p:cNvPr id="3" name="Content Placeholder 2">
            <a:extLst>
              <a:ext uri="{FF2B5EF4-FFF2-40B4-BE49-F238E27FC236}">
                <a16:creationId xmlns:a16="http://schemas.microsoft.com/office/drawing/2014/main" id="{DE8B7EA8-C1C5-4559-AD20-FD2038270EE6}"/>
              </a:ext>
            </a:extLst>
          </p:cNvPr>
          <p:cNvSpPr>
            <a:spLocks noGrp="1"/>
          </p:cNvSpPr>
          <p:nvPr>
            <p:ph idx="1"/>
          </p:nvPr>
        </p:nvSpPr>
        <p:spPr>
          <a:xfrm>
            <a:off x="2095500" y="2133600"/>
            <a:ext cx="9409112" cy="3777622"/>
          </a:xfrm>
        </p:spPr>
        <p:txBody>
          <a:bodyPr/>
          <a:lstStyle/>
          <a:p>
            <a:pPr algn="just"/>
            <a:r>
              <a:rPr lang="en-US" sz="2800" dirty="0"/>
              <a:t>I assure , that I took all the necessary steps to ensure that this analysis is accurate and correct.</a:t>
            </a:r>
          </a:p>
          <a:p>
            <a:pPr algn="just"/>
            <a:endParaRPr lang="en-US" sz="2800" dirty="0"/>
          </a:p>
          <a:p>
            <a:pPr algn="just"/>
            <a:r>
              <a:rPr lang="en-US" sz="2800" dirty="0"/>
              <a:t>I cleaned  the data you provided by removing all the negative values in the Unit Price and Quantity columns and also filtered the data as required for all the visualizations</a:t>
            </a:r>
            <a:r>
              <a:rPr lang="en-US" dirty="0"/>
              <a:t>.</a:t>
            </a:r>
          </a:p>
        </p:txBody>
      </p:sp>
    </p:spTree>
    <p:extLst>
      <p:ext uri="{BB962C8B-B14F-4D97-AF65-F5344CB8AC3E}">
        <p14:creationId xmlns:p14="http://schemas.microsoft.com/office/powerpoint/2010/main" val="380549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4DB9-6E3A-45F4-9DB3-8E7E98B2D4CE}"/>
              </a:ext>
            </a:extLst>
          </p:cNvPr>
          <p:cNvSpPr>
            <a:spLocks noGrp="1"/>
          </p:cNvSpPr>
          <p:nvPr>
            <p:ph type="title"/>
          </p:nvPr>
        </p:nvSpPr>
        <p:spPr>
          <a:xfrm>
            <a:off x="3175320" y="71815"/>
            <a:ext cx="6582195" cy="509809"/>
          </a:xfrm>
        </p:spPr>
        <p:txBody>
          <a:bodyPr>
            <a:noAutofit/>
          </a:bodyPr>
          <a:lstStyle/>
          <a:p>
            <a:r>
              <a:rPr lang="en-US" sz="4000" dirty="0">
                <a:solidFill>
                  <a:srgbClr val="FF0000"/>
                </a:solidFill>
                <a:highlight>
                  <a:srgbClr val="808080"/>
                </a:highlight>
              </a:rPr>
              <a:t>Revenue by Month, 2011</a:t>
            </a:r>
          </a:p>
        </p:txBody>
      </p:sp>
      <p:pic>
        <p:nvPicPr>
          <p:cNvPr id="25" name="Content Placeholder 24">
            <a:extLst>
              <a:ext uri="{FF2B5EF4-FFF2-40B4-BE49-F238E27FC236}">
                <a16:creationId xmlns:a16="http://schemas.microsoft.com/office/drawing/2014/main" id="{6EF4938F-9B12-4CCA-B451-605389F4A1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967" b="5033"/>
          <a:stretch/>
        </p:blipFill>
        <p:spPr>
          <a:xfrm>
            <a:off x="1988192" y="802593"/>
            <a:ext cx="8956453" cy="4133848"/>
          </a:xfrm>
        </p:spPr>
      </p:pic>
      <p:sp>
        <p:nvSpPr>
          <p:cNvPr id="26" name="TextBox 25">
            <a:extLst>
              <a:ext uri="{FF2B5EF4-FFF2-40B4-BE49-F238E27FC236}">
                <a16:creationId xmlns:a16="http://schemas.microsoft.com/office/drawing/2014/main" id="{6D573282-BD8D-4A79-A9EB-EAE9B71B79DE}"/>
              </a:ext>
            </a:extLst>
          </p:cNvPr>
          <p:cNvSpPr txBox="1"/>
          <p:nvPr/>
        </p:nvSpPr>
        <p:spPr>
          <a:xfrm>
            <a:off x="1231900" y="4936441"/>
            <a:ext cx="1066800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first 8 months had stable monthly revenues with an average of $685,000</a:t>
            </a:r>
          </a:p>
          <a:p>
            <a:pPr marL="285750" indent="-285750" algn="just">
              <a:buFont typeface="Arial" panose="020B0604020202020204" pitchFamily="34" charset="0"/>
              <a:buChar char="•"/>
            </a:pPr>
            <a:r>
              <a:rPr lang="en-US" dirty="0"/>
              <a:t>We had a significant increase in revenue from September with the revenue peaking at $1.51 Million in November and an average of 21.18% increase in revenue from August to November.</a:t>
            </a:r>
          </a:p>
          <a:p>
            <a:pPr marL="285750" indent="-285750" algn="just">
              <a:buFont typeface="Arial" panose="020B0604020202020204" pitchFamily="34" charset="0"/>
              <a:buChar char="•"/>
            </a:pPr>
            <a:r>
              <a:rPr lang="en-US" dirty="0"/>
              <a:t>The revenue trend from August to December demonstrates how seasonality increase retail store sales</a:t>
            </a:r>
          </a:p>
        </p:txBody>
      </p:sp>
    </p:spTree>
    <p:extLst>
      <p:ext uri="{BB962C8B-B14F-4D97-AF65-F5344CB8AC3E}">
        <p14:creationId xmlns:p14="http://schemas.microsoft.com/office/powerpoint/2010/main" val="67104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8DB5-7A3D-4018-A2CB-59A196995EE0}"/>
              </a:ext>
            </a:extLst>
          </p:cNvPr>
          <p:cNvSpPr>
            <a:spLocks noGrp="1"/>
          </p:cNvSpPr>
          <p:nvPr>
            <p:ph type="title"/>
          </p:nvPr>
        </p:nvSpPr>
        <p:spPr>
          <a:xfrm>
            <a:off x="855661" y="0"/>
            <a:ext cx="10985500" cy="895770"/>
          </a:xfrm>
        </p:spPr>
        <p:txBody>
          <a:bodyPr>
            <a:noAutofit/>
          </a:bodyPr>
          <a:lstStyle/>
          <a:p>
            <a:r>
              <a:rPr lang="en-US" dirty="0">
                <a:solidFill>
                  <a:srgbClr val="FF0000"/>
                </a:solidFill>
                <a:highlight>
                  <a:srgbClr val="808080"/>
                </a:highlight>
              </a:rPr>
              <a:t>Top 10 Countries by Revenue and their Quantity</a:t>
            </a:r>
          </a:p>
        </p:txBody>
      </p:sp>
      <p:pic>
        <p:nvPicPr>
          <p:cNvPr id="5" name="Content Placeholder 4">
            <a:extLst>
              <a:ext uri="{FF2B5EF4-FFF2-40B4-BE49-F238E27FC236}">
                <a16:creationId xmlns:a16="http://schemas.microsoft.com/office/drawing/2014/main" id="{A0D846B2-A2B4-4B0E-8377-3FF082D7171F}"/>
              </a:ext>
            </a:extLst>
          </p:cNvPr>
          <p:cNvPicPr>
            <a:picLocks noGrp="1" noChangeAspect="1"/>
          </p:cNvPicPr>
          <p:nvPr>
            <p:ph idx="1"/>
          </p:nvPr>
        </p:nvPicPr>
        <p:blipFill>
          <a:blip r:embed="rId2"/>
          <a:stretch>
            <a:fillRect/>
          </a:stretch>
        </p:blipFill>
        <p:spPr>
          <a:xfrm>
            <a:off x="2071686" y="643316"/>
            <a:ext cx="8913814" cy="4500184"/>
          </a:xfrm>
        </p:spPr>
      </p:pic>
      <p:sp>
        <p:nvSpPr>
          <p:cNvPr id="6" name="TextBox 5">
            <a:extLst>
              <a:ext uri="{FF2B5EF4-FFF2-40B4-BE49-F238E27FC236}">
                <a16:creationId xmlns:a16="http://schemas.microsoft.com/office/drawing/2014/main" id="{FB908DDF-687F-4C76-82A5-53DD281539D0}"/>
              </a:ext>
            </a:extLst>
          </p:cNvPr>
          <p:cNvSpPr txBox="1"/>
          <p:nvPr/>
        </p:nvSpPr>
        <p:spPr>
          <a:xfrm>
            <a:off x="1236661" y="5078274"/>
            <a:ext cx="1060450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This chart represents the top 10 countries in revenue and the quantities bought in these countries except The United Kingdom.</a:t>
            </a:r>
          </a:p>
          <a:p>
            <a:pPr marL="285750" indent="-285750" algn="just">
              <a:buFont typeface="Arial" panose="020B0604020202020204" pitchFamily="34" charset="0"/>
              <a:buChar char="•"/>
            </a:pPr>
            <a:r>
              <a:rPr lang="en-US" dirty="0"/>
              <a:t>There is no major difference between the revenue and the quantity of goods sold in these countries, showing a high purchasing power in these countries.</a:t>
            </a:r>
          </a:p>
          <a:p>
            <a:pPr marL="285750" indent="-285750" algn="just">
              <a:buFont typeface="Arial" panose="020B0604020202020204" pitchFamily="34" charset="0"/>
              <a:buChar char="•"/>
            </a:pPr>
            <a:r>
              <a:rPr lang="en-US" dirty="0"/>
              <a:t>These countries represent regions with the highest potential to generate more revenue that management needs to focus more on in terms of marketing strategies.</a:t>
            </a:r>
          </a:p>
        </p:txBody>
      </p:sp>
    </p:spTree>
    <p:extLst>
      <p:ext uri="{BB962C8B-B14F-4D97-AF65-F5344CB8AC3E}">
        <p14:creationId xmlns:p14="http://schemas.microsoft.com/office/powerpoint/2010/main" val="240064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A4B1-228E-464D-A7B6-373DE3AEF7CA}"/>
              </a:ext>
            </a:extLst>
          </p:cNvPr>
          <p:cNvSpPr>
            <a:spLocks noGrp="1"/>
          </p:cNvSpPr>
          <p:nvPr>
            <p:ph type="title"/>
          </p:nvPr>
        </p:nvSpPr>
        <p:spPr>
          <a:xfrm>
            <a:off x="2628900" y="111125"/>
            <a:ext cx="7804149" cy="533400"/>
          </a:xfrm>
        </p:spPr>
        <p:txBody>
          <a:bodyPr>
            <a:noAutofit/>
          </a:bodyPr>
          <a:lstStyle/>
          <a:p>
            <a:r>
              <a:rPr lang="en-US" sz="4000" dirty="0">
                <a:solidFill>
                  <a:srgbClr val="FF0000"/>
                </a:solidFill>
                <a:highlight>
                  <a:srgbClr val="808080"/>
                </a:highlight>
              </a:rPr>
              <a:t>Top 10 Customers by Revenue</a:t>
            </a:r>
          </a:p>
        </p:txBody>
      </p:sp>
      <p:pic>
        <p:nvPicPr>
          <p:cNvPr id="5" name="Content Placeholder 4">
            <a:extLst>
              <a:ext uri="{FF2B5EF4-FFF2-40B4-BE49-F238E27FC236}">
                <a16:creationId xmlns:a16="http://schemas.microsoft.com/office/drawing/2014/main" id="{ADA4C3D2-DD13-46AE-97A7-279EABCDD56A}"/>
              </a:ext>
            </a:extLst>
          </p:cNvPr>
          <p:cNvPicPr>
            <a:picLocks noGrp="1" noChangeAspect="1"/>
          </p:cNvPicPr>
          <p:nvPr>
            <p:ph idx="1"/>
          </p:nvPr>
        </p:nvPicPr>
        <p:blipFill>
          <a:blip r:embed="rId2"/>
          <a:stretch>
            <a:fillRect/>
          </a:stretch>
        </p:blipFill>
        <p:spPr>
          <a:xfrm>
            <a:off x="1892301" y="800099"/>
            <a:ext cx="9232900" cy="4314825"/>
          </a:xfrm>
        </p:spPr>
      </p:pic>
      <p:sp>
        <p:nvSpPr>
          <p:cNvPr id="6" name="TextBox 5">
            <a:extLst>
              <a:ext uri="{FF2B5EF4-FFF2-40B4-BE49-F238E27FC236}">
                <a16:creationId xmlns:a16="http://schemas.microsoft.com/office/drawing/2014/main" id="{5608C41F-56A7-46D1-BCC6-0276D2F56720}"/>
              </a:ext>
            </a:extLst>
          </p:cNvPr>
          <p:cNvSpPr txBox="1"/>
          <p:nvPr/>
        </p:nvSpPr>
        <p:spPr>
          <a:xfrm>
            <a:off x="1435100" y="5114925"/>
            <a:ext cx="107569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chart shows that there is no major difference between the top 10 customers in terms of revenue generated.</a:t>
            </a:r>
          </a:p>
          <a:p>
            <a:pPr marL="285750" indent="-285750">
              <a:buFont typeface="Arial" panose="020B0604020202020204" pitchFamily="34" charset="0"/>
              <a:buChar char="•"/>
            </a:pPr>
            <a:r>
              <a:rPr lang="en-US" dirty="0"/>
              <a:t>The average difference in revenue between the top 10 customers is 15.8%.</a:t>
            </a:r>
          </a:p>
          <a:p>
            <a:pPr marL="285750" indent="-285750">
              <a:buFont typeface="Arial" panose="020B0604020202020204" pitchFamily="34" charset="0"/>
              <a:buChar char="•"/>
            </a:pPr>
            <a:r>
              <a:rPr lang="en-US" dirty="0"/>
              <a:t>The company can aim to strengthen the relationship with these customers to increase customer loyalty and retention, and ultimately drive more sales and revenue for the company.</a:t>
            </a:r>
          </a:p>
        </p:txBody>
      </p:sp>
    </p:spTree>
    <p:extLst>
      <p:ext uri="{BB962C8B-B14F-4D97-AF65-F5344CB8AC3E}">
        <p14:creationId xmlns:p14="http://schemas.microsoft.com/office/powerpoint/2010/main" val="233404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9DC4-A1B7-437D-A30C-32BED7E16554}"/>
              </a:ext>
            </a:extLst>
          </p:cNvPr>
          <p:cNvSpPr>
            <a:spLocks noGrp="1"/>
          </p:cNvSpPr>
          <p:nvPr>
            <p:ph type="title"/>
          </p:nvPr>
        </p:nvSpPr>
        <p:spPr>
          <a:xfrm>
            <a:off x="3949700" y="38100"/>
            <a:ext cx="5457825" cy="619124"/>
          </a:xfrm>
        </p:spPr>
        <p:txBody>
          <a:bodyPr>
            <a:noAutofit/>
          </a:bodyPr>
          <a:lstStyle/>
          <a:p>
            <a:r>
              <a:rPr lang="en-US" sz="4000" dirty="0">
                <a:solidFill>
                  <a:srgbClr val="FF0000"/>
                </a:solidFill>
                <a:highlight>
                  <a:srgbClr val="808080"/>
                </a:highlight>
              </a:rPr>
              <a:t>Revenue by Country</a:t>
            </a:r>
          </a:p>
        </p:txBody>
      </p:sp>
      <p:pic>
        <p:nvPicPr>
          <p:cNvPr id="5" name="Content Placeholder 4">
            <a:extLst>
              <a:ext uri="{FF2B5EF4-FFF2-40B4-BE49-F238E27FC236}">
                <a16:creationId xmlns:a16="http://schemas.microsoft.com/office/drawing/2014/main" id="{22293D9E-589F-41FE-905F-336552259D2A}"/>
              </a:ext>
            </a:extLst>
          </p:cNvPr>
          <p:cNvPicPr>
            <a:picLocks noGrp="1" noChangeAspect="1"/>
          </p:cNvPicPr>
          <p:nvPr>
            <p:ph idx="1"/>
          </p:nvPr>
        </p:nvPicPr>
        <p:blipFill>
          <a:blip r:embed="rId2"/>
          <a:stretch>
            <a:fillRect/>
          </a:stretch>
        </p:blipFill>
        <p:spPr>
          <a:xfrm>
            <a:off x="2158999" y="762000"/>
            <a:ext cx="8766175" cy="4191000"/>
          </a:xfrm>
        </p:spPr>
      </p:pic>
      <p:sp>
        <p:nvSpPr>
          <p:cNvPr id="6" name="TextBox 5">
            <a:extLst>
              <a:ext uri="{FF2B5EF4-FFF2-40B4-BE49-F238E27FC236}">
                <a16:creationId xmlns:a16="http://schemas.microsoft.com/office/drawing/2014/main" id="{038EDFF1-335E-4DC3-9099-F8EE26FEA492}"/>
              </a:ext>
            </a:extLst>
          </p:cNvPr>
          <p:cNvSpPr txBox="1"/>
          <p:nvPr/>
        </p:nvSpPr>
        <p:spPr>
          <a:xfrm>
            <a:off x="1143000" y="5019894"/>
            <a:ext cx="11049000"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The map chart concludes by comparing the places that have produced the greatest revenue to those that have not</a:t>
            </a:r>
          </a:p>
          <a:p>
            <a:pPr marL="285750" indent="-285750" algn="just">
              <a:buFont typeface="Arial" panose="020B0604020202020204" pitchFamily="34" charset="0"/>
              <a:buChar char="•"/>
            </a:pPr>
            <a:r>
              <a:rPr lang="en-US" sz="1600" dirty="0"/>
              <a:t>The map also reveals that the majority of sales occur only in the European zone, with only a small number in the American region</a:t>
            </a:r>
          </a:p>
          <a:p>
            <a:pPr marL="285750" indent="-285750" algn="just">
              <a:buFont typeface="Arial" panose="020B0604020202020204" pitchFamily="34" charset="0"/>
              <a:buChar char="•"/>
            </a:pPr>
            <a:r>
              <a:rPr lang="en-US" sz="1600" dirty="0"/>
              <a:t>Along with Russia, there is no market for the items in Africa or Asia The company can concentrate on the European market more and dive deeper into countries in the region to come up with strategies that will maximize sales from each country in the region alongside Australia and Japan.</a:t>
            </a:r>
          </a:p>
        </p:txBody>
      </p:sp>
    </p:spTree>
    <p:extLst>
      <p:ext uri="{BB962C8B-B14F-4D97-AF65-F5344CB8AC3E}">
        <p14:creationId xmlns:p14="http://schemas.microsoft.com/office/powerpoint/2010/main" val="143005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53BA-E18C-4D69-8890-739ADF944F22}"/>
              </a:ext>
            </a:extLst>
          </p:cNvPr>
          <p:cNvSpPr>
            <a:spLocks noGrp="1"/>
          </p:cNvSpPr>
          <p:nvPr>
            <p:ph type="title"/>
          </p:nvPr>
        </p:nvSpPr>
        <p:spPr>
          <a:xfrm>
            <a:off x="4162424" y="157163"/>
            <a:ext cx="5222876" cy="701674"/>
          </a:xfrm>
        </p:spPr>
        <p:txBody>
          <a:bodyPr>
            <a:noAutofit/>
          </a:bodyPr>
          <a:lstStyle/>
          <a:p>
            <a:r>
              <a:rPr lang="en-US" sz="4000" dirty="0">
                <a:solidFill>
                  <a:srgbClr val="FF0000"/>
                </a:solidFill>
                <a:highlight>
                  <a:srgbClr val="808080"/>
                </a:highlight>
              </a:rPr>
              <a:t>Recommendations</a:t>
            </a:r>
          </a:p>
        </p:txBody>
      </p:sp>
      <p:sp>
        <p:nvSpPr>
          <p:cNvPr id="3" name="Content Placeholder 2">
            <a:extLst>
              <a:ext uri="{FF2B5EF4-FFF2-40B4-BE49-F238E27FC236}">
                <a16:creationId xmlns:a16="http://schemas.microsoft.com/office/drawing/2014/main" id="{12D0B4B3-2DCA-4424-B3EB-8FD29C0B96FF}"/>
              </a:ext>
            </a:extLst>
          </p:cNvPr>
          <p:cNvSpPr>
            <a:spLocks noGrp="1"/>
          </p:cNvSpPr>
          <p:nvPr>
            <p:ph idx="1"/>
          </p:nvPr>
        </p:nvSpPr>
        <p:spPr>
          <a:xfrm>
            <a:off x="1689100" y="1304925"/>
            <a:ext cx="10134599" cy="5045075"/>
          </a:xfrm>
        </p:spPr>
        <p:txBody>
          <a:bodyPr>
            <a:normAutofit/>
          </a:bodyPr>
          <a:lstStyle/>
          <a:p>
            <a:pPr algn="just">
              <a:buFont typeface="Arial" panose="020B0604020202020204" pitchFamily="34" charset="0"/>
              <a:buChar char="•"/>
            </a:pPr>
            <a:r>
              <a:rPr lang="en-US" sz="2000" dirty="0"/>
              <a:t>The company should come up with strategies that aim at stocking and advertising seasonal products to maximize sales when the demand for these goods goes up.</a:t>
            </a:r>
          </a:p>
          <a:p>
            <a:pPr algn="just">
              <a:buFont typeface="Arial" panose="020B0604020202020204" pitchFamily="34" charset="0"/>
              <a:buChar char="•"/>
            </a:pPr>
            <a:r>
              <a:rPr lang="en-US" sz="2000" dirty="0"/>
              <a:t>The company should do a deeper analysis of products that are usually in high demand during low-sales months to come up with strategies for marketing these products.</a:t>
            </a:r>
          </a:p>
          <a:p>
            <a:pPr algn="just">
              <a:buFont typeface="Arial" panose="020B0604020202020204" pitchFamily="34" charset="0"/>
              <a:buChar char="•"/>
            </a:pPr>
            <a:r>
              <a:rPr lang="en-US" sz="2000" dirty="0"/>
              <a:t>A deeper dive into the type of products and the revenue generated from these products for each region would be key in guiding region- specific marketing strategies.</a:t>
            </a:r>
          </a:p>
          <a:p>
            <a:pPr algn="just">
              <a:buFont typeface="Arial" panose="020B0604020202020204" pitchFamily="34" charset="0"/>
              <a:buChar char="•"/>
            </a:pPr>
            <a:r>
              <a:rPr lang="en-US" sz="2000" dirty="0"/>
              <a:t>The company should consider incentivizing top revenue-generating customers to strengthen the relationship with these customers.</a:t>
            </a:r>
          </a:p>
          <a:p>
            <a:pPr algn="just">
              <a:buFont typeface="Arial" panose="020B0604020202020204" pitchFamily="34" charset="0"/>
              <a:buChar char="•"/>
            </a:pPr>
            <a:r>
              <a:rPr lang="en-US" sz="2000" dirty="0"/>
              <a:t>The European Market has more potential for growth and the company should aim at strategies that will increase its market positioning in the region.</a:t>
            </a:r>
          </a:p>
        </p:txBody>
      </p:sp>
    </p:spTree>
    <p:extLst>
      <p:ext uri="{BB962C8B-B14F-4D97-AF65-F5344CB8AC3E}">
        <p14:creationId xmlns:p14="http://schemas.microsoft.com/office/powerpoint/2010/main" val="312866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22BBB-1B27-4AA7-B0B7-29F8CB8BECED}"/>
              </a:ext>
            </a:extLst>
          </p:cNvPr>
          <p:cNvSpPr>
            <a:spLocks noGrp="1"/>
          </p:cNvSpPr>
          <p:nvPr>
            <p:ph idx="1"/>
          </p:nvPr>
        </p:nvSpPr>
        <p:spPr>
          <a:xfrm>
            <a:off x="2070100" y="1006789"/>
            <a:ext cx="9180512" cy="4844422"/>
          </a:xfrm>
        </p:spPr>
        <p:txBody>
          <a:bodyPr>
            <a:normAutofit/>
          </a:bodyPr>
          <a:lstStyle/>
          <a:p>
            <a:pPr marL="0" indent="0">
              <a:buNone/>
            </a:pPr>
            <a:r>
              <a:rPr lang="en-US" sz="8800" dirty="0"/>
              <a:t>                                   </a:t>
            </a:r>
          </a:p>
          <a:p>
            <a:pPr marL="0" indent="0">
              <a:buNone/>
            </a:pPr>
            <a:r>
              <a:rPr lang="en-US" sz="8800" dirty="0"/>
              <a:t>      </a:t>
            </a:r>
            <a:r>
              <a:rPr lang="en-US" sz="8800" dirty="0">
                <a:solidFill>
                  <a:schemeClr val="bg1"/>
                </a:solidFill>
                <a:highlight>
                  <a:srgbClr val="808080"/>
                </a:highlight>
              </a:rPr>
              <a:t>Thank you</a:t>
            </a:r>
          </a:p>
        </p:txBody>
      </p:sp>
    </p:spTree>
    <p:extLst>
      <p:ext uri="{BB962C8B-B14F-4D97-AF65-F5344CB8AC3E}">
        <p14:creationId xmlns:p14="http://schemas.microsoft.com/office/powerpoint/2010/main" val="16806202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124</TotalTime>
  <Words>576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Hello and Welcome. In this presentation, I will take you through our company's sales performance for the years 2010 and 2011.                                                                                                  I appreciate the opportunity you gave me to dive into this data to gain insightful information about the store's performance.  Also Thank you for the questions you asked since they provided a general direction for the kind of insights you are looking to get from this analysis.</vt:lpstr>
      <vt:lpstr>        Thought Process</vt:lpstr>
      <vt:lpstr>Revenue by Month, 2011</vt:lpstr>
      <vt:lpstr>Top 10 Countries by Revenue and their Quantity</vt:lpstr>
      <vt:lpstr>Top 10 Customers by Revenue</vt:lpstr>
      <vt:lpstr>Revenue by Country</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welcome. In this presentation, I will take you through our company's sales performance for the years 2010 and 2011.I appreciate the opportunity you gave me to dive into this data to gain insightful information about the store's performance.Thank you also for the questions you asked since they provided a general direction for the kind of insights you are looking to get from this analysis.</dc:title>
  <dc:creator>Satya Surya sai hanuman Yedida</dc:creator>
  <cp:lastModifiedBy>Seera Jayanthi</cp:lastModifiedBy>
  <cp:revision>11</cp:revision>
  <dcterms:created xsi:type="dcterms:W3CDTF">2024-07-06T08:42:13Z</dcterms:created>
  <dcterms:modified xsi:type="dcterms:W3CDTF">2024-07-06T11:01:34Z</dcterms:modified>
</cp:coreProperties>
</file>