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5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505" autoAdjust="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2F1DB-05DA-4173-BC65-67DA581D54B7}" type="datetimeFigureOut">
              <a:rPr lang="en-US" smtClean="0"/>
              <a:t>08-Feb-19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907F-AAA6-44B5-83C8-95507D8DF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vestopedia.com/terms/r/returnonassets.asp" TargetMode="External"/><Relationship Id="rId3" Type="http://schemas.openxmlformats.org/officeDocument/2006/relationships/hyperlink" Target="https://www.investopedia.com/terms/w/workingcapital.asp" TargetMode="External"/><Relationship Id="rId7" Type="http://schemas.openxmlformats.org/officeDocument/2006/relationships/hyperlink" Target="https://www.investopedia.com/terms/e/ebit.asp" TargetMode="External"/><Relationship Id="rId12" Type="http://schemas.openxmlformats.org/officeDocument/2006/relationships/hyperlink" Target="https://www.investopedia.com/terms/f/financial-statements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investopedia.com/terms/r/retainedearnings.asp" TargetMode="External"/><Relationship Id="rId11" Type="http://schemas.openxmlformats.org/officeDocument/2006/relationships/hyperlink" Target="https://www.investopedia.com/terms/m/marketvalue.asp" TargetMode="External"/><Relationship Id="rId5" Type="http://schemas.openxmlformats.org/officeDocument/2006/relationships/hyperlink" Target="https://www.investopedia.com/terms/l/leverage.asp" TargetMode="External"/><Relationship Id="rId10" Type="http://schemas.openxmlformats.org/officeDocument/2006/relationships/hyperlink" Target="https://www.investopedia.com/terms/i/interest.asp" TargetMode="External"/><Relationship Id="rId4" Type="http://schemas.openxmlformats.org/officeDocument/2006/relationships/hyperlink" Target="https://www.investopedia.com/terms/c/currentassets.asp" TargetMode="External"/><Relationship Id="rId9" Type="http://schemas.openxmlformats.org/officeDocument/2006/relationships/hyperlink" Target="https://www.investopedia.com/terms/s/squeeze.asp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biggest calamity that can befall equity investors is corporate bankruptcy, which wipes out the equity of a firm and knocks the stock's investment value down to zero. Fundamental analysis attempts to gauge the financial strength of a company using a variety of metrics. Used in conjunction with one another, financial ratios can often help us to paint a picture of the long-term viability of a firm.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907F-AAA6-44B5-83C8-95507D8DFB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SMOTing</a:t>
            </a:r>
            <a:endParaRPr lang="en-US" dirty="0"/>
          </a:p>
          <a:p>
            <a:r>
              <a:rPr lang="en-US" dirty="0"/>
              <a:t>Handling NA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907F-AAA6-44B5-83C8-95507D8DFB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Capital/Total Assets (WC/TA)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ratio is a good test for corporate distress. A firm with negative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working </a:t>
            </a:r>
            <a:r>
              <a:rPr lang="en-US" sz="1200" b="0" i="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capital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likely to experience problems meeting its short-term obligations because there are simply not enough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current assets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cover those obligations.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Retained Earnings/Total Assets (RE/TA)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ratio measures the amount of reinvested earnings or losses, which reflects the extent of the company's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leverage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Companies with low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/TA are financing capital expenditure through borrowings rather than through retained earnings. Companies with high RE/TA suggest a history of profitability and the ability to stand up to a bad year of losses.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Earnings Before Interest and Tax/Total Assets (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EBIT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/TA)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version of return on assets (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ROA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 effective way of assessing a firm's ability to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squeeze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profits from its assets before factors like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interest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tax are deducted.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 Value of Equity/Total Liabilities (ME/TL)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ratio that shows – if a firm were to become insolvent – how much the company's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market value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would decline before liabilities exceed assets on the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financial statements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ratio adds a market value dimension to the model that isn't based on pure fundamentals.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Sales/Total Assets (S/TA)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tells investors how well management handles competition and how efficiently the firm uses assets to generate sales.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907F-AAA6-44B5-83C8-95507D8DFB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4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speaking, the lower the score, the higher the odds are that a company is headed for bankruptcy. A Z-score of lower than 1.8, in particular, indicates that the company is on its way to bankruptcy. Companies with scores above 3 are unlikely to enter bankruptcy.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5907F-AAA6-44B5-83C8-95507D8DFB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2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AD90-66BD-470B-96A2-E00D8D26F1F0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0E68-6154-4CD5-AC0B-3248A457DA35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6013-1EC1-4660-857B-B22C20E6A74F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5A53-8C20-4FE9-8511-90F384A69E62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6D7-017F-40FA-831E-6FA6799D48EE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79C51-FAE5-41F2-A18F-3EA3F5FF1C45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A4B-BBD5-4BAD-B257-6CADB4AACE6F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6BA8-19B1-4481-8F3B-B18EDF423522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B724-82A2-441B-B376-DCA5AF5D1EBC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C2D5-E5CE-4A9D-B017-16358183503A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0A9A-D6B0-4859-BD02-117D3AA1D80F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1DB3-148C-41FA-891F-C20E75BCE324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0279-81EB-4729-8B8A-784AD9118649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D8B2-223C-4AE6-BAE6-59CAB870A640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4B2D-662C-445A-BB2A-7E706AB8699F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3A29-2B99-429B-80C2-7466C08754B9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3262-2C5E-406B-A72D-720EAC3B6554}" type="datetime2">
              <a:rPr lang="en-US" smtClean="0"/>
              <a:t>Friday, February 08,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206E-C56F-41F4-9306-7D371D661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rgbClr val="FFC000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Bankruptcy Prediction Using Machine Learning</a:t>
            </a:r>
          </a:p>
        </p:txBody>
      </p:sp>
      <p:pic>
        <p:nvPicPr>
          <p:cNvPr id="4" name="Picture 3" descr="F:\insofe\cute\2\5b22475e2d493.jpg">
            <a:extLst>
              <a:ext uri="{FF2B5EF4-FFF2-40B4-BE49-F238E27FC236}">
                <a16:creationId xmlns:a16="http://schemas.microsoft.com/office/drawing/2014/main" id="{510DD75A-7F29-4862-8C16-F2778D89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91" y="0"/>
            <a:ext cx="23764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6F154A-D50F-4C8D-9559-0FE168F61EC9}"/>
              </a:ext>
            </a:extLst>
          </p:cNvPr>
          <p:cNvSpPr/>
          <p:nvPr/>
        </p:nvSpPr>
        <p:spPr>
          <a:xfrm>
            <a:off x="9249525" y="6096000"/>
            <a:ext cx="2255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Satya Vrat Singh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BFE02-7452-4689-BAF4-E173B118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9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A0D92-1C50-40D6-954F-156A3BFCB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9572BC-35E1-40E4-8688-DAA4373A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25" y="1544053"/>
            <a:ext cx="9914022" cy="3769894"/>
          </a:xfrm>
          <a:prstGeom prst="rect">
            <a:avLst/>
          </a:prstGeom>
        </p:spPr>
      </p:pic>
      <p:pic>
        <p:nvPicPr>
          <p:cNvPr id="5" name="Picture 4" descr="F:\insofe\cute\2\5b22475e2d493.jpg">
            <a:extLst>
              <a:ext uri="{FF2B5EF4-FFF2-40B4-BE49-F238E27FC236}">
                <a16:creationId xmlns:a16="http://schemas.microsoft.com/office/drawing/2014/main" id="{596DB3DB-CDC4-497F-B739-77A93BB30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06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FBBF13-3B78-4CF1-84F9-CB5A86FA4C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505" y="165839"/>
            <a:ext cx="9943683" cy="65263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5E69D-BA0E-4982-96FD-544CE827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F:\insofe\cute\2\5b22475e2d493.jpg">
            <a:extLst>
              <a:ext uri="{FF2B5EF4-FFF2-40B4-BE49-F238E27FC236}">
                <a16:creationId xmlns:a16="http://schemas.microsoft.com/office/drawing/2014/main" id="{CA6694FD-EA2A-453F-B0F7-4906EF21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77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AFAE-5ABE-4969-94C4-042FDDFE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Future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Scope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906F-7C39-420C-8B9F-9A496457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Altman Z-score can be implement in a better way,  if more clean data be given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41D4E-ED8B-4A81-B37F-EAD2CA79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5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EFC9-4B97-43D0-A5FF-56DFCA8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5490-3A0C-4768-818D-E9939D468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</a:rPr>
              <a:t>Defining the Problem Statement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Get the data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Exploratory Analysis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Data Pre-processing</a:t>
            </a:r>
          </a:p>
          <a:p>
            <a:r>
              <a:rPr lang="en-US" sz="2000" dirty="0">
                <a:latin typeface="Calibri" panose="020F0502020204030204" pitchFamily="34" charset="0"/>
              </a:rPr>
              <a:t>Build models-Hyper Tuning</a:t>
            </a:r>
          </a:p>
          <a:p>
            <a:r>
              <a:rPr lang="en-US" sz="2000" dirty="0">
                <a:latin typeface="Calibri" panose="020F0502020204030204" pitchFamily="34" charset="0"/>
              </a:rPr>
              <a:t>Feature Engineering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Predictions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Analysis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Future Scope</a:t>
            </a:r>
          </a:p>
        </p:txBody>
      </p:sp>
      <p:pic>
        <p:nvPicPr>
          <p:cNvPr id="4" name="Picture 3" descr="F:\insofe\cute\2\5b22475e2d493.jpg">
            <a:extLst>
              <a:ext uri="{FF2B5EF4-FFF2-40B4-BE49-F238E27FC236}">
                <a16:creationId xmlns:a16="http://schemas.microsoft.com/office/drawing/2014/main" id="{2F87DDE1-A27B-40BF-B680-D7F07B912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AC70F-C649-4959-9E95-905E9C2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363C-1257-45CF-A6E0-FBAA0B76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Exploratory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5400" dirty="0">
                <a:solidFill>
                  <a:srgbClr val="002060"/>
                </a:solidFill>
              </a:rPr>
              <a:t>Analysis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07B394-06CA-4C76-82F3-A9A948966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073" y="2812139"/>
            <a:ext cx="10333539" cy="2642176"/>
          </a:xfrm>
        </p:spPr>
      </p:pic>
      <p:pic>
        <p:nvPicPr>
          <p:cNvPr id="10" name="Picture 9" descr="F:\insofe\cute\2\5b22475e2d493.jpg">
            <a:extLst>
              <a:ext uri="{FF2B5EF4-FFF2-40B4-BE49-F238E27FC236}">
                <a16:creationId xmlns:a16="http://schemas.microsoft.com/office/drawing/2014/main" id="{C2306A0C-45CF-4F70-9C17-2303623E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86EF0D5-772E-43B5-ADB1-87C1B2D9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0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750204-581C-4F2E-9944-779993CC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2060"/>
                </a:solidFill>
              </a:rPr>
              <a:t>Data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5400" dirty="0">
                <a:solidFill>
                  <a:srgbClr val="002060"/>
                </a:solidFill>
              </a:rPr>
              <a:t>Pre-processing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DB4B5-7EE0-470C-8BEB-5BC1F86B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Column drop – ID</a:t>
            </a:r>
          </a:p>
          <a:p>
            <a:r>
              <a:rPr lang="en-US" sz="2000" dirty="0">
                <a:latin typeface="Calibri" panose="020F0502020204030204" pitchFamily="34" charset="0"/>
              </a:rPr>
              <a:t>Datatype conversion</a:t>
            </a:r>
          </a:p>
          <a:p>
            <a:r>
              <a:rPr lang="en-US" sz="2000" dirty="0">
                <a:latin typeface="Calibri" panose="020F0502020204030204" pitchFamily="34" charset="0"/>
              </a:rPr>
              <a:t>Imputation - kNN</a:t>
            </a:r>
          </a:p>
          <a:p>
            <a:r>
              <a:rPr lang="en-US" sz="2000" dirty="0">
                <a:latin typeface="Calibri" panose="020F0502020204030204" pitchFamily="34" charset="0"/>
              </a:rPr>
              <a:t>SMOTE : Synthetic Minority Over-sampling Technique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EB24D-7454-42F4-B25F-68FA5B7B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F:\insofe\cute\2\5b22475e2d493.jpg">
            <a:extLst>
              <a:ext uri="{FF2B5EF4-FFF2-40B4-BE49-F238E27FC236}">
                <a16:creationId xmlns:a16="http://schemas.microsoft.com/office/drawing/2014/main" id="{57324618-18F0-4B74-B323-959420FE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71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E6F8-ADAA-4C66-8869-449E8AC9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Models-Hyper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002060"/>
                </a:solidFill>
              </a:rPr>
              <a:t>Tuning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7D6A-CA37-43D4-988A-04B91B66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: C5.0</a:t>
            </a:r>
          </a:p>
          <a:p>
            <a:r>
              <a:rPr lang="en-US" dirty="0"/>
              <a:t>Decision Tree : RPART</a:t>
            </a:r>
          </a:p>
          <a:p>
            <a:r>
              <a:rPr lang="en-US" dirty="0"/>
              <a:t>Random Forest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Random Forest Feature selection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Random Forest with mtry=10:20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Random Forest Feature selection (mtry=19)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Random Forest Feature Engineering (mtry=19)</a:t>
            </a:r>
          </a:p>
          <a:p>
            <a:r>
              <a:rPr lang="en-US" dirty="0"/>
              <a:t>SVM – Linear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05AA-F4CD-4639-B326-0967BBBB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F:\insofe\cute\2\5b22475e2d493.jpg">
            <a:extLst>
              <a:ext uri="{FF2B5EF4-FFF2-40B4-BE49-F238E27FC236}">
                <a16:creationId xmlns:a16="http://schemas.microsoft.com/office/drawing/2014/main" id="{35877C82-5B05-444D-957A-69A2C04B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3382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0822-9F85-408A-ABBE-1ED0A9B9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2060"/>
                </a:solidFill>
              </a:rPr>
              <a:t>Predictions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D927C-1F29-444A-9D9F-8D138456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F:\insofe\cute\2\5b22475e2d493.jpg">
            <a:extLst>
              <a:ext uri="{FF2B5EF4-FFF2-40B4-BE49-F238E27FC236}">
                <a16:creationId xmlns:a16="http://schemas.microsoft.com/office/drawing/2014/main" id="{3C4F7C40-4589-45D5-9719-682069F54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7F965C6-D410-4028-871C-E10215FE5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056966"/>
              </p:ext>
            </p:extLst>
          </p:nvPr>
        </p:nvGraphicFramePr>
        <p:xfrm>
          <a:off x="1748590" y="1604210"/>
          <a:ext cx="9756022" cy="4780552"/>
        </p:xfrm>
        <a:graphic>
          <a:graphicData uri="http://schemas.openxmlformats.org/drawingml/2006/table">
            <a:tbl>
              <a:tblPr/>
              <a:tblGrid>
                <a:gridCol w="929654">
                  <a:extLst>
                    <a:ext uri="{9D8B030D-6E8A-4147-A177-3AD203B41FA5}">
                      <a16:colId xmlns:a16="http://schemas.microsoft.com/office/drawing/2014/main" val="2532175065"/>
                    </a:ext>
                  </a:extLst>
                </a:gridCol>
                <a:gridCol w="897597">
                  <a:extLst>
                    <a:ext uri="{9D8B030D-6E8A-4147-A177-3AD203B41FA5}">
                      <a16:colId xmlns:a16="http://schemas.microsoft.com/office/drawing/2014/main" val="2805641409"/>
                    </a:ext>
                  </a:extLst>
                </a:gridCol>
                <a:gridCol w="747996">
                  <a:extLst>
                    <a:ext uri="{9D8B030D-6E8A-4147-A177-3AD203B41FA5}">
                      <a16:colId xmlns:a16="http://schemas.microsoft.com/office/drawing/2014/main" val="1334398508"/>
                    </a:ext>
                  </a:extLst>
                </a:gridCol>
                <a:gridCol w="626892">
                  <a:extLst>
                    <a:ext uri="{9D8B030D-6E8A-4147-A177-3AD203B41FA5}">
                      <a16:colId xmlns:a16="http://schemas.microsoft.com/office/drawing/2014/main" val="1080799781"/>
                    </a:ext>
                  </a:extLst>
                </a:gridCol>
                <a:gridCol w="1510241">
                  <a:extLst>
                    <a:ext uri="{9D8B030D-6E8A-4147-A177-3AD203B41FA5}">
                      <a16:colId xmlns:a16="http://schemas.microsoft.com/office/drawing/2014/main" val="2133130600"/>
                    </a:ext>
                  </a:extLst>
                </a:gridCol>
                <a:gridCol w="940340">
                  <a:extLst>
                    <a:ext uri="{9D8B030D-6E8A-4147-A177-3AD203B41FA5}">
                      <a16:colId xmlns:a16="http://schemas.microsoft.com/office/drawing/2014/main" val="1794573913"/>
                    </a:ext>
                  </a:extLst>
                </a:gridCol>
                <a:gridCol w="683884">
                  <a:extLst>
                    <a:ext uri="{9D8B030D-6E8A-4147-A177-3AD203B41FA5}">
                      <a16:colId xmlns:a16="http://schemas.microsoft.com/office/drawing/2014/main" val="1585089425"/>
                    </a:ext>
                  </a:extLst>
                </a:gridCol>
                <a:gridCol w="683884">
                  <a:extLst>
                    <a:ext uri="{9D8B030D-6E8A-4147-A177-3AD203B41FA5}">
                      <a16:colId xmlns:a16="http://schemas.microsoft.com/office/drawing/2014/main" val="3794385174"/>
                    </a:ext>
                  </a:extLst>
                </a:gridCol>
                <a:gridCol w="1367766">
                  <a:extLst>
                    <a:ext uri="{9D8B030D-6E8A-4147-A177-3AD203B41FA5}">
                      <a16:colId xmlns:a16="http://schemas.microsoft.com/office/drawing/2014/main" val="3372429620"/>
                    </a:ext>
                  </a:extLst>
                </a:gridCol>
                <a:gridCol w="683884">
                  <a:extLst>
                    <a:ext uri="{9D8B030D-6E8A-4147-A177-3AD203B41FA5}">
                      <a16:colId xmlns:a16="http://schemas.microsoft.com/office/drawing/2014/main" val="3246801727"/>
                    </a:ext>
                  </a:extLst>
                </a:gridCol>
                <a:gridCol w="683884">
                  <a:extLst>
                    <a:ext uri="{9D8B030D-6E8A-4147-A177-3AD203B41FA5}">
                      <a16:colId xmlns:a16="http://schemas.microsoft.com/office/drawing/2014/main" val="2898046433"/>
                    </a:ext>
                  </a:extLst>
                </a:gridCol>
              </a:tblGrid>
              <a:tr h="251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Metric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Metric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Metric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05450"/>
                  </a:ext>
                </a:extLst>
              </a:tr>
              <a:tr h="251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Data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93253"/>
                  </a:ext>
                </a:extLst>
              </a:tr>
              <a:tr h="2516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DT_C50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0.6983051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DT_RF_Imp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0.928098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RF_tune_featureng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0.926522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157444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0.8445285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0.759484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0.513636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769630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0.8334459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0.742826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079450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0.7571744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0.829286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0.556291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550372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0.7644876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0.835368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0.660893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01293"/>
                  </a:ext>
                </a:extLst>
              </a:tr>
              <a:tr h="251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84211"/>
                  </a:ext>
                </a:extLst>
              </a:tr>
              <a:tr h="2516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DT_rpart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0.7127294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RF_tune (mtry=19)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0.923683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SVM-Linear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0.592873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203389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0.7839798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0.753809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903457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0.7928636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0.743929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0.830574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761208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0.7517292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0.719647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827723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0.7466587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0.833523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0.663725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363054"/>
                  </a:ext>
                </a:extLst>
              </a:tr>
              <a:tr h="251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699821"/>
                  </a:ext>
                </a:extLst>
              </a:tr>
              <a:tr h="2516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DT_RF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0.9230527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DT_RF_Imp (mtry=19)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0.922422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792150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0.74936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0.764706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517974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0.7298565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Specificity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0.751656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22763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0.8200147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0.831347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10805"/>
                  </a:ext>
                </a:extLst>
              </a:tr>
              <a:tr h="2516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0.8271867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0.836192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178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22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A99D-51F4-4DD8-8460-BBD3772E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dirty="0">
                <a:solidFill>
                  <a:srgbClr val="002060"/>
                </a:solidFill>
              </a:rPr>
              <a:t>Feature</a:t>
            </a:r>
            <a:r>
              <a:rPr lang="en-US" sz="5400" dirty="0">
                <a:latin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002060"/>
                </a:solidFill>
              </a:rPr>
              <a:t>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F261-9562-4665-973A-FECEB7E4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Bankruptcy Prediction Models-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Altman Z-score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KMV Merton Distance </a:t>
            </a:r>
            <a:r>
              <a:rPr lang="en-US" dirty="0"/>
              <a:t>to Default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7150" indent="0">
              <a:buNone/>
            </a:pPr>
            <a:r>
              <a:rPr lang="en-US" b="1" dirty="0"/>
              <a:t>Altman Z-score:</a:t>
            </a:r>
          </a:p>
          <a:p>
            <a:pPr marL="457200" lvl="1" indent="0">
              <a:buNone/>
            </a:pPr>
            <a:r>
              <a:rPr lang="en-US" sz="1800" dirty="0"/>
              <a:t>Z= 1.2 X1 + 1.4 X2 + 3.3 X3 +0.6 X4 +0.999 X5 </a:t>
            </a:r>
          </a:p>
          <a:p>
            <a:pPr marL="457200" lvl="1" indent="0">
              <a:buNone/>
            </a:pPr>
            <a:r>
              <a:rPr lang="en-US" sz="1800" dirty="0"/>
              <a:t>X1 = working capital/total assets </a:t>
            </a:r>
            <a:r>
              <a:rPr lang="en-US" b="1" dirty="0"/>
              <a:t>[Attr3]</a:t>
            </a:r>
          </a:p>
          <a:p>
            <a:pPr marL="457200" lvl="1" indent="0">
              <a:buNone/>
            </a:pPr>
            <a:r>
              <a:rPr lang="en-US" sz="1800" dirty="0"/>
              <a:t>X2 = retained earnings/total assets </a:t>
            </a:r>
            <a:r>
              <a:rPr lang="en-US" b="1" dirty="0"/>
              <a:t>[Attr6]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X3 = earnings before interest and taxes/total assets </a:t>
            </a:r>
            <a:r>
              <a:rPr lang="en-US" b="1" dirty="0"/>
              <a:t>[Attr7]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X4 = market value equity/book value of total liabilities</a:t>
            </a:r>
            <a:r>
              <a:rPr lang="en-US" dirty="0"/>
              <a:t> </a:t>
            </a:r>
            <a:r>
              <a:rPr lang="en-US" b="1" dirty="0"/>
              <a:t>[Attr8]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X5 = sales/total assets </a:t>
            </a:r>
            <a:r>
              <a:rPr lang="en-US" b="1" dirty="0"/>
              <a:t>[Attr9]</a:t>
            </a:r>
            <a:endParaRPr lang="en-US" dirty="0"/>
          </a:p>
        </p:txBody>
      </p:sp>
      <p:pic>
        <p:nvPicPr>
          <p:cNvPr id="4" name="Picture 3" descr="F:\insofe\cute\2\5b22475e2d493.jpg">
            <a:extLst>
              <a:ext uri="{FF2B5EF4-FFF2-40B4-BE49-F238E27FC236}">
                <a16:creationId xmlns:a16="http://schemas.microsoft.com/office/drawing/2014/main" id="{467E3FB8-A869-41C5-A203-7522EBE1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ln>
            <a:noFill/>
          </a:ln>
          <a:ex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A465B-BBED-4339-AAC8-E5ECE8A6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0B8F91D-0FCE-4050-8CB7-D65BD9F0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sz="1600" dirty="0"/>
              <a:t>Ref: https://www.investopedia.com/articles/fundamental/04/021104.asp</a:t>
            </a:r>
          </a:p>
        </p:txBody>
      </p:sp>
    </p:spTree>
    <p:extLst>
      <p:ext uri="{BB962C8B-B14F-4D97-AF65-F5344CB8AC3E}">
        <p14:creationId xmlns:p14="http://schemas.microsoft.com/office/powerpoint/2010/main" val="192781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09B3-075E-41ED-BC1C-DBA36771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Feature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Engineering (Binning)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3396-63C9-4511-9C49-71E074FF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The Zone of discrimination of the scores are as follows,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Z &gt; 2.99 -“Safe” Zone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1.81 &lt; Z &lt; 2.99 -“Grey” Zone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Z &lt; 1.81 -“Distress” Zone</a:t>
            </a:r>
          </a:p>
          <a:p>
            <a:r>
              <a:rPr lang="en-US" sz="1700" dirty="0"/>
              <a:t>If a company’s Z score is less than 1.81, the chances of that company going bankrupt within two years is high</a:t>
            </a:r>
          </a:p>
          <a:p>
            <a:r>
              <a:rPr lang="en-US" sz="1700" b="1" dirty="0"/>
              <a:t>Note:</a:t>
            </a:r>
            <a:r>
              <a:rPr lang="en-US" sz="1700" dirty="0"/>
              <a:t> </a:t>
            </a:r>
            <a:r>
              <a:rPr lang="en-US" dirty="0"/>
              <a:t>The Z-score is not a perfect metric and needs to be calculated and interpreted with care. The Z-score also isn't much use for new companies with little or no earnings. These companies, regardless of their financial health, will score low.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47CBB-503B-46A3-A8B0-34C507B2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F:\insofe\cute\2\5b22475e2d493.jpg">
            <a:extLst>
              <a:ext uri="{FF2B5EF4-FFF2-40B4-BE49-F238E27FC236}">
                <a16:creationId xmlns:a16="http://schemas.microsoft.com/office/drawing/2014/main" id="{6FF4D6CD-5527-4847-B903-F680C5FB6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0B55B-F6FC-4A9B-B08B-78139CF0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Ref: https://www.investopedia.com/articles/fundamental/04/021104.asp</a:t>
            </a:r>
          </a:p>
        </p:txBody>
      </p:sp>
    </p:spTree>
    <p:extLst>
      <p:ext uri="{BB962C8B-B14F-4D97-AF65-F5344CB8AC3E}">
        <p14:creationId xmlns:p14="http://schemas.microsoft.com/office/powerpoint/2010/main" val="385323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8EC01-4654-46BA-AABA-FC2C5D5F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959F8-E782-4ECA-B801-5C32BAA1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75" y="1016418"/>
            <a:ext cx="3581900" cy="5477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B35FAB-81C8-4500-9D6D-42A1C386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275" y="1883819"/>
            <a:ext cx="6497052" cy="3779044"/>
          </a:xfrm>
          <a:prstGeom prst="rect">
            <a:avLst/>
          </a:prstGeom>
        </p:spPr>
      </p:pic>
      <p:pic>
        <p:nvPicPr>
          <p:cNvPr id="9" name="Picture 8" descr="F:\insofe\cute\2\5b22475e2d493.jpg">
            <a:extLst>
              <a:ext uri="{FF2B5EF4-FFF2-40B4-BE49-F238E27FC236}">
                <a16:creationId xmlns:a16="http://schemas.microsoft.com/office/drawing/2014/main" id="{F690B22C-F5A6-4640-AC0A-AFBDF2E8F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22" y="6139822"/>
            <a:ext cx="718178" cy="71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0624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1119</TotalTime>
  <Words>638</Words>
  <Application>Microsoft Office PowerPoint</Application>
  <PresentationFormat>Widescreen</PresentationFormat>
  <Paragraphs>192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Bankruptcy Prediction Using Machine Learning</vt:lpstr>
      <vt:lpstr>Agenda</vt:lpstr>
      <vt:lpstr>Exploratory Analysis </vt:lpstr>
      <vt:lpstr>Data Pre-processing </vt:lpstr>
      <vt:lpstr>Models-Hyper Tuning </vt:lpstr>
      <vt:lpstr>Predictions </vt:lpstr>
      <vt:lpstr>Feature Engineering</vt:lpstr>
      <vt:lpstr>Feature Engineering (Binning)</vt:lpstr>
      <vt:lpstr>PowerPoint Presentation</vt:lpstr>
      <vt:lpstr>PowerPoint Presentation</vt:lpstr>
      <vt:lpstr>PowerPoint Presentation</vt:lpstr>
      <vt:lpstr>Future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Bankruptcy Prediction Using Machine Learning</dc:title>
  <dc:creator>Satya</dc:creator>
  <cp:lastModifiedBy>Satya</cp:lastModifiedBy>
  <cp:revision>43</cp:revision>
  <dcterms:created xsi:type="dcterms:W3CDTF">2019-02-08T11:37:23Z</dcterms:created>
  <dcterms:modified xsi:type="dcterms:W3CDTF">2019-02-09T06:16:39Z</dcterms:modified>
</cp:coreProperties>
</file>