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58" r:id="rId5"/>
    <p:sldId id="259" r:id="rId6"/>
    <p:sldId id="260" r:id="rId7"/>
    <p:sldId id="267" r:id="rId8"/>
    <p:sldId id="261" r:id="rId9"/>
    <p:sldId id="268" r:id="rId10"/>
    <p:sldId id="270" r:id="rId11"/>
    <p:sldId id="269" r:id="rId12"/>
    <p:sldId id="262" r:id="rId13"/>
    <p:sldId id="271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9601" y="-4501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261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Sprocket Central Pty Ltd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</a:t>
            </a:r>
            <a:r>
              <a:rPr lang="en-US" dirty="0"/>
              <a:t>tics</a:t>
            </a:r>
            <a:r>
              <a:rPr dirty="0"/>
              <a:t>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815024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Name :- Satyavrat Bhisekar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4921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895317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Bike Purchases By Age Groups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CC2A1-F738-BF87-F0F1-3CDC5B59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898" y="1783639"/>
            <a:ext cx="4899102" cy="2907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1D267-E050-ACA3-0B79-9C529022EFA4}"/>
              </a:ext>
            </a:extLst>
          </p:cNvPr>
          <p:cNvSpPr txBox="1"/>
          <p:nvPr/>
        </p:nvSpPr>
        <p:spPr>
          <a:xfrm>
            <a:off x="205025" y="1414308"/>
            <a:ext cx="403987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valued customers Are Between 40 – 49 Ages and followed by 30 – 39 and 50 – 59 age groups. 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5638E9-14B5-7E5A-837C-2279171C6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12979"/>
              </p:ext>
            </p:extLst>
          </p:nvPr>
        </p:nvGraphicFramePr>
        <p:xfrm>
          <a:off x="512955" y="2235108"/>
          <a:ext cx="3642732" cy="2455614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4244">
                  <a:extLst>
                    <a:ext uri="{9D8B030D-6E8A-4147-A177-3AD203B41FA5}">
                      <a16:colId xmlns:a16="http://schemas.microsoft.com/office/drawing/2014/main" val="4108349092"/>
                    </a:ext>
                  </a:extLst>
                </a:gridCol>
                <a:gridCol w="1214244">
                  <a:extLst>
                    <a:ext uri="{9D8B030D-6E8A-4147-A177-3AD203B41FA5}">
                      <a16:colId xmlns:a16="http://schemas.microsoft.com/office/drawing/2014/main" val="2843674859"/>
                    </a:ext>
                  </a:extLst>
                </a:gridCol>
                <a:gridCol w="1214244">
                  <a:extLst>
                    <a:ext uri="{9D8B030D-6E8A-4147-A177-3AD203B41FA5}">
                      <a16:colId xmlns:a16="http://schemas.microsoft.com/office/drawing/2014/main" val="1376413433"/>
                    </a:ext>
                  </a:extLst>
                </a:gridCol>
              </a:tblGrid>
              <a:tr h="3508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Age - Groups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Female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38302"/>
                  </a:ext>
                </a:extLst>
              </a:tr>
              <a:tr h="3508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20 – 29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00996"/>
                  </a:ext>
                </a:extLst>
              </a:tr>
              <a:tr h="3508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30 – 39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31902"/>
                  </a:ext>
                </a:extLst>
              </a:tr>
              <a:tr h="3508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40 – 49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598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557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477223"/>
                  </a:ext>
                </a:extLst>
              </a:tr>
              <a:tr h="3508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50 – 59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444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03194"/>
                  </a:ext>
                </a:extLst>
              </a:tr>
              <a:tr h="3508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60 – 69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66898"/>
                  </a:ext>
                </a:extLst>
              </a:tr>
              <a:tr h="3508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70 – 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613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7640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4" y="1014065"/>
            <a:ext cx="7511619" cy="48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1" dirty="0">
                <a:latin typeface="Perpetua Titling MT" panose="02020502060505020804" pitchFamily="18" charset="0"/>
                <a:cs typeface="+mn-cs"/>
              </a:rPr>
              <a:t>Customer Classification -- </a:t>
            </a:r>
            <a:r>
              <a:rPr lang="en-US" sz="1600" b="1" i="1" dirty="0">
                <a:cs typeface="+mn-cs"/>
              </a:rPr>
              <a:t>Targeting High Values Customers</a:t>
            </a:r>
            <a:endParaRPr b="1" i="1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33330-206F-2755-7D8C-62FC413E3FF1}"/>
              </a:ext>
            </a:extLst>
          </p:cNvPr>
          <p:cNvSpPr txBox="1"/>
          <p:nvPr/>
        </p:nvSpPr>
        <p:spPr>
          <a:xfrm>
            <a:off x="416312" y="1650380"/>
            <a:ext cx="6125737" cy="375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600" b="1" i="1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Points for high-value clients to target from the new customer list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D45EF-C337-5787-B575-FDA9734E4BB1}"/>
              </a:ext>
            </a:extLst>
          </p:cNvPr>
          <p:cNvSpPr txBox="1"/>
          <p:nvPr/>
        </p:nvSpPr>
        <p:spPr>
          <a:xfrm>
            <a:off x="416312" y="2476710"/>
            <a:ext cx="6281853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Between 40 – 49 and 50 – 59.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I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High Value customers are female compare to male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dirty="0"/>
              <a:t>Target Customers who working in  Manufacturing, Financial Service and Health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I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Target customers who curre</a:t>
            </a:r>
            <a:r>
              <a:rPr lang="en-IN" dirty="0"/>
              <a:t>ntly lives in New South Wales and Victoria</a:t>
            </a:r>
            <a:r>
              <a:rPr lang="en-IN" sz="1200" dirty="0"/>
              <a:t>.</a:t>
            </a:r>
            <a:endParaRPr kumimoji="0" lang="en-IN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119502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677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sz="3200" dirty="0">
                <a:latin typeface="MS Gothic" panose="020B0609070205080204" pitchFamily="49" charset="-128"/>
                <a:ea typeface="MS Gothic" panose="020B0609070205080204" pitchFamily="49" charset="-128"/>
              </a:rPr>
              <a:t>Thank you</a:t>
            </a:r>
            <a:endParaRPr sz="3200" dirty="0"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3962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5664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205025" y="1523435"/>
            <a:ext cx="7402506" cy="172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/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sz="1600" dirty="0"/>
              <a:t>The Approach will be Implemented in Following Ways</a:t>
            </a:r>
            <a:r>
              <a:rPr lang="en-US" dirty="0"/>
              <a:t>.</a:t>
            </a:r>
          </a:p>
          <a:p>
            <a:pPr marL="101600">
              <a:lnSpc>
                <a:spcPct val="115000"/>
              </a:lnSpc>
              <a:buClr>
                <a:srgbClr val="000000"/>
              </a:buClr>
              <a:buSzPts val="2000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/>
              <a:t>Data Exploration</a:t>
            </a:r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/>
              <a:t>Model Development</a:t>
            </a:r>
          </a:p>
          <a:p>
            <a:pPr marL="387350" indent="-285750">
              <a:lnSpc>
                <a:spcPct val="115000"/>
              </a:lnSpc>
              <a:buClr>
                <a:srgbClr val="000000"/>
              </a:buClr>
              <a:buSzPts val="2000"/>
              <a:buFont typeface="Wingdings" panose="05000000000000000000" pitchFamily="2" charset="2"/>
              <a:buChar char="ü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1600"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6BE42-5350-75CB-EB5E-B23230F3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0"/>
            <a:ext cx="8520602" cy="57270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Shape 63">
            <a:extLst>
              <a:ext uri="{FF2B5EF4-FFF2-40B4-BE49-F238E27FC236}">
                <a16:creationId xmlns:a16="http://schemas.microsoft.com/office/drawing/2014/main" id="{C22F6F39-36E3-4A06-D004-4AA8BF96108B}"/>
              </a:ext>
            </a:extLst>
          </p:cNvPr>
          <p:cNvSpPr/>
          <p:nvPr/>
        </p:nvSpPr>
        <p:spPr>
          <a:xfrm>
            <a:off x="-15501" y="-56647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n-US" sz="20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sz="1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57B48-72AC-1ADD-A4D0-525F11181863}"/>
              </a:ext>
            </a:extLst>
          </p:cNvPr>
          <p:cNvSpPr txBox="1"/>
          <p:nvPr/>
        </p:nvSpPr>
        <p:spPr>
          <a:xfrm>
            <a:off x="311698" y="1152293"/>
            <a:ext cx="42603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sym typeface="Arial"/>
              </a:rPr>
              <a:t>Approach for New Customer 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8E4D5-4089-0B2F-B251-261B81408835}"/>
              </a:ext>
            </a:extLst>
          </p:cNvPr>
          <p:cNvSpPr txBox="1"/>
          <p:nvPr/>
        </p:nvSpPr>
        <p:spPr>
          <a:xfrm>
            <a:off x="527289" y="1888481"/>
            <a:ext cx="6460273" cy="2462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Existing three data-sets namely as Customer Demographic, Customer Address and Transaction Data.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By Exploring and Analyzing Data sets, We know the High valued Customers.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Which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sym typeface="Arial"/>
              </a:rPr>
              <a:t> customers placed maximum ordered.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sym typeface="Arial"/>
              </a:rPr>
              <a:t>Maximum Number of customers by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</a:rPr>
              <a:t>State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sym typeface="Arial"/>
              </a:rPr>
              <a:t>.</a:t>
            </a:r>
            <a:endParaRPr lang="en-IN" dirty="0">
              <a:latin typeface="Open Sans" panose="020B0606030504020204" pitchFamily="34" charset="0"/>
              <a:ea typeface="Open Sans" panose="020B0606030504020204" pitchFamily="34" charset="0"/>
            </a:endParaRP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Age distribution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Max Bike purchase 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Customer’s Job industry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sym typeface="Open Sans"/>
              </a:rPr>
              <a:t>Number of cars owned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11319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5664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 :- Customer’s By State. 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1401340"/>
            <a:ext cx="4134600" cy="2947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Shows the Number Customer’s in Each states.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dirty="0"/>
              <a:t>In North South Wales state has 2140 Customers. It is Highest value of Customers.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dirty="0"/>
              <a:t>In Victoria state has 1021 Customers. It is less than North South Wales state Customers.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1400" dirty="0"/>
              <a:t>In QLD state has 838 Customers. The Number of Customer’s is lesser than the North South Wales and Victoria States.</a:t>
            </a:r>
            <a:endParaRPr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9F6C7-9DD7-9424-6A74-2E14BEB04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499" y="1599626"/>
            <a:ext cx="4145639" cy="285774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49211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  <a:r>
              <a:rPr lang="en-US" dirty="0"/>
              <a:t> :- Customers By JOB industry.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145551" y="941830"/>
            <a:ext cx="8565600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Shows The Number Customers from By their Job industry category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45F0B-635B-38DB-5891-516553C4A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94" y="1910576"/>
            <a:ext cx="4381506" cy="2584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26A7D-38B8-04B7-D8A1-95566838A6F0}"/>
              </a:ext>
            </a:extLst>
          </p:cNvPr>
          <p:cNvSpPr txBox="1"/>
          <p:nvPr/>
        </p:nvSpPr>
        <p:spPr>
          <a:xfrm>
            <a:off x="205025" y="1801245"/>
            <a:ext cx="4557469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customers belongs to different industries like Manufacturing</a:t>
            </a:r>
            <a:r>
              <a:rPr lang="en-US" dirty="0"/>
              <a:t>, Financial Services, Health, Retail, Property etc.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I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Manufacturing industry there are 799 customer.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dirty="0"/>
              <a:t>In Financial Services industry there are 774 customers.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I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Health industry there are 602 customers.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IN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In Retail industry there are 358 customers.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dirty="0"/>
              <a:t>And the customers from IT, Entertainment, Agriculture, Telecommunication are lesser than 267.</a:t>
            </a:r>
            <a:endParaRPr kumimoji="0" lang="en-IN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Data Exploration :- Customers By Gender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130682" y="1039833"/>
            <a:ext cx="539288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Shows the distribution of customer’s By Gender 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82FE8-6BFB-E403-8705-E64D8C619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843" y="1781487"/>
            <a:ext cx="3985605" cy="2651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561AB6-CA8F-B25F-3070-6E91CE56BE33}"/>
              </a:ext>
            </a:extLst>
          </p:cNvPr>
          <p:cNvSpPr txBox="1"/>
          <p:nvPr/>
        </p:nvSpPr>
        <p:spPr>
          <a:xfrm>
            <a:off x="205025" y="1937933"/>
            <a:ext cx="4084477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/>
              <a:t>The Maximum order taken by Female customer, here 50.98% Female customers has placed an order.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The order taken by Male customer is 46.83%.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And 2.2% customer are undefined.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138117" y="1014065"/>
            <a:ext cx="498400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shows the Maximum sales of product Class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9E30D-0B04-2C61-86FB-2AF5DCF95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770967"/>
            <a:ext cx="4625741" cy="2865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44F04-36E6-7DF6-3930-362FFA5B1ADB}"/>
              </a:ext>
            </a:extLst>
          </p:cNvPr>
          <p:cNvSpPr txBox="1"/>
          <p:nvPr/>
        </p:nvSpPr>
        <p:spPr>
          <a:xfrm>
            <a:off x="205024" y="2094697"/>
            <a:ext cx="4148254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/>
              <a:t>The Maximum sales of medium product class is 13,826 which is a Highest sales.</a:t>
            </a:r>
          </a:p>
          <a:p>
            <a:pPr marL="285750" marR="0" indent="-285750" algn="just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Minimum sales of High and Low level product class is 3013 and 2964.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1733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  <a:r>
              <a:rPr lang="en-US" dirty="0"/>
              <a:t> :- Most Ordered Brands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30682" y="887296"/>
            <a:ext cx="7206819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Shows Most Ordered Brands taken by Female and Male Candidates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70FAB-0F43-F4DD-DEBA-74520F33C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02" y="1509132"/>
            <a:ext cx="5052648" cy="31074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62295B-3FE2-DAA9-23C3-697CCBEF7FB0}"/>
              </a:ext>
            </a:extLst>
          </p:cNvPr>
          <p:cNvSpPr txBox="1"/>
          <p:nvPr/>
        </p:nvSpPr>
        <p:spPr>
          <a:xfrm>
            <a:off x="130682" y="1509132"/>
            <a:ext cx="4047308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/>
              <a:t>The Maximum requirement of brand is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Solex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brand and order taken by Female – 2147 and Male – 2028.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dirty="0"/>
              <a:t>The Brands ordered by Female and Male </a:t>
            </a:r>
            <a:r>
              <a:rPr lang="en-US" dirty="0" err="1"/>
              <a:t>cust</a:t>
            </a:r>
            <a:r>
              <a:rPr lang="en-US" dirty="0"/>
              <a:t>.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2BBC08-9719-1E05-D6DD-0DDD63116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428651"/>
              </p:ext>
            </p:extLst>
          </p:nvPr>
        </p:nvGraphicFramePr>
        <p:xfrm>
          <a:off x="468350" y="2651717"/>
          <a:ext cx="3412273" cy="22278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42303">
                  <a:extLst>
                    <a:ext uri="{9D8B030D-6E8A-4147-A177-3AD203B41FA5}">
                      <a16:colId xmlns:a16="http://schemas.microsoft.com/office/drawing/2014/main" val="2704273735"/>
                    </a:ext>
                  </a:extLst>
                </a:gridCol>
                <a:gridCol w="1156754">
                  <a:extLst>
                    <a:ext uri="{9D8B030D-6E8A-4147-A177-3AD203B41FA5}">
                      <a16:colId xmlns:a16="http://schemas.microsoft.com/office/drawing/2014/main" val="3801836039"/>
                    </a:ext>
                  </a:extLst>
                </a:gridCol>
                <a:gridCol w="1013216">
                  <a:extLst>
                    <a:ext uri="{9D8B030D-6E8A-4147-A177-3AD203B41FA5}">
                      <a16:colId xmlns:a16="http://schemas.microsoft.com/office/drawing/2014/main" val="3243189262"/>
                    </a:ext>
                  </a:extLst>
                </a:gridCol>
              </a:tblGrid>
              <a:tr h="3713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Brand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Female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517677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Giant Bicycles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1649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1591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90922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WeareA2B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1652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1556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020963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OHM Cycles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1532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1447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29892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Trek Bicycles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1517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1404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607482"/>
                  </a:ext>
                </a:extLst>
              </a:tr>
              <a:tr h="371302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Norco Bicycles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1424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1407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90087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955955"/>
            <a:ext cx="514756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Divide Customer’s with their Age Groups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247F3-D4F9-2CD2-C5E5-9FF90DB18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72" y="1737608"/>
            <a:ext cx="4648603" cy="2857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E2310-CEC0-FA93-8805-A3CF929EA62C}"/>
              </a:ext>
            </a:extLst>
          </p:cNvPr>
          <p:cNvSpPr txBox="1"/>
          <p:nvPr/>
        </p:nvSpPr>
        <p:spPr>
          <a:xfrm>
            <a:off x="205025" y="1471497"/>
            <a:ext cx="3917795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Are more from 40 – 49 age Groups and Followed by 30 – 39, 50 – 59 age Groups.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" sz="1400" dirty="0">
                <a:latin typeface="Open Sans"/>
                <a:ea typeface="Open Sans"/>
                <a:sym typeface="Open Sans"/>
              </a:rPr>
              <a:t>Fewer customer are from 20 – 29  </a:t>
            </a:r>
            <a:r>
              <a:rPr lang="en" dirty="0">
                <a:latin typeface="Open Sans"/>
                <a:ea typeface="Open Sans"/>
                <a:sym typeface="Open Sans"/>
              </a:rPr>
              <a:t>and</a:t>
            </a:r>
            <a:r>
              <a:rPr lang="en" sz="1400" dirty="0">
                <a:latin typeface="Open Sans"/>
                <a:ea typeface="Open Sans"/>
                <a:sym typeface="Open Sans"/>
              </a:rPr>
              <a:t> </a:t>
            </a:r>
            <a:r>
              <a:rPr lang="en" dirty="0">
                <a:latin typeface="Open Sans"/>
                <a:ea typeface="Open Sans"/>
                <a:sym typeface="Open Sans"/>
              </a:rPr>
              <a:t>7</a:t>
            </a:r>
            <a:r>
              <a:rPr lang="en" sz="1400" dirty="0">
                <a:latin typeface="Open Sans"/>
                <a:ea typeface="Open Sans"/>
                <a:sym typeface="Open Sans"/>
              </a:rPr>
              <a:t>0-100 for obvious reasons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CC91E4-FBFC-2CF6-8DA2-62426A21A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31781"/>
              </p:ext>
            </p:extLst>
          </p:nvPr>
        </p:nvGraphicFramePr>
        <p:xfrm>
          <a:off x="564994" y="2641046"/>
          <a:ext cx="2787805" cy="2183713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87343">
                  <a:extLst>
                    <a:ext uri="{9D8B030D-6E8A-4147-A177-3AD203B41FA5}">
                      <a16:colId xmlns:a16="http://schemas.microsoft.com/office/drawing/2014/main" val="300940765"/>
                    </a:ext>
                  </a:extLst>
                </a:gridCol>
                <a:gridCol w="1400462">
                  <a:extLst>
                    <a:ext uri="{9D8B030D-6E8A-4147-A177-3AD203B41FA5}">
                      <a16:colId xmlns:a16="http://schemas.microsoft.com/office/drawing/2014/main" val="2283714133"/>
                    </a:ext>
                  </a:extLst>
                </a:gridCol>
              </a:tblGrid>
              <a:tr h="31195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Age 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Order Placed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52675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20 – 29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29926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30 – 39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730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89491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40 – 49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1155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99453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50 – 59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809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83207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60 – 69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671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14219"/>
                  </a:ext>
                </a:extLst>
              </a:tr>
              <a:tr h="31195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70 – 100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616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379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602</Words>
  <Application>Microsoft Office PowerPoint</Application>
  <PresentationFormat>On-screen Show (16:9)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MS Gothic</vt:lpstr>
      <vt:lpstr>Arial</vt:lpstr>
      <vt:lpstr>Courier New</vt:lpstr>
      <vt:lpstr>Nirmala UI</vt:lpstr>
      <vt:lpstr>Open Sans</vt:lpstr>
      <vt:lpstr>Open Sans Light</vt:lpstr>
      <vt:lpstr>Perpetua Titling MT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Satyavrat</dc:creator>
  <cp:lastModifiedBy>Satyavrat Bhisekar</cp:lastModifiedBy>
  <cp:revision>21</cp:revision>
  <dcterms:modified xsi:type="dcterms:W3CDTF">2023-09-26T15:49:19Z</dcterms:modified>
</cp:coreProperties>
</file>