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1a7d030cd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1a7d030cd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a7d030cd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a7d030cd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a7d030cd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a7d030cd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1a7d030cd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1a7d030cd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1a7d030c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1a7d030c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a7d030c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a7d030c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1a7d030cd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1a7d030cd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a7d030cd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a7d030cd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799800"/>
            <a:ext cx="5783400" cy="207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Praktikum Manajemen Proyek Perangkat Lunak</a:t>
            </a:r>
            <a:endParaRPr/>
          </a:p>
        </p:txBody>
      </p:sp>
      <p:sp>
        <p:nvSpPr>
          <p:cNvPr id="64" name="Google Shape;64;p13"/>
          <p:cNvSpPr txBox="1"/>
          <p:nvPr>
            <p:ph idx="1" type="subTitle"/>
          </p:nvPr>
        </p:nvSpPr>
        <p:spPr>
          <a:xfrm>
            <a:off x="1680300" y="3049450"/>
            <a:ext cx="5783400" cy="110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d" sz="1200"/>
              <a:t>Satyawira Adhyoga Ermawan		201910370311321</a:t>
            </a:r>
            <a:endParaRPr sz="1200"/>
          </a:p>
          <a:p>
            <a:pPr indent="0" lvl="0" marL="0" rtl="0" algn="ctr">
              <a:spcBef>
                <a:spcPts val="0"/>
              </a:spcBef>
              <a:spcAft>
                <a:spcPts val="0"/>
              </a:spcAft>
              <a:buNone/>
            </a:pPr>
            <a:r>
              <a:rPr lang="id" sz="1200"/>
              <a:t>Satrio Kusbandrio				201910370311328</a:t>
            </a:r>
            <a:endParaRPr sz="1200"/>
          </a:p>
          <a:p>
            <a:pPr indent="0" lvl="0" marL="0" rtl="0" algn="ctr">
              <a:spcBef>
                <a:spcPts val="0"/>
              </a:spcBef>
              <a:spcAft>
                <a:spcPts val="0"/>
              </a:spcAft>
              <a:buNone/>
            </a:pPr>
            <a:r>
              <a:rPr lang="id" sz="1200"/>
              <a:t>Hafizh Tahta Ardi Pramono		201910370311341</a:t>
            </a:r>
            <a:endParaRPr sz="1200"/>
          </a:p>
          <a:p>
            <a:pPr indent="0" lvl="0" marL="0" rtl="0" algn="ctr">
              <a:spcBef>
                <a:spcPts val="0"/>
              </a:spcBef>
              <a:spcAft>
                <a:spcPts val="0"/>
              </a:spcAft>
              <a:buNone/>
            </a:pPr>
            <a:r>
              <a:rPr lang="id" sz="1200"/>
              <a:t>Moch Farrel					201910370311345</a:t>
            </a:r>
            <a:endParaRPr sz="1200"/>
          </a:p>
          <a:p>
            <a:pPr indent="0" lvl="0" marL="0" rtl="0" algn="ctr">
              <a:spcBef>
                <a:spcPts val="0"/>
              </a:spcBef>
              <a:spcAft>
                <a:spcPts val="0"/>
              </a:spcAft>
              <a:buNone/>
            </a:pPr>
            <a:r>
              <a:rPr lang="id" sz="1200"/>
              <a:t>Mohammad Revido Ferdiansyah	201910370311346</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Solusi Masalah</a:t>
            </a:r>
            <a:endParaRPr b="1" sz="2400">
              <a:solidFill>
                <a:schemeClr val="accent5"/>
              </a:solidFill>
            </a:endParaRPr>
          </a:p>
        </p:txBody>
      </p:sp>
      <p:sp>
        <p:nvSpPr>
          <p:cNvPr id="120" name="Google Shape;120;p22"/>
          <p:cNvSpPr txBox="1"/>
          <p:nvPr>
            <p:ph idx="2" type="body"/>
          </p:nvPr>
        </p:nvSpPr>
        <p:spPr>
          <a:xfrm>
            <a:off x="4959375" y="1439400"/>
            <a:ext cx="3837000" cy="22647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id" sz="1200"/>
              <a:t>Menyediakan informasi mengenai data penduduk dan pengelolaan data penduduk seperti data keluarga, data RT/RW, data kelahiran, data meninggal, data pendatang, dan data pindahan yang berguna untuk mempermudah perangkat desa dalam mengelola data.</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Konsistensi dengan Misi Organisasi</a:t>
            </a:r>
            <a:endParaRPr b="1" sz="2400">
              <a:solidFill>
                <a:schemeClr val="accent5"/>
              </a:solidFill>
            </a:endParaRPr>
          </a:p>
        </p:txBody>
      </p:sp>
      <p:sp>
        <p:nvSpPr>
          <p:cNvPr id="126" name="Google Shape;126;p23"/>
          <p:cNvSpPr txBox="1"/>
          <p:nvPr>
            <p:ph idx="2" type="body"/>
          </p:nvPr>
        </p:nvSpPr>
        <p:spPr>
          <a:xfrm>
            <a:off x="4959375" y="1439400"/>
            <a:ext cx="3837000" cy="22647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id" sz="1200"/>
              <a:t>Menampilkan jumlah penduduk yang ada </a:t>
            </a:r>
            <a:endParaRPr sz="1200"/>
          </a:p>
          <a:p>
            <a:pPr indent="-304800" lvl="0" marL="457200" rtl="0" algn="just">
              <a:lnSpc>
                <a:spcPct val="150000"/>
              </a:lnSpc>
              <a:spcBef>
                <a:spcPts val="0"/>
              </a:spcBef>
              <a:spcAft>
                <a:spcPts val="0"/>
              </a:spcAft>
              <a:buSzPts val="1200"/>
              <a:buChar char="●"/>
            </a:pPr>
            <a:r>
              <a:rPr lang="id" sz="1200"/>
              <a:t>Menampilkan data keluarga, data RT/RW, data kelahiran, data meninggal, data pendatang, dan data pindahan</a:t>
            </a:r>
            <a:endParaRPr sz="1200"/>
          </a:p>
          <a:p>
            <a:pPr indent="-304800" lvl="0" marL="457200" rtl="0" algn="just">
              <a:lnSpc>
                <a:spcPct val="150000"/>
              </a:lnSpc>
              <a:spcBef>
                <a:spcPts val="0"/>
              </a:spcBef>
              <a:spcAft>
                <a:spcPts val="0"/>
              </a:spcAft>
              <a:buSzPts val="1200"/>
              <a:buChar char="●"/>
            </a:pPr>
            <a:r>
              <a:rPr lang="id" sz="1200"/>
              <a:t>Memberikan kenyamanan terhadap perangkat desa dalam mengelola data penduduk</a:t>
            </a:r>
            <a:endParaRPr sz="1200"/>
          </a:p>
          <a:p>
            <a:pPr indent="-304800" lvl="0" marL="457200" rtl="0" algn="just">
              <a:lnSpc>
                <a:spcPct val="150000"/>
              </a:lnSpc>
              <a:spcBef>
                <a:spcPts val="0"/>
              </a:spcBef>
              <a:spcAft>
                <a:spcPts val="0"/>
              </a:spcAft>
              <a:buSzPts val="1200"/>
              <a:buChar char="●"/>
            </a:pPr>
            <a:r>
              <a:rPr lang="id" sz="1200"/>
              <a:t>Memberikan pelayanan terbaik terhadap client.</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Manfaat yang di Harapkan</a:t>
            </a:r>
            <a:endParaRPr b="1" sz="2400">
              <a:solidFill>
                <a:schemeClr val="accent5"/>
              </a:solidFill>
            </a:endParaRPr>
          </a:p>
        </p:txBody>
      </p:sp>
      <p:sp>
        <p:nvSpPr>
          <p:cNvPr id="132" name="Google Shape;132;p24"/>
          <p:cNvSpPr txBox="1"/>
          <p:nvPr>
            <p:ph idx="2" type="body"/>
          </p:nvPr>
        </p:nvSpPr>
        <p:spPr>
          <a:xfrm>
            <a:off x="4959375" y="1439400"/>
            <a:ext cx="3837000" cy="22647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id" sz="1200"/>
              <a:t>Mempermudah perangkat desa dalam mengelola data penduduknya</a:t>
            </a:r>
            <a:endParaRPr sz="1200"/>
          </a:p>
          <a:p>
            <a:pPr indent="-304800" lvl="0" marL="457200" rtl="0" algn="just">
              <a:lnSpc>
                <a:spcPct val="150000"/>
              </a:lnSpc>
              <a:spcBef>
                <a:spcPts val="0"/>
              </a:spcBef>
              <a:spcAft>
                <a:spcPts val="0"/>
              </a:spcAft>
              <a:buSzPts val="1200"/>
              <a:buChar char="●"/>
            </a:pPr>
            <a:r>
              <a:rPr lang="id" sz="1200"/>
              <a:t>Membuat data lebih aman</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1680300" y="799800"/>
            <a:ext cx="5783400" cy="2078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d"/>
              <a:t>TERIMA KASIH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2" type="body"/>
          </p:nvPr>
        </p:nvSpPr>
        <p:spPr>
          <a:xfrm>
            <a:off x="4872150" y="1820550"/>
            <a:ext cx="4045200" cy="196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sz="1200">
                <a:highlight>
                  <a:schemeClr val="dk2"/>
                </a:highlight>
              </a:rPr>
              <a:t>Agile Software Development adalah metodologi pengembangan software yang didasarkan pada proses pengerjaan yang dilakukan berulang dimana, aturan dan solusi yang disepakati dilakukan dengan kolaborasi antar tiap tim secara terorganisir dan terstruktur.</a:t>
            </a:r>
            <a:endParaRPr sz="1200">
              <a:highlight>
                <a:schemeClr val="dk2"/>
              </a:highlight>
            </a:endParaRPr>
          </a:p>
          <a:p>
            <a:pPr indent="0" lvl="0" marL="457200" rtl="0" algn="l">
              <a:lnSpc>
                <a:spcPct val="115000"/>
              </a:lnSpc>
              <a:spcBef>
                <a:spcPts val="1600"/>
              </a:spcBef>
              <a:spcAft>
                <a:spcPts val="1600"/>
              </a:spcAft>
              <a:buNone/>
            </a:pPr>
            <a:r>
              <a:t/>
            </a:r>
            <a:endParaRPr b="1" sz="1200">
              <a:highlight>
                <a:schemeClr val="dk2"/>
              </a:highlight>
              <a:latin typeface="Times New Roman"/>
              <a:ea typeface="Times New Roman"/>
              <a:cs typeface="Times New Roman"/>
              <a:sym typeface="Times New Roman"/>
            </a:endParaRPr>
          </a:p>
        </p:txBody>
      </p:sp>
      <p:sp>
        <p:nvSpPr>
          <p:cNvPr id="70" name="Google Shape;70;p14"/>
          <p:cNvSpPr txBox="1"/>
          <p:nvPr>
            <p:ph type="title"/>
          </p:nvPr>
        </p:nvSpPr>
        <p:spPr>
          <a:xfrm>
            <a:off x="4872138" y="3029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Agile Software Development</a:t>
            </a:r>
            <a:endParaRPr b="1" sz="2400">
              <a:solidFill>
                <a:schemeClr val="accent5"/>
              </a:solidFill>
            </a:endParaRPr>
          </a:p>
        </p:txBody>
      </p:sp>
      <p:pic>
        <p:nvPicPr>
          <p:cNvPr id="71" name="Google Shape;71;p14"/>
          <p:cNvPicPr preferRelativeResize="0"/>
          <p:nvPr/>
        </p:nvPicPr>
        <p:blipFill>
          <a:blip r:embed="rId3">
            <a:alphaModFix/>
          </a:blip>
          <a:stretch>
            <a:fillRect/>
          </a:stretch>
        </p:blipFill>
        <p:spPr>
          <a:xfrm>
            <a:off x="-1162650" y="672775"/>
            <a:ext cx="6815900" cy="340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1645950" y="156575"/>
            <a:ext cx="5852100" cy="61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d" sz="2400">
                <a:solidFill>
                  <a:schemeClr val="accent5"/>
                </a:solidFill>
              </a:rPr>
              <a:t>Tahapan Agile Software Development</a:t>
            </a:r>
            <a:endParaRPr sz="2400">
              <a:solidFill>
                <a:schemeClr val="accent5"/>
              </a:solidFill>
            </a:endParaRPr>
          </a:p>
        </p:txBody>
      </p:sp>
      <p:sp>
        <p:nvSpPr>
          <p:cNvPr id="77" name="Google Shape;77;p15"/>
          <p:cNvSpPr txBox="1"/>
          <p:nvPr/>
        </p:nvSpPr>
        <p:spPr>
          <a:xfrm>
            <a:off x="549700" y="1034025"/>
            <a:ext cx="81129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Requirement</a:t>
            </a:r>
            <a:endParaRPr b="1" i="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Langkah dimana tim dan client merancang apa yang dibutuhkan dalam suatu software yang akan dibuat.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Design</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Tim membuat rencana design berdasarkan requirement yang ditentukan sebelumnya.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Development</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Proses dimana pengembangan software dilakukan dengan memulai coding, memprogram software, dsb. Tahapan ini merupakan tahapan terpanjang dari Agile Software Development.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Testing</a:t>
            </a:r>
            <a:endParaRPr b="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Melakukan pengujian terhadap software untuk menilai apakah software dapat bekerja sesuai dengan fungsionalitas yang diharapkan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Deployment</a:t>
            </a:r>
            <a:endParaRPr b="1" i="1"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Proses yang dilakukan untuk menguji kualitas sistem hingga memenuhi syarat maka perangkat lunak siap di deploy.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Char char="●"/>
            </a:pPr>
            <a:r>
              <a:rPr b="1" i="1" lang="id" sz="1200">
                <a:solidFill>
                  <a:schemeClr val="dk1"/>
                </a:solidFill>
                <a:latin typeface="Times New Roman"/>
                <a:ea typeface="Times New Roman"/>
                <a:cs typeface="Times New Roman"/>
                <a:sym typeface="Times New Roman"/>
              </a:rPr>
              <a:t>Review</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id" sz="1200">
                <a:solidFill>
                  <a:schemeClr val="dk1"/>
                </a:solidFill>
                <a:latin typeface="Times New Roman"/>
                <a:ea typeface="Times New Roman"/>
                <a:cs typeface="Times New Roman"/>
                <a:sym typeface="Times New Roman"/>
              </a:rPr>
              <a:t>Hasil akhir dari software yang telah dibuat.</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idx="2" type="body"/>
          </p:nvPr>
        </p:nvSpPr>
        <p:spPr>
          <a:xfrm>
            <a:off x="4946125" y="1524450"/>
            <a:ext cx="3837000" cy="2094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id" sz="1200"/>
              <a:t>Proses pengembangan software membutuhkan waktu yang cepat dan tidak membutuhkan resource yang besar.</a:t>
            </a:r>
            <a:endParaRPr sz="1200"/>
          </a:p>
          <a:p>
            <a:pPr indent="-304800" lvl="0" marL="457200" rtl="0" algn="l">
              <a:spcBef>
                <a:spcPts val="0"/>
              </a:spcBef>
              <a:spcAft>
                <a:spcPts val="0"/>
              </a:spcAft>
              <a:buSzPts val="1200"/>
              <a:buChar char="●"/>
            </a:pPr>
            <a:r>
              <a:rPr lang="id" sz="1200"/>
              <a:t>Perubahan dapat ditangani dengan cepat sesuai kebutuhan client.</a:t>
            </a:r>
            <a:endParaRPr sz="1200"/>
          </a:p>
          <a:p>
            <a:pPr indent="-304800" lvl="0" marL="457200" rtl="0" algn="l">
              <a:spcBef>
                <a:spcPts val="0"/>
              </a:spcBef>
              <a:spcAft>
                <a:spcPts val="0"/>
              </a:spcAft>
              <a:buSzPts val="1200"/>
              <a:buChar char="●"/>
            </a:pPr>
            <a:r>
              <a:rPr lang="id" sz="1200"/>
              <a:t>Client dapat memberi feedback kepada tim developer dalam proses pembuatan program.</a:t>
            </a:r>
            <a:endParaRPr sz="1200"/>
          </a:p>
        </p:txBody>
      </p:sp>
      <p:sp>
        <p:nvSpPr>
          <p:cNvPr id="83" name="Google Shape;83;p16"/>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Kelebihan  </a:t>
            </a:r>
            <a:r>
              <a:rPr b="1" lang="id" sz="2400">
                <a:solidFill>
                  <a:schemeClr val="accent5"/>
                </a:solidFill>
              </a:rPr>
              <a:t>Agile Software Development</a:t>
            </a:r>
            <a:endParaRPr b="1" sz="24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Kekurangan  Agile Software Development</a:t>
            </a:r>
            <a:endParaRPr b="1" sz="2400">
              <a:solidFill>
                <a:schemeClr val="accent5"/>
              </a:solidFill>
            </a:endParaRPr>
          </a:p>
        </p:txBody>
      </p:sp>
      <p:sp>
        <p:nvSpPr>
          <p:cNvPr id="89" name="Google Shape;89;p17"/>
          <p:cNvSpPr txBox="1"/>
          <p:nvPr>
            <p:ph idx="2" type="body"/>
          </p:nvPr>
        </p:nvSpPr>
        <p:spPr>
          <a:xfrm>
            <a:off x="4946125" y="1524450"/>
            <a:ext cx="3837000" cy="20946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id" sz="1200"/>
              <a:t>Agile tidak cocok apabila dikerjakan oleh tim yang tidak memiliki komitmen untuk menyelesaikan proyek bersama.</a:t>
            </a:r>
            <a:endParaRPr sz="1200"/>
          </a:p>
          <a:p>
            <a:pPr indent="-304800" lvl="0" marL="457200" rtl="0" algn="l">
              <a:spcBef>
                <a:spcPts val="0"/>
              </a:spcBef>
              <a:spcAft>
                <a:spcPts val="0"/>
              </a:spcAft>
              <a:buSzPts val="1200"/>
              <a:buChar char="●"/>
            </a:pPr>
            <a:r>
              <a:rPr lang="id" sz="1200"/>
              <a:t>Metode ini kurang tepat apabila dikerjakan dengan jumlah tim dengan skala besar.</a:t>
            </a:r>
            <a:endParaRPr sz="1200"/>
          </a:p>
          <a:p>
            <a:pPr indent="-304800" lvl="0" marL="457200" rtl="0" algn="l">
              <a:spcBef>
                <a:spcPts val="0"/>
              </a:spcBef>
              <a:spcAft>
                <a:spcPts val="0"/>
              </a:spcAft>
              <a:buSzPts val="1200"/>
              <a:buChar char="●"/>
            </a:pPr>
            <a:r>
              <a:rPr lang="id" sz="1200"/>
              <a:t>Tim developer harus selalu siap karena perubahan dapat terjadi sewaktu-waktu.</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30925" y="3470975"/>
            <a:ext cx="4045200" cy="8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rgbClr val="000000"/>
                </a:solidFill>
              </a:rPr>
              <a:t>Business Case</a:t>
            </a:r>
            <a:endParaRPr b="1" sz="2400">
              <a:solidFill>
                <a:srgbClr val="000000"/>
              </a:solidFill>
            </a:endParaRPr>
          </a:p>
        </p:txBody>
      </p:sp>
      <p:pic>
        <p:nvPicPr>
          <p:cNvPr id="95" name="Google Shape;95;p18"/>
          <p:cNvPicPr preferRelativeResize="0"/>
          <p:nvPr/>
        </p:nvPicPr>
        <p:blipFill>
          <a:blip r:embed="rId3">
            <a:alphaModFix/>
          </a:blip>
          <a:stretch>
            <a:fillRect/>
          </a:stretch>
        </p:blipFill>
        <p:spPr>
          <a:xfrm>
            <a:off x="1000550" y="514800"/>
            <a:ext cx="2505949" cy="2505949"/>
          </a:xfrm>
          <a:prstGeom prst="rect">
            <a:avLst/>
          </a:prstGeom>
          <a:noFill/>
          <a:ln>
            <a:noFill/>
          </a:ln>
        </p:spPr>
      </p:pic>
      <p:sp>
        <p:nvSpPr>
          <p:cNvPr id="96" name="Google Shape;96;p18"/>
          <p:cNvSpPr txBox="1"/>
          <p:nvPr>
            <p:ph type="title"/>
          </p:nvPr>
        </p:nvSpPr>
        <p:spPr>
          <a:xfrm>
            <a:off x="4839513" y="2034750"/>
            <a:ext cx="4045200" cy="1074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id" sz="2400">
                <a:solidFill>
                  <a:schemeClr val="accent5"/>
                </a:solidFill>
              </a:rPr>
              <a:t>Sistem Manajemen Database Penduduk Desa</a:t>
            </a:r>
            <a:endParaRPr b="1" sz="2400">
              <a:solidFill>
                <a:schemeClr val="accent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Pernyataan Masalah</a:t>
            </a:r>
            <a:endParaRPr b="1" sz="2400">
              <a:solidFill>
                <a:schemeClr val="accent5"/>
              </a:solidFill>
            </a:endParaRPr>
          </a:p>
        </p:txBody>
      </p:sp>
      <p:sp>
        <p:nvSpPr>
          <p:cNvPr id="102" name="Google Shape;102;p19"/>
          <p:cNvSpPr txBox="1"/>
          <p:nvPr>
            <p:ph idx="2" type="body"/>
          </p:nvPr>
        </p:nvSpPr>
        <p:spPr>
          <a:xfrm>
            <a:off x="4946125" y="435250"/>
            <a:ext cx="3837000" cy="37980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id" sz="1200"/>
              <a:t>Di zaman yang sudah modern dan sudah memiliki berbagai teknologi yang bagus ini,  banyak hal yang dapat dikembangkan dan dibuat dari segi teknologi salah satunya adalah aplikasi. Aplikasi adalah sesuatu yang diciptakan untuk mempermudah aktivitas maupun kegiatan manusia dalam sehari-hari. Kami mengambil kasus pendataan terhadap penduduk masih dilakukan secara manual dan kurang efisien dengan catatan yang masih tertera diatas kertas atau catatan tertulis. Oleh karena itu, Digital Villagers Database Manajemen dibuat agar pendataan penduduk menjadi lebih efisien dan tidak memakan waktu yang sangat lama dari pada menggunakan metode konvensional.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Analisis Situasi Keadaan</a:t>
            </a:r>
            <a:endParaRPr b="1" sz="2400">
              <a:solidFill>
                <a:schemeClr val="accent5"/>
              </a:solidFill>
            </a:endParaRPr>
          </a:p>
        </p:txBody>
      </p:sp>
      <p:sp>
        <p:nvSpPr>
          <p:cNvPr id="108" name="Google Shape;108;p20"/>
          <p:cNvSpPr txBox="1"/>
          <p:nvPr>
            <p:ph idx="2" type="body"/>
          </p:nvPr>
        </p:nvSpPr>
        <p:spPr>
          <a:xfrm>
            <a:off x="4946125" y="1381950"/>
            <a:ext cx="3837000" cy="2379600"/>
          </a:xfrm>
          <a:prstGeom prst="rect">
            <a:avLst/>
          </a:prstGeom>
        </p:spPr>
        <p:txBody>
          <a:bodyPr anchorCtr="0" anchor="ctr" bIns="91425" lIns="91425" spcFirstLastPara="1" rIns="91425" wrap="square" tIns="91425">
            <a:noAutofit/>
          </a:bodyPr>
          <a:lstStyle/>
          <a:p>
            <a:pPr indent="0" lvl="0" marL="0" rtl="0" algn="just">
              <a:lnSpc>
                <a:spcPct val="150000"/>
              </a:lnSpc>
              <a:spcBef>
                <a:spcPts val="0"/>
              </a:spcBef>
              <a:spcAft>
                <a:spcPts val="0"/>
              </a:spcAft>
              <a:buNone/>
            </a:pPr>
            <a:r>
              <a:rPr lang="id" sz="1200"/>
              <a:t>Dengan aplikasi Digital Villagers Database Manajemen berbasis website ini dapat mempermudah perangkat desa dalam mengelola pendataan penduduk yang efisien, dan lebih hemat waktu daripada menggunakan metode yang konvensional.</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8538" y="2034750"/>
            <a:ext cx="4045200" cy="107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id" sz="2400">
                <a:solidFill>
                  <a:schemeClr val="accent5"/>
                </a:solidFill>
              </a:rPr>
              <a:t>Kebutuhan Bisnis</a:t>
            </a:r>
            <a:endParaRPr b="1" sz="2400">
              <a:solidFill>
                <a:schemeClr val="accent5"/>
              </a:solidFill>
            </a:endParaRPr>
          </a:p>
        </p:txBody>
      </p:sp>
      <p:sp>
        <p:nvSpPr>
          <p:cNvPr id="114" name="Google Shape;114;p21"/>
          <p:cNvSpPr txBox="1"/>
          <p:nvPr>
            <p:ph idx="2" type="body"/>
          </p:nvPr>
        </p:nvSpPr>
        <p:spPr>
          <a:xfrm>
            <a:off x="4959375" y="1067100"/>
            <a:ext cx="3837000" cy="3009300"/>
          </a:xfrm>
          <a:prstGeom prst="rect">
            <a:avLst/>
          </a:prstGeom>
        </p:spPr>
        <p:txBody>
          <a:bodyPr anchorCtr="0" anchor="ctr" bIns="91425" lIns="91425" spcFirstLastPara="1" rIns="91425" wrap="square" tIns="91425">
            <a:noAutofit/>
          </a:bodyPr>
          <a:lstStyle/>
          <a:p>
            <a:pPr indent="-304800" lvl="0" marL="457200" rtl="0" algn="just">
              <a:lnSpc>
                <a:spcPct val="150000"/>
              </a:lnSpc>
              <a:spcBef>
                <a:spcPts val="0"/>
              </a:spcBef>
              <a:spcAft>
                <a:spcPts val="0"/>
              </a:spcAft>
              <a:buSzPts val="1200"/>
              <a:buChar char="●"/>
            </a:pPr>
            <a:r>
              <a:rPr lang="id" sz="1200"/>
              <a:t>Aplikasi akan menampilkan jumlah penduduk yang ada</a:t>
            </a:r>
            <a:endParaRPr sz="1200"/>
          </a:p>
          <a:p>
            <a:pPr indent="-304800" lvl="0" marL="457200" rtl="0" algn="just">
              <a:lnSpc>
                <a:spcPct val="150000"/>
              </a:lnSpc>
              <a:spcBef>
                <a:spcPts val="0"/>
              </a:spcBef>
              <a:spcAft>
                <a:spcPts val="0"/>
              </a:spcAft>
              <a:buSzPts val="1200"/>
              <a:buChar char="●"/>
            </a:pPr>
            <a:r>
              <a:rPr lang="id" sz="1200"/>
              <a:t>Aplikasi akan menyediakan fitur pengelolaan data penduduk dengan sistem CRUD</a:t>
            </a:r>
            <a:endParaRPr sz="1200"/>
          </a:p>
          <a:p>
            <a:pPr indent="-304800" lvl="0" marL="457200" rtl="0" algn="just">
              <a:lnSpc>
                <a:spcPct val="150000"/>
              </a:lnSpc>
              <a:spcBef>
                <a:spcPts val="0"/>
              </a:spcBef>
              <a:spcAft>
                <a:spcPts val="0"/>
              </a:spcAft>
              <a:buSzPts val="1200"/>
              <a:buChar char="●"/>
            </a:pPr>
            <a:r>
              <a:rPr lang="id" sz="1200"/>
              <a:t>Perangkat desa nantinya dapat melihat data seluruh penduduk desanya</a:t>
            </a:r>
            <a:endParaRPr sz="1200"/>
          </a:p>
          <a:p>
            <a:pPr indent="-304800" lvl="0" marL="457200" rtl="0" algn="just">
              <a:lnSpc>
                <a:spcPct val="150000"/>
              </a:lnSpc>
              <a:spcBef>
                <a:spcPts val="0"/>
              </a:spcBef>
              <a:spcAft>
                <a:spcPts val="0"/>
              </a:spcAft>
              <a:buSzPts val="1200"/>
              <a:buChar char="●"/>
            </a:pPr>
            <a:r>
              <a:rPr lang="id" sz="1200"/>
              <a:t>Perangkat desa nantinya dapat mengunduh data yang ingin dicetak.</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