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65" r:id="rId7"/>
    <p:sldId id="260" r:id="rId8"/>
    <p:sldId id="261" r:id="rId9"/>
    <p:sldId id="266" r:id="rId10"/>
    <p:sldId id="271" r:id="rId11"/>
  </p:sldIdLst>
  <p:sldSz cx="9144000" cy="5143500" type="screen16x9"/>
  <p:notesSz cx="6858000" cy="9144000"/>
  <p:embeddedFontLst>
    <p:embeddedFont>
      <p:font typeface="SimSun" panose="02010600030101010101" pitchFamily="2" charset="-122"/>
      <p:regular r:id="rId15"/>
    </p:embeddedFont>
    <p:embeddedFont>
      <p:font typeface="Microsoft YaHei" panose="020B0503020204020204" charset="-122"/>
      <p:regular r:id="rId16"/>
    </p:embeddedFont>
    <p:embeddedFont>
      <p:font typeface="Roboto" panose="02000000000000000000"/>
      <p:italic r:id="rId17"/>
      <p:boldItalic r:id="rId18"/>
    </p:embeddedFont>
    <p:embeddedFont>
      <p:font typeface="Verdana" panose="020B0604030504040204"/>
      <p:regular r:id="rId19"/>
      <p:bold r:id="rId20"/>
      <p:italic r:id="rId21"/>
      <p:boldItalic r:id="rId22"/>
    </p:embeddedFont>
    <p:embeddedFont>
      <p:font typeface="Impact" panose="020B0806030902050204"/>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74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b1d7b60b5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b1d7b60b5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a:p>
            <a:pPr marL="0" lvl="0" indent="0" algn="l" rtl="0">
              <a:spcBef>
                <a:spcPts val="0"/>
              </a:spcBef>
              <a:spcAft>
                <a:spcPts val="0"/>
              </a:spcAft>
              <a:buNone/>
            </a:pPr>
            <a:r>
              <a:t>Overall&amp;2016</a:t>
            </a:r>
          </a:p>
          <a:p>
            <a:pPr marL="0" lvl="0" indent="0" algn="l" rtl="0">
              <a:spcBef>
                <a:spcPts val="0"/>
              </a:spcBef>
              <a:spcAft>
                <a:spcPts val="0"/>
              </a:spcAft>
              <a:buNone/>
            </a:pPr>
            <a:r>
              <a:t>GEC Academy was founded in 2016. Our headquarter is in Beijing. We also have branch offices in some major cities of China such as Shanghai, Guangzhou, etc. We also have 2 liaison offices in NY and Singapore.</a:t>
            </a:r>
          </a:p>
          <a:p>
            <a:pPr marL="0" lvl="0" indent="0" algn="l" rtl="0">
              <a:spcBef>
                <a:spcPts val="0"/>
              </a:spcBef>
              <a:spcAft>
                <a:spcPts val="0"/>
              </a:spcAft>
              <a:buNone/>
            </a:pPr>
            <a:r>
              <a:t>As the leading provider of extra-curricular research opportunities, GEC Academy aims to  prepare Chinese high school students and college students for undergraduate and graduate training at top American and British universities by providing a wide variety of online and on-site courses. </a:t>
            </a:r>
          </a:p>
          <a:p>
            <a:pPr marL="0" lvl="0" indent="0" algn="l" rtl="0">
              <a:spcBef>
                <a:spcPts val="0"/>
              </a:spcBef>
              <a:spcAft>
                <a:spcPts val="0"/>
              </a:spcAft>
              <a:buNone/>
            </a:pPr>
            <a:r>
              <a:t>200+</a:t>
            </a:r>
          </a:p>
          <a:p>
            <a:pPr marL="0" lvl="0" indent="0" algn="l" rtl="0">
              <a:spcBef>
                <a:spcPts val="0"/>
              </a:spcBef>
              <a:spcAft>
                <a:spcPts val="0"/>
              </a:spcAft>
              <a:buNone/>
            </a:pPr>
            <a:r>
              <a:t>We are dedicated to work with faculty and researchers from top-30 universities in the US and G5 universities in the UK, and have built reciprocal relationships with over 200 professors and researchers. </a:t>
            </a:r>
          </a:p>
          <a:p>
            <a:pPr marL="0" lvl="0" indent="0" algn="l" rtl="0">
              <a:spcBef>
                <a:spcPts val="0"/>
              </a:spcBef>
              <a:spcAft>
                <a:spcPts val="0"/>
              </a:spcAft>
              <a:buNone/>
            </a:pPr>
            <a:r>
              <a:t>15,000+</a:t>
            </a:r>
          </a:p>
          <a:p>
            <a:pPr marL="0" lvl="0" indent="0" algn="l" rtl="0">
              <a:spcBef>
                <a:spcPts val="0"/>
              </a:spcBef>
              <a:spcAft>
                <a:spcPts val="0"/>
              </a:spcAft>
              <a:buNone/>
            </a:pPr>
            <a:r>
              <a:t>To date, we have served over 15,000 high schools and undergraduate students, most of whom are looking for study abroad, and would like to enrich their academic background, as well as preparing themselves better for future education and even career path.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
        <p:cNvGrpSpPr/>
        <p:nvPr/>
      </p:nvGrpSpPr>
      <p:grpSpPr>
        <a:xfrm>
          <a:off x="0" y="0"/>
          <a:ext cx="0" cy="0"/>
          <a:chOff x="0" y="0"/>
          <a:chExt cx="0" cy="0"/>
        </a:xfrm>
      </p:grpSpPr>
      <p:sp>
        <p:nvSpPr>
          <p:cNvPr id="73" name="Google Shape;73;gb2a7d87d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b2a7d87d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Google Shape;86;gb1d7b60b54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b1d7b60b5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The Online Research Seminar are designed to take a group of 15-20 students on a guided tour through a specific academic topic, which allows them to deepen their knowledge towards the area and develop research skills by engaging in this academic experience. The program is similar to what you are teaching at your home institution, but is reduced in scope to fit the 7-week length. This program is rolling based, so the starting time would be coordinated based on your schedule. </a:t>
            </a:r>
          </a:p>
          <a:p>
            <a:pPr marL="0" lvl="0" indent="0" algn="l" rtl="0">
              <a:spcBef>
                <a:spcPts val="0"/>
              </a:spcBef>
              <a:spcAft>
                <a:spcPts val="0"/>
              </a:spcAft>
              <a:buNone/>
            </a:pPr>
          </a:p>
          <a:p>
            <a:pPr marL="0" lvl="0" indent="0" algn="l" rtl="0">
              <a:spcBef>
                <a:spcPts val="0"/>
              </a:spcBef>
              <a:spcAft>
                <a:spcPts val="0"/>
              </a:spcAft>
              <a:buNone/>
            </a:pPr>
            <a:r>
              <a:t>The program will last for 7 weeks. Before the program starts, we will need you to do an introductory demo class for potential students, helps to promote student recruitment.Once the program officially starts, for the first four weeks, you need to deliver the main content to students, each session of the week lasts 2 hours. If you think that's too long, you can have a 5-10 minutes break in the middle, but that's up to you.Week 5 and 6's sessions are review sessions where you will have a direct interaction/close conversation with students to provide them with close guidance on finishing their project. You will need to review students' progress in preparing the final project. You can let students report the progress group by group or you can also use the function  'Break out rooms' to do this. </a:t>
            </a:r>
          </a:p>
          <a:p>
            <a:pPr marL="0" lvl="0" indent="0" algn="l" rtl="0">
              <a:spcBef>
                <a:spcPts val="0"/>
              </a:spcBef>
              <a:spcAft>
                <a:spcPts val="0"/>
              </a:spcAft>
              <a:buNone/>
            </a:pPr>
          </a:p>
          <a:p>
            <a:pPr marL="0" lvl="0" indent="0" algn="l" rtl="0">
              <a:spcBef>
                <a:spcPts val="0"/>
              </a:spcBef>
              <a:spcAft>
                <a:spcPts val="0"/>
              </a:spcAft>
              <a:buNone/>
            </a:pPr>
            <a:r>
              <a:t>Then the final week's seesion (week 7) is the time for students to present their learning outcomes/achievements  They do this either in group or individually. This session will last for around 2 hours. </a:t>
            </a:r>
          </a:p>
          <a:p>
            <a:pPr marL="0" lvl="0" indent="0" algn="l" rtl="0">
              <a:spcBef>
                <a:spcPts val="0"/>
              </a:spcBef>
              <a:spcAft>
                <a:spcPts val="0"/>
              </a:spcAft>
              <a:buNone/>
            </a:pPr>
            <a:r>
              <a:t>Because what we are doing is nondegree, which mean students will not receive any diploma from us. What we can give them is an evaluation letter which reflects their performance during the program. On that letter, they will be able to see the letter grade of their partcipation, assignments and project, as well as some qualitative comments from you. We will need you to keep record of students performance during the program, to be able to provide students with this final evaluation after the program is finished.</a:t>
            </a:r>
          </a:p>
          <a:p>
            <a:pPr marL="0" lvl="0" indent="0" algn="l" rtl="0">
              <a:spcBef>
                <a:spcPts val="0"/>
              </a:spcBef>
              <a:spcAft>
                <a:spcPts val="0"/>
              </a:spcAft>
              <a:buNone/>
            </a:pPr>
          </a:p>
          <a:p>
            <a:pPr marL="0" lvl="0" indent="0" algn="l" rtl="0">
              <a:spcBef>
                <a:spcPts val="0"/>
              </a:spcBef>
              <a:spcAft>
                <a:spcPts val="0"/>
              </a:spcAft>
              <a:buNone/>
            </a:pPr>
            <a:r>
              <a:t>Apart from your lecture each week, students will also have mentor sessions. Mentor sessions are conducted by PhD students in the relevant field as a supplementary session to your lectures. Your could recommend your own TA or PhD student to us. Otherwise, we'll find a mentor for you based on your requiremetns. On the right hand side, you could see the contact hours of the mentor. The mentor will also need to attend students' final presentation session in week 7.</a:t>
            </a:r>
          </a:p>
          <a:p>
            <a:pPr marL="0" lvl="0" indent="0" algn="l" rtl="0">
              <a:spcBef>
                <a:spcPts val="0"/>
              </a:spcBef>
              <a:spcAft>
                <a:spcPts val="0"/>
              </a:spcAft>
              <a:buNone/>
            </a:pPr>
          </a:p>
          <a:p>
            <a:pPr marL="0" lvl="0" indent="0" algn="l" rtl="0">
              <a:spcBef>
                <a:spcPts val="0"/>
              </a:spcBef>
              <a:spcAft>
                <a:spcPts val="0"/>
              </a:spcAft>
              <a:buNone/>
            </a:pPr>
            <a:r>
              <a:t>Apart from the lecture and mentor session, there will also be a Chinese TA holding regular contact hours each week to help students to address students questions and monitor their attendance.  </a:t>
            </a:r>
          </a:p>
          <a:p>
            <a:pPr marL="0" lvl="0" indent="0" algn="l" rtl="0">
              <a:spcBef>
                <a:spcPts val="0"/>
              </a:spcBef>
              <a:spcAft>
                <a:spcPts val="0"/>
              </a:spcAft>
              <a:buNone/>
            </a:pPr>
            <a:r>
              <a:t>After seven week's program, students will enter into a 5-week academic writing training program led by a group of instructors who are good at academic writing. In most of the cases, students will produce a scientific manual transcript based on what they have learned from your class.</a:t>
            </a:r>
          </a:p>
          <a:p>
            <a:pPr marL="0" lvl="0" indent="0" algn="l" rtl="0">
              <a:spcBef>
                <a:spcPts val="0"/>
              </a:spcBef>
              <a:spcAft>
                <a:spcPts val="0"/>
              </a:spcAft>
              <a:buNone/>
            </a:pPr>
          </a:p>
          <a:p>
            <a:pPr marL="0" lvl="0" indent="0" algn="l" rtl="0">
              <a:spcBef>
                <a:spcPts val="0"/>
              </a:spcBef>
              <a:spcAft>
                <a:spcPts val="0"/>
              </a:spcAft>
              <a:buNone/>
            </a:pPr>
            <a:r>
              <a:rPr lang="en-US">
                <a:sym typeface="+mn-ea"/>
              </a:rPr>
              <a:t>After seven week's program, students will enter into a 5-week academic writing training program led by a group of instructors who are good at academic writing. Therefore, in order to transit students to this additional program smoothly, it would be good if you could make the topic of the final project more open-ended extendible and exploratory, because students will produce the scientific manual transcript based on this.(if the professor ask about the connection and why we have this additional program) What we are doing is to prepare students for their future learning, which means that we hope our students not only have a solid knowledge base in the area, but also to possess scitific research skills. There is no doubt that research skills are essential and critical for students to have especially for those who want to apply for top universities. But we found that most of the Chinese students find doing academic research challenging/lacked the ability to do academic research/'s ability to academic research is insufficient. Therefore, we want to provide this kind of opportunity for them to develop/practice their research skills, which at the same time will make their learning experience with us more complete.</a:t>
            </a:r>
            <a:endParaRPr lang="en-US">
              <a:sym typeface="+mn-ea"/>
            </a:endParaRPr>
          </a:p>
          <a:p>
            <a:pPr marL="0" lvl="0" indent="0" algn="l" rtl="0">
              <a:spcBef>
                <a:spcPts val="0"/>
              </a:spcBef>
              <a:spcAft>
                <a:spcPts val="0"/>
              </a:spcAft>
              <a:buNone/>
            </a:pPr>
          </a:p>
          <a:p>
            <a:pPr marL="0" lvl="0" indent="0" algn="l" rtl="0">
              <a:spcBef>
                <a:spcPts val="0"/>
              </a:spcBef>
              <a:spcAft>
                <a:spcPts val="0"/>
              </a:spcAft>
              <a:buNone/>
            </a:pPr>
            <a:endParaRPr>
              <a:sym typeface="+mn-ea"/>
            </a:endParaRPr>
          </a:p>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gb229ca502e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b229ca502e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Online Individualized Program is a one-on-one program. It enables the student to develop more in-depth interest and investigate on the specific topic under the individualized mentoring and guidance of an expert in the field. The course focuses on specific topics of interest to that student. They are generally research-based. In some cases, these mentoring courses will produce a major research paper. </a:t>
            </a:r>
            <a:r>
              <a:rPr lang="en-US"/>
              <a:t>If</a:t>
            </a:r>
            <a:r>
              <a:t> you are interested in the program, we'll put you in our instructor pool. Once we receive request from a student, we will mantch you with the student.</a:t>
            </a:r>
          </a:p>
          <a:p>
            <a:pPr marL="0" lvl="0" indent="0" algn="l" rtl="0">
              <a:spcBef>
                <a:spcPts val="0"/>
              </a:spcBef>
              <a:spcAft>
                <a:spcPts val="0"/>
              </a:spcAft>
              <a:buNone/>
            </a:pPr>
          </a:p>
          <a:p>
            <a:pPr marL="171450" lvl="0" indent="-171450" algn="l" rtl="0">
              <a:spcBef>
                <a:spcPts val="0"/>
              </a:spcBef>
              <a:spcAft>
                <a:spcPts val="0"/>
              </a:spcAft>
            </a:pPr>
            <a:r>
              <a:t>Interview with the student, max 30 minutes;</a:t>
            </a:r>
          </a:p>
          <a:p>
            <a:pPr marL="171450" lvl="0" indent="-171450" algn="l" rtl="0">
              <a:spcBef>
                <a:spcPts val="0"/>
              </a:spcBef>
              <a:spcAft>
                <a:spcPts val="0"/>
              </a:spcAft>
            </a:pPr>
            <a:r>
              <a:t>Week 1-5: 5 live online sessions, 2 hours each：instructor and student will need to go through the content </a:t>
            </a:r>
          </a:p>
          <a:p>
            <a:pPr marL="171450" lvl="0" indent="-171450" algn="l" rtl="0">
              <a:spcBef>
                <a:spcPts val="0"/>
              </a:spcBef>
              <a:spcAft>
                <a:spcPts val="0"/>
              </a:spcAft>
            </a:pPr>
            <a:r>
              <a:t>Week 6: Final presentation：dedicated for students to present their learning outcome/results in the form of an oral presentation or research proposal agreed by the instructor and the student</a:t>
            </a:r>
          </a:p>
          <a:p>
            <a:pPr marL="0" lvl="0" indent="0" algn="l" rtl="0">
              <a:spcBef>
                <a:spcPts val="0"/>
              </a:spcBef>
              <a:spcAft>
                <a:spcPts val="0"/>
              </a:spcAft>
              <a:buNone/>
            </a:pPr>
          </a:p>
          <a:p>
            <a:pPr marL="0" lvl="0" indent="0" algn="l" rtl="0">
              <a:spcBef>
                <a:spcPts val="0"/>
              </a:spcBef>
              <a:spcAft>
                <a:spcPts val="0"/>
              </a:spcAft>
              <a:buNone/>
            </a:pPr>
            <a:r>
              <a:t>We understand that 6-week is too short to conduct a complete, bueautiful research. So we do not expect students to complete the whole research during your program. Rather, we expect the program to be an opportunity for students to learn some important knowledge about the topic/field as well as some essential research skills needed for conducting research. If the student is really interested in the topic/field and decides to go steps further or generate paper/articles for journals, he will be served by GEC's another program.</a:t>
            </a:r>
          </a:p>
          <a:p>
            <a:pPr marL="171450" lvl="0" indent="-17145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
        <p:cNvGrpSpPr/>
        <p:nvPr/>
      </p:nvGrpSpPr>
      <p:grpSpPr>
        <a:xfrm>
          <a:off x="0" y="0"/>
          <a:ext cx="0" cy="0"/>
          <a:chOff x="0" y="0"/>
          <a:chExt cx="0" cy="0"/>
        </a:xfrm>
      </p:grpSpPr>
      <p:sp>
        <p:nvSpPr>
          <p:cNvPr id="98" name="Google Shape;98;gb229ca502e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b229ca502e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On-site Research Bootcamp. It happens during Summer and Winter vacations. They are thematic programs. But currently due to the COVID-19, we are not running these programs currently. If you are interested in this on site programs in the future, </a:t>
            </a:r>
            <a:r>
              <a:rPr lang="en-US"/>
              <a:t>GEC will </a:t>
            </a:r>
            <a:r>
              <a:t>defininately keep </a:t>
            </a:r>
            <a:r>
              <a:rPr lang="en-US"/>
              <a:t>the faculty</a:t>
            </a:r>
            <a:r>
              <a:t> updated. But currently, we suggest you to start with Online programs.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gb229ca502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b229ca50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Faculty Outreach managers: the role Summer is playing right now. They will</a:t>
            </a:r>
            <a:r>
              <a:rPr lang="en-US">
                <a:sym typeface="+mn-ea"/>
              </a:rPr>
              <a:t> finalise the contract, the syllabus, the mentor candidate, the shceduling with the faculty.</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Academic managers will take over the case after the the faculty outeach managers get their tasks done. They will thus be the first contact person for the faculty at GEC and monitor the entire implementation process of the program. </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sym typeface="+mn-ea"/>
              </a:rPr>
              <a:t>Academic managers will connect the faculty with the designated course coordinator as well once the program starts. </a:t>
            </a:r>
            <a:r>
              <a:rPr lang="en-US"/>
              <a:t>Course coordinators will serve as the bridge between the faculty and the students.</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gb229ca502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b229ca50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t>The evaluation is normally divided into three parts:Participation, Assignments and Final Project.</a:t>
            </a:r>
            <a:endParaRPr lang="en-US" altLang="zh-CN"/>
          </a:p>
          <a:p>
            <a:pPr marL="0" lvl="0" indent="0" algn="l" rtl="0">
              <a:spcBef>
                <a:spcPts val="0"/>
              </a:spcBef>
              <a:spcAft>
                <a:spcPts val="0"/>
              </a:spcAft>
              <a:buNone/>
            </a:pPr>
            <a:r>
              <a:rPr lang="en-US" altLang="zh-CN"/>
              <a:t>Each student will receive a academic transcript and an evaluation letter (as shown) when he completes the program, where they will be able to see the letter grade, as well as some comments from the teaching team that qualitatively decribe ther performance durng the program.</a:t>
            </a:r>
            <a:endParaRPr lang="en-US" altLang="zh-CN"/>
          </a:p>
          <a:p>
            <a:pPr marL="0" lvl="0" indent="0" algn="l" rtl="0">
              <a:spcBef>
                <a:spcPts val="0"/>
              </a:spcBef>
              <a:spcAft>
                <a:spcPts val="0"/>
              </a:spcAft>
              <a:buNone/>
            </a:pPr>
            <a:r>
              <a:rPr lang="en-US" altLang="zh-CN"/>
              <a:t>What happens after that- students might approach the teaching team to request a recommendation for application purposes. </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3" Type="http://schemas.openxmlformats.org/officeDocument/2006/relationships/notesSlide" Target="../notesSlides/notesSlide4.xml"/><Relationship Id="rId32" Type="http://schemas.openxmlformats.org/officeDocument/2006/relationships/slideLayout" Target="../slideLayouts/slideLayout3.xml"/><Relationship Id="rId31" Type="http://schemas.openxmlformats.org/officeDocument/2006/relationships/image" Target="../media/image7.png"/><Relationship Id="rId30" Type="http://schemas.openxmlformats.org/officeDocument/2006/relationships/image" Target="../media/image1.svg"/><Relationship Id="rId3" Type="http://schemas.openxmlformats.org/officeDocument/2006/relationships/tags" Target="../tags/tag3.xml"/><Relationship Id="rId29" Type="http://schemas.openxmlformats.org/officeDocument/2006/relationships/image" Target="../media/image6.png"/><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1">
            <a:lum bright="6000"/>
          </a:blip>
          <a:stretch>
            <a:fillRect/>
          </a:stretch>
        </p:blipFill>
        <p:spPr>
          <a:xfrm>
            <a:off x="0" y="0"/>
            <a:ext cx="9144000" cy="5143500"/>
          </a:xfrm>
          <a:prstGeom prst="rect">
            <a:avLst/>
          </a:prstGeom>
          <a:noFill/>
          <a:ln>
            <a:noFill/>
          </a:ln>
        </p:spPr>
      </p:pic>
      <p:sp>
        <p:nvSpPr>
          <p:cNvPr id="56" name="Google Shape;56;p13"/>
          <p:cNvSpPr txBox="1"/>
          <p:nvPr/>
        </p:nvSpPr>
        <p:spPr>
          <a:xfrm>
            <a:off x="1714500" y="1735150"/>
            <a:ext cx="5990400" cy="140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3200">
                <a:solidFill>
                  <a:srgbClr val="FFFFFF"/>
                </a:solidFill>
                <a:latin typeface="Microsoft YaHei" panose="020B0503020204020204" charset="-122"/>
                <a:ea typeface="Microsoft YaHei" panose="020B0503020204020204" charset="-122"/>
                <a:cs typeface="Roboto" panose="02000000000000000000"/>
                <a:sym typeface="Roboto" panose="02000000000000000000"/>
              </a:rPr>
              <a:t>Welcome to GEC Academy!</a:t>
            </a:r>
            <a:endParaRPr lang="en-GB" sz="3200">
              <a:solidFill>
                <a:srgbClr val="FFFFFF"/>
              </a:solidFill>
              <a:latin typeface="Microsoft YaHei" panose="020B0503020204020204" charset="-122"/>
              <a:ea typeface="Microsoft YaHei" panose="020B0503020204020204" charset="-122"/>
              <a:cs typeface="Roboto" panose="02000000000000000000"/>
              <a:sym typeface="Roboto" panose="02000000000000000000"/>
            </a:endParaRPr>
          </a:p>
        </p:txBody>
      </p:sp>
      <p:pic>
        <p:nvPicPr>
          <p:cNvPr id="3" name="图片 2" descr="logo白"/>
          <p:cNvPicPr>
            <a:picLocks noChangeAspect="1"/>
          </p:cNvPicPr>
          <p:nvPr/>
        </p:nvPicPr>
        <p:blipFill>
          <a:blip r:embed="rId2"/>
          <a:stretch>
            <a:fillRect/>
          </a:stretch>
        </p:blipFill>
        <p:spPr>
          <a:xfrm>
            <a:off x="277495" y="4269740"/>
            <a:ext cx="551180" cy="7245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a:blip r:embed="rId1">
            <a:lum bright="6000"/>
          </a:blip>
          <a:stretch>
            <a:fillRect/>
          </a:stretch>
        </p:blipFill>
        <p:spPr>
          <a:xfrm>
            <a:off x="0" y="0"/>
            <a:ext cx="4572000" cy="5143500"/>
          </a:xfrm>
          <a:prstGeom prst="rect">
            <a:avLst/>
          </a:prstGeom>
          <a:noFill/>
          <a:ln>
            <a:noFill/>
          </a:ln>
        </p:spPr>
      </p:pic>
      <p:sp>
        <p:nvSpPr>
          <p:cNvPr id="62" name="Google Shape;62;p14"/>
          <p:cNvSpPr txBox="1">
            <a:spLocks noGrp="1"/>
          </p:cNvSpPr>
          <p:nvPr>
            <p:ph type="title"/>
          </p:nvPr>
        </p:nvSpPr>
        <p:spPr>
          <a:xfrm>
            <a:off x="311700" y="445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Microsoft YaHei" panose="020B0503020204020204" charset="-122"/>
                <a:ea typeface="Microsoft YaHei" panose="020B0503020204020204" charset="-122"/>
                <a:cs typeface="Nunito ExtraBold"/>
                <a:sym typeface="Nunito ExtraBold"/>
              </a:rPr>
              <a:t>Who we are </a:t>
            </a:r>
            <a:endParaRPr>
              <a:solidFill>
                <a:srgbClr val="FFFFFF"/>
              </a:solidFill>
              <a:latin typeface="Microsoft YaHei" panose="020B0503020204020204" charset="-122"/>
              <a:ea typeface="Microsoft YaHei" panose="020B0503020204020204" charset="-122"/>
              <a:cs typeface="Nunito ExtraBold"/>
              <a:sym typeface="Nunito ExtraBold"/>
            </a:endParaRPr>
          </a:p>
        </p:txBody>
      </p:sp>
      <p:cxnSp>
        <p:nvCxnSpPr>
          <p:cNvPr id="63" name="Google Shape;63;p14"/>
          <p:cNvCxnSpPr/>
          <p:nvPr/>
        </p:nvCxnSpPr>
        <p:spPr>
          <a:xfrm rot="10800000" flipH="1">
            <a:off x="277500" y="1183750"/>
            <a:ext cx="2606400" cy="9900"/>
          </a:xfrm>
          <a:prstGeom prst="straightConnector1">
            <a:avLst/>
          </a:prstGeom>
          <a:noFill/>
          <a:ln w="28575" cap="flat" cmpd="sng">
            <a:solidFill>
              <a:srgbClr val="FFFFFF"/>
            </a:solidFill>
            <a:prstDash val="solid"/>
            <a:round/>
            <a:headEnd type="none" w="med" len="med"/>
            <a:tailEnd type="none" w="med" len="med"/>
          </a:ln>
        </p:spPr>
      </p:cxnSp>
      <p:sp>
        <p:nvSpPr>
          <p:cNvPr id="64" name="Google Shape;64;p14"/>
          <p:cNvSpPr txBox="1"/>
          <p:nvPr/>
        </p:nvSpPr>
        <p:spPr>
          <a:xfrm>
            <a:off x="4791675" y="978433"/>
            <a:ext cx="3795600" cy="43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900">
                <a:solidFill>
                  <a:schemeClr val="dk1"/>
                </a:solidFill>
                <a:latin typeface="Microsoft YaHei" panose="020B0503020204020204" charset="-122"/>
                <a:ea typeface="Microsoft YaHei" panose="020B0503020204020204" charset="-122"/>
                <a:cs typeface="Verdana" panose="020B0604030504040204"/>
                <a:sym typeface="Verdana" panose="020B0604030504040204"/>
              </a:rPr>
              <a:t>GEC Academy was founded in 2016 and has been dedicated to provide high-quality extended educational programs for advanced high school students and college students.</a:t>
            </a:r>
            <a:endParaRPr sz="1300">
              <a:latin typeface="Microsoft YaHei" panose="020B0503020204020204" charset="-122"/>
              <a:ea typeface="Microsoft YaHei" panose="020B0503020204020204" charset="-122"/>
              <a:cs typeface="Verdana" panose="020B0604030504040204"/>
              <a:sym typeface="Verdana" panose="020B0604030504040204"/>
            </a:endParaRPr>
          </a:p>
        </p:txBody>
      </p:sp>
      <p:sp>
        <p:nvSpPr>
          <p:cNvPr id="65" name="Google Shape;65;p14"/>
          <p:cNvSpPr txBox="1"/>
          <p:nvPr/>
        </p:nvSpPr>
        <p:spPr>
          <a:xfrm>
            <a:off x="4846200" y="2136667"/>
            <a:ext cx="3795600" cy="43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900">
                <a:solidFill>
                  <a:schemeClr val="dk1"/>
                </a:solidFill>
                <a:latin typeface="Microsoft YaHei" panose="020B0503020204020204" charset="-122"/>
                <a:ea typeface="Microsoft YaHei" panose="020B0503020204020204" charset="-122"/>
                <a:cs typeface="Verdana" panose="020B0604030504040204"/>
                <a:sym typeface="Verdana" panose="020B0604030504040204"/>
              </a:rPr>
              <a:t>We are dedicated to work with faculty and researchers from top-30 universities in the US and G5 universities in the UK, and have built relationships with over 200 well-known professors.</a:t>
            </a:r>
            <a:endParaRPr sz="900">
              <a:latin typeface="Microsoft YaHei" panose="020B0503020204020204" charset="-122"/>
              <a:ea typeface="Microsoft YaHei" panose="020B0503020204020204" charset="-122"/>
              <a:cs typeface="Verdana" panose="020B0604030504040204"/>
              <a:sym typeface="Verdana" panose="020B0604030504040204"/>
            </a:endParaRPr>
          </a:p>
        </p:txBody>
      </p:sp>
      <p:sp>
        <p:nvSpPr>
          <p:cNvPr id="66" name="Google Shape;66;p14"/>
          <p:cNvSpPr txBox="1"/>
          <p:nvPr/>
        </p:nvSpPr>
        <p:spPr>
          <a:xfrm>
            <a:off x="4870875" y="3515220"/>
            <a:ext cx="3637200" cy="101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900" dirty="0">
                <a:solidFill>
                  <a:schemeClr val="dk1"/>
                </a:solidFill>
                <a:latin typeface="Microsoft YaHei" panose="020B0503020204020204" charset="-122"/>
                <a:ea typeface="Microsoft YaHei" panose="020B0503020204020204" charset="-122"/>
                <a:cs typeface="Verdana" panose="020B0604030504040204"/>
                <a:sym typeface="Verdana" panose="020B0604030504040204"/>
              </a:rPr>
              <a:t>To date, we have served over </a:t>
            </a:r>
            <a:r>
              <a:rPr lang="en-US" altLang="en-GB" sz="900" dirty="0">
                <a:solidFill>
                  <a:schemeClr val="dk1"/>
                </a:solidFill>
                <a:latin typeface="Microsoft YaHei" panose="020B0503020204020204" charset="-122"/>
                <a:ea typeface="Microsoft YaHei" panose="020B0503020204020204" charset="-122"/>
                <a:cs typeface="Verdana" panose="020B0604030504040204"/>
                <a:sym typeface="Verdana" panose="020B0604030504040204"/>
              </a:rPr>
              <a:t>30</a:t>
            </a:r>
            <a:r>
              <a:rPr lang="en-GB" sz="900" dirty="0">
                <a:solidFill>
                  <a:schemeClr val="dk1"/>
                </a:solidFill>
                <a:latin typeface="Microsoft YaHei" panose="020B0503020204020204" charset="-122"/>
                <a:ea typeface="Microsoft YaHei" panose="020B0503020204020204" charset="-122"/>
                <a:cs typeface="Verdana" panose="020B0604030504040204"/>
                <a:sym typeface="Verdana" panose="020B0604030504040204"/>
              </a:rPr>
              <a:t>,000 high </a:t>
            </a:r>
            <a:r>
              <a:rPr lang="en-GB" sz="900" dirty="0" smtClean="0">
                <a:solidFill>
                  <a:schemeClr val="dk1"/>
                </a:solidFill>
                <a:latin typeface="Microsoft YaHei" panose="020B0503020204020204" charset="-122"/>
                <a:ea typeface="Microsoft YaHei" panose="020B0503020204020204" charset="-122"/>
                <a:cs typeface="Verdana" panose="020B0604030504040204"/>
                <a:sym typeface="Verdana" panose="020B0604030504040204"/>
              </a:rPr>
              <a:t>schoolers </a:t>
            </a:r>
            <a:r>
              <a:rPr lang="en-GB" sz="900" dirty="0">
                <a:solidFill>
                  <a:schemeClr val="dk1"/>
                </a:solidFill>
                <a:latin typeface="Microsoft YaHei" panose="020B0503020204020204" charset="-122"/>
                <a:ea typeface="Microsoft YaHei" panose="020B0503020204020204" charset="-122"/>
                <a:cs typeface="Verdana" panose="020B0604030504040204"/>
                <a:sym typeface="Verdana" panose="020B0604030504040204"/>
              </a:rPr>
              <a:t>and undergraduate </a:t>
            </a:r>
            <a:r>
              <a:rPr lang="en-GB" sz="900" dirty="0" smtClean="0">
                <a:solidFill>
                  <a:schemeClr val="dk1"/>
                </a:solidFill>
                <a:latin typeface="Microsoft YaHei" panose="020B0503020204020204" charset="-122"/>
                <a:ea typeface="Microsoft YaHei" panose="020B0503020204020204" charset="-122"/>
                <a:cs typeface="Verdana" panose="020B0604030504040204"/>
                <a:sym typeface="Verdana" panose="020B0604030504040204"/>
              </a:rPr>
              <a:t>students. </a:t>
            </a:r>
            <a:r>
              <a:rPr lang="en-GB" sz="900" dirty="0">
                <a:solidFill>
                  <a:schemeClr val="dk1"/>
                </a:solidFill>
                <a:latin typeface="Microsoft YaHei" panose="020B0503020204020204" charset="-122"/>
                <a:ea typeface="Microsoft YaHei" panose="020B0503020204020204" charset="-122"/>
                <a:cs typeface="Verdana" panose="020B0604030504040204"/>
                <a:sym typeface="Verdana" panose="020B0604030504040204"/>
              </a:rPr>
              <a:t>M</a:t>
            </a:r>
            <a:r>
              <a:rPr lang="en-GB" sz="900" dirty="0" smtClean="0">
                <a:solidFill>
                  <a:schemeClr val="dk1"/>
                </a:solidFill>
                <a:latin typeface="Microsoft YaHei" panose="020B0503020204020204" charset="-122"/>
                <a:ea typeface="Microsoft YaHei" panose="020B0503020204020204" charset="-122"/>
                <a:cs typeface="Verdana" panose="020B0604030504040204"/>
                <a:sym typeface="Verdana" panose="020B0604030504040204"/>
              </a:rPr>
              <a:t>ost </a:t>
            </a:r>
            <a:r>
              <a:rPr lang="en-GB" sz="900" dirty="0">
                <a:solidFill>
                  <a:schemeClr val="dk1"/>
                </a:solidFill>
                <a:latin typeface="Microsoft YaHei" panose="020B0503020204020204" charset="-122"/>
                <a:ea typeface="Microsoft YaHei" panose="020B0503020204020204" charset="-122"/>
                <a:cs typeface="Verdana" panose="020B0604030504040204"/>
                <a:sym typeface="Verdana" panose="020B0604030504040204"/>
              </a:rPr>
              <a:t>of </a:t>
            </a:r>
            <a:r>
              <a:rPr lang="en-GB" sz="900" dirty="0" smtClean="0">
                <a:solidFill>
                  <a:schemeClr val="dk1"/>
                </a:solidFill>
                <a:latin typeface="Microsoft YaHei" panose="020B0503020204020204" charset="-122"/>
                <a:ea typeface="Microsoft YaHei" panose="020B0503020204020204" charset="-122"/>
                <a:cs typeface="Verdana" panose="020B0604030504040204"/>
                <a:sym typeface="Verdana" panose="020B0604030504040204"/>
              </a:rPr>
              <a:t>them are </a:t>
            </a:r>
            <a:r>
              <a:rPr lang="en-GB" sz="900" dirty="0">
                <a:solidFill>
                  <a:schemeClr val="dk1"/>
                </a:solidFill>
                <a:latin typeface="Microsoft YaHei" panose="020B0503020204020204" charset="-122"/>
                <a:ea typeface="Microsoft YaHei" panose="020B0503020204020204" charset="-122"/>
                <a:cs typeface="Verdana" panose="020B0604030504040204"/>
                <a:sym typeface="Verdana" panose="020B0604030504040204"/>
              </a:rPr>
              <a:t>looking for study abroad, and would like to enrich their academic background, as </a:t>
            </a:r>
            <a:r>
              <a:rPr lang="en-US" altLang="zh-CN" sz="900" dirty="0">
                <a:solidFill>
                  <a:schemeClr val="dk1"/>
                </a:solidFill>
                <a:latin typeface="Microsoft YaHei" panose="020B0503020204020204" charset="-122"/>
                <a:ea typeface="Microsoft YaHei" panose="020B0503020204020204" charset="-122"/>
                <a:cs typeface="Verdana" panose="020B0604030504040204"/>
                <a:sym typeface="Verdana" panose="020B0604030504040204"/>
              </a:rPr>
              <a:t>well</a:t>
            </a:r>
            <a:r>
              <a:rPr lang="en-GB" sz="900" dirty="0" smtClean="0">
                <a:solidFill>
                  <a:schemeClr val="dk1"/>
                </a:solidFill>
                <a:latin typeface="Microsoft YaHei" panose="020B0503020204020204" charset="-122"/>
                <a:ea typeface="Microsoft YaHei" panose="020B0503020204020204" charset="-122"/>
                <a:cs typeface="Verdana" panose="020B0604030504040204"/>
                <a:sym typeface="Verdana" panose="020B0604030504040204"/>
              </a:rPr>
              <a:t> </a:t>
            </a:r>
            <a:r>
              <a:rPr lang="en-GB" sz="900" dirty="0">
                <a:solidFill>
                  <a:schemeClr val="dk1"/>
                </a:solidFill>
                <a:latin typeface="Microsoft YaHei" panose="020B0503020204020204" charset="-122"/>
                <a:ea typeface="Microsoft YaHei" panose="020B0503020204020204" charset="-122"/>
                <a:cs typeface="Verdana" panose="020B0604030504040204"/>
                <a:sym typeface="Verdana" panose="020B0604030504040204"/>
              </a:rPr>
              <a:t>as </a:t>
            </a:r>
            <a:r>
              <a:rPr lang="en-GB" sz="900" dirty="0" smtClean="0">
                <a:solidFill>
                  <a:schemeClr val="dk1"/>
                </a:solidFill>
                <a:latin typeface="Microsoft YaHei" panose="020B0503020204020204" charset="-122"/>
                <a:ea typeface="Microsoft YaHei" panose="020B0503020204020204" charset="-122"/>
                <a:cs typeface="Verdana" panose="020B0604030504040204"/>
                <a:sym typeface="Verdana" panose="020B0604030504040204"/>
              </a:rPr>
              <a:t>preparing </a:t>
            </a:r>
            <a:r>
              <a:rPr lang="en-GB" sz="900" dirty="0">
                <a:solidFill>
                  <a:schemeClr val="dk1"/>
                </a:solidFill>
                <a:latin typeface="Microsoft YaHei" panose="020B0503020204020204" charset="-122"/>
                <a:ea typeface="Microsoft YaHei" panose="020B0503020204020204" charset="-122"/>
                <a:cs typeface="Verdana" panose="020B0604030504040204"/>
                <a:sym typeface="Verdana" panose="020B0604030504040204"/>
              </a:rPr>
              <a:t>themselves better for future education and </a:t>
            </a:r>
            <a:r>
              <a:rPr lang="en-GB" sz="900" dirty="0" smtClean="0">
                <a:solidFill>
                  <a:schemeClr val="dk1"/>
                </a:solidFill>
                <a:latin typeface="Microsoft YaHei" panose="020B0503020204020204" charset="-122"/>
                <a:ea typeface="Microsoft YaHei" panose="020B0503020204020204" charset="-122"/>
                <a:cs typeface="Verdana" panose="020B0604030504040204"/>
                <a:sym typeface="Verdana" panose="020B0604030504040204"/>
              </a:rPr>
              <a:t>even career </a:t>
            </a:r>
            <a:r>
              <a:rPr lang="en-GB" sz="900" dirty="0">
                <a:solidFill>
                  <a:schemeClr val="dk1"/>
                </a:solidFill>
                <a:latin typeface="Microsoft YaHei" panose="020B0503020204020204" charset="-122"/>
                <a:ea typeface="Microsoft YaHei" panose="020B0503020204020204" charset="-122"/>
                <a:cs typeface="Verdana" panose="020B0604030504040204"/>
                <a:sym typeface="Verdana" panose="020B0604030504040204"/>
              </a:rPr>
              <a:t>path.</a:t>
            </a:r>
            <a:endParaRPr sz="900" dirty="0">
              <a:latin typeface="Microsoft YaHei" panose="020B0503020204020204" charset="-122"/>
              <a:ea typeface="Microsoft YaHei" panose="020B0503020204020204" charset="-122"/>
              <a:cs typeface="Verdana" panose="020B0604030504040204"/>
              <a:sym typeface="Verdana" panose="020B0604030504040204"/>
            </a:endParaRPr>
          </a:p>
        </p:txBody>
      </p:sp>
      <p:sp>
        <p:nvSpPr>
          <p:cNvPr id="67" name="Google Shape;67;p14"/>
          <p:cNvSpPr txBox="1"/>
          <p:nvPr/>
        </p:nvSpPr>
        <p:spPr>
          <a:xfrm>
            <a:off x="311700" y="1435200"/>
            <a:ext cx="3547800" cy="338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FFFF"/>
                </a:solidFill>
                <a:latin typeface="Microsoft YaHei" panose="020B0503020204020204" charset="-122"/>
                <a:ea typeface="Microsoft YaHei" panose="020B0503020204020204" charset="-122"/>
                <a:cs typeface="Verdana" panose="020B0604030504040204"/>
                <a:sym typeface="Verdana" panose="020B0604030504040204"/>
              </a:rPr>
              <a:t>We are GEC Academy! </a:t>
            </a:r>
            <a:endParaRPr dirty="0">
              <a:solidFill>
                <a:srgbClr val="FFFFFF"/>
              </a:solidFill>
              <a:latin typeface="Microsoft YaHei" panose="020B0503020204020204" charset="-122"/>
              <a:ea typeface="Microsoft YaHei" panose="020B0503020204020204" charset="-122"/>
              <a:cs typeface="Verdana" panose="020B0604030504040204"/>
              <a:sym typeface="Verdana" panose="020B0604030504040204"/>
            </a:endParaRPr>
          </a:p>
          <a:p>
            <a:pPr marL="0" lvl="0" indent="0" algn="l" rtl="0">
              <a:spcBef>
                <a:spcPts val="0"/>
              </a:spcBef>
              <a:spcAft>
                <a:spcPts val="0"/>
              </a:spcAft>
              <a:buNone/>
            </a:pPr>
            <a:endParaRPr dirty="0">
              <a:solidFill>
                <a:srgbClr val="FFFFFF"/>
              </a:solidFill>
              <a:latin typeface="Microsoft YaHei" panose="020B0503020204020204" charset="-122"/>
              <a:ea typeface="Microsoft YaHei" panose="020B0503020204020204" charset="-122"/>
              <a:cs typeface="Verdana" panose="020B0604030504040204"/>
              <a:sym typeface="Verdana" panose="020B0604030504040204"/>
            </a:endParaRPr>
          </a:p>
          <a:p>
            <a:pPr marL="0" lvl="0" indent="0" algn="l" rtl="0">
              <a:spcBef>
                <a:spcPts val="0"/>
              </a:spcBef>
              <a:spcAft>
                <a:spcPts val="0"/>
              </a:spcAft>
              <a:buNone/>
            </a:pPr>
            <a:r>
              <a:rPr lang="en-GB" sz="1200" dirty="0">
                <a:solidFill>
                  <a:srgbClr val="FFFFFF"/>
                </a:solidFill>
                <a:latin typeface="Microsoft YaHei" panose="020B0503020204020204" charset="-122"/>
                <a:ea typeface="Microsoft YaHei" panose="020B0503020204020204" charset="-122"/>
                <a:cs typeface="Verdana" panose="020B0604030504040204"/>
                <a:sym typeface="Verdana" panose="020B0604030504040204"/>
              </a:rPr>
              <a:t>GEC Academy is China’s leading provider of extra-curricular research opportunities for high school and university students. Together with our network of professional educators, we develop customized online and on-site programs that build bridges between secondary education, post-secondary education, and further work and study.</a:t>
            </a:r>
            <a:endParaRPr sz="1200" dirty="0">
              <a:solidFill>
                <a:srgbClr val="FFFFFF"/>
              </a:solidFill>
              <a:latin typeface="Microsoft YaHei" panose="020B0503020204020204" charset="-122"/>
              <a:ea typeface="Microsoft YaHei" panose="020B0503020204020204" charset="-122"/>
              <a:cs typeface="Verdana" panose="020B0604030504040204"/>
              <a:sym typeface="Verdana" panose="020B0604030504040204"/>
            </a:endParaRPr>
          </a:p>
          <a:p>
            <a:pPr marL="0" lvl="0" indent="0" algn="l" rtl="0">
              <a:spcBef>
                <a:spcPts val="0"/>
              </a:spcBef>
              <a:spcAft>
                <a:spcPts val="0"/>
              </a:spcAft>
              <a:buNone/>
            </a:pPr>
            <a:endParaRPr sz="1200" dirty="0">
              <a:solidFill>
                <a:srgbClr val="FFFFFF"/>
              </a:solidFill>
              <a:latin typeface="Microsoft YaHei" panose="020B0503020204020204" charset="-122"/>
              <a:ea typeface="Microsoft YaHei" panose="020B0503020204020204" charset="-122"/>
              <a:cs typeface="Verdana" panose="020B0604030504040204"/>
              <a:sym typeface="Verdana" panose="020B0604030504040204"/>
            </a:endParaRPr>
          </a:p>
        </p:txBody>
      </p:sp>
      <p:sp>
        <p:nvSpPr>
          <p:cNvPr id="68" name="Google Shape;68;p14"/>
          <p:cNvSpPr/>
          <p:nvPr/>
        </p:nvSpPr>
        <p:spPr>
          <a:xfrm>
            <a:off x="4843550" y="513625"/>
            <a:ext cx="973800" cy="436200"/>
          </a:xfrm>
          <a:prstGeom prst="ellipse">
            <a:avLst/>
          </a:prstGeom>
          <a:solidFill>
            <a:srgbClr val="00B0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Impact" panose="020B0806030902050204"/>
                <a:ea typeface="Impact" panose="020B0806030902050204"/>
                <a:cs typeface="Impact" panose="020B0806030902050204"/>
                <a:sym typeface="Impact" panose="020B0806030902050204"/>
              </a:rPr>
              <a:t>2016</a:t>
            </a:r>
            <a:endParaRPr>
              <a:solidFill>
                <a:srgbClr val="FFFFFF"/>
              </a:solidFill>
              <a:latin typeface="Impact" panose="020B0806030902050204"/>
              <a:ea typeface="Impact" panose="020B0806030902050204"/>
              <a:cs typeface="Impact" panose="020B0806030902050204"/>
              <a:sym typeface="Impact" panose="020B0806030902050204"/>
            </a:endParaRPr>
          </a:p>
        </p:txBody>
      </p:sp>
      <p:sp>
        <p:nvSpPr>
          <p:cNvPr id="69" name="Google Shape;69;p14"/>
          <p:cNvSpPr/>
          <p:nvPr/>
        </p:nvSpPr>
        <p:spPr>
          <a:xfrm>
            <a:off x="4843550" y="1748050"/>
            <a:ext cx="973800" cy="388500"/>
          </a:xfrm>
          <a:prstGeom prst="ellipse">
            <a:avLst/>
          </a:prstGeom>
          <a:solidFill>
            <a:srgbClr val="00B0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Impact" panose="020B0806030902050204"/>
                <a:ea typeface="Impact" panose="020B0806030902050204"/>
                <a:cs typeface="Impact" panose="020B0806030902050204"/>
                <a:sym typeface="Impact" panose="020B0806030902050204"/>
              </a:rPr>
              <a:t>200+</a:t>
            </a:r>
            <a:endParaRPr>
              <a:solidFill>
                <a:srgbClr val="FFFFFF"/>
              </a:solidFill>
              <a:latin typeface="Impact" panose="020B0806030902050204"/>
              <a:ea typeface="Impact" panose="020B0806030902050204"/>
              <a:cs typeface="Impact" panose="020B0806030902050204"/>
              <a:sym typeface="Impact" panose="020B0806030902050204"/>
            </a:endParaRPr>
          </a:p>
        </p:txBody>
      </p:sp>
      <p:sp>
        <p:nvSpPr>
          <p:cNvPr id="70" name="Google Shape;70;p14"/>
          <p:cNvSpPr/>
          <p:nvPr/>
        </p:nvSpPr>
        <p:spPr>
          <a:xfrm>
            <a:off x="4843780" y="3028315"/>
            <a:ext cx="1414145" cy="436245"/>
          </a:xfrm>
          <a:prstGeom prst="ellipse">
            <a:avLst/>
          </a:prstGeom>
          <a:solidFill>
            <a:srgbClr val="00B0F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200" b="1">
                <a:solidFill>
                  <a:srgbClr val="FFFFFF"/>
                </a:solidFill>
                <a:latin typeface="Impact" panose="020B0806030902050204"/>
                <a:ea typeface="Impact" panose="020B0806030902050204"/>
                <a:cs typeface="Impact" panose="020B0806030902050204"/>
                <a:sym typeface="Impact" panose="020B0806030902050204"/>
              </a:rPr>
              <a:t>30</a:t>
            </a:r>
            <a:r>
              <a:rPr lang="en-GB" sz="1200" b="1">
                <a:solidFill>
                  <a:srgbClr val="FFFFFF"/>
                </a:solidFill>
                <a:latin typeface="Impact" panose="020B0806030902050204"/>
                <a:ea typeface="Impact" panose="020B0806030902050204"/>
                <a:cs typeface="Impact" panose="020B0806030902050204"/>
                <a:sym typeface="Impact" panose="020B0806030902050204"/>
              </a:rPr>
              <a:t>,000+</a:t>
            </a:r>
            <a:endParaRPr sz="1200" b="1">
              <a:solidFill>
                <a:srgbClr val="FFFFFF"/>
              </a:solidFill>
              <a:latin typeface="Impact" panose="020B0806030902050204"/>
              <a:ea typeface="Impact" panose="020B0806030902050204"/>
              <a:cs typeface="Impact" panose="020B0806030902050204"/>
              <a:sym typeface="Impact" panose="020B0806030902050204"/>
            </a:endParaRPr>
          </a:p>
        </p:txBody>
      </p:sp>
      <p:pic>
        <p:nvPicPr>
          <p:cNvPr id="2" name="图片 1" descr="logo白"/>
          <p:cNvPicPr>
            <a:picLocks noChangeAspect="1"/>
          </p:cNvPicPr>
          <p:nvPr/>
        </p:nvPicPr>
        <p:blipFill>
          <a:blip r:embed="rId2"/>
          <a:stretch>
            <a:fillRect/>
          </a:stretch>
        </p:blipFill>
        <p:spPr>
          <a:xfrm>
            <a:off x="277495" y="4269740"/>
            <a:ext cx="551180" cy="7245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5"/>
          <p:cNvPicPr preferRelativeResize="0"/>
          <p:nvPr/>
        </p:nvPicPr>
        <p:blipFill>
          <a:blip r:embed="rId1">
            <a:lum bright="6000"/>
          </a:blip>
          <a:stretch>
            <a:fillRect/>
          </a:stretch>
        </p:blipFill>
        <p:spPr>
          <a:xfrm>
            <a:off x="0" y="0"/>
            <a:ext cx="9144000" cy="5143500"/>
          </a:xfrm>
          <a:prstGeom prst="rect">
            <a:avLst/>
          </a:prstGeom>
          <a:noFill/>
          <a:ln>
            <a:noFill/>
          </a:ln>
        </p:spPr>
      </p:pic>
      <p:pic>
        <p:nvPicPr>
          <p:cNvPr id="77" name="Google Shape;77;p15"/>
          <p:cNvPicPr preferRelativeResize="0"/>
          <p:nvPr/>
        </p:nvPicPr>
        <p:blipFill rotWithShape="1">
          <a:blip r:embed="rId2"/>
          <a:srcRect t="14863" r="48982" b="18602"/>
          <a:stretch>
            <a:fillRect/>
          </a:stretch>
        </p:blipFill>
        <p:spPr>
          <a:xfrm>
            <a:off x="76200" y="1704160"/>
            <a:ext cx="2798850" cy="2105024"/>
          </a:xfrm>
          <a:prstGeom prst="rect">
            <a:avLst/>
          </a:prstGeom>
          <a:noFill/>
          <a:ln>
            <a:noFill/>
          </a:ln>
        </p:spPr>
      </p:pic>
      <p:pic>
        <p:nvPicPr>
          <p:cNvPr id="78" name="Google Shape;78;p15"/>
          <p:cNvPicPr preferRelativeResize="0"/>
          <p:nvPr/>
        </p:nvPicPr>
        <p:blipFill>
          <a:blip r:embed="rId3"/>
          <a:stretch>
            <a:fillRect/>
          </a:stretch>
        </p:blipFill>
        <p:spPr>
          <a:xfrm>
            <a:off x="3172575" y="1704160"/>
            <a:ext cx="2798851" cy="2105024"/>
          </a:xfrm>
          <a:prstGeom prst="rect">
            <a:avLst/>
          </a:prstGeom>
          <a:noFill/>
          <a:ln>
            <a:noFill/>
          </a:ln>
        </p:spPr>
      </p:pic>
      <p:pic>
        <p:nvPicPr>
          <p:cNvPr id="79" name="Google Shape;79;p15"/>
          <p:cNvPicPr preferRelativeResize="0"/>
          <p:nvPr/>
        </p:nvPicPr>
        <p:blipFill rotWithShape="1">
          <a:blip r:embed="rId4"/>
          <a:srcRect l="3318" r="6501" b="16742"/>
          <a:stretch>
            <a:fillRect/>
          </a:stretch>
        </p:blipFill>
        <p:spPr>
          <a:xfrm>
            <a:off x="6230215" y="1704160"/>
            <a:ext cx="2798850" cy="2105025"/>
          </a:xfrm>
          <a:prstGeom prst="rect">
            <a:avLst/>
          </a:prstGeom>
          <a:noFill/>
          <a:ln>
            <a:noFill/>
          </a:ln>
        </p:spPr>
      </p:pic>
      <p:sp>
        <p:nvSpPr>
          <p:cNvPr id="81" name="Google Shape;81;p15"/>
          <p:cNvSpPr txBox="1"/>
          <p:nvPr/>
        </p:nvSpPr>
        <p:spPr>
          <a:xfrm>
            <a:off x="76835" y="4201615"/>
            <a:ext cx="2798700" cy="46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a:solidFill>
                  <a:srgbClr val="FFFFFF"/>
                </a:solidFill>
                <a:latin typeface="Microsoft YaHei" panose="020B0503020204020204" charset="-122"/>
                <a:ea typeface="Microsoft YaHei" panose="020B0503020204020204" charset="-122"/>
              </a:rPr>
              <a:t>Online Research Seminar</a:t>
            </a:r>
            <a:endParaRPr>
              <a:solidFill>
                <a:srgbClr val="FFFFFF"/>
              </a:solidFill>
              <a:latin typeface="Microsoft YaHei" panose="020B0503020204020204" charset="-122"/>
              <a:ea typeface="Microsoft YaHei" panose="020B0503020204020204" charset="-122"/>
            </a:endParaRPr>
          </a:p>
          <a:p>
            <a:pPr marL="0" lvl="0" indent="0" algn="ctr" rtl="0">
              <a:spcBef>
                <a:spcPts val="0"/>
              </a:spcBef>
              <a:spcAft>
                <a:spcPts val="0"/>
              </a:spcAft>
              <a:buClr>
                <a:schemeClr val="dk1"/>
              </a:buClr>
              <a:buSzPts val="1100"/>
              <a:buFont typeface="Arial" panose="020B0604020202020204"/>
              <a:buNone/>
            </a:pPr>
            <a:endParaRPr>
              <a:solidFill>
                <a:srgbClr val="FFFFFF"/>
              </a:solidFill>
              <a:latin typeface="Microsoft YaHei" panose="020B0503020204020204" charset="-122"/>
              <a:ea typeface="Microsoft YaHei" panose="020B0503020204020204" charset="-122"/>
            </a:endParaRPr>
          </a:p>
        </p:txBody>
      </p:sp>
      <p:sp>
        <p:nvSpPr>
          <p:cNvPr id="82" name="Google Shape;82;p15"/>
          <p:cNvSpPr txBox="1"/>
          <p:nvPr/>
        </p:nvSpPr>
        <p:spPr>
          <a:xfrm>
            <a:off x="3037800" y="4201615"/>
            <a:ext cx="3068400" cy="46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Microsoft YaHei" panose="020B0503020204020204" charset="-122"/>
                <a:ea typeface="Microsoft YaHei" panose="020B0503020204020204" charset="-122"/>
              </a:rPr>
              <a:t>Online Individualized Seminar</a:t>
            </a:r>
            <a:endParaRPr>
              <a:solidFill>
                <a:srgbClr val="FFFFFF"/>
              </a:solidFill>
              <a:latin typeface="Microsoft YaHei" panose="020B0503020204020204" charset="-122"/>
              <a:ea typeface="Microsoft YaHei" panose="020B0503020204020204" charset="-122"/>
            </a:endParaRPr>
          </a:p>
          <a:p>
            <a:pPr marL="0" lvl="0" indent="0" algn="ctr" rtl="0">
              <a:spcBef>
                <a:spcPts val="0"/>
              </a:spcBef>
              <a:spcAft>
                <a:spcPts val="0"/>
              </a:spcAft>
              <a:buNone/>
            </a:pPr>
            <a:endParaRPr>
              <a:solidFill>
                <a:srgbClr val="FFFFFF"/>
              </a:solidFill>
              <a:latin typeface="Microsoft YaHei" panose="020B0503020204020204" charset="-122"/>
              <a:ea typeface="Microsoft YaHei" panose="020B0503020204020204" charset="-122"/>
            </a:endParaRPr>
          </a:p>
        </p:txBody>
      </p:sp>
      <p:sp>
        <p:nvSpPr>
          <p:cNvPr id="83" name="Google Shape;83;p15"/>
          <p:cNvSpPr txBox="1"/>
          <p:nvPr/>
        </p:nvSpPr>
        <p:spPr>
          <a:xfrm>
            <a:off x="6229875" y="4201615"/>
            <a:ext cx="2877000" cy="466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GB">
                <a:solidFill>
                  <a:srgbClr val="FFFFFF"/>
                </a:solidFill>
              </a:rPr>
              <a:t>Onsite</a:t>
            </a:r>
            <a:r>
              <a:rPr lang="en-GB" sz="1600">
                <a:solidFill>
                  <a:srgbClr val="4A86E8"/>
                </a:solidFill>
              </a:rPr>
              <a:t> </a:t>
            </a:r>
            <a:r>
              <a:rPr lang="en-GB">
                <a:solidFill>
                  <a:srgbClr val="FFFFFF"/>
                </a:solidFill>
              </a:rPr>
              <a:t>Research Bootcamp</a:t>
            </a:r>
            <a:endParaRPr>
              <a:solidFill>
                <a:srgbClr val="FFFFFF"/>
              </a:solidFill>
            </a:endParaRPr>
          </a:p>
          <a:p>
            <a:pPr marL="0" lvl="0" indent="0" algn="ctr" rtl="0">
              <a:spcBef>
                <a:spcPts val="0"/>
              </a:spcBef>
              <a:spcAft>
                <a:spcPts val="0"/>
              </a:spcAft>
              <a:buNone/>
            </a:pPr>
            <a:endParaRPr>
              <a:solidFill>
                <a:srgbClr val="FFFFFF"/>
              </a:solidFill>
            </a:endParaRPr>
          </a:p>
        </p:txBody>
      </p:sp>
      <p:sp>
        <p:nvSpPr>
          <p:cNvPr id="84" name="Google Shape;84;p15"/>
          <p:cNvSpPr txBox="1"/>
          <p:nvPr/>
        </p:nvSpPr>
        <p:spPr>
          <a:xfrm>
            <a:off x="3037800" y="449612"/>
            <a:ext cx="8119110" cy="7727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2400" b="1" dirty="0">
                <a:solidFill>
                  <a:srgbClr val="FFFFFF"/>
                </a:solidFill>
                <a:latin typeface="Microsoft YaHei" panose="020B0503020204020204" charset="-122"/>
                <a:ea typeface="Microsoft YaHei" panose="020B0503020204020204" charset="-122"/>
              </a:rPr>
              <a:t> </a:t>
            </a:r>
            <a:r>
              <a:rPr lang="en-GB" sz="2800" b="1" dirty="0">
                <a:solidFill>
                  <a:srgbClr val="FFFFFF"/>
                </a:solidFill>
                <a:latin typeface="Microsoft YaHei" panose="020B0503020204020204" charset="-122"/>
                <a:ea typeface="Microsoft YaHei" panose="020B0503020204020204" charset="-122"/>
              </a:rPr>
              <a:t>Core Programs</a:t>
            </a:r>
            <a:endParaRPr lang="en-GB" sz="2800" b="1" dirty="0">
              <a:solidFill>
                <a:srgbClr val="FFFFFF"/>
              </a:solidFill>
              <a:latin typeface="Microsoft YaHei" panose="020B0503020204020204" charset="-122"/>
              <a:ea typeface="Microsoft YaHei" panose="020B0503020204020204" charset="-122"/>
            </a:endParaRPr>
          </a:p>
        </p:txBody>
      </p:sp>
      <p:pic>
        <p:nvPicPr>
          <p:cNvPr id="2" name="图片 1" descr="logo白"/>
          <p:cNvPicPr>
            <a:picLocks noChangeAspect="1"/>
          </p:cNvPicPr>
          <p:nvPr/>
        </p:nvPicPr>
        <p:blipFill>
          <a:blip r:embed="rId5"/>
          <a:stretch>
            <a:fillRect/>
          </a:stretch>
        </p:blipFill>
        <p:spPr>
          <a:xfrm>
            <a:off x="8448675" y="150495"/>
            <a:ext cx="491490" cy="6464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6"/>
          <p:cNvSpPr txBox="1"/>
          <p:nvPr/>
        </p:nvSpPr>
        <p:spPr>
          <a:xfrm>
            <a:off x="0" y="0"/>
            <a:ext cx="3991200" cy="440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GB" sz="2000" b="1" i="0" u="none" strike="noStrike" kern="0" cap="none" spc="0" normalizeH="0" baseline="0" noProof="0">
                <a:ln>
                  <a:noFill/>
                </a:ln>
                <a:solidFill>
                  <a:srgbClr val="0070C0"/>
                </a:solidFill>
                <a:effectLst/>
                <a:uLnTx/>
                <a:uFillTx/>
                <a:latin typeface="Microsoft YaHei" panose="020B0503020204020204" charset="-122"/>
                <a:ea typeface="Microsoft YaHei" panose="020B0503020204020204" charset="-122"/>
                <a:cs typeface="Arial" panose="020B0604020202020204"/>
                <a:sym typeface="Arial" panose="020B0604020202020204"/>
              </a:rPr>
              <a:t>Online Research Seminar</a:t>
            </a:r>
            <a:endParaRPr kumimoji="0" lang="en-GB" sz="2000" b="1" i="0" u="none" strike="noStrike" kern="0" cap="none" spc="0" normalizeH="0" baseline="0" noProof="0">
              <a:ln>
                <a:noFill/>
              </a:ln>
              <a:solidFill>
                <a:srgbClr val="0070C0"/>
              </a:solidFill>
              <a:effectLst/>
              <a:uLnTx/>
              <a:uFillTx/>
              <a:latin typeface="Microsoft YaHei" panose="020B0503020204020204" charset="-122"/>
              <a:ea typeface="Microsoft YaHei" panose="020B0503020204020204" charset="-122"/>
              <a:cs typeface="Arial" panose="020B0604020202020204"/>
              <a:sym typeface="Arial" panose="020B0604020202020204"/>
            </a:endParaRPr>
          </a:p>
        </p:txBody>
      </p:sp>
      <p:sp>
        <p:nvSpPr>
          <p:cNvPr id="27" name="矩形 26"/>
          <p:cNvSpPr/>
          <p:nvPr>
            <p:custDataLst>
              <p:tags r:id="rId1"/>
            </p:custDataLst>
          </p:nvPr>
        </p:nvSpPr>
        <p:spPr>
          <a:xfrm>
            <a:off x="4488180" y="363855"/>
            <a:ext cx="118745" cy="4558665"/>
          </a:xfrm>
          <a:prstGeom prst="rect">
            <a:avLst/>
          </a:prstGeom>
          <a:solidFill>
            <a:sysClr val="window" lastClr="FFFFFF">
              <a:lumMod val="8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200" b="0" i="0" u="none" strike="noStrike" kern="0" cap="none" spc="0" normalizeH="0" baseline="0" noProof="0">
              <a:ln>
                <a:noFill/>
              </a:ln>
              <a:solidFill>
                <a:sysClr val="window" lastClr="FFFFFF"/>
              </a:solidFill>
              <a:effectLst/>
              <a:uLnTx/>
              <a:uFillTx/>
              <a:latin typeface="Arial" panose="020B0604020202020204"/>
              <a:ea typeface="+mn-ea"/>
              <a:cs typeface="+mn-cs"/>
              <a:sym typeface="Arial" panose="020B0604020202020204"/>
            </a:endParaRPr>
          </a:p>
        </p:txBody>
      </p:sp>
      <p:grpSp>
        <p:nvGrpSpPr>
          <p:cNvPr id="29" name="组合 28"/>
          <p:cNvGrpSpPr/>
          <p:nvPr/>
        </p:nvGrpSpPr>
        <p:grpSpPr>
          <a:xfrm>
            <a:off x="1372400" y="608965"/>
            <a:ext cx="6351740" cy="4067175"/>
            <a:chOff x="2019" y="383"/>
            <a:chExt cx="15215" cy="11678"/>
          </a:xfrm>
        </p:grpSpPr>
        <p:sp>
          <p:nvSpPr>
            <p:cNvPr id="31" name="椭圆 30"/>
            <p:cNvSpPr/>
            <p:nvPr>
              <p:custDataLst>
                <p:tags r:id="rId2"/>
              </p:custDataLst>
            </p:nvPr>
          </p:nvSpPr>
          <p:spPr>
            <a:xfrm>
              <a:off x="9136" y="405"/>
              <a:ext cx="900" cy="900"/>
            </a:xfrm>
            <a:prstGeom prst="ellipse">
              <a:avLst/>
            </a:prstGeom>
            <a:solidFill>
              <a:srgbClr val="1F74AD"/>
            </a:solidFill>
            <a:ln w="28575">
              <a:solidFill>
                <a:sysClr val="window" lastClr="FFFFFF"/>
              </a:solidFill>
            </a:ln>
          </p:spPr>
          <p:style>
            <a:lnRef idx="2">
              <a:srgbClr val="1F74AD">
                <a:shade val="50000"/>
              </a:srgbClr>
            </a:lnRef>
            <a:fillRef idx="1">
              <a:srgbClr val="1F74AD"/>
            </a:fillRef>
            <a:effectRef idx="0">
              <a:srgbClr val="1F74AD"/>
            </a:effectRef>
            <a:fontRef idx="minor">
              <a:sysClr val="window" lastClr="FFFFFF"/>
            </a:fontRef>
          </p:style>
          <p:txBody>
            <a:bodyPr wrap="none" lIns="91440" tIns="45720" rIns="91440" bIns="45720" anchor="ct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000" b="1" i="0" u="none" strike="noStrike" kern="0" cap="none" spc="0" normalizeH="0" baseline="0" noProof="0" dirty="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rPr>
                <a:t>Demo</a:t>
              </a:r>
              <a:endParaRPr kumimoji="0" lang="en-US" altLang="zh-CN" sz="1000" b="1" i="0" u="none" strike="noStrike" kern="0" cap="none" spc="0" normalizeH="0" baseline="0" noProof="0" dirty="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endParaRPr>
            </a:p>
          </p:txBody>
        </p:sp>
        <p:sp>
          <p:nvSpPr>
            <p:cNvPr id="33" name="等腰三角形 32"/>
            <p:cNvSpPr/>
            <p:nvPr>
              <p:custDataLst>
                <p:tags r:id="rId3"/>
              </p:custDataLst>
            </p:nvPr>
          </p:nvSpPr>
          <p:spPr>
            <a:xfrm rot="16200000">
              <a:off x="8661" y="664"/>
              <a:ext cx="443" cy="381"/>
            </a:xfrm>
            <a:prstGeom prst="triangle">
              <a:avLst/>
            </a:prstGeom>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200" b="0" i="0" u="none" strike="noStrike" kern="0" cap="none" spc="0" normalizeH="0" baseline="0" noProof="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endParaRPr>
            </a:p>
          </p:txBody>
        </p:sp>
        <p:sp>
          <p:nvSpPr>
            <p:cNvPr id="35" name="矩形 34"/>
            <p:cNvSpPr/>
            <p:nvPr>
              <p:custDataLst>
                <p:tags r:id="rId4"/>
              </p:custDataLst>
            </p:nvPr>
          </p:nvSpPr>
          <p:spPr bwMode="auto">
            <a:xfrm>
              <a:off x="2019" y="383"/>
              <a:ext cx="6263" cy="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ctr" anchorCtr="0"/>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marR="0" lvl="0" indent="0" algn="r" defTabSz="914400" rtl="0" eaLnBrk="1" fontAlgn="auto" latinLnBrk="0" hangingPunct="1">
                <a:lnSpc>
                  <a:spcPct val="120000"/>
                </a:lnSpc>
                <a:spcBef>
                  <a:spcPts val="0"/>
                </a:spcBef>
                <a:spcAft>
                  <a:spcPts val="0"/>
                </a:spcAft>
                <a:buClr>
                  <a:srgbClr val="000000"/>
                </a:buClr>
                <a:buSzTx/>
                <a:buFont typeface="Arial" panose="020B0604020202020204"/>
                <a:buNone/>
                <a:defRPr/>
              </a:pPr>
              <a:r>
                <a:rPr kumimoji="0" lang="en-US" altLang="zh-CN" sz="655" b="0" i="0" u="none" strike="noStrike" kern="1200" cap="none" spc="150" normalizeH="0" baseline="0" noProof="0">
                  <a:ln>
                    <a:noFill/>
                  </a:ln>
                  <a:solidFill>
                    <a:srgbClr val="000000">
                      <a:lumMod val="75000"/>
                      <a:lumOff val="25000"/>
                    </a:srgbClr>
                  </a:solidFill>
                  <a:effectLst/>
                  <a:uLnTx/>
                  <a:uFillTx/>
                  <a:latin typeface="Arial" panose="020B0604020202020204" pitchFamily="34" charset="0"/>
                  <a:ea typeface="Microsoft YaHei" panose="020B0503020204020204" charset="-122"/>
                  <a:cs typeface="Arial" panose="020B0604020202020204"/>
                  <a:sym typeface="Arial" panose="020B0604020202020204"/>
                </a:rPr>
                <a:t>1 month before the program</a:t>
              </a:r>
              <a:endParaRPr kumimoji="0" lang="en-US" altLang="zh-CN" sz="655" b="0" i="0" u="none" strike="noStrike" kern="1200" cap="none" spc="150" normalizeH="0" baseline="0" noProof="0">
                <a:ln>
                  <a:noFill/>
                </a:ln>
                <a:solidFill>
                  <a:srgbClr val="000000">
                    <a:lumMod val="75000"/>
                    <a:lumOff val="25000"/>
                  </a:srgbClr>
                </a:solidFill>
                <a:effectLst/>
                <a:uLnTx/>
                <a:uFillTx/>
                <a:latin typeface="Arial" panose="020B0604020202020204" pitchFamily="34" charset="0"/>
                <a:ea typeface="Microsoft YaHei" panose="020B0503020204020204" charset="-122"/>
                <a:cs typeface="Arial" panose="020B0604020202020204"/>
                <a:sym typeface="Arial" panose="020B0604020202020204"/>
              </a:endParaRPr>
            </a:p>
            <a:p>
              <a:pPr marL="0" marR="0" lvl="0" indent="0" algn="r" defTabSz="914400" rtl="0" eaLnBrk="1" fontAlgn="auto" latinLnBrk="0" hangingPunct="1">
                <a:lnSpc>
                  <a:spcPct val="120000"/>
                </a:lnSpc>
                <a:spcBef>
                  <a:spcPts val="0"/>
                </a:spcBef>
                <a:spcAft>
                  <a:spcPts val="0"/>
                </a:spcAft>
                <a:buClr>
                  <a:srgbClr val="000000"/>
                </a:buClr>
                <a:buSzTx/>
                <a:buFont typeface="Arial" panose="020B0604020202020204"/>
                <a:buNone/>
                <a:defRPr/>
              </a:pPr>
              <a:r>
                <a:rPr kumimoji="0" lang="en-US" altLang="zh-CN" sz="660" b="0" i="0" u="none" strike="noStrike" kern="1200" cap="none" spc="150" normalizeH="0" baseline="0" noProof="0">
                  <a:ln>
                    <a:noFill/>
                  </a:ln>
                  <a:solidFill>
                    <a:srgbClr val="000000">
                      <a:lumMod val="75000"/>
                      <a:lumOff val="25000"/>
                    </a:srgbClr>
                  </a:solidFill>
                  <a:effectLst/>
                  <a:uLnTx/>
                  <a:uFillTx/>
                  <a:latin typeface="Arial" panose="020B0604020202020204" pitchFamily="34" charset="0"/>
                  <a:ea typeface="Microsoft YaHei" panose="020B0503020204020204" charset="-122"/>
                  <a:cs typeface="Arial" panose="020B0604020202020204"/>
                  <a:sym typeface="Arial" panose="020B0604020202020204"/>
                </a:rPr>
                <a:t>30 minutes introduction+15 minutes Q&amp;A</a:t>
              </a:r>
              <a:endParaRPr kumimoji="0" lang="en-US" altLang="zh-CN" sz="660" b="0" i="0" u="none" strike="noStrike" kern="1200" cap="none" spc="150" normalizeH="0" baseline="0" noProof="0">
                <a:ln>
                  <a:noFill/>
                </a:ln>
                <a:solidFill>
                  <a:srgbClr val="000000">
                    <a:lumMod val="75000"/>
                    <a:lumOff val="25000"/>
                  </a:srgbClr>
                </a:solidFill>
                <a:effectLst/>
                <a:uLnTx/>
                <a:uFillTx/>
                <a:latin typeface="Arial" panose="020B0604020202020204" pitchFamily="34" charset="0"/>
                <a:ea typeface="Microsoft YaHei" panose="020B0503020204020204" charset="-122"/>
                <a:cs typeface="Arial" panose="020B0604020202020204"/>
                <a:sym typeface="Arial" panose="020B0604020202020204"/>
              </a:endParaRPr>
            </a:p>
          </p:txBody>
        </p:sp>
        <p:sp>
          <p:nvSpPr>
            <p:cNvPr id="37" name="椭圆 36"/>
            <p:cNvSpPr/>
            <p:nvPr>
              <p:custDataLst>
                <p:tags r:id="rId5"/>
              </p:custDataLst>
            </p:nvPr>
          </p:nvSpPr>
          <p:spPr>
            <a:xfrm>
              <a:off x="9150" y="3322"/>
              <a:ext cx="900" cy="900"/>
            </a:xfrm>
            <a:prstGeom prst="ellipse">
              <a:avLst/>
            </a:prstGeom>
            <a:solidFill>
              <a:srgbClr val="1AA3AA"/>
            </a:solidFill>
            <a:ln w="28575">
              <a:solidFill>
                <a:sysClr val="window" lastClr="FFFFFF"/>
              </a:solidFill>
            </a:ln>
          </p:spPr>
          <p:style>
            <a:lnRef idx="2">
              <a:srgbClr val="1F74AD">
                <a:shade val="50000"/>
              </a:srgbClr>
            </a:lnRef>
            <a:fillRef idx="1">
              <a:srgbClr val="1F74AD"/>
            </a:fillRef>
            <a:effectRef idx="0">
              <a:srgbClr val="1F74AD"/>
            </a:effectRef>
            <a:fontRef idx="minor">
              <a:sysClr val="window" lastClr="FFFFFF"/>
            </a:fontRef>
          </p:style>
          <p:txBody>
            <a:bodyPr wrap="none" lIns="91440" tIns="45720" rIns="91440" bIns="45720" anchor="ct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000" b="1" i="0" u="none" strike="noStrike" kern="0" cap="none" spc="0" normalizeH="0" baseline="0" noProof="0" dirty="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rPr>
                <a:t>W2</a:t>
              </a:r>
              <a:endParaRPr kumimoji="0" lang="en-US" altLang="zh-CN" sz="1000" b="1" i="0" u="none" strike="noStrike" kern="0" cap="none" spc="0" normalizeH="0" baseline="0" noProof="0" dirty="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endParaRPr>
            </a:p>
          </p:txBody>
        </p:sp>
        <p:sp>
          <p:nvSpPr>
            <p:cNvPr id="38" name="等腰三角形 37"/>
            <p:cNvSpPr/>
            <p:nvPr>
              <p:custDataLst>
                <p:tags r:id="rId6"/>
              </p:custDataLst>
            </p:nvPr>
          </p:nvSpPr>
          <p:spPr>
            <a:xfrm rot="16200000">
              <a:off x="8661" y="3582"/>
              <a:ext cx="443" cy="381"/>
            </a:xfrm>
            <a:prstGeom prst="triangle">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200" b="0" i="0" u="none" strike="noStrike" kern="0" cap="none" spc="0" normalizeH="0" baseline="0" noProof="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endParaRPr>
            </a:p>
          </p:txBody>
        </p:sp>
        <p:sp>
          <p:nvSpPr>
            <p:cNvPr id="39" name="矩形 38"/>
            <p:cNvSpPr/>
            <p:nvPr>
              <p:custDataLst>
                <p:tags r:id="rId7"/>
              </p:custDataLst>
            </p:nvPr>
          </p:nvSpPr>
          <p:spPr bwMode="auto">
            <a:xfrm>
              <a:off x="2509" y="3212"/>
              <a:ext cx="6263" cy="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ctr" anchorCtr="0"/>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marR="0" lvl="0" indent="0" algn="r" defTabSz="914400" rtl="0" eaLnBrk="1" fontAlgn="auto" latinLnBrk="0" hangingPunct="1">
                <a:lnSpc>
                  <a:spcPct val="120000"/>
                </a:lnSpc>
                <a:spcBef>
                  <a:spcPts val="0"/>
                </a:spcBef>
                <a:spcAft>
                  <a:spcPts val="0"/>
                </a:spcAft>
                <a:buClr>
                  <a:srgbClr val="000000"/>
                </a:buClr>
                <a:buSzTx/>
                <a:buFont typeface="Arial" panose="020B0604020202020204"/>
                <a:buNone/>
                <a:defRPr/>
              </a:pPr>
              <a:r>
                <a:rPr kumimoji="0" lang="en-US" altLang="zh-CN" sz="735" b="0" i="0" u="none" strike="noStrike" kern="1200" cap="none" spc="150" normalizeH="0" baseline="0" noProof="0">
                  <a:ln>
                    <a:noFill/>
                  </a:ln>
                  <a:solidFill>
                    <a:srgbClr val="000000">
                      <a:lumMod val="75000"/>
                      <a:lumOff val="25000"/>
                    </a:srgbClr>
                  </a:solidFill>
                  <a:effectLst/>
                  <a:uLnTx/>
                  <a:uFillTx/>
                  <a:latin typeface="Arial" panose="020B0604020202020204" pitchFamily="34" charset="0"/>
                  <a:ea typeface="Microsoft YaHei" panose="020B0503020204020204" charset="-122"/>
                  <a:cs typeface="Arial" panose="020B0604020202020204"/>
                  <a:sym typeface="+mn-ea"/>
                </a:rPr>
                <a:t>2H Lecture+90M Mentor+45M TA</a:t>
              </a:r>
              <a:endParaRPr kumimoji="0" lang="en-US" altLang="zh-CN" sz="735" b="0" i="0" u="none" strike="noStrike" kern="1200" cap="none" spc="150" normalizeH="0" baseline="0" noProof="0">
                <a:ln>
                  <a:noFill/>
                </a:ln>
                <a:solidFill>
                  <a:srgbClr val="000000">
                    <a:lumMod val="75000"/>
                    <a:lumOff val="25000"/>
                  </a:srgbClr>
                </a:solidFill>
                <a:effectLst/>
                <a:uLnTx/>
                <a:uFillTx/>
                <a:latin typeface="Arial" panose="020B0604020202020204" pitchFamily="34" charset="0"/>
                <a:ea typeface="Microsoft YaHei" panose="020B0503020204020204" charset="-122"/>
                <a:cs typeface="Arial" panose="020B0604020202020204"/>
                <a:sym typeface="+mn-ea"/>
              </a:endParaRPr>
            </a:p>
          </p:txBody>
        </p:sp>
        <p:sp>
          <p:nvSpPr>
            <p:cNvPr id="40" name="椭圆 39"/>
            <p:cNvSpPr/>
            <p:nvPr>
              <p:custDataLst>
                <p:tags r:id="rId8"/>
              </p:custDataLst>
            </p:nvPr>
          </p:nvSpPr>
          <p:spPr>
            <a:xfrm>
              <a:off x="9150" y="6030"/>
              <a:ext cx="900" cy="900"/>
            </a:xfrm>
            <a:prstGeom prst="ellipse">
              <a:avLst/>
            </a:prstGeom>
            <a:solidFill>
              <a:srgbClr val="9BBB59"/>
            </a:solidFill>
            <a:ln w="28575">
              <a:solidFill>
                <a:sysClr val="window" lastClr="FFFFFF"/>
              </a:solidFill>
            </a:ln>
          </p:spPr>
          <p:style>
            <a:lnRef idx="2">
              <a:srgbClr val="1F74AD">
                <a:shade val="50000"/>
              </a:srgbClr>
            </a:lnRef>
            <a:fillRef idx="1">
              <a:srgbClr val="1F74AD"/>
            </a:fillRef>
            <a:effectRef idx="0">
              <a:srgbClr val="1F74AD"/>
            </a:effectRef>
            <a:fontRef idx="minor">
              <a:sysClr val="window" lastClr="FFFFFF"/>
            </a:fontRef>
          </p:style>
          <p:txBody>
            <a:bodyPr wrap="none" lIns="91440" tIns="45720" rIns="91440" bIns="45720" anchor="ct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000" b="1" i="0" u="none" strike="noStrike" kern="0" cap="none" spc="0" normalizeH="0" baseline="0" noProof="0" dirty="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rPr>
                <a:t>W4</a:t>
              </a:r>
              <a:endParaRPr kumimoji="0" lang="en-US" altLang="zh-CN" sz="1000" b="1" i="0" u="none" strike="noStrike" kern="0" cap="none" spc="0" normalizeH="0" baseline="0" noProof="0" dirty="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endParaRPr>
            </a:p>
          </p:txBody>
        </p:sp>
        <p:sp>
          <p:nvSpPr>
            <p:cNvPr id="41" name="等腰三角形 40"/>
            <p:cNvSpPr/>
            <p:nvPr>
              <p:custDataLst>
                <p:tags r:id="rId9"/>
              </p:custDataLst>
            </p:nvPr>
          </p:nvSpPr>
          <p:spPr>
            <a:xfrm rot="16200000">
              <a:off x="8661" y="6290"/>
              <a:ext cx="443" cy="381"/>
            </a:xfrm>
            <a:prstGeom prst="triangle">
              <a:avLst/>
            </a:prstGeom>
            <a:solidFill>
              <a:srgbClr val="9BBB59"/>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200" b="0" i="0" u="none" strike="noStrike" kern="0" cap="none" spc="0" normalizeH="0" baseline="0" noProof="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endParaRPr>
            </a:p>
          </p:txBody>
        </p:sp>
        <p:sp>
          <p:nvSpPr>
            <p:cNvPr id="42" name="矩形 41"/>
            <p:cNvSpPr/>
            <p:nvPr>
              <p:custDataLst>
                <p:tags r:id="rId10"/>
              </p:custDataLst>
            </p:nvPr>
          </p:nvSpPr>
          <p:spPr bwMode="auto">
            <a:xfrm>
              <a:off x="2524" y="5921"/>
              <a:ext cx="6263" cy="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ctr" anchorCtr="0"/>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marR="0" lvl="0" indent="0" algn="r" defTabSz="914400" rtl="0" eaLnBrk="1" fontAlgn="auto" latinLnBrk="0" hangingPunct="1">
                <a:lnSpc>
                  <a:spcPct val="120000"/>
                </a:lnSpc>
                <a:spcBef>
                  <a:spcPts val="0"/>
                </a:spcBef>
                <a:spcAft>
                  <a:spcPts val="0"/>
                </a:spcAft>
                <a:buClr>
                  <a:srgbClr val="000000"/>
                </a:buClr>
                <a:buSzTx/>
                <a:buFont typeface="Arial" panose="020B0604020202020204"/>
                <a:buNone/>
                <a:defRPr/>
              </a:pPr>
              <a:r>
                <a:rPr kumimoji="0" lang="en-US" altLang="zh-CN" sz="735" b="0" i="0" u="none" strike="noStrike" kern="1200" cap="none" spc="150" normalizeH="0" baseline="0" noProof="0">
                  <a:ln>
                    <a:noFill/>
                  </a:ln>
                  <a:solidFill>
                    <a:srgbClr val="000000">
                      <a:lumMod val="75000"/>
                      <a:lumOff val="25000"/>
                    </a:srgbClr>
                  </a:solidFill>
                  <a:effectLst/>
                  <a:uLnTx/>
                  <a:uFillTx/>
                  <a:latin typeface="Arial" panose="020B0604020202020204" pitchFamily="34" charset="0"/>
                  <a:ea typeface="Microsoft YaHei" panose="020B0503020204020204" charset="-122"/>
                  <a:cs typeface="Arial" panose="020B0604020202020204"/>
                  <a:sym typeface="+mn-ea"/>
                </a:rPr>
                <a:t>2H Lecture+90M Mentor+45M TA</a:t>
              </a:r>
              <a:endParaRPr kumimoji="0" lang="en-US" altLang="zh-CN" sz="735" b="0" i="0" u="none" strike="noStrike" kern="1200" cap="none" spc="150" normalizeH="0" baseline="0" noProof="0">
                <a:ln>
                  <a:noFill/>
                </a:ln>
                <a:solidFill>
                  <a:srgbClr val="000000">
                    <a:lumMod val="75000"/>
                    <a:lumOff val="25000"/>
                  </a:srgbClr>
                </a:solidFill>
                <a:effectLst/>
                <a:uLnTx/>
                <a:uFillTx/>
                <a:latin typeface="Arial" panose="020B0604020202020204" pitchFamily="34" charset="0"/>
                <a:ea typeface="Microsoft YaHei" panose="020B0503020204020204" charset="-122"/>
                <a:cs typeface="Arial" panose="020B0604020202020204"/>
                <a:sym typeface="+mn-ea"/>
              </a:endParaRPr>
            </a:p>
          </p:txBody>
        </p:sp>
        <p:sp>
          <p:nvSpPr>
            <p:cNvPr id="43" name="椭圆 42"/>
            <p:cNvSpPr/>
            <p:nvPr>
              <p:custDataLst>
                <p:tags r:id="rId11"/>
              </p:custDataLst>
            </p:nvPr>
          </p:nvSpPr>
          <p:spPr>
            <a:xfrm>
              <a:off x="9136" y="1821"/>
              <a:ext cx="900" cy="900"/>
            </a:xfrm>
            <a:prstGeom prst="ellipse">
              <a:avLst/>
            </a:prstGeom>
            <a:solidFill>
              <a:srgbClr val="3498DB"/>
            </a:solidFill>
            <a:ln w="28575">
              <a:solidFill>
                <a:sysClr val="window" lastClr="FFFFFF"/>
              </a:solidFill>
            </a:ln>
          </p:spPr>
          <p:style>
            <a:lnRef idx="2">
              <a:srgbClr val="1F74AD">
                <a:shade val="50000"/>
              </a:srgbClr>
            </a:lnRef>
            <a:fillRef idx="1">
              <a:srgbClr val="1F74AD"/>
            </a:fillRef>
            <a:effectRef idx="0">
              <a:srgbClr val="1F74AD"/>
            </a:effectRef>
            <a:fontRef idx="minor">
              <a:sysClr val="window" lastClr="FFFFFF"/>
            </a:fontRef>
          </p:style>
          <p:txBody>
            <a:bodyPr wrap="none" lIns="91440" tIns="45720" rIns="91440" bIns="45720" anchor="ct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000" b="1" i="0" u="none" strike="noStrike" kern="0" cap="none" spc="0" normalizeH="0" baseline="0" noProof="0" dirty="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rPr>
                <a:t>W1</a:t>
              </a:r>
              <a:endParaRPr kumimoji="0" lang="en-US" altLang="zh-CN" sz="1000" b="1" i="0" u="none" strike="noStrike" kern="0" cap="none" spc="0" normalizeH="0" baseline="0" noProof="0" dirty="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endParaRPr>
            </a:p>
          </p:txBody>
        </p:sp>
        <p:sp>
          <p:nvSpPr>
            <p:cNvPr id="44" name="等腰三角形 43"/>
            <p:cNvSpPr/>
            <p:nvPr>
              <p:custDataLst>
                <p:tags r:id="rId12"/>
              </p:custDataLst>
            </p:nvPr>
          </p:nvSpPr>
          <p:spPr>
            <a:xfrm rot="5400000" flipH="1">
              <a:off x="10097" y="2081"/>
              <a:ext cx="443" cy="381"/>
            </a:xfrm>
            <a:prstGeom prst="triangle">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200" b="0" i="0" u="none" strike="noStrike" kern="0" cap="none" spc="0" normalizeH="0" baseline="0" noProof="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endParaRPr>
            </a:p>
          </p:txBody>
        </p:sp>
        <p:sp>
          <p:nvSpPr>
            <p:cNvPr id="45" name="矩形 44"/>
            <p:cNvSpPr/>
            <p:nvPr>
              <p:custDataLst>
                <p:tags r:id="rId13"/>
              </p:custDataLst>
            </p:nvPr>
          </p:nvSpPr>
          <p:spPr bwMode="auto">
            <a:xfrm>
              <a:off x="10737" y="1712"/>
              <a:ext cx="6263" cy="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ctr" anchorCtr="0"/>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marR="0" lvl="0" indent="0" algn="l" defTabSz="914400" rtl="0" eaLnBrk="1" fontAlgn="auto" latinLnBrk="0" hangingPunct="1">
                <a:lnSpc>
                  <a:spcPct val="120000"/>
                </a:lnSpc>
                <a:spcBef>
                  <a:spcPts val="0"/>
                </a:spcBef>
                <a:spcAft>
                  <a:spcPts val="0"/>
                </a:spcAft>
                <a:buClr>
                  <a:srgbClr val="000000"/>
                </a:buClr>
                <a:buSzTx/>
                <a:buFont typeface="Arial" panose="020B0604020202020204"/>
                <a:buNone/>
                <a:defRPr/>
              </a:pPr>
              <a:r>
                <a:rPr kumimoji="0" lang="en-US" altLang="zh-CN" sz="735" b="0" i="0" u="none" strike="noStrike" kern="1200" cap="none" spc="150" normalizeH="0" baseline="0" noProof="0">
                  <a:ln>
                    <a:noFill/>
                  </a:ln>
                  <a:solidFill>
                    <a:srgbClr val="000000">
                      <a:lumMod val="75000"/>
                      <a:lumOff val="25000"/>
                    </a:srgbClr>
                  </a:solidFill>
                  <a:effectLst/>
                  <a:uLnTx/>
                  <a:uFillTx/>
                  <a:latin typeface="Arial" panose="020B0604020202020204" pitchFamily="34" charset="0"/>
                  <a:ea typeface="Microsoft YaHei" panose="020B0503020204020204" charset="-122"/>
                  <a:cs typeface="Arial" panose="020B0604020202020204"/>
                  <a:sym typeface="Arial" panose="020B0604020202020204"/>
                </a:rPr>
                <a:t>2H Lecture+90M Mentor+45M TA</a:t>
              </a:r>
              <a:endParaRPr kumimoji="0" lang="en-US" altLang="zh-CN" sz="735" b="0" i="0" u="none" strike="noStrike" kern="1200" cap="none" spc="150" normalizeH="0" baseline="0" noProof="0">
                <a:ln>
                  <a:noFill/>
                </a:ln>
                <a:solidFill>
                  <a:srgbClr val="000000">
                    <a:lumMod val="75000"/>
                    <a:lumOff val="25000"/>
                  </a:srgbClr>
                </a:solidFill>
                <a:effectLst/>
                <a:uLnTx/>
                <a:uFillTx/>
                <a:latin typeface="Arial" panose="020B0604020202020204" pitchFamily="34" charset="0"/>
                <a:ea typeface="Microsoft YaHei" panose="020B0503020204020204" charset="-122"/>
                <a:cs typeface="Arial" panose="020B0604020202020204"/>
                <a:sym typeface="Arial" panose="020B0604020202020204"/>
              </a:endParaRPr>
            </a:p>
          </p:txBody>
        </p:sp>
        <p:sp>
          <p:nvSpPr>
            <p:cNvPr id="46" name="椭圆 45"/>
            <p:cNvSpPr/>
            <p:nvPr>
              <p:custDataLst>
                <p:tags r:id="rId14"/>
              </p:custDataLst>
            </p:nvPr>
          </p:nvSpPr>
          <p:spPr>
            <a:xfrm>
              <a:off x="9150" y="4676"/>
              <a:ext cx="900" cy="900"/>
            </a:xfrm>
            <a:prstGeom prst="ellipse">
              <a:avLst/>
            </a:prstGeom>
            <a:solidFill>
              <a:srgbClr val="69A35B"/>
            </a:solidFill>
            <a:ln w="28575">
              <a:solidFill>
                <a:sysClr val="window" lastClr="FFFFFF"/>
              </a:solidFill>
            </a:ln>
          </p:spPr>
          <p:style>
            <a:lnRef idx="2">
              <a:srgbClr val="1F74AD">
                <a:shade val="50000"/>
              </a:srgbClr>
            </a:lnRef>
            <a:fillRef idx="1">
              <a:srgbClr val="1F74AD"/>
            </a:fillRef>
            <a:effectRef idx="0">
              <a:srgbClr val="1F74AD"/>
            </a:effectRef>
            <a:fontRef idx="minor">
              <a:sysClr val="window" lastClr="FFFFFF"/>
            </a:fontRef>
          </p:style>
          <p:txBody>
            <a:bodyPr wrap="none" lIns="91440" tIns="45720" rIns="91440" bIns="45720" anchor="ct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000" b="1" i="0" u="none" strike="noStrike" kern="0" cap="none" spc="0" normalizeH="0" baseline="0" noProof="0" dirty="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rPr>
                <a:t>W3</a:t>
              </a:r>
              <a:endParaRPr kumimoji="0" lang="en-US" altLang="zh-CN" sz="1000" b="1" i="0" u="none" strike="noStrike" kern="0" cap="none" spc="0" normalizeH="0" baseline="0" noProof="0" dirty="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endParaRPr>
            </a:p>
          </p:txBody>
        </p:sp>
        <p:sp>
          <p:nvSpPr>
            <p:cNvPr id="65" name="等腰三角形 64"/>
            <p:cNvSpPr/>
            <p:nvPr>
              <p:custDataLst>
                <p:tags r:id="rId15"/>
              </p:custDataLst>
            </p:nvPr>
          </p:nvSpPr>
          <p:spPr>
            <a:xfrm rot="5400000" flipH="1">
              <a:off x="10097" y="4936"/>
              <a:ext cx="443" cy="381"/>
            </a:xfrm>
            <a:prstGeom prst="triangle">
              <a:avLst/>
            </a:prstGeom>
            <a:solidFill>
              <a:srgbClr val="69A35B"/>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200" b="0" i="0" u="none" strike="noStrike" kern="0" cap="none" spc="0" normalizeH="0" baseline="0" noProof="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endParaRPr>
            </a:p>
          </p:txBody>
        </p:sp>
        <p:sp>
          <p:nvSpPr>
            <p:cNvPr id="66" name="矩形 65"/>
            <p:cNvSpPr/>
            <p:nvPr>
              <p:custDataLst>
                <p:tags r:id="rId16"/>
              </p:custDataLst>
            </p:nvPr>
          </p:nvSpPr>
          <p:spPr bwMode="auto">
            <a:xfrm>
              <a:off x="10737" y="4569"/>
              <a:ext cx="6263" cy="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ctr" anchorCtr="0"/>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marR="0" lvl="0" indent="0" algn="l" defTabSz="914400" rtl="0" eaLnBrk="1" fontAlgn="auto" latinLnBrk="0" hangingPunct="1">
                <a:lnSpc>
                  <a:spcPct val="120000"/>
                </a:lnSpc>
                <a:spcBef>
                  <a:spcPts val="0"/>
                </a:spcBef>
                <a:spcAft>
                  <a:spcPts val="0"/>
                </a:spcAft>
                <a:buClr>
                  <a:srgbClr val="000000"/>
                </a:buClr>
                <a:buSzTx/>
                <a:buFont typeface="Arial" panose="020B0604020202020204"/>
                <a:buNone/>
                <a:defRPr/>
              </a:pPr>
              <a:r>
                <a:rPr kumimoji="0" lang="en-US" altLang="zh-CN" sz="735" b="0" i="0" u="none" strike="noStrike" kern="1200" cap="none" spc="150" normalizeH="0" baseline="0" noProof="0">
                  <a:ln>
                    <a:noFill/>
                  </a:ln>
                  <a:solidFill>
                    <a:srgbClr val="000000">
                      <a:lumMod val="75000"/>
                      <a:lumOff val="25000"/>
                    </a:srgbClr>
                  </a:solidFill>
                  <a:effectLst/>
                  <a:uLnTx/>
                  <a:uFillTx/>
                  <a:latin typeface="Arial" panose="020B0604020202020204" pitchFamily="34" charset="0"/>
                  <a:ea typeface="Microsoft YaHei" panose="020B0503020204020204" charset="-122"/>
                  <a:cs typeface="Arial" panose="020B0604020202020204"/>
                  <a:sym typeface="+mn-ea"/>
                </a:rPr>
                <a:t>2H Lecture+90M Mentor+45M TA</a:t>
              </a:r>
              <a:endParaRPr kumimoji="0" lang="en-US" altLang="zh-CN" sz="735" b="0" i="0" u="none" strike="noStrike" kern="1200" cap="none" spc="150" normalizeH="0" baseline="0" noProof="0">
                <a:ln>
                  <a:noFill/>
                </a:ln>
                <a:solidFill>
                  <a:srgbClr val="000000">
                    <a:lumMod val="75000"/>
                    <a:lumOff val="25000"/>
                  </a:srgbClr>
                </a:solidFill>
                <a:effectLst/>
                <a:uLnTx/>
                <a:uFillTx/>
                <a:latin typeface="Arial" panose="020B0604020202020204" pitchFamily="34" charset="0"/>
                <a:ea typeface="Microsoft YaHei" panose="020B0503020204020204" charset="-122"/>
                <a:cs typeface="Arial" panose="020B0604020202020204"/>
                <a:sym typeface="+mn-ea"/>
              </a:endParaRPr>
            </a:p>
          </p:txBody>
        </p:sp>
        <p:sp>
          <p:nvSpPr>
            <p:cNvPr id="67" name="椭圆 66"/>
            <p:cNvSpPr/>
            <p:nvPr>
              <p:custDataLst>
                <p:tags r:id="rId17"/>
              </p:custDataLst>
            </p:nvPr>
          </p:nvSpPr>
          <p:spPr>
            <a:xfrm>
              <a:off x="9150" y="7384"/>
              <a:ext cx="900" cy="900"/>
            </a:xfrm>
            <a:prstGeom prst="ellipse">
              <a:avLst/>
            </a:prstGeom>
            <a:solidFill>
              <a:srgbClr val="FFC000"/>
            </a:solidFill>
            <a:ln w="28575">
              <a:solidFill>
                <a:sysClr val="window" lastClr="FFFFFF"/>
              </a:solidFill>
            </a:ln>
          </p:spPr>
          <p:style>
            <a:lnRef idx="2">
              <a:srgbClr val="1F74AD">
                <a:shade val="50000"/>
              </a:srgbClr>
            </a:lnRef>
            <a:fillRef idx="1">
              <a:srgbClr val="1F74AD"/>
            </a:fillRef>
            <a:effectRef idx="0">
              <a:srgbClr val="1F74AD"/>
            </a:effectRef>
            <a:fontRef idx="minor">
              <a:sysClr val="window" lastClr="FFFFFF"/>
            </a:fontRef>
          </p:style>
          <p:txBody>
            <a:bodyPr wrap="none" lIns="91440" tIns="45720" rIns="91440" bIns="45720" anchor="ct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000" b="1" i="0" u="none" strike="noStrike" kern="0" cap="none" spc="0" normalizeH="0" baseline="0" noProof="0" dirty="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rPr>
                <a:t>W5</a:t>
              </a:r>
              <a:endParaRPr kumimoji="0" lang="en-US" altLang="zh-CN" sz="1000" b="1" i="0" u="none" strike="noStrike" kern="0" cap="none" spc="0" normalizeH="0" baseline="0" noProof="0" dirty="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endParaRPr>
            </a:p>
          </p:txBody>
        </p:sp>
        <p:sp>
          <p:nvSpPr>
            <p:cNvPr id="68" name="等腰三角形 67"/>
            <p:cNvSpPr/>
            <p:nvPr>
              <p:custDataLst>
                <p:tags r:id="rId18"/>
              </p:custDataLst>
            </p:nvPr>
          </p:nvSpPr>
          <p:spPr>
            <a:xfrm rot="5400000" flipH="1">
              <a:off x="10097" y="7643"/>
              <a:ext cx="443" cy="381"/>
            </a:xfrm>
            <a:prstGeom prst="triangle">
              <a:avLst/>
            </a:prstGeom>
            <a:solidFill>
              <a:srgbClr val="FFC000"/>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200" b="0" i="0" u="none" strike="noStrike" kern="0" cap="none" spc="0" normalizeH="0" baseline="0" noProof="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endParaRPr>
            </a:p>
          </p:txBody>
        </p:sp>
        <p:sp>
          <p:nvSpPr>
            <p:cNvPr id="69" name="矩形 68"/>
            <p:cNvSpPr/>
            <p:nvPr>
              <p:custDataLst>
                <p:tags r:id="rId19"/>
              </p:custDataLst>
            </p:nvPr>
          </p:nvSpPr>
          <p:spPr bwMode="auto">
            <a:xfrm>
              <a:off x="10918" y="7279"/>
              <a:ext cx="6082" cy="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ctr" anchorCtr="0"/>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marR="0" lvl="0" indent="0" algn="l" defTabSz="914400" rtl="0" eaLnBrk="1" fontAlgn="auto" latinLnBrk="0" hangingPunct="1">
                <a:lnSpc>
                  <a:spcPct val="120000"/>
                </a:lnSpc>
                <a:spcBef>
                  <a:spcPts val="0"/>
                </a:spcBef>
                <a:spcAft>
                  <a:spcPts val="0"/>
                </a:spcAft>
                <a:buClr>
                  <a:srgbClr val="000000"/>
                </a:buClr>
                <a:buSzTx/>
                <a:buFont typeface="Arial" panose="020B0604020202020204"/>
                <a:buNone/>
                <a:defRPr/>
              </a:pPr>
              <a:r>
                <a:rPr kumimoji="0" lang="en-US" altLang="zh-CN" sz="735" b="0" i="0" u="none" strike="noStrike" kern="1200" cap="none" spc="150" normalizeH="0" baseline="0" noProof="0">
                  <a:ln>
                    <a:noFill/>
                  </a:ln>
                  <a:solidFill>
                    <a:srgbClr val="000000">
                      <a:lumMod val="75000"/>
                      <a:lumOff val="25000"/>
                    </a:srgbClr>
                  </a:solidFill>
                  <a:effectLst/>
                  <a:uLnTx/>
                  <a:uFillTx/>
                  <a:latin typeface="Arial" panose="020B0604020202020204" pitchFamily="34" charset="0"/>
                  <a:ea typeface="Microsoft YaHei" panose="020B0503020204020204" charset="-122"/>
                  <a:cs typeface="Arial" panose="020B0604020202020204"/>
                  <a:sym typeface="+mn-ea"/>
                </a:rPr>
                <a:t>2H Research Seminar+90M Mentor+45M TA</a:t>
              </a:r>
              <a:endParaRPr kumimoji="0" lang="en-US" altLang="zh-CN" sz="735" b="0" i="0" u="none" strike="noStrike" kern="1200" cap="none" spc="150" normalizeH="0" baseline="0" noProof="0">
                <a:ln>
                  <a:noFill/>
                </a:ln>
                <a:solidFill>
                  <a:srgbClr val="000000">
                    <a:lumMod val="75000"/>
                    <a:lumOff val="25000"/>
                  </a:srgbClr>
                </a:solidFill>
                <a:effectLst/>
                <a:uLnTx/>
                <a:uFillTx/>
                <a:latin typeface="Arial" panose="020B0604020202020204" pitchFamily="34" charset="0"/>
                <a:ea typeface="Microsoft YaHei" panose="020B0503020204020204" charset="-122"/>
                <a:cs typeface="Arial" panose="020B0604020202020204"/>
                <a:sym typeface="+mn-ea"/>
              </a:endParaRPr>
            </a:p>
          </p:txBody>
        </p:sp>
        <p:sp>
          <p:nvSpPr>
            <p:cNvPr id="70" name="椭圆 69"/>
            <p:cNvSpPr/>
            <p:nvPr>
              <p:custDataLst>
                <p:tags r:id="rId20"/>
              </p:custDataLst>
            </p:nvPr>
          </p:nvSpPr>
          <p:spPr>
            <a:xfrm>
              <a:off x="9161" y="8603"/>
              <a:ext cx="900" cy="900"/>
            </a:xfrm>
            <a:prstGeom prst="ellipse">
              <a:avLst/>
            </a:prstGeom>
            <a:solidFill>
              <a:srgbClr val="9BBB59"/>
            </a:solidFill>
            <a:ln w="28575">
              <a:solidFill>
                <a:sysClr val="window" lastClr="FFFFFF"/>
              </a:solidFill>
            </a:ln>
          </p:spPr>
          <p:style>
            <a:lnRef idx="2">
              <a:srgbClr val="1F74AD">
                <a:shade val="50000"/>
              </a:srgbClr>
            </a:lnRef>
            <a:fillRef idx="1">
              <a:srgbClr val="1F74AD"/>
            </a:fillRef>
            <a:effectRef idx="0">
              <a:srgbClr val="1F74AD"/>
            </a:effectRef>
            <a:fontRef idx="minor">
              <a:sysClr val="window" lastClr="FFFFFF"/>
            </a:fontRef>
          </p:style>
          <p:txBody>
            <a:bodyPr wrap="none" lIns="91440" tIns="45720" rIns="91440" bIns="45720" anchor="ct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000" b="1" i="0" u="none" strike="noStrike" kern="0" cap="none" spc="0" normalizeH="0" baseline="0" noProof="0" dirty="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rPr>
                <a:t>W6</a:t>
              </a:r>
              <a:endParaRPr kumimoji="0" lang="en-US" altLang="zh-CN" sz="1000" b="1" i="0" u="none" strike="noStrike" kern="0" cap="none" spc="0" normalizeH="0" baseline="0" noProof="0" dirty="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endParaRPr>
            </a:p>
          </p:txBody>
        </p:sp>
        <p:sp>
          <p:nvSpPr>
            <p:cNvPr id="71" name="等腰三角形 70"/>
            <p:cNvSpPr/>
            <p:nvPr>
              <p:custDataLst>
                <p:tags r:id="rId21"/>
              </p:custDataLst>
            </p:nvPr>
          </p:nvSpPr>
          <p:spPr>
            <a:xfrm rot="16200000">
              <a:off x="8672" y="8863"/>
              <a:ext cx="443" cy="381"/>
            </a:xfrm>
            <a:prstGeom prst="triangle">
              <a:avLst/>
            </a:prstGeom>
            <a:solidFill>
              <a:srgbClr val="9BBB59"/>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200" b="0" i="0" u="none" strike="noStrike" kern="0" cap="none" spc="0" normalizeH="0" baseline="0" noProof="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endParaRPr>
            </a:p>
          </p:txBody>
        </p:sp>
        <p:sp>
          <p:nvSpPr>
            <p:cNvPr id="72" name="矩形 71"/>
            <p:cNvSpPr/>
            <p:nvPr>
              <p:custDataLst>
                <p:tags r:id="rId22"/>
              </p:custDataLst>
            </p:nvPr>
          </p:nvSpPr>
          <p:spPr bwMode="auto">
            <a:xfrm>
              <a:off x="2499" y="8498"/>
              <a:ext cx="6282" cy="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ctr" anchorCtr="0"/>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marR="0" lvl="0" indent="0" algn="r" defTabSz="914400" rtl="0" eaLnBrk="1" fontAlgn="auto" latinLnBrk="0" hangingPunct="1">
                <a:lnSpc>
                  <a:spcPct val="120000"/>
                </a:lnSpc>
                <a:spcBef>
                  <a:spcPts val="0"/>
                </a:spcBef>
                <a:spcAft>
                  <a:spcPts val="0"/>
                </a:spcAft>
                <a:buClr>
                  <a:srgbClr val="000000"/>
                </a:buClr>
                <a:buSzTx/>
                <a:buFont typeface="Arial" panose="020B0604020202020204"/>
                <a:buNone/>
                <a:defRPr/>
              </a:pPr>
              <a:r>
                <a:rPr kumimoji="0" lang="en-US" altLang="zh-CN" sz="735" b="0" i="0" u="none" strike="noStrike" kern="1200" cap="none" spc="150" normalizeH="0" baseline="0" noProof="0">
                  <a:ln>
                    <a:noFill/>
                  </a:ln>
                  <a:solidFill>
                    <a:srgbClr val="000000">
                      <a:lumMod val="75000"/>
                      <a:lumOff val="25000"/>
                    </a:srgbClr>
                  </a:solidFill>
                  <a:effectLst/>
                  <a:uLnTx/>
                  <a:uFillTx/>
                  <a:latin typeface="Arial" panose="020B0604020202020204" pitchFamily="34" charset="0"/>
                  <a:ea typeface="Microsoft YaHei" panose="020B0503020204020204" charset="-122"/>
                  <a:cs typeface="Arial" panose="020B0604020202020204"/>
                  <a:sym typeface="+mn-ea"/>
                </a:rPr>
                <a:t>2H Research Seminar+90M Mentor+90M TA</a:t>
              </a:r>
              <a:endParaRPr kumimoji="0" lang="en-US" altLang="zh-CN" sz="735" b="0" i="0" u="none" strike="noStrike" kern="1200" cap="none" spc="150" normalizeH="0" baseline="0" noProof="0">
                <a:ln>
                  <a:noFill/>
                </a:ln>
                <a:solidFill>
                  <a:srgbClr val="000000">
                    <a:lumMod val="75000"/>
                    <a:lumOff val="25000"/>
                  </a:srgbClr>
                </a:solidFill>
                <a:effectLst/>
                <a:uLnTx/>
                <a:uFillTx/>
                <a:latin typeface="Arial" panose="020B0604020202020204" pitchFamily="34" charset="0"/>
                <a:ea typeface="Microsoft YaHei" panose="020B0503020204020204" charset="-122"/>
                <a:cs typeface="Arial" panose="020B0604020202020204"/>
                <a:sym typeface="+mn-ea"/>
              </a:endParaRPr>
            </a:p>
          </p:txBody>
        </p:sp>
        <p:sp>
          <p:nvSpPr>
            <p:cNvPr id="73" name="椭圆 72"/>
            <p:cNvSpPr/>
            <p:nvPr>
              <p:custDataLst>
                <p:tags r:id="rId23"/>
              </p:custDataLst>
            </p:nvPr>
          </p:nvSpPr>
          <p:spPr>
            <a:xfrm>
              <a:off x="9203" y="9831"/>
              <a:ext cx="900" cy="900"/>
            </a:xfrm>
            <a:prstGeom prst="ellipse">
              <a:avLst/>
            </a:prstGeom>
            <a:solidFill>
              <a:srgbClr val="FFC000"/>
            </a:solidFill>
            <a:ln w="28575">
              <a:solidFill>
                <a:sysClr val="window" lastClr="FFFFFF"/>
              </a:solidFill>
            </a:ln>
          </p:spPr>
          <p:style>
            <a:lnRef idx="2">
              <a:srgbClr val="1F74AD">
                <a:shade val="50000"/>
              </a:srgbClr>
            </a:lnRef>
            <a:fillRef idx="1">
              <a:srgbClr val="1F74AD"/>
            </a:fillRef>
            <a:effectRef idx="0">
              <a:srgbClr val="1F74AD"/>
            </a:effectRef>
            <a:fontRef idx="minor">
              <a:sysClr val="window" lastClr="FFFFFF"/>
            </a:fontRef>
          </p:style>
          <p:txBody>
            <a:bodyPr wrap="none" lIns="91440" tIns="45720" rIns="91440" bIns="45720" anchor="ct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000" b="1" i="0" u="none" strike="noStrike" kern="0" cap="none" spc="0" normalizeH="0" baseline="0" noProof="0" dirty="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rPr>
                <a:t>W7</a:t>
              </a:r>
              <a:endParaRPr kumimoji="0" lang="en-US" altLang="zh-CN" sz="1000" b="1" i="0" u="none" strike="noStrike" kern="0" cap="none" spc="0" normalizeH="0" baseline="0" noProof="0" dirty="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endParaRPr>
            </a:p>
          </p:txBody>
        </p:sp>
        <p:sp>
          <p:nvSpPr>
            <p:cNvPr id="74" name="等腰三角形 73"/>
            <p:cNvSpPr/>
            <p:nvPr>
              <p:custDataLst>
                <p:tags r:id="rId24"/>
              </p:custDataLst>
            </p:nvPr>
          </p:nvSpPr>
          <p:spPr>
            <a:xfrm rot="5400000" flipH="1">
              <a:off x="10150" y="10090"/>
              <a:ext cx="443" cy="381"/>
            </a:xfrm>
            <a:prstGeom prst="triangle">
              <a:avLst/>
            </a:prstGeom>
            <a:solidFill>
              <a:srgbClr val="FFC000"/>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200" b="0" i="0" u="none" strike="noStrike" kern="0" cap="none" spc="0" normalizeH="0" baseline="0" noProof="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endParaRPr>
            </a:p>
          </p:txBody>
        </p:sp>
        <p:sp>
          <p:nvSpPr>
            <p:cNvPr id="75" name="矩形 74"/>
            <p:cNvSpPr/>
            <p:nvPr>
              <p:custDataLst>
                <p:tags r:id="rId25"/>
              </p:custDataLst>
            </p:nvPr>
          </p:nvSpPr>
          <p:spPr bwMode="auto">
            <a:xfrm>
              <a:off x="10971" y="9726"/>
              <a:ext cx="6263" cy="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ctr" anchorCtr="0">
              <a:normAutofit/>
            </a:bodyPr>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marR="0" lvl="0" indent="0" algn="l" defTabSz="914400" rtl="0" eaLnBrk="1" fontAlgn="auto" latinLnBrk="0" hangingPunct="1">
                <a:lnSpc>
                  <a:spcPct val="120000"/>
                </a:lnSpc>
                <a:spcBef>
                  <a:spcPts val="0"/>
                </a:spcBef>
                <a:spcAft>
                  <a:spcPts val="0"/>
                </a:spcAft>
                <a:buClr>
                  <a:srgbClr val="000000"/>
                </a:buClr>
                <a:buSzTx/>
                <a:buFont typeface="Arial" panose="020B0604020202020204"/>
                <a:buNone/>
                <a:defRPr/>
              </a:pPr>
              <a:r>
                <a:rPr kumimoji="0" lang="en-US" altLang="zh-CN" sz="1200" b="0" i="0" u="none" strike="noStrike" kern="1200" cap="none" spc="150" normalizeH="0" baseline="0" noProof="0">
                  <a:ln>
                    <a:noFill/>
                  </a:ln>
                  <a:solidFill>
                    <a:srgbClr val="000000">
                      <a:lumMod val="75000"/>
                      <a:lumOff val="25000"/>
                    </a:srgbClr>
                  </a:solidFill>
                  <a:effectLst/>
                  <a:uLnTx/>
                  <a:uFillTx/>
                  <a:latin typeface="Arial" panose="020B0604020202020204" pitchFamily="34" charset="0"/>
                  <a:ea typeface="Microsoft YaHei" panose="020B0503020204020204" charset="-122"/>
                  <a:cs typeface="Arial" panose="020B0604020202020204"/>
                  <a:sym typeface="Arial" panose="020B0604020202020204"/>
                </a:rPr>
                <a:t>2H Final Presentation</a:t>
              </a:r>
              <a:endParaRPr kumimoji="0" lang="en-US" altLang="zh-CN" sz="1200" b="0" i="0" u="none" strike="noStrike" kern="1200" cap="none" spc="150" normalizeH="0" baseline="0" noProof="0">
                <a:ln>
                  <a:noFill/>
                </a:ln>
                <a:solidFill>
                  <a:srgbClr val="000000">
                    <a:lumMod val="75000"/>
                    <a:lumOff val="25000"/>
                  </a:srgbClr>
                </a:solidFill>
                <a:effectLst/>
                <a:uLnTx/>
                <a:uFillTx/>
                <a:latin typeface="Arial" panose="020B0604020202020204" pitchFamily="34" charset="0"/>
                <a:ea typeface="Microsoft YaHei" panose="020B0503020204020204" charset="-122"/>
                <a:cs typeface="Arial" panose="020B0604020202020204"/>
                <a:sym typeface="Arial" panose="020B0604020202020204"/>
              </a:endParaRPr>
            </a:p>
          </p:txBody>
        </p:sp>
        <p:sp>
          <p:nvSpPr>
            <p:cNvPr id="76" name="椭圆 75"/>
            <p:cNvSpPr/>
            <p:nvPr>
              <p:custDataLst>
                <p:tags r:id="rId26"/>
              </p:custDataLst>
            </p:nvPr>
          </p:nvSpPr>
          <p:spPr>
            <a:xfrm>
              <a:off x="9214" y="11050"/>
              <a:ext cx="900" cy="900"/>
            </a:xfrm>
            <a:prstGeom prst="ellipse">
              <a:avLst/>
            </a:prstGeom>
            <a:solidFill>
              <a:srgbClr val="FF0000"/>
            </a:solidFill>
            <a:ln w="28575">
              <a:solidFill>
                <a:sysClr val="window" lastClr="FFFFFF"/>
              </a:solidFill>
            </a:ln>
          </p:spPr>
          <p:style>
            <a:lnRef idx="2">
              <a:srgbClr val="1F74AD">
                <a:shade val="50000"/>
              </a:srgbClr>
            </a:lnRef>
            <a:fillRef idx="1">
              <a:srgbClr val="1F74AD"/>
            </a:fillRef>
            <a:effectRef idx="0">
              <a:srgbClr val="1F74AD"/>
            </a:effectRef>
            <a:fontRef idx="minor">
              <a:sysClr val="window" lastClr="FFFFFF"/>
            </a:fontRef>
          </p:style>
          <p:txBody>
            <a:bodyPr wrap="none" lIns="91440" tIns="45720" rIns="91440" bIns="45720" anchor="ctr">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900" b="1" i="0" u="none" strike="noStrike" kern="0" cap="none" spc="0" normalizeH="0" baseline="0" noProof="0" dirty="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rPr>
                <a:t>Writing</a:t>
              </a:r>
              <a:endParaRPr kumimoji="0" lang="en-US" altLang="zh-CN" sz="900" b="1" i="0" u="none" strike="noStrike" kern="0" cap="none" spc="0" normalizeH="0" baseline="0" noProof="0" dirty="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endParaRPr>
            </a:p>
          </p:txBody>
        </p:sp>
        <p:sp>
          <p:nvSpPr>
            <p:cNvPr id="77" name="等腰三角形 76"/>
            <p:cNvSpPr/>
            <p:nvPr>
              <p:custDataLst>
                <p:tags r:id="rId27"/>
              </p:custDataLst>
            </p:nvPr>
          </p:nvSpPr>
          <p:spPr>
            <a:xfrm rot="16200000">
              <a:off x="8725" y="11310"/>
              <a:ext cx="443" cy="381"/>
            </a:xfrm>
            <a:prstGeom prst="triangle">
              <a:avLst/>
            </a:prstGeom>
            <a:solidFill>
              <a:srgbClr val="FF0000"/>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sz="1200" b="0" i="0" u="none" strike="noStrike" kern="0" cap="none" spc="0" normalizeH="0" baseline="0" noProof="0">
                <a:ln>
                  <a:noFill/>
                </a:ln>
                <a:solidFill>
                  <a:sysClr val="window" lastClr="FFFFFF"/>
                </a:solidFill>
                <a:effectLst/>
                <a:uLnTx/>
                <a:uFillTx/>
                <a:latin typeface="Microsoft YaHei" panose="020B0503020204020204" charset="-122"/>
                <a:ea typeface="Microsoft YaHei" panose="020B0503020204020204" charset="-122"/>
                <a:cs typeface="+mn-cs"/>
                <a:sym typeface="Arial" panose="020B0604020202020204"/>
              </a:endParaRPr>
            </a:p>
          </p:txBody>
        </p:sp>
        <p:sp>
          <p:nvSpPr>
            <p:cNvPr id="78" name="矩形 77"/>
            <p:cNvSpPr/>
            <p:nvPr>
              <p:custDataLst>
                <p:tags r:id="rId28"/>
              </p:custDataLst>
            </p:nvPr>
          </p:nvSpPr>
          <p:spPr bwMode="auto">
            <a:xfrm>
              <a:off x="2399" y="10941"/>
              <a:ext cx="6512" cy="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0" rIns="91440" bIns="45720" anchor="ctr" anchorCtr="0"/>
            <a:lstStyle>
              <a:defPPr>
                <a:defRPr lang="zh-CN"/>
              </a:defPPr>
              <a:lvl1pPr marL="0" algn="l" defTabSz="914400" rtl="0" eaLnBrk="1" latinLnBrk="0" hangingPunct="1">
                <a:defRPr sz="1800" kern="1200">
                  <a:solidFill>
                    <a:srgbClr val="000000"/>
                  </a:solidFill>
                </a:defRPr>
              </a:lvl1pPr>
              <a:lvl2pPr marL="457200" algn="l" defTabSz="914400" rtl="0" eaLnBrk="1" latinLnBrk="0" hangingPunct="1">
                <a:defRPr sz="1800" kern="1200">
                  <a:solidFill>
                    <a:srgbClr val="000000"/>
                  </a:solidFill>
                </a:defRPr>
              </a:lvl2pPr>
              <a:lvl3pPr marL="914400" algn="l" defTabSz="914400" rtl="0" eaLnBrk="1" latinLnBrk="0" hangingPunct="1">
                <a:defRPr sz="1800" kern="1200">
                  <a:solidFill>
                    <a:srgbClr val="000000"/>
                  </a:solidFill>
                </a:defRPr>
              </a:lvl3pPr>
              <a:lvl4pPr marL="1371600" algn="l" defTabSz="914400" rtl="0" eaLnBrk="1" latinLnBrk="0" hangingPunct="1">
                <a:defRPr sz="1800" kern="1200">
                  <a:solidFill>
                    <a:srgbClr val="000000"/>
                  </a:solidFill>
                </a:defRPr>
              </a:lvl4pPr>
              <a:lvl5pPr marL="1828800" algn="l" defTabSz="914400" rtl="0" eaLnBrk="1" latinLnBrk="0" hangingPunct="1">
                <a:defRPr sz="1800" kern="1200">
                  <a:solidFill>
                    <a:srgbClr val="000000"/>
                  </a:solidFill>
                </a:defRPr>
              </a:lvl5pPr>
              <a:lvl6pPr marL="2286000" algn="l" defTabSz="914400" rtl="0" eaLnBrk="1" latinLnBrk="0" hangingPunct="1">
                <a:defRPr sz="1800" kern="1200">
                  <a:solidFill>
                    <a:srgbClr val="000000"/>
                  </a:solidFill>
                </a:defRPr>
              </a:lvl6pPr>
              <a:lvl7pPr marL="2743200" algn="l" defTabSz="914400" rtl="0" eaLnBrk="1" latinLnBrk="0" hangingPunct="1">
                <a:defRPr sz="1800" kern="1200">
                  <a:solidFill>
                    <a:srgbClr val="000000"/>
                  </a:solidFill>
                </a:defRPr>
              </a:lvl7pPr>
              <a:lvl8pPr marL="3200400" algn="l" defTabSz="914400" rtl="0" eaLnBrk="1" latinLnBrk="0" hangingPunct="1">
                <a:defRPr sz="1800" kern="1200">
                  <a:solidFill>
                    <a:srgbClr val="000000"/>
                  </a:solidFill>
                </a:defRPr>
              </a:lvl8pPr>
              <a:lvl9pPr marL="3657600" algn="l" defTabSz="914400" rtl="0" eaLnBrk="1" latinLnBrk="0" hangingPunct="1">
                <a:defRPr sz="1800" kern="1200">
                  <a:solidFill>
                    <a:srgbClr val="000000"/>
                  </a:solidFill>
                </a:defRPr>
              </a:lvl9pPr>
            </a:lstStyle>
            <a:p>
              <a:pPr marL="0" marR="0" lvl="0" indent="0" algn="r" defTabSz="914400" rtl="0" eaLnBrk="1" fontAlgn="auto" latinLnBrk="0" hangingPunct="1">
                <a:lnSpc>
                  <a:spcPct val="120000"/>
                </a:lnSpc>
                <a:spcBef>
                  <a:spcPts val="0"/>
                </a:spcBef>
                <a:spcAft>
                  <a:spcPts val="0"/>
                </a:spcAft>
                <a:buClr>
                  <a:srgbClr val="000000"/>
                </a:buClr>
                <a:buSzTx/>
                <a:buFont typeface="Arial" panose="020B0604020202020204"/>
                <a:buNone/>
                <a:defRPr/>
              </a:pPr>
              <a:r>
                <a:rPr kumimoji="0" lang="en-US" altLang="zh-CN" sz="735" b="0" i="0" u="none" strike="noStrike" kern="1200" cap="none" spc="150" normalizeH="0" baseline="0" noProof="0">
                  <a:ln>
                    <a:noFill/>
                  </a:ln>
                  <a:solidFill>
                    <a:srgbClr val="000000">
                      <a:lumMod val="75000"/>
                      <a:lumOff val="25000"/>
                    </a:srgbClr>
                  </a:solidFill>
                  <a:effectLst/>
                  <a:uLnTx/>
                  <a:uFillTx/>
                  <a:latin typeface="Arial" panose="020B0604020202020204" pitchFamily="34" charset="0"/>
                  <a:ea typeface="Microsoft YaHei" panose="020B0503020204020204" charset="-122"/>
                  <a:cs typeface="Arial" panose="020B0604020202020204"/>
                  <a:sym typeface="Arial" panose="020B0604020202020204"/>
                </a:rPr>
                <a:t>5 weeks taught by GEC researchers</a:t>
              </a:r>
              <a:endParaRPr kumimoji="0" lang="en-US" altLang="zh-CN" sz="735" b="0" i="0" u="none" strike="noStrike" kern="1200" cap="none" spc="150" normalizeH="0" baseline="0" noProof="0">
                <a:ln>
                  <a:noFill/>
                </a:ln>
                <a:solidFill>
                  <a:srgbClr val="000000">
                    <a:lumMod val="75000"/>
                    <a:lumOff val="25000"/>
                  </a:srgbClr>
                </a:solidFill>
                <a:effectLst/>
                <a:uLnTx/>
                <a:uFillTx/>
                <a:latin typeface="Arial" panose="020B0604020202020204" pitchFamily="34" charset="0"/>
                <a:ea typeface="Microsoft YaHei" panose="020B0503020204020204" charset="-122"/>
                <a:cs typeface="Arial" panose="020B0604020202020204"/>
                <a:sym typeface="Arial" panose="020B0604020202020204"/>
              </a:endParaRPr>
            </a:p>
          </p:txBody>
        </p:sp>
      </p:grpSp>
      <p:sp>
        <p:nvSpPr>
          <p:cNvPr id="79" name="矩形 78"/>
          <p:cNvSpPr/>
          <p:nvPr/>
        </p:nvSpPr>
        <p:spPr>
          <a:xfrm>
            <a:off x="1705610" y="1111885"/>
            <a:ext cx="5649595" cy="1812290"/>
          </a:xfrm>
          <a:prstGeom prst="rect">
            <a:avLst/>
          </a:prstGeom>
          <a:noFill/>
          <a:ln w="34925" cmpd="sng">
            <a:solidFill>
              <a:schemeClr val="accent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zh-CN" altLang="en-US" sz="1200" b="0" i="0" u="none" strike="noStrike" kern="0" cap="none" spc="0" normalizeH="0" baseline="0" noProof="0">
              <a:ln>
                <a:noFill/>
              </a:ln>
              <a:solidFill>
                <a:srgbClr val="FFFFFF"/>
              </a:solidFill>
              <a:effectLst/>
              <a:uLnTx/>
              <a:uFillTx/>
              <a:latin typeface="Arial" panose="020B0604020202020204"/>
              <a:ea typeface="SimSun" panose="02010600030101010101" pitchFamily="2" charset="-122"/>
              <a:cs typeface="+mn-cs"/>
              <a:sym typeface="Arial" panose="020B0604020202020204"/>
            </a:endParaRPr>
          </a:p>
        </p:txBody>
      </p:sp>
      <p:sp>
        <p:nvSpPr>
          <p:cNvPr id="80" name="矩形 79"/>
          <p:cNvSpPr/>
          <p:nvPr/>
        </p:nvSpPr>
        <p:spPr>
          <a:xfrm>
            <a:off x="1705610" y="2981325"/>
            <a:ext cx="5649595" cy="835025"/>
          </a:xfrm>
          <a:prstGeom prst="rect">
            <a:avLst/>
          </a:prstGeom>
          <a:noFill/>
          <a:ln w="34925" cmpd="sng">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zh-CN" altLang="en-US" sz="1200" b="0" i="0" u="none" strike="noStrike" kern="0" cap="none" spc="0" normalizeH="0" baseline="0" noProof="0">
              <a:ln>
                <a:noFill/>
              </a:ln>
              <a:solidFill>
                <a:srgbClr val="FFFFFF"/>
              </a:solidFill>
              <a:effectLst/>
              <a:uLnTx/>
              <a:uFillTx/>
              <a:latin typeface="Arial" panose="020B0604020202020204"/>
              <a:ea typeface="SimSun" panose="02010600030101010101" pitchFamily="2" charset="-122"/>
              <a:cs typeface="+mn-cs"/>
              <a:sym typeface="Arial" panose="020B0604020202020204"/>
            </a:endParaRPr>
          </a:p>
        </p:txBody>
      </p:sp>
      <p:sp>
        <p:nvSpPr>
          <p:cNvPr id="81" name="矩形 80"/>
          <p:cNvSpPr/>
          <p:nvPr/>
        </p:nvSpPr>
        <p:spPr>
          <a:xfrm>
            <a:off x="1705610" y="3863340"/>
            <a:ext cx="5649595" cy="387985"/>
          </a:xfrm>
          <a:prstGeom prst="rect">
            <a:avLst/>
          </a:prstGeom>
          <a:noFill/>
          <a:ln w="34925" cmpd="sng">
            <a:solidFill>
              <a:schemeClr val="accent4">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zh-CN" altLang="en-US" sz="1200" b="0" i="0" u="none" strike="noStrike" kern="0" cap="none" spc="0" normalizeH="0" baseline="0" noProof="0">
              <a:ln>
                <a:noFill/>
              </a:ln>
              <a:solidFill>
                <a:srgbClr val="FFFFFF"/>
              </a:solidFill>
              <a:effectLst/>
              <a:uLnTx/>
              <a:uFillTx/>
              <a:latin typeface="Arial" panose="020B0604020202020204"/>
              <a:ea typeface="SimSun" panose="02010600030101010101" pitchFamily="2" charset="-122"/>
              <a:cs typeface="+mn-cs"/>
              <a:sym typeface="Arial" panose="020B0604020202020204"/>
            </a:endParaRPr>
          </a:p>
        </p:txBody>
      </p:sp>
      <p:sp>
        <p:nvSpPr>
          <p:cNvPr id="82" name="文本框 81"/>
          <p:cNvSpPr txBox="1"/>
          <p:nvPr/>
        </p:nvSpPr>
        <p:spPr>
          <a:xfrm>
            <a:off x="155575" y="1946910"/>
            <a:ext cx="145034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400" b="0" i="0" u="none" strike="noStrike" kern="0" cap="none" spc="0" normalizeH="0" baseline="0" noProof="0">
                <a:ln>
                  <a:noFill/>
                </a:ln>
                <a:solidFill>
                  <a:srgbClr val="212121">
                    <a:lumMod val="60000"/>
                    <a:lumOff val="40000"/>
                  </a:srgbClr>
                </a:solidFill>
                <a:effectLst/>
                <a:uLnTx/>
                <a:uFillTx/>
                <a:latin typeface="Arial" panose="020B0604020202020204"/>
                <a:cs typeface="Arial" panose="020B0604020202020204"/>
                <a:sym typeface="Arial" panose="020B0604020202020204"/>
              </a:rPr>
              <a:t>8 contact hours</a:t>
            </a:r>
            <a:endParaRPr kumimoji="0" lang="en-US" altLang="zh-CN" sz="1400" b="0" i="0" u="none" strike="noStrike" kern="0" cap="none" spc="0" normalizeH="0" baseline="0" noProof="0">
              <a:ln>
                <a:noFill/>
              </a:ln>
              <a:solidFill>
                <a:srgbClr val="212121">
                  <a:lumMod val="60000"/>
                  <a:lumOff val="40000"/>
                </a:srgbClr>
              </a:solidFill>
              <a:effectLst/>
              <a:uLnTx/>
              <a:uFillTx/>
              <a:latin typeface="Arial" panose="020B0604020202020204"/>
              <a:cs typeface="Arial" panose="020B0604020202020204"/>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400" b="0" i="0" u="none" strike="noStrike" kern="0" cap="none" spc="0" normalizeH="0" baseline="0" noProof="0">
                <a:ln>
                  <a:noFill/>
                </a:ln>
                <a:solidFill>
                  <a:srgbClr val="212121">
                    <a:lumMod val="60000"/>
                    <a:lumOff val="40000"/>
                  </a:srgbClr>
                </a:solidFill>
                <a:effectLst/>
                <a:uLnTx/>
                <a:uFillTx/>
                <a:latin typeface="Arial" panose="020B0604020202020204"/>
                <a:cs typeface="Arial" panose="020B0604020202020204"/>
                <a:sym typeface="Arial" panose="020B0604020202020204"/>
              </a:rPr>
              <a:t>4 Lectures</a:t>
            </a:r>
            <a:endParaRPr kumimoji="0" lang="en-US" altLang="zh-CN" sz="1400" b="0" i="0" u="none" strike="noStrike" kern="0" cap="none" spc="0" normalizeH="0" baseline="0" noProof="0">
              <a:ln>
                <a:noFill/>
              </a:ln>
              <a:solidFill>
                <a:srgbClr val="212121">
                  <a:lumMod val="60000"/>
                  <a:lumOff val="40000"/>
                </a:srgbClr>
              </a:solidFill>
              <a:effectLst/>
              <a:uLnTx/>
              <a:uFillTx/>
              <a:latin typeface="Arial" panose="020B0604020202020204"/>
              <a:cs typeface="Arial" panose="020B0604020202020204"/>
              <a:sym typeface="Arial" panose="020B0604020202020204"/>
            </a:endParaRPr>
          </a:p>
        </p:txBody>
      </p:sp>
      <p:sp>
        <p:nvSpPr>
          <p:cNvPr id="83" name="文本框 82"/>
          <p:cNvSpPr txBox="1"/>
          <p:nvPr/>
        </p:nvSpPr>
        <p:spPr>
          <a:xfrm>
            <a:off x="52705" y="2968625"/>
            <a:ext cx="1769110"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200" b="0" i="0" u="none" strike="noStrike" kern="0" cap="none" spc="0" normalizeH="0" baseline="0" noProof="0">
                <a:ln>
                  <a:noFill/>
                </a:ln>
                <a:solidFill>
                  <a:srgbClr val="0097A7">
                    <a:lumMod val="75000"/>
                  </a:srgbClr>
                </a:solidFill>
                <a:effectLst/>
                <a:uLnTx/>
                <a:uFillTx/>
                <a:latin typeface="Arial" panose="020B0604020202020204"/>
                <a:cs typeface="Arial" panose="020B0604020202020204"/>
                <a:sym typeface="Arial" panose="020B0604020202020204"/>
              </a:rPr>
              <a:t>4 contact hours</a:t>
            </a:r>
            <a:endParaRPr kumimoji="0" lang="en-US" altLang="zh-CN" sz="1200" b="0" i="0" u="none" strike="noStrike" kern="0" cap="none" spc="0" normalizeH="0" baseline="0" noProof="0">
              <a:ln>
                <a:noFill/>
              </a:ln>
              <a:solidFill>
                <a:srgbClr val="0097A7">
                  <a:lumMod val="75000"/>
                </a:srgbClr>
              </a:solidFill>
              <a:effectLst/>
              <a:uLnTx/>
              <a:uFillTx/>
              <a:latin typeface="Arial" panose="020B0604020202020204"/>
              <a:cs typeface="Arial" panose="020B0604020202020204"/>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200" b="0" i="0" u="none" strike="noStrike" kern="0" cap="none" spc="0" normalizeH="0" baseline="0" noProof="0">
                <a:ln>
                  <a:noFill/>
                </a:ln>
                <a:solidFill>
                  <a:srgbClr val="0097A7">
                    <a:lumMod val="75000"/>
                  </a:srgbClr>
                </a:solidFill>
                <a:effectLst/>
                <a:uLnTx/>
                <a:uFillTx/>
                <a:latin typeface="Arial" panose="020B0604020202020204"/>
                <a:cs typeface="Arial" panose="020B0604020202020204"/>
                <a:sym typeface="Arial" panose="020B0604020202020204"/>
              </a:rPr>
              <a:t>2 Research Seminars</a:t>
            </a:r>
            <a:endParaRPr kumimoji="0" lang="en-US" altLang="zh-CN" sz="1200" b="0" i="0" u="none" strike="noStrike" kern="0" cap="none" spc="0" normalizeH="0" baseline="0" noProof="0">
              <a:ln>
                <a:noFill/>
              </a:ln>
              <a:solidFill>
                <a:srgbClr val="0097A7">
                  <a:lumMod val="75000"/>
                </a:srgbClr>
              </a:solidFill>
              <a:effectLst/>
              <a:uLnTx/>
              <a:uFillTx/>
              <a:latin typeface="Arial" panose="020B0604020202020204"/>
              <a:cs typeface="Arial" panose="020B0604020202020204"/>
              <a:sym typeface="Arial" panose="020B0604020202020204"/>
            </a:endParaRPr>
          </a:p>
        </p:txBody>
      </p:sp>
      <p:sp>
        <p:nvSpPr>
          <p:cNvPr id="84" name="文本框 83"/>
          <p:cNvSpPr txBox="1"/>
          <p:nvPr/>
        </p:nvSpPr>
        <p:spPr>
          <a:xfrm>
            <a:off x="168275" y="3825240"/>
            <a:ext cx="153733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200" b="0" i="0" u="none" strike="noStrike" kern="0" cap="none" spc="0" normalizeH="0" baseline="0" noProof="0">
                <a:ln>
                  <a:noFill/>
                </a:ln>
                <a:solidFill>
                  <a:srgbClr val="FFAB40">
                    <a:lumMod val="60000"/>
                    <a:lumOff val="40000"/>
                  </a:srgbClr>
                </a:solidFill>
                <a:effectLst/>
                <a:uLnTx/>
                <a:uFillTx/>
                <a:latin typeface="Arial" panose="020B0604020202020204"/>
                <a:cs typeface="Arial" panose="020B0604020202020204"/>
                <a:sym typeface="Arial" panose="020B0604020202020204"/>
              </a:rPr>
              <a:t>2 contact hours</a:t>
            </a:r>
            <a:endParaRPr kumimoji="0" lang="en-US" altLang="zh-CN" sz="1200" b="0" i="0" u="none" strike="noStrike" kern="0" cap="none" spc="0" normalizeH="0" baseline="0" noProof="0">
              <a:ln>
                <a:noFill/>
              </a:ln>
              <a:solidFill>
                <a:srgbClr val="FFAB40">
                  <a:lumMod val="60000"/>
                  <a:lumOff val="40000"/>
                </a:srgbClr>
              </a:solidFill>
              <a:effectLst/>
              <a:uLnTx/>
              <a:uFillTx/>
              <a:latin typeface="Arial" panose="020B0604020202020204"/>
              <a:cs typeface="Arial" panose="020B0604020202020204"/>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200" b="0" i="0" u="none" strike="noStrike" kern="0" cap="none" spc="0" normalizeH="0" baseline="0" noProof="0">
                <a:ln>
                  <a:noFill/>
                </a:ln>
                <a:solidFill>
                  <a:srgbClr val="FFAB40">
                    <a:lumMod val="60000"/>
                    <a:lumOff val="40000"/>
                  </a:srgbClr>
                </a:solidFill>
                <a:effectLst/>
                <a:uLnTx/>
                <a:uFillTx/>
                <a:latin typeface="Arial" panose="020B0604020202020204"/>
                <a:cs typeface="Arial" panose="020B0604020202020204"/>
                <a:sym typeface="Arial" panose="020B0604020202020204"/>
              </a:rPr>
              <a:t>Final Presentation</a:t>
            </a:r>
            <a:endParaRPr kumimoji="0" lang="en-US" altLang="zh-CN" sz="1200" b="0" i="0" u="none" strike="noStrike" kern="0" cap="none" spc="0" normalizeH="0" baseline="0" noProof="0">
              <a:ln>
                <a:noFill/>
              </a:ln>
              <a:solidFill>
                <a:srgbClr val="FFAB40">
                  <a:lumMod val="60000"/>
                  <a:lumOff val="40000"/>
                </a:srgbClr>
              </a:solidFill>
              <a:effectLst/>
              <a:uLnTx/>
              <a:uFillTx/>
              <a:latin typeface="Arial" panose="020B0604020202020204"/>
              <a:cs typeface="Arial" panose="020B0604020202020204"/>
              <a:sym typeface="Arial" panose="020B0604020202020204"/>
            </a:endParaRPr>
          </a:p>
        </p:txBody>
      </p:sp>
      <p:sp>
        <p:nvSpPr>
          <p:cNvPr id="85" name="文本框 84"/>
          <p:cNvSpPr txBox="1"/>
          <p:nvPr/>
        </p:nvSpPr>
        <p:spPr>
          <a:xfrm>
            <a:off x="155575" y="1109980"/>
            <a:ext cx="1492250" cy="460375"/>
          </a:xfrm>
          <a:prstGeom prst="rect">
            <a:avLst/>
          </a:prstGeom>
          <a:noFill/>
          <a:ln>
            <a:solidFill>
              <a:schemeClr val="accent4"/>
            </a:solidFill>
          </a:ln>
        </p:spPr>
        <p:txBody>
          <a:bodyPr wrap="square" rtlCol="0">
            <a:spAutoFit/>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200" b="1" i="0" u="none" strike="noStrike" kern="0" cap="none" spc="0" normalizeH="0" baseline="0" noProof="0">
                <a:ln>
                  <a:noFill/>
                </a:ln>
                <a:solidFill>
                  <a:srgbClr val="FFAB40"/>
                </a:solidFill>
                <a:effectLst/>
                <a:uLnTx/>
                <a:uFillTx/>
                <a:latin typeface="Arial" panose="020B0604020202020204"/>
                <a:cs typeface="Arial" panose="020B0604020202020204"/>
                <a:sym typeface="Arial" panose="020B0604020202020204"/>
              </a:rPr>
              <a:t>Professor</a:t>
            </a:r>
            <a:endParaRPr kumimoji="0" lang="en-US" altLang="zh-CN" sz="1200" b="1" i="0" u="none" strike="noStrike" kern="0" cap="none" spc="0" normalizeH="0" baseline="0" noProof="0">
              <a:ln>
                <a:noFill/>
              </a:ln>
              <a:solidFill>
                <a:srgbClr val="FFAB40"/>
              </a:solidFill>
              <a:effectLst/>
              <a:uLnTx/>
              <a:uFillTx/>
              <a:latin typeface="Arial" panose="020B0604020202020204"/>
              <a:cs typeface="Arial" panose="020B0604020202020204"/>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200" b="1" i="0" u="none" strike="noStrike" kern="0" cap="none" spc="0" normalizeH="0" baseline="0" noProof="0">
                <a:ln>
                  <a:noFill/>
                </a:ln>
                <a:solidFill>
                  <a:srgbClr val="FFAB40"/>
                </a:solidFill>
                <a:effectLst/>
                <a:uLnTx/>
                <a:uFillTx/>
                <a:latin typeface="Arial" panose="020B0604020202020204"/>
                <a:cs typeface="Arial" panose="020B0604020202020204"/>
                <a:sym typeface="Arial" panose="020B0604020202020204"/>
              </a:rPr>
              <a:t>14 contact hours</a:t>
            </a:r>
            <a:endParaRPr kumimoji="0" lang="en-US" altLang="zh-CN" sz="1200" b="1" i="0" u="none" strike="noStrike" kern="0" cap="none" spc="0" normalizeH="0" baseline="0" noProof="0">
              <a:ln>
                <a:noFill/>
              </a:ln>
              <a:solidFill>
                <a:srgbClr val="FFAB40"/>
              </a:solidFill>
              <a:effectLst/>
              <a:uLnTx/>
              <a:uFillTx/>
              <a:latin typeface="Arial" panose="020B0604020202020204"/>
              <a:cs typeface="Arial" panose="020B0604020202020204"/>
              <a:sym typeface="Arial" panose="020B0604020202020204"/>
            </a:endParaRPr>
          </a:p>
        </p:txBody>
      </p:sp>
      <p:pic>
        <p:nvPicPr>
          <p:cNvPr id="86" name="图片 85" descr="20250788"/>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77850" y="1573530"/>
            <a:ext cx="400685" cy="373380"/>
          </a:xfrm>
          <a:prstGeom prst="rect">
            <a:avLst/>
          </a:prstGeom>
        </p:spPr>
      </p:pic>
      <p:sp>
        <p:nvSpPr>
          <p:cNvPr id="92" name="文本框 91"/>
          <p:cNvSpPr txBox="1"/>
          <p:nvPr/>
        </p:nvSpPr>
        <p:spPr>
          <a:xfrm>
            <a:off x="7423150" y="1099185"/>
            <a:ext cx="1486535" cy="460375"/>
          </a:xfrm>
          <a:prstGeom prst="rect">
            <a:avLst/>
          </a:prstGeom>
          <a:noFill/>
          <a:ln w="28575" cmpd="sng">
            <a:solidFill>
              <a:schemeClr val="accent1">
                <a:shade val="50000"/>
              </a:schemeClr>
            </a:solidFill>
            <a:prstDash val="solid"/>
          </a:ln>
        </p:spPr>
        <p:txBody>
          <a:bodyPr wrap="square" rtlCol="0">
            <a:spAutoFit/>
            <a:scene3d>
              <a:camera prst="orthographicFront"/>
              <a:lightRig rig="soft" dir="t">
                <a:rot lat="0" lon="0" rev="15600000"/>
              </a:lightRig>
            </a:scene3d>
            <a:sp3d extrusionH="57150" prstMaterial="softEdge">
              <a:bevelT w="25400" h="38100"/>
            </a:sp3d>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200" b="1" i="0" u="none" strike="noStrike" kern="0" cap="none" spc="0" normalizeH="0" baseline="0" noProof="0">
                <a:ln>
                  <a:noFill/>
                </a:ln>
                <a:solidFill>
                  <a:srgbClr val="FFAB40"/>
                </a:solidFill>
                <a:effectLst/>
                <a:uLnTx/>
                <a:uFillTx/>
                <a:latin typeface="Arial" panose="020B0604020202020204"/>
                <a:cs typeface="Arial" panose="020B0604020202020204"/>
                <a:sym typeface="Arial" panose="020B0604020202020204"/>
              </a:rPr>
              <a:t>Mentor</a:t>
            </a:r>
            <a:endParaRPr kumimoji="0" lang="en-US" altLang="zh-CN" sz="1200" b="1" i="0" u="none" strike="noStrike" kern="0" cap="none" spc="0" normalizeH="0" baseline="0" noProof="0">
              <a:ln>
                <a:noFill/>
              </a:ln>
              <a:solidFill>
                <a:srgbClr val="FFAB40"/>
              </a:solidFill>
              <a:effectLst/>
              <a:uLnTx/>
              <a:uFillTx/>
              <a:latin typeface="Arial" panose="020B0604020202020204"/>
              <a:cs typeface="Arial" panose="020B0604020202020204"/>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200" b="1" i="0" u="none" strike="noStrike" kern="0" cap="none" spc="0" normalizeH="0" baseline="0" noProof="0">
                <a:ln>
                  <a:noFill/>
                </a:ln>
                <a:solidFill>
                  <a:srgbClr val="FFAB40"/>
                </a:solidFill>
                <a:effectLst/>
                <a:uLnTx/>
                <a:uFillTx/>
                <a:latin typeface="Arial" panose="020B0604020202020204"/>
                <a:cs typeface="Arial" panose="020B0604020202020204"/>
                <a:sym typeface="Arial" panose="020B0604020202020204"/>
              </a:rPr>
              <a:t>11 contact hours</a:t>
            </a:r>
            <a:endParaRPr kumimoji="0" lang="en-US" altLang="zh-CN" sz="1200" b="1" i="0" u="none" strike="noStrike" kern="0" cap="none" spc="0" normalizeH="0" baseline="0" noProof="0">
              <a:ln>
                <a:noFill/>
              </a:ln>
              <a:solidFill>
                <a:srgbClr val="FFAB40"/>
              </a:solidFill>
              <a:effectLst/>
              <a:uLnTx/>
              <a:uFillTx/>
              <a:latin typeface="Arial" panose="020B0604020202020204"/>
              <a:cs typeface="Arial" panose="020B0604020202020204"/>
              <a:sym typeface="Arial" panose="020B0604020202020204"/>
            </a:endParaRPr>
          </a:p>
        </p:txBody>
      </p:sp>
      <p:sp>
        <p:nvSpPr>
          <p:cNvPr id="94" name="文本框 93"/>
          <p:cNvSpPr txBox="1"/>
          <p:nvPr/>
        </p:nvSpPr>
        <p:spPr>
          <a:xfrm>
            <a:off x="7489825" y="2110740"/>
            <a:ext cx="160020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400" b="0" i="0" u="none" strike="noStrike" kern="0" cap="none" spc="0" normalizeH="0" baseline="0" noProof="0">
                <a:ln>
                  <a:noFill/>
                </a:ln>
                <a:solidFill>
                  <a:srgbClr val="212121">
                    <a:lumMod val="60000"/>
                    <a:lumOff val="40000"/>
                  </a:srgbClr>
                </a:solidFill>
                <a:effectLst/>
                <a:uLnTx/>
                <a:uFillTx/>
                <a:latin typeface="Arial" panose="020B0604020202020204"/>
                <a:cs typeface="Arial" panose="020B0604020202020204"/>
                <a:sym typeface="Arial" panose="020B0604020202020204"/>
              </a:rPr>
              <a:t>6 contact hours</a:t>
            </a:r>
            <a:endParaRPr kumimoji="0" lang="en-US" altLang="zh-CN" sz="1400" b="0" i="0" u="none" strike="noStrike" kern="0" cap="none" spc="0" normalizeH="0" baseline="0" noProof="0">
              <a:ln>
                <a:noFill/>
              </a:ln>
              <a:solidFill>
                <a:srgbClr val="212121">
                  <a:lumMod val="60000"/>
                  <a:lumOff val="40000"/>
                </a:srgbClr>
              </a:solidFill>
              <a:effectLst/>
              <a:uLnTx/>
              <a:uFillTx/>
              <a:latin typeface="Arial" panose="020B0604020202020204"/>
              <a:cs typeface="Arial" panose="020B0604020202020204"/>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400" b="0" i="0" u="none" strike="noStrike" kern="0" cap="none" spc="0" normalizeH="0" baseline="0" noProof="0">
                <a:ln>
                  <a:noFill/>
                </a:ln>
                <a:solidFill>
                  <a:srgbClr val="212121">
                    <a:lumMod val="60000"/>
                    <a:lumOff val="40000"/>
                  </a:srgbClr>
                </a:solidFill>
                <a:effectLst/>
                <a:uLnTx/>
                <a:uFillTx/>
                <a:latin typeface="Arial" panose="020B0604020202020204"/>
                <a:cs typeface="Arial" panose="020B0604020202020204"/>
                <a:sym typeface="Arial" panose="020B0604020202020204"/>
              </a:rPr>
              <a:t>4 sessions</a:t>
            </a:r>
            <a:endParaRPr kumimoji="0" lang="en-US" altLang="zh-CN" sz="1400" b="0" i="0" u="none" strike="noStrike" kern="0" cap="none" spc="0" normalizeH="0" baseline="0" noProof="0">
              <a:ln>
                <a:noFill/>
              </a:ln>
              <a:solidFill>
                <a:srgbClr val="212121">
                  <a:lumMod val="60000"/>
                  <a:lumOff val="40000"/>
                </a:srgbClr>
              </a:solidFill>
              <a:effectLst/>
              <a:uLnTx/>
              <a:uFillTx/>
              <a:latin typeface="Arial" panose="020B0604020202020204"/>
              <a:cs typeface="Arial" panose="020B0604020202020204"/>
              <a:sym typeface="Arial" panose="020B0604020202020204"/>
            </a:endParaRPr>
          </a:p>
        </p:txBody>
      </p:sp>
      <p:sp>
        <p:nvSpPr>
          <p:cNvPr id="96" name="文本框 95"/>
          <p:cNvSpPr txBox="1"/>
          <p:nvPr/>
        </p:nvSpPr>
        <p:spPr>
          <a:xfrm>
            <a:off x="7372350" y="2981325"/>
            <a:ext cx="1717040"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200" b="0" i="0" u="none" strike="noStrike" kern="0" cap="none" spc="0" normalizeH="0" baseline="0" noProof="0">
                <a:ln>
                  <a:noFill/>
                </a:ln>
                <a:solidFill>
                  <a:srgbClr val="0097A7">
                    <a:lumMod val="75000"/>
                  </a:srgbClr>
                </a:solidFill>
                <a:effectLst/>
                <a:uLnTx/>
                <a:uFillTx/>
                <a:latin typeface="Arial" panose="020B0604020202020204"/>
                <a:cs typeface="Arial" panose="020B0604020202020204"/>
                <a:sym typeface="Arial" panose="020B0604020202020204"/>
              </a:rPr>
              <a:t>3 contact hours</a:t>
            </a:r>
            <a:endParaRPr kumimoji="0" lang="en-US" altLang="zh-CN" sz="1200" b="0" i="0" u="none" strike="noStrike" kern="0" cap="none" spc="0" normalizeH="0" baseline="0" noProof="0">
              <a:ln>
                <a:noFill/>
              </a:ln>
              <a:solidFill>
                <a:srgbClr val="0097A7">
                  <a:lumMod val="75000"/>
                </a:srgbClr>
              </a:solidFill>
              <a:effectLst/>
              <a:uLnTx/>
              <a:uFillTx/>
              <a:latin typeface="Arial" panose="020B0604020202020204"/>
              <a:cs typeface="Arial" panose="020B0604020202020204"/>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200" b="0" i="0" u="none" strike="noStrike" kern="0" cap="none" spc="0" normalizeH="0" baseline="0" noProof="0">
                <a:ln>
                  <a:noFill/>
                </a:ln>
                <a:solidFill>
                  <a:srgbClr val="0097A7">
                    <a:lumMod val="75000"/>
                  </a:srgbClr>
                </a:solidFill>
                <a:effectLst/>
                <a:uLnTx/>
                <a:uFillTx/>
                <a:latin typeface="Arial" panose="020B0604020202020204"/>
                <a:cs typeface="Arial" panose="020B0604020202020204"/>
                <a:sym typeface="Arial" panose="020B0604020202020204"/>
              </a:rPr>
              <a:t>2 presentation skills</a:t>
            </a:r>
            <a:endParaRPr kumimoji="0" lang="en-US" altLang="zh-CN" sz="1200" b="0" i="0" u="none" strike="noStrike" kern="0" cap="none" spc="0" normalizeH="0" baseline="0" noProof="0">
              <a:ln>
                <a:noFill/>
              </a:ln>
              <a:solidFill>
                <a:srgbClr val="0097A7">
                  <a:lumMod val="75000"/>
                </a:srgbClr>
              </a:solidFill>
              <a:effectLst/>
              <a:uLnTx/>
              <a:uFillTx/>
              <a:latin typeface="Arial" panose="020B0604020202020204"/>
              <a:cs typeface="Arial" panose="020B0604020202020204"/>
              <a:sym typeface="Arial" panose="020B0604020202020204"/>
            </a:endParaRPr>
          </a:p>
        </p:txBody>
      </p:sp>
      <p:sp>
        <p:nvSpPr>
          <p:cNvPr id="98" name="文本框 97"/>
          <p:cNvSpPr txBox="1"/>
          <p:nvPr/>
        </p:nvSpPr>
        <p:spPr>
          <a:xfrm>
            <a:off x="7397750" y="3863340"/>
            <a:ext cx="153733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200" b="0" i="0" u="none" strike="noStrike" kern="0" cap="none" spc="0" normalizeH="0" baseline="0" noProof="0">
                <a:ln>
                  <a:noFill/>
                </a:ln>
                <a:solidFill>
                  <a:srgbClr val="FFAB40">
                    <a:lumMod val="60000"/>
                    <a:lumOff val="40000"/>
                  </a:srgbClr>
                </a:solidFill>
                <a:effectLst/>
                <a:uLnTx/>
                <a:uFillTx/>
                <a:latin typeface="Arial" panose="020B0604020202020204"/>
                <a:cs typeface="Arial" panose="020B0604020202020204"/>
                <a:sym typeface="Arial" panose="020B0604020202020204"/>
              </a:rPr>
              <a:t>Attend a 2-hour</a:t>
            </a:r>
            <a:endParaRPr kumimoji="0" lang="en-US" altLang="zh-CN" sz="1200" b="0" i="0" u="none" strike="noStrike" kern="0" cap="none" spc="0" normalizeH="0" baseline="0" noProof="0">
              <a:ln>
                <a:noFill/>
              </a:ln>
              <a:solidFill>
                <a:srgbClr val="FFAB40">
                  <a:lumMod val="60000"/>
                  <a:lumOff val="40000"/>
                </a:srgbClr>
              </a:solidFill>
              <a:effectLst/>
              <a:uLnTx/>
              <a:uFillTx/>
              <a:latin typeface="Arial" panose="020B0604020202020204"/>
              <a:cs typeface="Arial" panose="020B0604020202020204"/>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zh-CN" sz="1200" b="0" i="0" u="none" strike="noStrike" kern="0" cap="none" spc="0" normalizeH="0" baseline="0" noProof="0">
                <a:ln>
                  <a:noFill/>
                </a:ln>
                <a:solidFill>
                  <a:srgbClr val="FFAB40">
                    <a:lumMod val="60000"/>
                    <a:lumOff val="40000"/>
                  </a:srgbClr>
                </a:solidFill>
                <a:effectLst/>
                <a:uLnTx/>
                <a:uFillTx/>
                <a:latin typeface="Arial" panose="020B0604020202020204"/>
                <a:cs typeface="Arial" panose="020B0604020202020204"/>
                <a:sym typeface="Arial" panose="020B0604020202020204"/>
              </a:rPr>
              <a:t>Final Presentation</a:t>
            </a:r>
            <a:endParaRPr kumimoji="0" lang="en-US" altLang="zh-CN" sz="1200" b="0" i="0" u="none" strike="noStrike" kern="0" cap="none" spc="0" normalizeH="0" baseline="0" noProof="0">
              <a:ln>
                <a:noFill/>
              </a:ln>
              <a:solidFill>
                <a:srgbClr val="FFAB40">
                  <a:lumMod val="60000"/>
                  <a:lumOff val="40000"/>
                </a:srgbClr>
              </a:solidFill>
              <a:effectLst/>
              <a:uLnTx/>
              <a:uFillTx/>
              <a:latin typeface="Arial" panose="020B0604020202020204"/>
              <a:cs typeface="Arial" panose="020B0604020202020204"/>
              <a:sym typeface="Arial" panose="020B0604020202020204"/>
            </a:endParaRPr>
          </a:p>
        </p:txBody>
      </p:sp>
      <p:pic>
        <p:nvPicPr>
          <p:cNvPr id="99" name="图片 98" descr="20250788"/>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77850" y="2515870"/>
            <a:ext cx="400685" cy="373380"/>
          </a:xfrm>
          <a:prstGeom prst="rect">
            <a:avLst/>
          </a:prstGeom>
        </p:spPr>
      </p:pic>
      <p:pic>
        <p:nvPicPr>
          <p:cNvPr id="100" name="图片 99" descr="20250788"/>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77850" y="3435350"/>
            <a:ext cx="400685" cy="373380"/>
          </a:xfrm>
          <a:prstGeom prst="rect">
            <a:avLst/>
          </a:prstGeom>
        </p:spPr>
      </p:pic>
      <p:pic>
        <p:nvPicPr>
          <p:cNvPr id="101" name="图片 100" descr="20250788"/>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7966075" y="1603375"/>
            <a:ext cx="400685" cy="373380"/>
          </a:xfrm>
          <a:prstGeom prst="rect">
            <a:avLst/>
          </a:prstGeom>
        </p:spPr>
      </p:pic>
      <p:pic>
        <p:nvPicPr>
          <p:cNvPr id="102" name="图片 101" descr="20250788"/>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7966075" y="2632710"/>
            <a:ext cx="400685" cy="373380"/>
          </a:xfrm>
          <a:prstGeom prst="rect">
            <a:avLst/>
          </a:prstGeom>
        </p:spPr>
      </p:pic>
      <p:pic>
        <p:nvPicPr>
          <p:cNvPr id="103" name="图片 102" descr="20250788"/>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7966075" y="3451860"/>
            <a:ext cx="400685" cy="373380"/>
          </a:xfrm>
          <a:prstGeom prst="rect">
            <a:avLst/>
          </a:prstGeom>
        </p:spPr>
      </p:pic>
      <p:pic>
        <p:nvPicPr>
          <p:cNvPr id="3" name="图片 2" descr="Logo"/>
          <p:cNvPicPr>
            <a:picLocks noChangeAspect="1"/>
          </p:cNvPicPr>
          <p:nvPr/>
        </p:nvPicPr>
        <p:blipFill>
          <a:blip r:embed="rId31"/>
          <a:stretch>
            <a:fillRect/>
          </a:stretch>
        </p:blipFill>
        <p:spPr>
          <a:xfrm>
            <a:off x="7489825" y="161925"/>
            <a:ext cx="1463675" cy="355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p:nvPr/>
        </p:nvSpPr>
        <p:spPr>
          <a:xfrm>
            <a:off x="0" y="185420"/>
            <a:ext cx="3991200" cy="4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rgbClr val="0070C0"/>
                </a:solidFill>
                <a:latin typeface="Microsoft YaHei" panose="020B0503020204020204" charset="-122"/>
                <a:ea typeface="Microsoft YaHei" panose="020B0503020204020204" charset="-122"/>
              </a:rPr>
              <a:t>Online Individualized Program</a:t>
            </a:r>
            <a:endParaRPr lang="en-GB" sz="1800" b="1">
              <a:solidFill>
                <a:srgbClr val="0070C0"/>
              </a:solidFill>
              <a:latin typeface="Microsoft YaHei" panose="020B0503020204020204" charset="-122"/>
              <a:ea typeface="Microsoft YaHei" panose="020B0503020204020204" charset="-122"/>
            </a:endParaRPr>
          </a:p>
        </p:txBody>
      </p:sp>
      <p:pic>
        <p:nvPicPr>
          <p:cNvPr id="96" name="Google Shape;96;p17"/>
          <p:cNvPicPr preferRelativeResize="0"/>
          <p:nvPr/>
        </p:nvPicPr>
        <p:blipFill>
          <a:blip r:embed="rId1"/>
          <a:stretch>
            <a:fillRect/>
          </a:stretch>
        </p:blipFill>
        <p:spPr>
          <a:xfrm>
            <a:off x="152400" y="948000"/>
            <a:ext cx="8839200" cy="3970734"/>
          </a:xfrm>
          <a:prstGeom prst="rect">
            <a:avLst/>
          </a:prstGeom>
          <a:noFill/>
          <a:ln>
            <a:noFill/>
          </a:ln>
        </p:spPr>
      </p:pic>
      <p:pic>
        <p:nvPicPr>
          <p:cNvPr id="3" name="图片 2" descr="Logo"/>
          <p:cNvPicPr>
            <a:picLocks noChangeAspect="1"/>
          </p:cNvPicPr>
          <p:nvPr/>
        </p:nvPicPr>
        <p:blipFill>
          <a:blip r:embed="rId2"/>
          <a:stretch>
            <a:fillRect/>
          </a:stretch>
        </p:blipFill>
        <p:spPr>
          <a:xfrm>
            <a:off x="7489825" y="161925"/>
            <a:ext cx="1463675" cy="355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p:nvPr/>
        </p:nvSpPr>
        <p:spPr>
          <a:xfrm>
            <a:off x="0" y="109220"/>
            <a:ext cx="7379100" cy="56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rgbClr val="0070C0"/>
                </a:solidFill>
                <a:latin typeface="Microsoft YaHei" panose="020B0503020204020204" charset="-122"/>
                <a:ea typeface="Microsoft YaHei" panose="020B0503020204020204" charset="-122"/>
              </a:rPr>
              <a:t>Onsite Research Bootcamp: AI HUB (Sample Schedule)</a:t>
            </a:r>
            <a:endParaRPr lang="en-GB" sz="1800" b="1">
              <a:solidFill>
                <a:srgbClr val="0070C0"/>
              </a:solidFill>
              <a:latin typeface="Microsoft YaHei" panose="020B0503020204020204" charset="-122"/>
              <a:ea typeface="Microsoft YaHei" panose="020B0503020204020204" charset="-122"/>
            </a:endParaRPr>
          </a:p>
        </p:txBody>
      </p:sp>
      <p:pic>
        <p:nvPicPr>
          <p:cNvPr id="102" name="Google Shape;102;p18"/>
          <p:cNvPicPr preferRelativeResize="0"/>
          <p:nvPr/>
        </p:nvPicPr>
        <p:blipFill>
          <a:blip r:embed="rId1"/>
          <a:stretch>
            <a:fillRect/>
          </a:stretch>
        </p:blipFill>
        <p:spPr>
          <a:xfrm>
            <a:off x="152400" y="794100"/>
            <a:ext cx="8839200" cy="3680698"/>
          </a:xfrm>
          <a:prstGeom prst="rect">
            <a:avLst/>
          </a:prstGeom>
          <a:noFill/>
          <a:ln>
            <a:noFill/>
          </a:ln>
        </p:spPr>
      </p:pic>
      <p:pic>
        <p:nvPicPr>
          <p:cNvPr id="3" name="图片 2" descr="Logo"/>
          <p:cNvPicPr>
            <a:picLocks noChangeAspect="1"/>
          </p:cNvPicPr>
          <p:nvPr/>
        </p:nvPicPr>
        <p:blipFill>
          <a:blip r:embed="rId2"/>
          <a:stretch>
            <a:fillRect/>
          </a:stretch>
        </p:blipFill>
        <p:spPr>
          <a:xfrm>
            <a:off x="7489825" y="161925"/>
            <a:ext cx="1463675" cy="355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pSp>
        <p:nvGrpSpPr>
          <p:cNvPr id="107" name="Google Shape;107;p19"/>
          <p:cNvGrpSpPr/>
          <p:nvPr/>
        </p:nvGrpSpPr>
        <p:grpSpPr>
          <a:xfrm>
            <a:off x="5876823" y="1190004"/>
            <a:ext cx="3071326" cy="3344545"/>
            <a:chOff x="5632317" y="1189775"/>
            <a:chExt cx="3305700" cy="3344545"/>
          </a:xfrm>
        </p:grpSpPr>
        <p:sp>
          <p:nvSpPr>
            <p:cNvPr id="108" name="Google Shape;108;p19"/>
            <p:cNvSpPr/>
            <p:nvPr/>
          </p:nvSpPr>
          <p:spPr>
            <a:xfrm>
              <a:off x="5632317" y="1189775"/>
              <a:ext cx="3305700" cy="669000"/>
            </a:xfrm>
            <a:prstGeom prst="chevron">
              <a:avLst>
                <a:gd name="adj" fmla="val 50000"/>
              </a:avLst>
            </a:prstGeom>
            <a:solidFill>
              <a:srgbClr val="9FC5E8"/>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GB" sz="1400" b="1" i="0" u="none" strike="noStrike" kern="0" cap="none" spc="0" normalizeH="0" baseline="0" noProof="0">
                  <a:ln>
                    <a:noFill/>
                  </a:ln>
                  <a:solidFill>
                    <a:srgbClr val="002060"/>
                  </a:solidFill>
                  <a:effectLst/>
                  <a:uLnTx/>
                  <a:uFillTx/>
                  <a:latin typeface="Microsoft YaHei" panose="020B0503020204020204" charset="-122"/>
                  <a:ea typeface="Microsoft YaHei" panose="020B0503020204020204" charset="-122"/>
                  <a:cs typeface="Roboto" panose="02000000000000000000"/>
                  <a:sym typeface="Roboto" panose="02000000000000000000"/>
                </a:rPr>
                <a:t>Course </a:t>
              </a:r>
              <a:r>
                <a:rPr kumimoji="0" lang="en-US" altLang="en-GB" sz="1400" b="1" i="0" u="none" strike="noStrike" kern="0" cap="none" spc="0" normalizeH="0" baseline="0" noProof="0">
                  <a:ln>
                    <a:noFill/>
                  </a:ln>
                  <a:solidFill>
                    <a:srgbClr val="002060"/>
                  </a:solidFill>
                  <a:effectLst/>
                  <a:uLnTx/>
                  <a:uFillTx/>
                  <a:latin typeface="Microsoft YaHei" panose="020B0503020204020204" charset="-122"/>
                  <a:ea typeface="Microsoft YaHei" panose="020B0503020204020204" charset="-122"/>
                  <a:cs typeface="Roboto" panose="02000000000000000000"/>
                  <a:sym typeface="Roboto" panose="02000000000000000000"/>
                </a:rPr>
                <a:t>Operation</a:t>
              </a:r>
              <a:endParaRPr kumimoji="0" lang="en-US" altLang="en-GB" sz="1400" b="1" i="0" u="none" strike="noStrike" kern="0" cap="none" spc="0" normalizeH="0" baseline="0" noProof="0">
                <a:ln>
                  <a:noFill/>
                </a:ln>
                <a:solidFill>
                  <a:srgbClr val="002060"/>
                </a:solidFill>
                <a:effectLst/>
                <a:uLnTx/>
                <a:uFillTx/>
                <a:latin typeface="Microsoft YaHei" panose="020B0503020204020204" charset="-122"/>
                <a:ea typeface="Microsoft YaHei" panose="020B0503020204020204" charset="-122"/>
                <a:cs typeface="Roboto" panose="02000000000000000000"/>
                <a:sym typeface="Roboto" panose="02000000000000000000"/>
              </a:endParaRPr>
            </a:p>
          </p:txBody>
        </p:sp>
        <p:sp>
          <p:nvSpPr>
            <p:cNvPr id="109" name="Google Shape;109;p19"/>
            <p:cNvSpPr txBox="1"/>
            <p:nvPr/>
          </p:nvSpPr>
          <p:spPr>
            <a:xfrm>
              <a:off x="6166780" y="2068615"/>
              <a:ext cx="2236272" cy="2465705"/>
            </a:xfrm>
            <a:prstGeom prst="rect">
              <a:avLst/>
            </a:prstGeom>
            <a:solidFill>
              <a:srgbClr val="9FC5E8"/>
            </a:solid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panose="020B0604020202020204"/>
                <a:buNone/>
                <a:defRPr/>
              </a:pPr>
              <a:r>
                <a:rPr kumimoji="0" lang="en-US" altLang="en-GB" sz="1200" b="0" i="0" u="none" strike="noStrike" kern="0" cap="none" spc="0" normalizeH="0" baseline="0" noProof="0">
                  <a:ln>
                    <a:noFill/>
                  </a:ln>
                  <a:solidFill>
                    <a:srgbClr val="002060"/>
                  </a:solidFill>
                  <a:effectLst/>
                  <a:uLnTx/>
                  <a:uFillTx/>
                  <a:latin typeface="Microsoft YaHei" panose="020B0503020204020204" charset="-122"/>
                  <a:ea typeface="Microsoft YaHei" panose="020B0503020204020204" charset="-122"/>
                  <a:cs typeface="Roboto" panose="02000000000000000000"/>
                  <a:sym typeface="Roboto" panose="02000000000000000000"/>
                </a:rPr>
                <a:t>Course coordinators</a:t>
              </a:r>
              <a:r>
                <a:rPr kumimoji="0" lang="en-GB" sz="1200" b="0" i="0" u="none" strike="noStrike" kern="0" cap="none" spc="0" normalizeH="0" baseline="0" noProof="0">
                  <a:ln>
                    <a:noFill/>
                  </a:ln>
                  <a:solidFill>
                    <a:srgbClr val="002060"/>
                  </a:solidFill>
                  <a:effectLst/>
                  <a:uLnTx/>
                  <a:uFillTx/>
                  <a:latin typeface="Microsoft YaHei" panose="020B0503020204020204" charset="-122"/>
                  <a:ea typeface="Microsoft YaHei" panose="020B0503020204020204" charset="-122"/>
                  <a:cs typeface="Roboto" panose="02000000000000000000"/>
                  <a:sym typeface="Roboto" panose="02000000000000000000"/>
                </a:rPr>
                <a:t> are responsible for the logistics part of </a:t>
              </a:r>
              <a:r>
                <a:rPr kumimoji="0" lang="en-US" altLang="en-GB" sz="1200" b="0" i="0" u="none" strike="noStrike" kern="0" cap="none" spc="0" normalizeH="0" baseline="0" noProof="0">
                  <a:ln>
                    <a:noFill/>
                  </a:ln>
                  <a:solidFill>
                    <a:srgbClr val="002060"/>
                  </a:solidFill>
                  <a:effectLst/>
                  <a:uLnTx/>
                  <a:uFillTx/>
                  <a:latin typeface="Microsoft YaHei" panose="020B0503020204020204" charset="-122"/>
                  <a:ea typeface="Microsoft YaHei" panose="020B0503020204020204" charset="-122"/>
                  <a:cs typeface="Roboto" panose="02000000000000000000"/>
                  <a:sym typeface="Roboto" panose="02000000000000000000"/>
                </a:rPr>
                <a:t>each</a:t>
              </a:r>
              <a:r>
                <a:rPr kumimoji="0" lang="en-GB" sz="1200" b="0" i="0" u="none" strike="noStrike" kern="0" cap="none" spc="0" normalizeH="0" baseline="0" noProof="0">
                  <a:ln>
                    <a:noFill/>
                  </a:ln>
                  <a:solidFill>
                    <a:srgbClr val="002060"/>
                  </a:solidFill>
                  <a:effectLst/>
                  <a:uLnTx/>
                  <a:uFillTx/>
                  <a:latin typeface="Microsoft YaHei" panose="020B0503020204020204" charset="-122"/>
                  <a:ea typeface="Microsoft YaHei" panose="020B0503020204020204" charset="-122"/>
                  <a:cs typeface="Roboto" panose="02000000000000000000"/>
                  <a:sym typeface="Roboto" panose="02000000000000000000"/>
                </a:rPr>
                <a:t> </a:t>
              </a:r>
              <a:r>
                <a:rPr kumimoji="0" lang="en-US" altLang="en-GB" sz="1200" b="0" i="0" u="none" strike="noStrike" kern="0" cap="none" spc="0" normalizeH="0" baseline="0" noProof="0">
                  <a:ln>
                    <a:noFill/>
                  </a:ln>
                  <a:solidFill>
                    <a:srgbClr val="002060"/>
                  </a:solidFill>
                  <a:effectLst/>
                  <a:uLnTx/>
                  <a:uFillTx/>
                  <a:latin typeface="Microsoft YaHei" panose="020B0503020204020204" charset="-122"/>
                  <a:ea typeface="Microsoft YaHei" panose="020B0503020204020204" charset="-122"/>
                  <a:cs typeface="Roboto" panose="02000000000000000000"/>
                  <a:sym typeface="Roboto" panose="02000000000000000000"/>
                </a:rPr>
                <a:t>specific </a:t>
              </a:r>
              <a:r>
                <a:rPr kumimoji="0" lang="en-GB" sz="1200" b="0" i="0" u="none" strike="noStrike" kern="0" cap="none" spc="0" normalizeH="0" baseline="0" noProof="0">
                  <a:ln>
                    <a:noFill/>
                  </a:ln>
                  <a:solidFill>
                    <a:srgbClr val="002060"/>
                  </a:solidFill>
                  <a:effectLst/>
                  <a:uLnTx/>
                  <a:uFillTx/>
                  <a:latin typeface="Microsoft YaHei" panose="020B0503020204020204" charset="-122"/>
                  <a:ea typeface="Microsoft YaHei" panose="020B0503020204020204" charset="-122"/>
                  <a:cs typeface="Roboto" panose="02000000000000000000"/>
                  <a:sym typeface="Roboto" panose="02000000000000000000"/>
                </a:rPr>
                <a:t>program, </a:t>
              </a:r>
              <a:r>
                <a:rPr kumimoji="0" lang="en-US" altLang="en-GB" sz="1200" b="0" i="0" u="none" strike="noStrike" kern="0" cap="none" spc="0" normalizeH="0" baseline="0" noProof="0">
                  <a:ln>
                    <a:noFill/>
                  </a:ln>
                  <a:solidFill>
                    <a:srgbClr val="002060"/>
                  </a:solidFill>
                  <a:effectLst/>
                  <a:uLnTx/>
                  <a:uFillTx/>
                  <a:latin typeface="Microsoft YaHei" panose="020B0503020204020204" charset="-122"/>
                  <a:ea typeface="Microsoft YaHei" panose="020B0503020204020204" charset="-122"/>
                  <a:cs typeface="Roboto" panose="02000000000000000000"/>
                  <a:sym typeface="Roboto" panose="02000000000000000000"/>
                </a:rPr>
                <a:t>as well as preparing and monitoring the </a:t>
              </a:r>
              <a:r>
                <a:rPr kumimoji="0" lang="en-US" altLang="en-GB" sz="1200" b="1" i="0" u="none" strike="noStrike" kern="0" cap="none" spc="0" normalizeH="0" baseline="0" noProof="0">
                  <a:ln>
                    <a:noFill/>
                  </a:ln>
                  <a:solidFill>
                    <a:srgbClr val="002060"/>
                  </a:solidFill>
                  <a:effectLst/>
                  <a:uLnTx/>
                  <a:uFillTx/>
                  <a:latin typeface="Microsoft YaHei" panose="020B0503020204020204" charset="-122"/>
                  <a:ea typeface="Microsoft YaHei" panose="020B0503020204020204" charset="-122"/>
                  <a:cs typeface="Roboto" panose="02000000000000000000"/>
                  <a:sym typeface="Roboto" panose="02000000000000000000"/>
                </a:rPr>
                <a:t>students</a:t>
              </a:r>
              <a:r>
                <a:rPr kumimoji="0" lang="en-US" altLang="en-GB" sz="1200" b="0" i="0" u="none" strike="noStrike" kern="0" cap="none" spc="0" normalizeH="0" baseline="0" noProof="0">
                  <a:ln>
                    <a:noFill/>
                  </a:ln>
                  <a:solidFill>
                    <a:srgbClr val="002060"/>
                  </a:solidFill>
                  <a:effectLst/>
                  <a:uLnTx/>
                  <a:uFillTx/>
                  <a:latin typeface="Microsoft YaHei" panose="020B0503020204020204" charset="-122"/>
                  <a:ea typeface="Microsoft YaHei" panose="020B0503020204020204" charset="-122"/>
                  <a:cs typeface="Roboto" panose="02000000000000000000"/>
                  <a:sym typeface="Roboto" panose="02000000000000000000"/>
                </a:rPr>
                <a:t> throughout the program.</a:t>
              </a:r>
              <a:endParaRPr kumimoji="0" lang="en-US" altLang="en-GB" sz="1200" b="0" i="0" u="none" strike="noStrike" kern="0" cap="none" spc="0" normalizeH="0" baseline="0" noProof="0">
                <a:ln>
                  <a:noFill/>
                </a:ln>
                <a:solidFill>
                  <a:srgbClr val="002060"/>
                </a:solidFill>
                <a:effectLst/>
                <a:uLnTx/>
                <a:uFillTx/>
                <a:latin typeface="Microsoft YaHei" panose="020B0503020204020204" charset="-122"/>
                <a:ea typeface="Microsoft YaHei" panose="020B0503020204020204" charset="-122"/>
                <a:cs typeface="Roboto" panose="02000000000000000000"/>
                <a:sym typeface="Roboto" panose="02000000000000000000"/>
              </a:endParaRPr>
            </a:p>
            <a:p>
              <a:pPr marL="0" marR="0" lvl="0" indent="0" algn="l" defTabSz="914400" rtl="0" eaLnBrk="1" fontAlgn="auto" latinLnBrk="0" hangingPunct="1">
                <a:lnSpc>
                  <a:spcPct val="115000"/>
                </a:lnSpc>
                <a:spcBef>
                  <a:spcPts val="0"/>
                </a:spcBef>
                <a:spcAft>
                  <a:spcPts val="0"/>
                </a:spcAft>
                <a:buClr>
                  <a:srgbClr val="000000"/>
                </a:buClr>
                <a:buSzTx/>
                <a:buFont typeface="Arial" panose="020B0604020202020204"/>
                <a:buNone/>
                <a:defRPr/>
              </a:pPr>
              <a:endParaRPr kumimoji="0" lang="en-US" altLang="en-GB" sz="1200" b="0" i="0" u="none" strike="noStrike" kern="0" cap="none" spc="0" normalizeH="0" baseline="0" noProof="0">
                <a:ln>
                  <a:noFill/>
                </a:ln>
                <a:solidFill>
                  <a:srgbClr val="002060"/>
                </a:solidFill>
                <a:effectLst/>
                <a:uLnTx/>
                <a:uFillTx/>
                <a:latin typeface="Microsoft YaHei" panose="020B0503020204020204" charset="-122"/>
                <a:ea typeface="Microsoft YaHei" panose="020B0503020204020204" charset="-122"/>
                <a:cs typeface="Roboto" panose="02000000000000000000"/>
                <a:sym typeface="Roboto" panose="02000000000000000000"/>
              </a:endParaRPr>
            </a:p>
            <a:p>
              <a:pPr marL="0" marR="0" lvl="0" indent="0" algn="l" defTabSz="914400" rtl="0" eaLnBrk="1" fontAlgn="auto" latinLnBrk="0" hangingPunct="1">
                <a:lnSpc>
                  <a:spcPct val="115000"/>
                </a:lnSpc>
                <a:spcBef>
                  <a:spcPts val="0"/>
                </a:spcBef>
                <a:spcAft>
                  <a:spcPts val="0"/>
                </a:spcAft>
                <a:buClr>
                  <a:srgbClr val="000000"/>
                </a:buClr>
                <a:buSzTx/>
                <a:buFont typeface="Arial" panose="020B0604020202020204"/>
                <a:buNone/>
                <a:defRPr/>
              </a:pPr>
              <a:r>
                <a:rPr kumimoji="0" lang="en-US" altLang="en-GB" sz="1000" b="0" i="0" u="none" strike="noStrike" kern="0" cap="none" spc="0" normalizeH="0" baseline="0" noProof="0">
                  <a:ln>
                    <a:noFill/>
                  </a:ln>
                  <a:solidFill>
                    <a:srgbClr val="002060"/>
                  </a:solidFill>
                  <a:effectLst/>
                  <a:uLnTx/>
                  <a:uFillTx/>
                  <a:latin typeface="Microsoft YaHei" panose="020B0503020204020204" charset="-122"/>
                  <a:ea typeface="Microsoft YaHei" panose="020B0503020204020204" charset="-122"/>
                  <a:cs typeface="Roboto" panose="02000000000000000000"/>
                  <a:sym typeface="Roboto" panose="02000000000000000000"/>
                </a:rPr>
                <a:t>(Note: there might be more than 1 contact person when you have multiple programs.)</a:t>
              </a:r>
              <a:endParaRPr kumimoji="0" lang="en-US" altLang="en-GB" sz="1000" b="0" i="0" u="none" strike="noStrike" kern="0" cap="none" spc="0" normalizeH="0" baseline="0" noProof="0">
                <a:ln>
                  <a:noFill/>
                </a:ln>
                <a:solidFill>
                  <a:srgbClr val="002060"/>
                </a:solidFill>
                <a:effectLst/>
                <a:uLnTx/>
                <a:uFillTx/>
                <a:latin typeface="Microsoft YaHei" panose="020B0503020204020204" charset="-122"/>
                <a:ea typeface="Microsoft YaHei" panose="020B0503020204020204" charset="-122"/>
                <a:cs typeface="Roboto" panose="02000000000000000000"/>
                <a:sym typeface="Roboto" panose="02000000000000000000"/>
              </a:endParaRPr>
            </a:p>
          </p:txBody>
        </p:sp>
      </p:grpSp>
      <p:grpSp>
        <p:nvGrpSpPr>
          <p:cNvPr id="110" name="Google Shape;110;p19"/>
          <p:cNvGrpSpPr/>
          <p:nvPr/>
        </p:nvGrpSpPr>
        <p:grpSpPr>
          <a:xfrm>
            <a:off x="0" y="1190002"/>
            <a:ext cx="3017348" cy="3343910"/>
            <a:chOff x="0" y="1189989"/>
            <a:chExt cx="3546900" cy="3343910"/>
          </a:xfrm>
        </p:grpSpPr>
        <p:sp>
          <p:nvSpPr>
            <p:cNvPr id="111" name="Google Shape;111;p19"/>
            <p:cNvSpPr/>
            <p:nvPr/>
          </p:nvSpPr>
          <p:spPr>
            <a:xfrm>
              <a:off x="0" y="1189989"/>
              <a:ext cx="3546900" cy="669000"/>
            </a:xfrm>
            <a:prstGeom prst="homePlate">
              <a:avLst>
                <a:gd name="adj" fmla="val 50000"/>
              </a:avLst>
            </a:prstGeom>
            <a:solidFill>
              <a:srgbClr val="0B539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GB" sz="1400" b="1" i="0" u="none" strike="noStrike" kern="0" cap="none" spc="0" normalizeH="0" baseline="0" noProof="0">
                  <a:ln>
                    <a:noFill/>
                  </a:ln>
                  <a:solidFill>
                    <a:srgbClr val="FFFFFF"/>
                  </a:solidFill>
                  <a:effectLst/>
                  <a:uLnTx/>
                  <a:uFillTx/>
                  <a:latin typeface="Roboto" panose="02000000000000000000"/>
                  <a:ea typeface="Roboto" panose="02000000000000000000"/>
                  <a:cs typeface="Roboto" panose="02000000000000000000"/>
                  <a:sym typeface="Roboto" panose="02000000000000000000"/>
                </a:rPr>
                <a:t>          </a:t>
              </a:r>
              <a:r>
                <a:rPr kumimoji="0" lang="en-GB" sz="1400" b="1" i="0" u="none" strike="noStrike" kern="0" cap="none" spc="0" normalizeH="0" baseline="0" noProof="0">
                  <a:ln>
                    <a:noFill/>
                  </a:ln>
                  <a:solidFill>
                    <a:srgbClr val="FFFFFF"/>
                  </a:solidFill>
                  <a:effectLst/>
                  <a:uLnTx/>
                  <a:uFillTx/>
                  <a:latin typeface="Microsoft YaHei" panose="020B0503020204020204" charset="-122"/>
                  <a:ea typeface="Microsoft YaHei" panose="020B0503020204020204" charset="-122"/>
                  <a:cs typeface="Roboto" panose="02000000000000000000"/>
                  <a:sym typeface="Roboto" panose="02000000000000000000"/>
                </a:rPr>
                <a:t>Faculty Outreach </a:t>
              </a:r>
              <a:endParaRPr kumimoji="0" sz="1400" b="1" i="0" u="none" strike="noStrike" kern="0" cap="none" spc="0" normalizeH="0" baseline="0" noProof="0">
                <a:ln>
                  <a:noFill/>
                </a:ln>
                <a:solidFill>
                  <a:srgbClr val="FFFFFF"/>
                </a:solidFill>
                <a:effectLst/>
                <a:uLnTx/>
                <a:uFillTx/>
                <a:latin typeface="Microsoft YaHei" panose="020B0503020204020204" charset="-122"/>
                <a:ea typeface="Microsoft YaHei" panose="020B0503020204020204" charset="-122"/>
                <a:cs typeface="Roboto" panose="02000000000000000000"/>
                <a:sym typeface="Roboto" panose="02000000000000000000"/>
              </a:endParaRPr>
            </a:p>
          </p:txBody>
        </p:sp>
        <p:sp>
          <p:nvSpPr>
            <p:cNvPr id="112" name="Google Shape;112;p19"/>
            <p:cNvSpPr txBox="1"/>
            <p:nvPr/>
          </p:nvSpPr>
          <p:spPr>
            <a:xfrm>
              <a:off x="484442" y="2068829"/>
              <a:ext cx="2331145" cy="2465070"/>
            </a:xfrm>
            <a:prstGeom prst="rect">
              <a:avLst/>
            </a:prstGeom>
            <a:solidFill>
              <a:srgbClr val="0B5394"/>
            </a:solid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panose="020B0604020202020204"/>
                <a:buNone/>
                <a:defRPr/>
              </a:pPr>
              <a:r>
                <a:rPr kumimoji="0" lang="en-US" altLang="en-GB" sz="1200" b="0" i="0" u="none" strike="noStrike" kern="0" cap="none" spc="0" normalizeH="0" baseline="0" noProof="0">
                  <a:ln>
                    <a:noFill/>
                  </a:ln>
                  <a:solidFill>
                    <a:srgbClr val="FFFFFF"/>
                  </a:solidFill>
                  <a:effectLst/>
                  <a:uLnTx/>
                  <a:uFillTx/>
                  <a:latin typeface="Microsoft YaHei" panose="020B0503020204020204" charset="-122"/>
                  <a:ea typeface="Microsoft YaHei" panose="020B0503020204020204" charset="-122"/>
                  <a:cs typeface="Roboto" panose="02000000000000000000"/>
                  <a:sym typeface="Roboto" panose="02000000000000000000"/>
                </a:rPr>
                <a:t>Faculty Outreach managers </a:t>
              </a:r>
              <a:r>
                <a:rPr kumimoji="0" lang="en-GB" sz="1200" b="0" i="0" u="none" strike="noStrike" kern="0" cap="none" spc="0" normalizeH="0" baseline="0" noProof="0">
                  <a:ln>
                    <a:noFill/>
                  </a:ln>
                  <a:solidFill>
                    <a:srgbClr val="FFFFFF"/>
                  </a:solidFill>
                  <a:effectLst/>
                  <a:uLnTx/>
                  <a:uFillTx/>
                  <a:latin typeface="Microsoft YaHei" panose="020B0503020204020204" charset="-122"/>
                  <a:ea typeface="Microsoft YaHei" panose="020B0503020204020204" charset="-122"/>
                  <a:cs typeface="Roboto" panose="02000000000000000000"/>
                  <a:sym typeface="Roboto" panose="02000000000000000000"/>
                </a:rPr>
                <a:t>are responsible for reaching out to professors and researchers and discuss the cooperation possibilities with them.</a:t>
              </a:r>
              <a:endParaRPr kumimoji="0" lang="en-GB" sz="1200" b="0" i="0" u="none" strike="noStrike" kern="0" cap="none" spc="0" normalizeH="0" baseline="0" noProof="0">
                <a:ln>
                  <a:noFill/>
                </a:ln>
                <a:solidFill>
                  <a:srgbClr val="FFFFFF"/>
                </a:solidFill>
                <a:effectLst/>
                <a:uLnTx/>
                <a:uFillTx/>
                <a:latin typeface="Microsoft YaHei" panose="020B0503020204020204" charset="-122"/>
                <a:ea typeface="Microsoft YaHei" panose="020B0503020204020204" charset="-122"/>
                <a:cs typeface="Roboto" panose="02000000000000000000"/>
                <a:sym typeface="Roboto" panose="02000000000000000000"/>
              </a:endParaRPr>
            </a:p>
            <a:p>
              <a:pPr marL="0" marR="0" lvl="0" indent="0" algn="l" defTabSz="914400" rtl="0" eaLnBrk="1" fontAlgn="auto" latinLnBrk="0" hangingPunct="1">
                <a:lnSpc>
                  <a:spcPct val="115000"/>
                </a:lnSpc>
                <a:spcBef>
                  <a:spcPts val="0"/>
                </a:spcBef>
                <a:spcAft>
                  <a:spcPts val="0"/>
                </a:spcAft>
                <a:buClr>
                  <a:srgbClr val="000000"/>
                </a:buClr>
                <a:buSzTx/>
                <a:buFont typeface="Arial" panose="020B0604020202020204"/>
                <a:buNone/>
                <a:defRPr/>
              </a:pPr>
              <a:endParaRPr kumimoji="0" lang="en-GB" sz="1200" b="0" i="0" u="none" strike="noStrike" kern="0" cap="none" spc="0" normalizeH="0" baseline="0" noProof="0">
                <a:ln>
                  <a:noFill/>
                </a:ln>
                <a:solidFill>
                  <a:srgbClr val="FFFFFF"/>
                </a:solidFill>
                <a:effectLst/>
                <a:uLnTx/>
                <a:uFillTx/>
                <a:latin typeface="Microsoft YaHei" panose="020B0503020204020204" charset="-122"/>
                <a:ea typeface="Microsoft YaHei" panose="020B0503020204020204" charset="-122"/>
                <a:cs typeface="Roboto" panose="02000000000000000000"/>
                <a:sym typeface="Roboto" panose="02000000000000000000"/>
              </a:endParaRPr>
            </a:p>
            <a:p>
              <a:pPr marL="457200" marR="0" lvl="0" indent="0" algn="l" defTabSz="914400" rtl="0" eaLnBrk="1" fontAlgn="auto" latinLnBrk="0" hangingPunct="1">
                <a:lnSpc>
                  <a:spcPct val="115000"/>
                </a:lnSpc>
                <a:spcBef>
                  <a:spcPts val="0"/>
                </a:spcBef>
                <a:spcAft>
                  <a:spcPts val="0"/>
                </a:spcAft>
                <a:buClr>
                  <a:srgbClr val="000000"/>
                </a:buClr>
                <a:buSzTx/>
                <a:buFont typeface="Arial" panose="020B0604020202020204"/>
                <a:buNone/>
                <a:defRPr/>
              </a:pPr>
              <a:endParaRPr kumimoji="0" sz="1200" b="0" i="0" u="none" strike="noStrike" kern="0" cap="none" spc="0" normalizeH="0" baseline="0" noProof="0">
                <a:ln>
                  <a:noFill/>
                </a:ln>
                <a:solidFill>
                  <a:srgbClr val="FFFFFF"/>
                </a:solidFill>
                <a:effectLst/>
                <a:uLnTx/>
                <a:uFillTx/>
                <a:latin typeface="Microsoft YaHei" panose="020B0503020204020204" charset="-122"/>
                <a:ea typeface="Microsoft YaHei" panose="020B0503020204020204" charset="-122"/>
                <a:cs typeface="Roboto" panose="02000000000000000000"/>
                <a:sym typeface="Roboto" panose="02000000000000000000"/>
              </a:endParaRPr>
            </a:p>
            <a:p>
              <a:pPr marL="0" marR="0" lvl="0" indent="0" algn="l" defTabSz="914400" rtl="0" eaLnBrk="1" fontAlgn="auto" latinLnBrk="0" hangingPunct="1">
                <a:lnSpc>
                  <a:spcPct val="115000"/>
                </a:lnSpc>
                <a:spcBef>
                  <a:spcPts val="0"/>
                </a:spcBef>
                <a:spcAft>
                  <a:spcPts val="0"/>
                </a:spcAft>
                <a:buClr>
                  <a:srgbClr val="000000"/>
                </a:buClr>
                <a:buSzTx/>
                <a:buFont typeface="Arial" panose="020B0604020202020204"/>
                <a:buNone/>
                <a:defRPr/>
              </a:pPr>
              <a:endParaRPr kumimoji="0" sz="1200" b="0" i="0" u="none" strike="noStrike" kern="0" cap="none" spc="0" normalizeH="0" baseline="0" noProof="0">
                <a:ln>
                  <a:noFill/>
                </a:ln>
                <a:solidFill>
                  <a:srgbClr val="FFFFFF"/>
                </a:solidFill>
                <a:effectLst/>
                <a:uLnTx/>
                <a:uFillTx/>
                <a:latin typeface="Microsoft YaHei" panose="020B0503020204020204" charset="-122"/>
                <a:ea typeface="Microsoft YaHei" panose="020B0503020204020204" charset="-122"/>
                <a:cs typeface="Roboto" panose="02000000000000000000"/>
                <a:sym typeface="Roboto" panose="02000000000000000000"/>
              </a:endParaRPr>
            </a:p>
          </p:txBody>
        </p:sp>
      </p:grpSp>
      <p:grpSp>
        <p:nvGrpSpPr>
          <p:cNvPr id="113" name="Google Shape;113;p19"/>
          <p:cNvGrpSpPr/>
          <p:nvPr/>
        </p:nvGrpSpPr>
        <p:grpSpPr>
          <a:xfrm>
            <a:off x="2944071" y="1189775"/>
            <a:ext cx="3017443" cy="3344545"/>
            <a:chOff x="2944204" y="1189775"/>
            <a:chExt cx="3305700" cy="3344545"/>
          </a:xfrm>
        </p:grpSpPr>
        <p:sp>
          <p:nvSpPr>
            <p:cNvPr id="114" name="Google Shape;114;p19"/>
            <p:cNvSpPr/>
            <p:nvPr/>
          </p:nvSpPr>
          <p:spPr>
            <a:xfrm>
              <a:off x="2944204" y="1189775"/>
              <a:ext cx="3305700" cy="669000"/>
            </a:xfrm>
            <a:prstGeom prst="chevron">
              <a:avLst>
                <a:gd name="adj" fmla="val 50000"/>
              </a:avLst>
            </a:prstGeom>
            <a:solidFill>
              <a:srgbClr val="3D85C6"/>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en-GB" sz="1400" b="1" i="0" u="none" strike="noStrike" kern="0" cap="none" spc="0" normalizeH="0" baseline="0" noProof="0">
                  <a:ln>
                    <a:noFill/>
                  </a:ln>
                  <a:solidFill>
                    <a:srgbClr val="FFFFFF"/>
                  </a:solidFill>
                  <a:effectLst/>
                  <a:uLnTx/>
                  <a:uFillTx/>
                  <a:latin typeface="Microsoft YaHei" panose="020B0503020204020204" charset="-122"/>
                  <a:ea typeface="Microsoft YaHei" panose="020B0503020204020204" charset="-122"/>
                  <a:cs typeface="Roboto" panose="02000000000000000000"/>
                  <a:sym typeface="Roboto" panose="02000000000000000000"/>
                </a:rPr>
                <a:t>Academic</a:t>
              </a:r>
              <a:r>
                <a:rPr kumimoji="0" lang="en-GB" sz="1400" b="1" i="0" u="none" strike="noStrike" kern="0" cap="none" spc="0" normalizeH="0" baseline="0" noProof="0">
                  <a:ln>
                    <a:noFill/>
                  </a:ln>
                  <a:solidFill>
                    <a:srgbClr val="FFFFFF"/>
                  </a:solidFill>
                  <a:effectLst/>
                  <a:uLnTx/>
                  <a:uFillTx/>
                  <a:latin typeface="Microsoft YaHei" panose="020B0503020204020204" charset="-122"/>
                  <a:ea typeface="Microsoft YaHei" panose="020B0503020204020204" charset="-122"/>
                  <a:cs typeface="Roboto" panose="02000000000000000000"/>
                  <a:sym typeface="Roboto" panose="02000000000000000000"/>
                </a:rPr>
                <a:t> Management</a:t>
              </a:r>
              <a:endParaRPr kumimoji="0" sz="1400" b="1" i="0" u="none" strike="noStrike" kern="0" cap="none" spc="0" normalizeH="0" baseline="0" noProof="0">
                <a:ln>
                  <a:noFill/>
                </a:ln>
                <a:solidFill>
                  <a:srgbClr val="FFFFFF"/>
                </a:solidFill>
                <a:effectLst/>
                <a:uLnTx/>
                <a:uFillTx/>
                <a:latin typeface="Microsoft YaHei" panose="020B0503020204020204" charset="-122"/>
                <a:ea typeface="Microsoft YaHei" panose="020B0503020204020204" charset="-122"/>
                <a:cs typeface="Roboto" panose="02000000000000000000"/>
                <a:sym typeface="Roboto" panose="02000000000000000000"/>
              </a:endParaRPr>
            </a:p>
          </p:txBody>
        </p:sp>
        <p:sp>
          <p:nvSpPr>
            <p:cNvPr id="115" name="Google Shape;115;p19"/>
            <p:cNvSpPr txBox="1"/>
            <p:nvPr/>
          </p:nvSpPr>
          <p:spPr>
            <a:xfrm>
              <a:off x="3479168" y="2057185"/>
              <a:ext cx="2235857" cy="2477135"/>
            </a:xfrm>
            <a:prstGeom prst="rect">
              <a:avLst/>
            </a:prstGeom>
            <a:solidFill>
              <a:srgbClr val="3D85C6"/>
            </a:solid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panose="020B0604020202020204"/>
                <a:buNone/>
                <a:defRPr/>
              </a:pPr>
              <a:r>
                <a:rPr kumimoji="0" lang="en-US" altLang="en-GB" sz="1200" b="0" i="0" u="none" strike="noStrike" kern="0" cap="none" spc="0" normalizeH="0" baseline="0" noProof="0">
                  <a:ln>
                    <a:noFill/>
                  </a:ln>
                  <a:solidFill>
                    <a:srgbClr val="FFFFFF"/>
                  </a:solidFill>
                  <a:effectLst/>
                  <a:uLnTx/>
                  <a:uFillTx/>
                  <a:latin typeface="Microsoft YaHei" panose="020B0503020204020204" charset="-122"/>
                  <a:ea typeface="Microsoft YaHei" panose="020B0503020204020204" charset="-122"/>
                  <a:cs typeface="Roboto" panose="02000000000000000000"/>
                  <a:sym typeface="Roboto" panose="02000000000000000000"/>
                </a:rPr>
                <a:t>Academic managers</a:t>
              </a:r>
              <a:r>
                <a:rPr kumimoji="0" lang="en-GB" sz="1200" b="0" i="0" u="none" strike="noStrike" kern="0" cap="none" spc="0" normalizeH="0" baseline="0" noProof="0">
                  <a:ln>
                    <a:noFill/>
                  </a:ln>
                  <a:solidFill>
                    <a:srgbClr val="FFFFFF"/>
                  </a:solidFill>
                  <a:effectLst/>
                  <a:uLnTx/>
                  <a:uFillTx/>
                  <a:latin typeface="Microsoft YaHei" panose="020B0503020204020204" charset="-122"/>
                  <a:ea typeface="Microsoft YaHei" panose="020B0503020204020204" charset="-122"/>
                  <a:cs typeface="Roboto" panose="02000000000000000000"/>
                  <a:sym typeface="Roboto" panose="02000000000000000000"/>
                </a:rPr>
                <a:t> are responsible for </a:t>
              </a:r>
              <a:r>
                <a:rPr kumimoji="0" lang="en-US" altLang="en-GB" sz="1200" b="0" i="0" u="none" strike="noStrike" kern="0" cap="none" spc="0" normalizeH="0" baseline="0" noProof="0">
                  <a:ln>
                    <a:noFill/>
                  </a:ln>
                  <a:solidFill>
                    <a:srgbClr val="FFFFFF"/>
                  </a:solidFill>
                  <a:effectLst/>
                  <a:uLnTx/>
                  <a:uFillTx/>
                  <a:latin typeface="Microsoft YaHei" panose="020B0503020204020204" charset="-122"/>
                  <a:ea typeface="Microsoft YaHei" panose="020B0503020204020204" charset="-122"/>
                  <a:cs typeface="Roboto" panose="02000000000000000000"/>
                  <a:sym typeface="Roboto" panose="02000000000000000000"/>
                </a:rPr>
                <a:t>assisting and communicating with all</a:t>
              </a:r>
              <a:r>
                <a:rPr kumimoji="0" lang="en-GB" sz="1200" b="0" i="0" u="none" strike="noStrike" kern="0" cap="none" spc="0" normalizeH="0" baseline="0" noProof="0">
                  <a:ln>
                    <a:noFill/>
                  </a:ln>
                  <a:solidFill>
                    <a:srgbClr val="FFFFFF"/>
                  </a:solidFill>
                  <a:effectLst/>
                  <a:uLnTx/>
                  <a:uFillTx/>
                  <a:latin typeface="Microsoft YaHei" panose="020B0503020204020204" charset="-122"/>
                  <a:ea typeface="Microsoft YaHei" panose="020B0503020204020204" charset="-122"/>
                  <a:cs typeface="Roboto" panose="02000000000000000000"/>
                  <a:sym typeface="Roboto" panose="02000000000000000000"/>
                </a:rPr>
                <a:t> </a:t>
              </a:r>
              <a:r>
                <a:rPr kumimoji="0" lang="en-GB" sz="1200" b="1" i="0" u="none" strike="noStrike" kern="0" cap="none" spc="0" normalizeH="0" baseline="0" noProof="0">
                  <a:ln>
                    <a:noFill/>
                  </a:ln>
                  <a:solidFill>
                    <a:srgbClr val="FFFFFF"/>
                  </a:solidFill>
                  <a:effectLst/>
                  <a:uLnTx/>
                  <a:uFillTx/>
                  <a:latin typeface="Microsoft YaHei" panose="020B0503020204020204" charset="-122"/>
                  <a:ea typeface="Microsoft YaHei" panose="020B0503020204020204" charset="-122"/>
                  <a:cs typeface="Roboto" panose="02000000000000000000"/>
                  <a:sym typeface="Roboto" panose="02000000000000000000"/>
                </a:rPr>
                <a:t>faculty</a:t>
              </a:r>
              <a:r>
                <a:rPr kumimoji="0" lang="en-GB" sz="1200" b="0" i="0" u="none" strike="noStrike" kern="0" cap="none" spc="0" normalizeH="0" baseline="0" noProof="0">
                  <a:ln>
                    <a:noFill/>
                  </a:ln>
                  <a:solidFill>
                    <a:srgbClr val="FFFFFF"/>
                  </a:solidFill>
                  <a:effectLst/>
                  <a:uLnTx/>
                  <a:uFillTx/>
                  <a:latin typeface="Microsoft YaHei" panose="020B0503020204020204" charset="-122"/>
                  <a:ea typeface="Microsoft YaHei" panose="020B0503020204020204" charset="-122"/>
                  <a:cs typeface="Roboto" panose="02000000000000000000"/>
                  <a:sym typeface="Roboto" panose="02000000000000000000"/>
                </a:rPr>
                <a:t> </a:t>
              </a:r>
              <a:r>
                <a:rPr kumimoji="0" lang="en-US" altLang="en-GB" sz="1200" b="0" i="0" u="none" strike="noStrike" kern="0" cap="none" spc="0" normalizeH="0" baseline="0" noProof="0">
                  <a:ln>
                    <a:noFill/>
                  </a:ln>
                  <a:solidFill>
                    <a:srgbClr val="FFFFFF"/>
                  </a:solidFill>
                  <a:effectLst/>
                  <a:uLnTx/>
                  <a:uFillTx/>
                  <a:latin typeface="Microsoft YaHei" panose="020B0503020204020204" charset="-122"/>
                  <a:ea typeface="Microsoft YaHei" panose="020B0503020204020204" charset="-122"/>
                  <a:cs typeface="Roboto" panose="02000000000000000000"/>
                  <a:sym typeface="Roboto" panose="02000000000000000000"/>
                </a:rPr>
                <a:t>from academic and teaching quality</a:t>
              </a:r>
              <a:r>
                <a:rPr kumimoji="0" lang="en-GB" sz="1200" b="0" i="0" u="none" strike="noStrike" kern="0" cap="none" spc="0" normalizeH="0" baseline="0" noProof="0">
                  <a:ln>
                    <a:noFill/>
                  </a:ln>
                  <a:solidFill>
                    <a:srgbClr val="FFFFFF"/>
                  </a:solidFill>
                  <a:effectLst/>
                  <a:uLnTx/>
                  <a:uFillTx/>
                  <a:latin typeface="Microsoft YaHei" panose="020B0503020204020204" charset="-122"/>
                  <a:ea typeface="Microsoft YaHei" panose="020B0503020204020204" charset="-122"/>
                  <a:cs typeface="Roboto" panose="02000000000000000000"/>
                  <a:sym typeface="Roboto" panose="02000000000000000000"/>
                </a:rPr>
                <a:t> </a:t>
              </a:r>
              <a:r>
                <a:rPr kumimoji="0" lang="en-US" altLang="en-GB" sz="1200" b="0" i="0" u="none" strike="noStrike" kern="0" cap="none" spc="0" normalizeH="0" baseline="0" noProof="0">
                  <a:ln>
                    <a:noFill/>
                  </a:ln>
                  <a:solidFill>
                    <a:srgbClr val="FFFFFF"/>
                  </a:solidFill>
                  <a:effectLst/>
                  <a:uLnTx/>
                  <a:uFillTx/>
                  <a:latin typeface="Microsoft YaHei" panose="020B0503020204020204" charset="-122"/>
                  <a:ea typeface="Microsoft YaHei" panose="020B0503020204020204" charset="-122"/>
                  <a:cs typeface="Roboto" panose="02000000000000000000"/>
                  <a:sym typeface="Roboto" panose="02000000000000000000"/>
                </a:rPr>
                <a:t>perspective before and during all programs’ implementation.</a:t>
              </a:r>
              <a:endParaRPr kumimoji="0" lang="en-US" altLang="en-GB" sz="1200" b="0" i="0" u="none" strike="noStrike" kern="0" cap="none" spc="0" normalizeH="0" baseline="0" noProof="0">
                <a:ln>
                  <a:noFill/>
                </a:ln>
                <a:solidFill>
                  <a:srgbClr val="FFFFFF"/>
                </a:solidFill>
                <a:effectLst/>
                <a:uLnTx/>
                <a:uFillTx/>
                <a:latin typeface="Microsoft YaHei" panose="020B0503020204020204" charset="-122"/>
                <a:ea typeface="Microsoft YaHei" panose="020B0503020204020204" charset="-122"/>
                <a:cs typeface="Roboto" panose="02000000000000000000"/>
                <a:sym typeface="Roboto" panose="02000000000000000000"/>
              </a:endParaRPr>
            </a:p>
          </p:txBody>
        </p:sp>
      </p:grpSp>
      <p:sp>
        <p:nvSpPr>
          <p:cNvPr id="116" name="Google Shape;116;p19"/>
          <p:cNvSpPr txBox="1"/>
          <p:nvPr/>
        </p:nvSpPr>
        <p:spPr>
          <a:xfrm>
            <a:off x="192350" y="280945"/>
            <a:ext cx="3366900" cy="6300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GB" sz="2000" b="1" i="0" u="none" strike="noStrike" kern="0" cap="none" spc="0" normalizeH="0" baseline="0" noProof="0">
                <a:ln>
                  <a:noFill/>
                </a:ln>
                <a:solidFill>
                  <a:srgbClr val="0B5394"/>
                </a:solidFill>
                <a:effectLst/>
                <a:uLnTx/>
                <a:uFillTx/>
                <a:latin typeface="Microsoft YaHei" panose="020B0503020204020204" charset="-122"/>
                <a:ea typeface="Microsoft YaHei" panose="020B0503020204020204" charset="-122"/>
                <a:cs typeface="Arial" panose="020B0604020202020204"/>
                <a:sym typeface="Arial" panose="020B0604020202020204"/>
              </a:rPr>
              <a:t>Core Staff Teams</a:t>
            </a:r>
            <a:endParaRPr kumimoji="0" lang="en-GB" sz="2000" b="1" i="0" u="none" strike="noStrike" kern="0" cap="none" spc="0" normalizeH="0" baseline="0" noProof="0">
              <a:ln>
                <a:noFill/>
              </a:ln>
              <a:solidFill>
                <a:srgbClr val="0B5394"/>
              </a:solidFill>
              <a:effectLst/>
              <a:uLnTx/>
              <a:uFillTx/>
              <a:latin typeface="Microsoft YaHei" panose="020B0503020204020204" charset="-122"/>
              <a:ea typeface="Microsoft YaHei" panose="020B0503020204020204" charset="-122"/>
              <a:cs typeface="Arial" panose="020B0604020202020204"/>
              <a:sym typeface="Arial" panose="020B0604020202020204"/>
            </a:endParaRPr>
          </a:p>
        </p:txBody>
      </p:sp>
      <p:pic>
        <p:nvPicPr>
          <p:cNvPr id="3" name="图片 2" descr="Logo"/>
          <p:cNvPicPr>
            <a:picLocks noChangeAspect="1"/>
          </p:cNvPicPr>
          <p:nvPr/>
        </p:nvPicPr>
        <p:blipFill>
          <a:blip r:embed="rId1"/>
          <a:stretch>
            <a:fillRect/>
          </a:stretch>
        </p:blipFill>
        <p:spPr>
          <a:xfrm>
            <a:off x="7489825" y="161925"/>
            <a:ext cx="1463675" cy="355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16" name="Google Shape;116;p19"/>
          <p:cNvSpPr txBox="1"/>
          <p:nvPr/>
        </p:nvSpPr>
        <p:spPr>
          <a:xfrm>
            <a:off x="192350" y="280945"/>
            <a:ext cx="3366900" cy="6300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kumimoji="0" lang="en-US" altLang="en-GB" sz="2000" b="1" i="0" u="none" strike="noStrike" kern="0" cap="none" spc="0" normalizeH="0" baseline="0" noProof="0">
                <a:ln>
                  <a:noFill/>
                </a:ln>
                <a:solidFill>
                  <a:srgbClr val="0B5394"/>
                </a:solidFill>
                <a:effectLst/>
                <a:uLnTx/>
                <a:uFillTx/>
                <a:latin typeface="Microsoft YaHei" panose="020B0503020204020204" charset="-122"/>
                <a:ea typeface="Microsoft YaHei" panose="020B0503020204020204" charset="-122"/>
                <a:cs typeface="Arial" panose="020B0604020202020204"/>
                <a:sym typeface="Arial" panose="020B0604020202020204"/>
              </a:rPr>
              <a:t>E</a:t>
            </a:r>
            <a:r>
              <a:rPr kumimoji="0" lang="en-US" altLang="en-GB" sz="2000" b="1" i="0" u="none" strike="noStrike" kern="0" cap="none" spc="0" normalizeH="0" baseline="0" noProof="0">
                <a:ln>
                  <a:noFill/>
                </a:ln>
                <a:solidFill>
                  <a:srgbClr val="0B5394"/>
                </a:solidFill>
                <a:effectLst/>
                <a:uLnTx/>
                <a:uFillTx/>
                <a:latin typeface="Microsoft YaHei" panose="020B0503020204020204" charset="-122"/>
                <a:ea typeface="Microsoft YaHei" panose="020B0503020204020204" charset="-122"/>
                <a:cs typeface="Arial" panose="020B0604020202020204"/>
                <a:sym typeface="Arial" panose="020B0604020202020204"/>
              </a:rPr>
              <a:t>valuation</a:t>
            </a:r>
            <a:endParaRPr kumimoji="0" lang="en-US" altLang="en-GB" sz="2000" b="1" i="0" u="none" strike="noStrike" kern="0" cap="none" spc="0" normalizeH="0" baseline="0" noProof="0">
              <a:ln>
                <a:noFill/>
              </a:ln>
              <a:solidFill>
                <a:srgbClr val="0B5394"/>
              </a:solidFill>
              <a:effectLst/>
              <a:uLnTx/>
              <a:uFillTx/>
              <a:latin typeface="Microsoft YaHei" panose="020B0503020204020204" charset="-122"/>
              <a:ea typeface="Microsoft YaHei" panose="020B0503020204020204" charset="-122"/>
              <a:cs typeface="Arial" panose="020B0604020202020204"/>
              <a:sym typeface="Arial" panose="020B0604020202020204"/>
            </a:endParaRPr>
          </a:p>
        </p:txBody>
      </p:sp>
      <p:pic>
        <p:nvPicPr>
          <p:cNvPr id="3" name="图片 2" descr="1630561450(1)"/>
          <p:cNvPicPr>
            <a:picLocks noChangeAspect="1"/>
          </p:cNvPicPr>
          <p:nvPr/>
        </p:nvPicPr>
        <p:blipFill>
          <a:blip r:embed="rId1"/>
          <a:stretch>
            <a:fillRect/>
          </a:stretch>
        </p:blipFill>
        <p:spPr>
          <a:xfrm>
            <a:off x="2915920" y="207645"/>
            <a:ext cx="3364230" cy="4719955"/>
          </a:xfrm>
          <a:prstGeom prst="rect">
            <a:avLst/>
          </a:prstGeom>
        </p:spPr>
      </p:pic>
      <p:pic>
        <p:nvPicPr>
          <p:cNvPr id="4" name="图片 3" descr="Logo"/>
          <p:cNvPicPr>
            <a:picLocks noChangeAspect="1"/>
          </p:cNvPicPr>
          <p:nvPr/>
        </p:nvPicPr>
        <p:blipFill>
          <a:blip r:embed="rId2"/>
          <a:stretch>
            <a:fillRect/>
          </a:stretch>
        </p:blipFill>
        <p:spPr>
          <a:xfrm>
            <a:off x="7489825" y="161925"/>
            <a:ext cx="1463675" cy="355600"/>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194580_5*m_i*1_1"/>
  <p:tag name="KSO_WM_TEMPLATE_CATEGORY" val="diagram"/>
  <p:tag name="KSO_WM_TEMPLATE_INDEX" val="20194580"/>
  <p:tag name="KSO_WM_UNIT_LAYERLEVEL" val="1_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10.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VALUE" val="21"/>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diagram20194580_5*m_h_f*1_5_1"/>
  <p:tag name="KSO_WM_TEMPLATE_CATEGORY" val="diagram"/>
  <p:tag name="KSO_WM_TEMPLATE_INDEX" val="20194580"/>
  <p:tag name="KSO_WM_UNIT_LAYERLEVEL" val="1_1_1"/>
  <p:tag name="KSO_WM_TAG_VERSION" val="1.0"/>
  <p:tag name="KSO_WM_BEAUTIFY_FLAG" val="#wm#"/>
  <p:tag name="KSO_WM_UNIT_TEXT_FILL_FORE_SCHEMECOLOR_INDEX" val="13"/>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194580_5*m_h_i*1_2_1"/>
  <p:tag name="KSO_WM_TEMPLATE_CATEGORY" val="diagram"/>
  <p:tag name="KSO_WM_TEMPLATE_INDEX" val="20194580"/>
  <p:tag name="KSO_WM_UNIT_LAYERLEVEL" val="1_1_1"/>
  <p:tag name="KSO_WM_TAG_VERSION" val="1.0"/>
  <p:tag name="KSO_WM_BEAUTIFY_FLAG" val="#wm#"/>
  <p:tag name="KSO_WM_UNIT_FILL_FORE_SCHEMECOLOR_INDEX" val="6"/>
  <p:tag name="KSO_WM_UNIT_FILL_TYPE" val="1"/>
  <p:tag name="KSO_WM_UNIT_LINE_FORE_SCHEMECOLOR_INDEX" val="14"/>
  <p:tag name="KSO_WM_UNIT_LINE_FILL_TYPE" val="2"/>
  <p:tag name="KSO_WM_UNIT_TEXT_FILL_FORE_SCHEMECOLOR_INDEX" val="14"/>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194580_5*m_h_i*1_2_2"/>
  <p:tag name="KSO_WM_TEMPLATE_CATEGORY" val="diagram"/>
  <p:tag name="KSO_WM_TEMPLATE_INDEX" val="20194580"/>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13.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VALUE" val="21"/>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194580_5*m_h_f*1_2_1"/>
  <p:tag name="KSO_WM_TEMPLATE_CATEGORY" val="diagram"/>
  <p:tag name="KSO_WM_TEMPLATE_INDEX" val="20194580"/>
  <p:tag name="KSO_WM_UNIT_LAYERLEVEL" val="1_1_1"/>
  <p:tag name="KSO_WM_TAG_VERSION" val="1.0"/>
  <p:tag name="KSO_WM_BEAUTIFY_FLAG" val="#wm#"/>
  <p:tag name="KSO_WM_UNIT_TEXT_FILL_FORE_SCHEMECOLOR_INDEX" val="13"/>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194580_5*m_h_i*1_4_1"/>
  <p:tag name="KSO_WM_TEMPLATE_CATEGORY" val="diagram"/>
  <p:tag name="KSO_WM_TEMPLATE_INDEX" val="20194580"/>
  <p:tag name="KSO_WM_UNIT_LAYERLEVEL" val="1_1_1"/>
  <p:tag name="KSO_WM_TAG_VERSION" val="1.0"/>
  <p:tag name="KSO_WM_BEAUTIFY_FLAG" val="#wm#"/>
  <p:tag name="KSO_WM_UNIT_FILL_FORE_SCHEMECOLOR_INDEX" val="8"/>
  <p:tag name="KSO_WM_UNIT_FILL_TYPE" val="1"/>
  <p:tag name="KSO_WM_UNIT_LINE_FORE_SCHEMECOLOR_INDEX" val="14"/>
  <p:tag name="KSO_WM_UNIT_LINE_FILL_TYPE" val="2"/>
  <p:tag name="KSO_WM_UNIT_TEXT_FILL_FORE_SCHEMECOLOR_INDEX" val="14"/>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194580_5*m_h_i*1_4_2"/>
  <p:tag name="KSO_WM_TEMPLATE_CATEGORY" val="diagram"/>
  <p:tag name="KSO_WM_TEMPLATE_INDEX" val="20194580"/>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16.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VALUE" val="21"/>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194580_5*m_h_f*1_4_1"/>
  <p:tag name="KSO_WM_TEMPLATE_CATEGORY" val="diagram"/>
  <p:tag name="KSO_WM_TEMPLATE_INDEX" val="20194580"/>
  <p:tag name="KSO_WM_UNIT_LAYERLEVEL" val="1_1_1"/>
  <p:tag name="KSO_WM_TAG_VERSION" val="1.0"/>
  <p:tag name="KSO_WM_BEAUTIFY_FLAG" val="#wm#"/>
  <p:tag name="KSO_WM_UNIT_TEXT_FILL_FORE_SCHEMECOLOR_INDEX" val="13"/>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ID" val="diagram20194580_5*m_h_i*1_6_1"/>
  <p:tag name="KSO_WM_TEMPLATE_CATEGORY" val="diagram"/>
  <p:tag name="KSO_WM_TEMPLATE_INDEX" val="20194580"/>
  <p:tag name="KSO_WM_UNIT_LAYERLEVEL" val="1_1_1"/>
  <p:tag name="KSO_WM_TAG_VERSION" val="1.0"/>
  <p:tag name="KSO_WM_BEAUTIFY_FLAG" val="#wm#"/>
  <p:tag name="KSO_WM_UNIT_FILL_FORE_SCHEMECOLOR_INDEX" val="10"/>
  <p:tag name="KSO_WM_UNIT_FILL_TYPE" val="1"/>
  <p:tag name="KSO_WM_UNIT_LINE_FORE_SCHEMECOLOR_INDEX" val="14"/>
  <p:tag name="KSO_WM_UNIT_LINE_FILL_TYPE" val="2"/>
  <p:tag name="KSO_WM_UNIT_TEXT_FILL_FORE_SCHEMECOLOR_INDEX" val="14"/>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2"/>
  <p:tag name="KSO_WM_UNIT_ID" val="diagram20194580_5*m_h_i*1_6_2"/>
  <p:tag name="KSO_WM_TEMPLATE_CATEGORY" val="diagram"/>
  <p:tag name="KSO_WM_TEMPLATE_INDEX" val="20194580"/>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Lst>
</file>

<file path=ppt/tags/tag19.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VALUE" val="21"/>
  <p:tag name="KSO_WM_UNIT_HIGHLIGHT" val="0"/>
  <p:tag name="KSO_WM_UNIT_COMPATIBLE" val="0"/>
  <p:tag name="KSO_WM_UNIT_DIAGRAM_ISNUMVISUAL" val="0"/>
  <p:tag name="KSO_WM_UNIT_DIAGRAM_ISREFERUNIT" val="0"/>
  <p:tag name="KSO_WM_DIAGRAM_GROUP_CODE" val="m1-1"/>
  <p:tag name="KSO_WM_UNIT_TYPE" val="m_h_f"/>
  <p:tag name="KSO_WM_UNIT_INDEX" val="1_6_1"/>
  <p:tag name="KSO_WM_UNIT_ID" val="diagram20194580_5*m_h_f*1_6_1"/>
  <p:tag name="KSO_WM_TEMPLATE_CATEGORY" val="diagram"/>
  <p:tag name="KSO_WM_TEMPLATE_INDEX" val="20194580"/>
  <p:tag name="KSO_WM_UNIT_LAYERLEVEL" val="1_1_1"/>
  <p:tag name="KSO_WM_TAG_VERSION" val="1.0"/>
  <p:tag name="KSO_WM_BEAUTIFY_FLAG" val="#wm#"/>
  <p:tag name="KSO_WM_UNIT_TEXT_FILL_FORE_SCHEMECOLOR_INDEX" val="13"/>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4580_5*m_h_i*1_1_1"/>
  <p:tag name="KSO_WM_TEMPLATE_CATEGORY" val="diagram"/>
  <p:tag name="KSO_WM_TEMPLATE_INDEX" val="20194580"/>
  <p:tag name="KSO_WM_UNIT_LAYERLEVEL" val="1_1_1"/>
  <p:tag name="KSO_WM_TAG_VERSION" val="1.0"/>
  <p:tag name="KSO_WM_BEAUTIFY_FLAG" val="#wm#"/>
  <p:tag name="KSO_WM_UNIT_FILL_FORE_SCHEMECOLOR_INDEX" val="5"/>
  <p:tag name="KSO_WM_UNIT_FILL_TYPE" val="1"/>
  <p:tag name="KSO_WM_UNIT_LINE_FORE_SCHEMECOLOR_INDEX" val="14"/>
  <p:tag name="KSO_WM_UNIT_LINE_FILL_TYPE" val="2"/>
  <p:tag name="KSO_WM_UNIT_TEXT_FILL_FORE_SCHEMECOLOR_INDEX" val="14"/>
  <p:tag name="KSO_WM_UNIT_TEXT_FILL_TYPE"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diagram20194580_5*m_h_i*1_5_1"/>
  <p:tag name="KSO_WM_TEMPLATE_CATEGORY" val="diagram"/>
  <p:tag name="KSO_WM_TEMPLATE_INDEX" val="20194580"/>
  <p:tag name="KSO_WM_UNIT_LAYERLEVEL" val="1_1_1"/>
  <p:tag name="KSO_WM_TAG_VERSION" val="1.0"/>
  <p:tag name="KSO_WM_BEAUTIFY_FLAG" val="#wm#"/>
  <p:tag name="KSO_WM_UNIT_FILL_FORE_SCHEMECOLOR_INDEX" val="9"/>
  <p:tag name="KSO_WM_UNIT_FILL_TYPE" val="1"/>
  <p:tag name="KSO_WM_UNIT_LINE_FORE_SCHEMECOLOR_INDEX" val="14"/>
  <p:tag name="KSO_WM_UNIT_LINE_FILL_TYPE" val="2"/>
  <p:tag name="KSO_WM_UNIT_TEXT_FILL_FORE_SCHEMECOLOR_INDEX" val="14"/>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diagram20194580_5*m_h_i*1_5_2"/>
  <p:tag name="KSO_WM_TEMPLATE_CATEGORY" val="diagram"/>
  <p:tag name="KSO_WM_TEMPLATE_INDEX" val="20194580"/>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Lst>
</file>

<file path=ppt/tags/tag22.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VALUE" val="21"/>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diagram20194580_5*m_h_f*1_5_1"/>
  <p:tag name="KSO_WM_TEMPLATE_CATEGORY" val="diagram"/>
  <p:tag name="KSO_WM_TEMPLATE_INDEX" val="20194580"/>
  <p:tag name="KSO_WM_UNIT_LAYERLEVEL" val="1_1_1"/>
  <p:tag name="KSO_WM_TAG_VERSION" val="1.0"/>
  <p:tag name="KSO_WM_BEAUTIFY_FLAG" val="#wm#"/>
  <p:tag name="KSO_WM_UNIT_TEXT_FILL_FORE_SCHEMECOLOR_INDEX" val="13"/>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ID" val="diagram20194580_5*m_h_i*1_6_1"/>
  <p:tag name="KSO_WM_TEMPLATE_CATEGORY" val="diagram"/>
  <p:tag name="KSO_WM_TEMPLATE_INDEX" val="20194580"/>
  <p:tag name="KSO_WM_UNIT_LAYERLEVEL" val="1_1_1"/>
  <p:tag name="KSO_WM_TAG_VERSION" val="1.0"/>
  <p:tag name="KSO_WM_BEAUTIFY_FLAG" val="#wm#"/>
  <p:tag name="KSO_WM_UNIT_FILL_FORE_SCHEMECOLOR_INDEX" val="10"/>
  <p:tag name="KSO_WM_UNIT_FILL_TYPE" val="1"/>
  <p:tag name="KSO_WM_UNIT_LINE_FORE_SCHEMECOLOR_INDEX" val="14"/>
  <p:tag name="KSO_WM_UNIT_LINE_FILL_TYPE" val="2"/>
  <p:tag name="KSO_WM_UNIT_TEXT_FILL_FORE_SCHEMECOLOR_INDEX" val="14"/>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2"/>
  <p:tag name="KSO_WM_UNIT_ID" val="diagram20194580_5*m_h_i*1_6_2"/>
  <p:tag name="KSO_WM_TEMPLATE_CATEGORY" val="diagram"/>
  <p:tag name="KSO_WM_TEMPLATE_INDEX" val="20194580"/>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Lst>
</file>

<file path=ppt/tags/tag25.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VALUE" val="21"/>
  <p:tag name="KSO_WM_UNIT_HIGHLIGHT" val="0"/>
  <p:tag name="KSO_WM_UNIT_COMPATIBLE" val="0"/>
  <p:tag name="KSO_WM_UNIT_DIAGRAM_ISNUMVISUAL" val="0"/>
  <p:tag name="KSO_WM_UNIT_DIAGRAM_ISREFERUNIT" val="0"/>
  <p:tag name="KSO_WM_DIAGRAM_GROUP_CODE" val="m1-1"/>
  <p:tag name="KSO_WM_UNIT_TYPE" val="m_h_f"/>
  <p:tag name="KSO_WM_UNIT_INDEX" val="1_6_1"/>
  <p:tag name="KSO_WM_UNIT_ID" val="diagram20194580_5*m_h_f*1_6_1"/>
  <p:tag name="KSO_WM_TEMPLATE_CATEGORY" val="diagram"/>
  <p:tag name="KSO_WM_TEMPLATE_INDEX" val="20194580"/>
  <p:tag name="KSO_WM_UNIT_LAYERLEVEL" val="1_1_1"/>
  <p:tag name="KSO_WM_TAG_VERSION" val="1.0"/>
  <p:tag name="KSO_WM_BEAUTIFY_FLAG" val="#wm#"/>
  <p:tag name="KSO_WM_UNIT_TEXT_FILL_FORE_SCHEMECOLOR_INDEX" val="13"/>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diagram20194580_5*m_h_i*1_5_1"/>
  <p:tag name="KSO_WM_TEMPLATE_CATEGORY" val="diagram"/>
  <p:tag name="KSO_WM_TEMPLATE_INDEX" val="20194580"/>
  <p:tag name="KSO_WM_UNIT_LAYERLEVEL" val="1_1_1"/>
  <p:tag name="KSO_WM_TAG_VERSION" val="1.0"/>
  <p:tag name="KSO_WM_BEAUTIFY_FLAG" val="#wm#"/>
  <p:tag name="KSO_WM_UNIT_FILL_FORE_SCHEMECOLOR_INDEX" val="9"/>
  <p:tag name="KSO_WM_UNIT_FILL_TYPE" val="1"/>
  <p:tag name="KSO_WM_UNIT_LINE_FORE_SCHEMECOLOR_INDEX" val="14"/>
  <p:tag name="KSO_WM_UNIT_LINE_FILL_TYPE" val="2"/>
  <p:tag name="KSO_WM_UNIT_TEXT_FILL_FORE_SCHEMECOLOR_INDEX" val="14"/>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diagram20194580_5*m_h_i*1_5_2"/>
  <p:tag name="KSO_WM_TEMPLATE_CATEGORY" val="diagram"/>
  <p:tag name="KSO_WM_TEMPLATE_INDEX" val="20194580"/>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Lst>
</file>

<file path=ppt/tags/tag28.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VALUE" val="21"/>
  <p:tag name="KSO_WM_UNIT_HIGHLIGHT" val="0"/>
  <p:tag name="KSO_WM_UNIT_COMPATIBLE" val="0"/>
  <p:tag name="KSO_WM_UNIT_DIAGRAM_ISNUMVISUAL" val="0"/>
  <p:tag name="KSO_WM_UNIT_DIAGRAM_ISREFERUNIT" val="0"/>
  <p:tag name="KSO_WM_DIAGRAM_GROUP_CODE" val="m1-1"/>
  <p:tag name="KSO_WM_UNIT_TYPE" val="m_h_f"/>
  <p:tag name="KSO_WM_UNIT_INDEX" val="1_5_1"/>
  <p:tag name="KSO_WM_UNIT_ID" val="diagram20194580_5*m_h_f*1_5_1"/>
  <p:tag name="KSO_WM_TEMPLATE_CATEGORY" val="diagram"/>
  <p:tag name="KSO_WM_TEMPLATE_INDEX" val="20194580"/>
  <p:tag name="KSO_WM_UNIT_LAYERLEVEL" val="1_1_1"/>
  <p:tag name="KSO_WM_TAG_VERSION" val="1.0"/>
  <p:tag name="KSO_WM_BEAUTIFY_FLAG" val="#wm#"/>
  <p:tag name="KSO_WM_UNIT_TEXT_FILL_FORE_SCHEMECOLOR_INDEX" val="13"/>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194580_5*m_h_i*1_1_2"/>
  <p:tag name="KSO_WM_TEMPLATE_CATEGORY" val="diagram"/>
  <p:tag name="KSO_WM_TEMPLATE_INDEX" val="20194580"/>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4.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VALUE" val="21"/>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4580_5*m_h_f*1_1_1"/>
  <p:tag name="KSO_WM_TEMPLATE_CATEGORY" val="diagram"/>
  <p:tag name="KSO_WM_TEMPLATE_INDEX" val="20194580"/>
  <p:tag name="KSO_WM_UNIT_LAYERLEVEL" val="1_1_1"/>
  <p:tag name="KSO_WM_TAG_VERSION" val="1.0"/>
  <p:tag name="KSO_WM_BEAUTIFY_FLAG" val="#wm#"/>
  <p:tag name="KSO_WM_UNIT_TEXT_FILL_FORE_SCHEMECOLOR_INDEX" val="13"/>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194580_5*m_h_i*1_3_1"/>
  <p:tag name="KSO_WM_TEMPLATE_CATEGORY" val="diagram"/>
  <p:tag name="KSO_WM_TEMPLATE_INDEX" val="20194580"/>
  <p:tag name="KSO_WM_UNIT_LAYERLEVEL" val="1_1_1"/>
  <p:tag name="KSO_WM_TAG_VERSION" val="1.0"/>
  <p:tag name="KSO_WM_BEAUTIFY_FLAG" val="#wm#"/>
  <p:tag name="KSO_WM_UNIT_FILL_FORE_SCHEMECOLOR_INDEX" val="7"/>
  <p:tag name="KSO_WM_UNIT_FILL_TYPE" val="1"/>
  <p:tag name="KSO_WM_UNIT_LINE_FORE_SCHEMECOLOR_INDEX" val="14"/>
  <p:tag name="KSO_WM_UNIT_LINE_FILL_TYPE" val="2"/>
  <p:tag name="KSO_WM_UNIT_TEXT_FILL_FORE_SCHEMECOLOR_INDEX" val="14"/>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194580_5*m_h_i*1_3_2"/>
  <p:tag name="KSO_WM_TEMPLATE_CATEGORY" val="diagram"/>
  <p:tag name="KSO_WM_TEMPLATE_INDEX" val="20194580"/>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7.xml><?xml version="1.0" encoding="utf-8"?>
<p:tagLst xmlns:p="http://schemas.openxmlformats.org/presentationml/2006/main">
  <p:tag name="KSO_WM_UNIT_SUBTYPE" val="a"/>
  <p:tag name="KSO_WM_UNIT_PRESET_TEXT" val="单击此处添加文本具体内容，简明扼要的阐述您的观点。"/>
  <p:tag name="KSO_WM_UNIT_NOCLEAR" val="0"/>
  <p:tag name="KSO_WM_UNIT_VALUE" val="21"/>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194580_5*m_h_f*1_3_1"/>
  <p:tag name="KSO_WM_TEMPLATE_CATEGORY" val="diagram"/>
  <p:tag name="KSO_WM_TEMPLATE_INDEX" val="20194580"/>
  <p:tag name="KSO_WM_UNIT_LAYERLEVEL" val="1_1_1"/>
  <p:tag name="KSO_WM_TAG_VERSION" val="1.0"/>
  <p:tag name="KSO_WM_BEAUTIFY_FLAG" val="#wm#"/>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diagram20194580_5*m_h_i*1_5_1"/>
  <p:tag name="KSO_WM_TEMPLATE_CATEGORY" val="diagram"/>
  <p:tag name="KSO_WM_TEMPLATE_INDEX" val="20194580"/>
  <p:tag name="KSO_WM_UNIT_LAYERLEVEL" val="1_1_1"/>
  <p:tag name="KSO_WM_TAG_VERSION" val="1.0"/>
  <p:tag name="KSO_WM_BEAUTIFY_FLAG" val="#wm#"/>
  <p:tag name="KSO_WM_UNIT_FILL_FORE_SCHEMECOLOR_INDEX" val="9"/>
  <p:tag name="KSO_WM_UNIT_FILL_TYPE" val="1"/>
  <p:tag name="KSO_WM_UNIT_LINE_FORE_SCHEMECOLOR_INDEX" val="14"/>
  <p:tag name="KSO_WM_UNIT_LINE_FILL_TYPE" val="2"/>
  <p:tag name="KSO_WM_UNIT_TEXT_FILL_FORE_SCHEMECOLOR_INDEX" val="14"/>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diagram20194580_5*m_h_i*1_5_2"/>
  <p:tag name="KSO_WM_TEMPLATE_CATEGORY" val="diagram"/>
  <p:tag name="KSO_WM_TEMPLATE_INDEX" val="20194580"/>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2400</Words>
  <Application>WPS 演示</Application>
  <PresentationFormat>全屏显示(16:9)</PresentationFormat>
  <Paragraphs>120</Paragraphs>
  <Slides>8</Slides>
  <Notes>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vt:i4>
      </vt:variant>
    </vt:vector>
  </HeadingPairs>
  <TitlesOfParts>
    <vt:vector size="22" baseType="lpstr">
      <vt:lpstr>Arial</vt:lpstr>
      <vt:lpstr>SimSun</vt:lpstr>
      <vt:lpstr>Wingdings</vt:lpstr>
      <vt:lpstr>Arial</vt:lpstr>
      <vt:lpstr>Microsoft YaHei</vt:lpstr>
      <vt:lpstr>Roboto</vt:lpstr>
      <vt:lpstr>Nunito ExtraBold</vt:lpstr>
      <vt:lpstr>Segoe Print</vt:lpstr>
      <vt:lpstr>Verdana</vt:lpstr>
      <vt:lpstr>Impact</vt:lpstr>
      <vt:lpstr>Times New Roman Regular</vt:lpstr>
      <vt:lpstr>Times New Roman</vt:lpstr>
      <vt:lpstr>Arial Unicode MS</vt:lpstr>
      <vt:lpstr>Simple Light</vt:lpstr>
      <vt:lpstr>PowerPoint 演示文稿</vt:lpstr>
      <vt:lpstr>Who we are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集思学院</dc:creator>
  <cp:lastModifiedBy>Katrina</cp:lastModifiedBy>
  <cp:revision>32</cp:revision>
  <dcterms:created xsi:type="dcterms:W3CDTF">2021-07-06T15:14:00Z</dcterms:created>
  <dcterms:modified xsi:type="dcterms:W3CDTF">2022-01-07T10:41:48Z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93C200C85DDA473AA9BE7268B1C3D1F5</vt:lpwstr>
  </property>
</Properties>
</file>