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293" r:id="rId3"/>
    <p:sldId id="272" r:id="rId4"/>
    <p:sldId id="266" r:id="rId5"/>
    <p:sldId id="301" r:id="rId6"/>
    <p:sldId id="302" r:id="rId7"/>
    <p:sldId id="303" r:id="rId8"/>
    <p:sldId id="304" r:id="rId9"/>
    <p:sldId id="305" r:id="rId10"/>
    <p:sldId id="306" r:id="rId11"/>
    <p:sldId id="273" r:id="rId12"/>
    <p:sldId id="282" r:id="rId13"/>
    <p:sldId id="307" r:id="rId14"/>
    <p:sldId id="308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810" autoAdjust="0"/>
  </p:normalViewPr>
  <p:slideViewPr>
    <p:cSldViewPr snapToGrid="0" showGuides="1">
      <p:cViewPr varScale="1">
        <p:scale>
          <a:sx n="85" d="100"/>
          <a:sy n="85" d="100"/>
        </p:scale>
        <p:origin x="49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31-Jul-24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31-Jul-24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679409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STOCK MARKET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Corbel Light" panose="020B0303020204020204" pitchFamily="34" charset="0"/>
              </a:rPr>
              <a:t>SHRADHA | RUPALI | AYMA | NEHA </a:t>
            </a:r>
          </a:p>
          <a:p>
            <a:r>
              <a:rPr lang="en-US" sz="1600" dirty="0">
                <a:latin typeface="Corbel Light" panose="020B0303020204020204" pitchFamily="34" charset="0"/>
              </a:rPr>
              <a:t>SATYENDRA</a:t>
            </a:r>
          </a:p>
          <a:p>
            <a:r>
              <a:rPr lang="en-US" sz="1600" dirty="0">
                <a:latin typeface="Corbel Light" panose="020B0303020204020204" pitchFamily="34" charset="0"/>
              </a:rPr>
              <a:t>MENTORS : ANAND BABU | SMITHA BANTWAL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F5DF8-CB61-48D1-852E-CFDD6F372632}"/>
              </a:ext>
            </a:extLst>
          </p:cNvPr>
          <p:cNvSpPr/>
          <p:nvPr/>
        </p:nvSpPr>
        <p:spPr>
          <a:xfrm>
            <a:off x="300037" y="263013"/>
            <a:ext cx="11655989" cy="633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94CDDD-4D98-4D5C-AEC7-8A865F395288}"/>
              </a:ext>
            </a:extLst>
          </p:cNvPr>
          <p:cNvSpPr/>
          <p:nvPr/>
        </p:nvSpPr>
        <p:spPr>
          <a:xfrm>
            <a:off x="7000568" y="2762865"/>
            <a:ext cx="2880851" cy="235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457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KPI 8- BUY/ WAIT/ SELL SIGNAL FOR STOCKS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67" y="1368352"/>
            <a:ext cx="5459294" cy="6531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OBSERVATION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RSI (Relative Strength Index): A high RSI indicates potential overbought conditions, suggesting a sell signal, while a low RSI indicates potential oversold conditions, suggesting a buy signal.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MACD (Moving Average Convergence Divergence): When the MACD line crosses above the signal line, it indicates a bullish trend (buy signal), and when it crosses below, it indicates a bearish trend (sell signal).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IN" sz="18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E5C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 </a:t>
            </a:r>
          </a:p>
          <a:p>
            <a:pPr marL="0" indent="0">
              <a:buNone/>
              <a:defRPr/>
            </a:pPr>
            <a:r>
              <a:rPr lang="en-US" sz="18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Combining RSI and MACD indicators provides a comprehensive view of market momentum and potential reversal points, enhancing decision-making for buy or sell signals.</a:t>
            </a:r>
          </a:p>
          <a:p>
            <a:pPr marL="0" indent="0">
              <a:buNone/>
              <a:defRPr/>
            </a:pPr>
            <a:endParaRPr lang="en-IN" sz="1900" b="1" dirty="0">
              <a:solidFill>
                <a:schemeClr val="accent2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100" b="1" i="0" u="none" strike="noStrike" kern="1200" cap="none" spc="0" normalizeH="0" baseline="0" noProof="0" dirty="0">
              <a:ln>
                <a:noFill/>
              </a:ln>
              <a:solidFill>
                <a:srgbClr val="5268A5">
                  <a:lumMod val="75000"/>
                </a:srgbClr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5268A5">
                  <a:lumMod val="75000"/>
                </a:srgbClr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libri"/>
                <a:cs typeface="Arial" panose="020B0604020202020204" pitchFamily="34" charset="0"/>
              </a:rPr>
              <a:t>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1485-329D-46C2-9621-62D2DFD3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7" y="1091724"/>
            <a:ext cx="6121723" cy="46745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0E4172C-028A-4C64-B86E-8E7CF5FBE780}"/>
              </a:ext>
            </a:extLst>
          </p:cNvPr>
          <p:cNvSpPr/>
          <p:nvPr/>
        </p:nvSpPr>
        <p:spPr>
          <a:xfrm>
            <a:off x="108668" y="227578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7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1EBD5E-B842-4F3D-BE53-5FCA7C5476ED}"/>
              </a:ext>
            </a:extLst>
          </p:cNvPr>
          <p:cNvSpPr/>
          <p:nvPr/>
        </p:nvSpPr>
        <p:spPr>
          <a:xfrm>
            <a:off x="9814560" y="0"/>
            <a:ext cx="236154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DASHBOARD - EXCEL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00106B-8ECB-49FD-A88D-E9B08855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1" y="810829"/>
            <a:ext cx="11788737" cy="54578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2935F1E-83EA-4AC9-976F-832DF6E9FAC1}"/>
              </a:ext>
            </a:extLst>
          </p:cNvPr>
          <p:cNvSpPr/>
          <p:nvPr/>
        </p:nvSpPr>
        <p:spPr>
          <a:xfrm>
            <a:off x="113969" y="260351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5ABAEB-2BC9-43E5-8EFB-C20D27532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662746"/>
            <a:ext cx="11343639" cy="584759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A72DE-AED9-4316-8997-B8C095569B6E}"/>
              </a:ext>
            </a:extLst>
          </p:cNvPr>
          <p:cNvSpPr/>
          <p:nvPr/>
        </p:nvSpPr>
        <p:spPr>
          <a:xfrm>
            <a:off x="0" y="81280"/>
            <a:ext cx="472440" cy="66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32B-FF8E-457F-8D8A-644A74EF65B2}"/>
              </a:ext>
            </a:extLst>
          </p:cNvPr>
          <p:cNvSpPr txBox="1"/>
          <p:nvPr/>
        </p:nvSpPr>
        <p:spPr>
          <a:xfrm>
            <a:off x="375920" y="81280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268A5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DASHBOARD – POWER BI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246948-C3ED-47E9-B124-F03A88ED3C96}"/>
              </a:ext>
            </a:extLst>
          </p:cNvPr>
          <p:cNvSpPr/>
          <p:nvPr/>
        </p:nvSpPr>
        <p:spPr>
          <a:xfrm>
            <a:off x="108668" y="164936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BA72DE-AED9-4316-8997-B8C095569B6E}"/>
              </a:ext>
            </a:extLst>
          </p:cNvPr>
          <p:cNvSpPr/>
          <p:nvPr/>
        </p:nvSpPr>
        <p:spPr>
          <a:xfrm>
            <a:off x="0" y="81280"/>
            <a:ext cx="472440" cy="66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7032B-FF8E-457F-8D8A-644A74EF65B2}"/>
              </a:ext>
            </a:extLst>
          </p:cNvPr>
          <p:cNvSpPr txBox="1"/>
          <p:nvPr/>
        </p:nvSpPr>
        <p:spPr>
          <a:xfrm>
            <a:off x="375920" y="81280"/>
            <a:ext cx="649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268A5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DASHBOARD – </a:t>
            </a:r>
            <a:r>
              <a:rPr lang="en-US" sz="3600" b="1" dirty="0">
                <a:solidFill>
                  <a:srgbClr val="5268A5">
                    <a:lumMod val="75000"/>
                  </a:srgbClr>
                </a:solidFill>
                <a:latin typeface="Calibri"/>
                <a:ea typeface="+mj-ea"/>
                <a:cs typeface="+mj-cs"/>
              </a:rPr>
              <a:t>TABLEAU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5AAF2-E716-4352-A76F-C7D832DF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642220"/>
            <a:ext cx="11103506" cy="5778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9E9B0A-5A33-4712-A62D-1C78717E6016}"/>
              </a:ext>
            </a:extLst>
          </p:cNvPr>
          <p:cNvSpPr/>
          <p:nvPr/>
        </p:nvSpPr>
        <p:spPr>
          <a:xfrm>
            <a:off x="108668" y="156984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27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2C21A-74C8-4F9E-AB33-76BDC65C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AF8444-08F3-4ECF-8D3C-FC52F1EF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70274" y="-6009"/>
            <a:ext cx="12256168" cy="6864009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25CAB0-39DA-4A94-BDAA-06C92E5540F8}"/>
              </a:ext>
            </a:extLst>
          </p:cNvPr>
          <p:cNvGrpSpPr/>
          <p:nvPr/>
        </p:nvGrpSpPr>
        <p:grpSpPr>
          <a:xfrm>
            <a:off x="350323" y="789573"/>
            <a:ext cx="11141540" cy="5533535"/>
            <a:chOff x="228600" y="674884"/>
            <a:chExt cx="11022728" cy="553353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Google Shape;1047;p44">
              <a:extLst>
                <a:ext uri="{FF2B5EF4-FFF2-40B4-BE49-F238E27FC236}">
                  <a16:creationId xmlns:a16="http://schemas.microsoft.com/office/drawing/2014/main" id="{37054DD8-EF74-4BA6-98F8-07DD6F53F7BD}"/>
                </a:ext>
              </a:extLst>
            </p:cNvPr>
            <p:cNvSpPr txBox="1"/>
            <p:nvPr/>
          </p:nvSpPr>
          <p:spPr>
            <a:xfrm>
              <a:off x="3940549" y="674884"/>
              <a:ext cx="3620700" cy="496500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DM Sans"/>
                  <a:cs typeface="DM Sans"/>
                  <a:sym typeface="DM Sans"/>
                </a:rPr>
                <a:t>INSIGHTS</a:t>
              </a:r>
              <a:endParaRPr sz="24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8" name="Google Shape;1075;p44">
              <a:extLst>
                <a:ext uri="{FF2B5EF4-FFF2-40B4-BE49-F238E27FC236}">
                  <a16:creationId xmlns:a16="http://schemas.microsoft.com/office/drawing/2014/main" id="{887FD402-6763-4F66-9161-6A3201E02E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71923" y="412142"/>
              <a:ext cx="1387753" cy="2847909"/>
            </a:xfrm>
            <a:prstGeom prst="bentConnector3">
              <a:avLst>
                <a:gd name="adj1" fmla="val 50000"/>
              </a:avLst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" name="Google Shape;1075;p44">
              <a:extLst>
                <a:ext uri="{FF2B5EF4-FFF2-40B4-BE49-F238E27FC236}">
                  <a16:creationId xmlns:a16="http://schemas.microsoft.com/office/drawing/2014/main" id="{CE8E1508-3716-449F-BDFA-2A91654A3CB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rot="10800000" flipV="1">
              <a:off x="1140644" y="1836091"/>
              <a:ext cx="2945587" cy="674399"/>
            </a:xfrm>
            <a:prstGeom prst="bentConnector2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" name="Google Shape;1078;p44">
              <a:extLst>
                <a:ext uri="{FF2B5EF4-FFF2-40B4-BE49-F238E27FC236}">
                  <a16:creationId xmlns:a16="http://schemas.microsoft.com/office/drawing/2014/main" id="{CC269044-83B0-4B6C-BE7A-A945FABA883B}"/>
                </a:ext>
              </a:extLst>
            </p:cNvPr>
            <p:cNvCxnSpPr>
              <a:cxnSpLocks/>
            </p:cNvCxnSpPr>
            <p:nvPr/>
          </p:nvCxnSpPr>
          <p:spPr>
            <a:xfrm>
              <a:off x="5608373" y="1847002"/>
              <a:ext cx="1546572" cy="663489"/>
            </a:xfrm>
            <a:prstGeom prst="bentConnector3">
              <a:avLst>
                <a:gd name="adj1" fmla="val 99981"/>
              </a:avLst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1" name="Google Shape;1076;p44">
              <a:extLst>
                <a:ext uri="{FF2B5EF4-FFF2-40B4-BE49-F238E27FC236}">
                  <a16:creationId xmlns:a16="http://schemas.microsoft.com/office/drawing/2014/main" id="{BF9537EE-D86C-461B-A16C-BADB6BB27C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13250" y="1177100"/>
              <a:ext cx="1401816" cy="1346648"/>
            </a:xfrm>
            <a:prstGeom prst="bentConnector3">
              <a:avLst>
                <a:gd name="adj1" fmla="val 50000"/>
              </a:avLst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2" name="Google Shape;1078;p44">
              <a:extLst>
                <a:ext uri="{FF2B5EF4-FFF2-40B4-BE49-F238E27FC236}">
                  <a16:creationId xmlns:a16="http://schemas.microsoft.com/office/drawing/2014/main" id="{E8F632A4-D096-46A3-B646-F555B89A57A5}"/>
                </a:ext>
              </a:extLst>
            </p:cNvPr>
            <p:cNvCxnSpPr>
              <a:cxnSpLocks/>
            </p:cNvCxnSpPr>
            <p:nvPr/>
          </p:nvCxnSpPr>
          <p:spPr>
            <a:xfrm>
              <a:off x="6607480" y="1843389"/>
              <a:ext cx="1803478" cy="693878"/>
            </a:xfrm>
            <a:prstGeom prst="bentConnector3">
              <a:avLst>
                <a:gd name="adj1" fmla="val 100179"/>
              </a:avLst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" name="Google Shape;1078;p44">
              <a:extLst>
                <a:ext uri="{FF2B5EF4-FFF2-40B4-BE49-F238E27FC236}">
                  <a16:creationId xmlns:a16="http://schemas.microsoft.com/office/drawing/2014/main" id="{8F8341CF-6E66-4361-85CA-F58C4EC293F4}"/>
                </a:ext>
              </a:extLst>
            </p:cNvPr>
            <p:cNvCxnSpPr>
              <a:cxnSpLocks/>
            </p:cNvCxnSpPr>
            <p:nvPr/>
          </p:nvCxnSpPr>
          <p:spPr>
            <a:xfrm>
              <a:off x="6975836" y="1843389"/>
              <a:ext cx="3136096" cy="693878"/>
            </a:xfrm>
            <a:prstGeom prst="bentConnector3">
              <a:avLst>
                <a:gd name="adj1" fmla="val 100499"/>
              </a:avLst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4" name="Google Shape;635;p29">
              <a:extLst>
                <a:ext uri="{FF2B5EF4-FFF2-40B4-BE49-F238E27FC236}">
                  <a16:creationId xmlns:a16="http://schemas.microsoft.com/office/drawing/2014/main" id="{99A4EACF-9400-4D79-8277-9C6816BB5B63}"/>
                </a:ext>
              </a:extLst>
            </p:cNvPr>
            <p:cNvSpPr txBox="1"/>
            <p:nvPr/>
          </p:nvSpPr>
          <p:spPr>
            <a:xfrm>
              <a:off x="890222" y="2510491"/>
              <a:ext cx="500841" cy="503294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01</a:t>
              </a:r>
              <a:endParaRPr sz="1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" name="Google Shape;635;p29">
              <a:extLst>
                <a:ext uri="{FF2B5EF4-FFF2-40B4-BE49-F238E27FC236}">
                  <a16:creationId xmlns:a16="http://schemas.microsoft.com/office/drawing/2014/main" id="{49D38EB7-A04B-4E7C-BE1C-194FFAB68DB9}"/>
                </a:ext>
              </a:extLst>
            </p:cNvPr>
            <p:cNvSpPr txBox="1"/>
            <p:nvPr/>
          </p:nvSpPr>
          <p:spPr>
            <a:xfrm>
              <a:off x="2691424" y="2537267"/>
              <a:ext cx="500841" cy="476518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02</a:t>
              </a:r>
              <a:endParaRPr sz="1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" name="Google Shape;635;p29">
              <a:extLst>
                <a:ext uri="{FF2B5EF4-FFF2-40B4-BE49-F238E27FC236}">
                  <a16:creationId xmlns:a16="http://schemas.microsoft.com/office/drawing/2014/main" id="{6CF350BF-B663-43D7-9B9F-AE660FE9F2D5}"/>
                </a:ext>
              </a:extLst>
            </p:cNvPr>
            <p:cNvSpPr txBox="1"/>
            <p:nvPr/>
          </p:nvSpPr>
          <p:spPr>
            <a:xfrm>
              <a:off x="4190412" y="2537267"/>
              <a:ext cx="500841" cy="476518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03</a:t>
              </a:r>
              <a:endParaRPr sz="1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A427977-F061-4D2B-9C21-780919608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787482" y="1039700"/>
              <a:ext cx="0" cy="1497567"/>
            </a:xfrm>
            <a:prstGeom prst="line">
              <a:avLst/>
            </a:prstGeom>
            <a:grpFill/>
            <a:ln>
              <a:tailEnd type="oval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8" name="Google Shape;635;p29">
              <a:extLst>
                <a:ext uri="{FF2B5EF4-FFF2-40B4-BE49-F238E27FC236}">
                  <a16:creationId xmlns:a16="http://schemas.microsoft.com/office/drawing/2014/main" id="{78DE4245-B033-4C3D-A0D9-E7F351FA11A1}"/>
                </a:ext>
              </a:extLst>
            </p:cNvPr>
            <p:cNvSpPr txBox="1"/>
            <p:nvPr/>
          </p:nvSpPr>
          <p:spPr>
            <a:xfrm>
              <a:off x="5537063" y="2558626"/>
              <a:ext cx="500841" cy="476518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0</a:t>
              </a:r>
              <a:r>
                <a:rPr lang="en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4</a:t>
              </a:r>
              <a:endParaRPr sz="1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" name="Google Shape;635;p29">
              <a:extLst>
                <a:ext uri="{FF2B5EF4-FFF2-40B4-BE49-F238E27FC236}">
                  <a16:creationId xmlns:a16="http://schemas.microsoft.com/office/drawing/2014/main" id="{78A21C6C-4C3D-4554-87EC-8E85E0A6C593}"/>
                </a:ext>
              </a:extLst>
            </p:cNvPr>
            <p:cNvSpPr txBox="1"/>
            <p:nvPr/>
          </p:nvSpPr>
          <p:spPr>
            <a:xfrm>
              <a:off x="6905660" y="2510491"/>
              <a:ext cx="500841" cy="476518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05</a:t>
              </a:r>
              <a:endParaRPr sz="1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" name="Google Shape;635;p29">
              <a:extLst>
                <a:ext uri="{FF2B5EF4-FFF2-40B4-BE49-F238E27FC236}">
                  <a16:creationId xmlns:a16="http://schemas.microsoft.com/office/drawing/2014/main" id="{A8818825-219D-47D9-84FB-E555D9614A9A}"/>
                </a:ext>
              </a:extLst>
            </p:cNvPr>
            <p:cNvSpPr txBox="1"/>
            <p:nvPr/>
          </p:nvSpPr>
          <p:spPr>
            <a:xfrm>
              <a:off x="8208297" y="2523879"/>
              <a:ext cx="500841" cy="476518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0</a:t>
              </a:r>
              <a:r>
                <a:rPr lang="en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6</a:t>
              </a:r>
              <a:endParaRPr sz="1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" name="Google Shape;635;p29">
              <a:extLst>
                <a:ext uri="{FF2B5EF4-FFF2-40B4-BE49-F238E27FC236}">
                  <a16:creationId xmlns:a16="http://schemas.microsoft.com/office/drawing/2014/main" id="{AB502220-FE40-4202-8685-F6EF25F5BE85}"/>
                </a:ext>
              </a:extLst>
            </p:cNvPr>
            <p:cNvSpPr txBox="1"/>
            <p:nvPr/>
          </p:nvSpPr>
          <p:spPr>
            <a:xfrm>
              <a:off x="9861511" y="2491350"/>
              <a:ext cx="500841" cy="476518"/>
            </a:xfrm>
            <a:prstGeom prst="rect">
              <a:avLst/>
            </a:prstGeom>
            <a:grpFill/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0</a:t>
              </a:r>
              <a:r>
                <a:rPr lang="en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DM Sans"/>
                  <a:ea typeface="DM Sans"/>
                  <a:cs typeface="DM Sans"/>
                  <a:sym typeface="DM Sans"/>
                </a:rPr>
                <a:t>7</a:t>
              </a:r>
              <a:endParaRPr sz="180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M Sans"/>
                <a:ea typeface="DM Sans"/>
                <a:cs typeface="DM Sans"/>
                <a:sym typeface="DM Sans"/>
              </a:endParaRPr>
            </a:p>
          </p:txBody>
        </p:sp>
        <p:cxnSp>
          <p:nvCxnSpPr>
            <p:cNvPr id="22" name="Google Shape;1071;p44">
              <a:extLst>
                <a:ext uri="{FF2B5EF4-FFF2-40B4-BE49-F238E27FC236}">
                  <a16:creationId xmlns:a16="http://schemas.microsoft.com/office/drawing/2014/main" id="{1104DA9A-B9B5-4D92-93AF-B40CBCC2DCB3}"/>
                </a:ext>
              </a:extLst>
            </p:cNvPr>
            <p:cNvCxnSpPr>
              <a:cxnSpLocks/>
            </p:cNvCxnSpPr>
            <p:nvPr/>
          </p:nvCxnSpPr>
          <p:spPr>
            <a:xfrm>
              <a:off x="1140642" y="2967868"/>
              <a:ext cx="6506" cy="417852"/>
            </a:xfrm>
            <a:prstGeom prst="straightConnector1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3" name="Google Shape;1071;p44">
              <a:extLst>
                <a:ext uri="{FF2B5EF4-FFF2-40B4-BE49-F238E27FC236}">
                  <a16:creationId xmlns:a16="http://schemas.microsoft.com/office/drawing/2014/main" id="{919A6C72-D506-44CE-99D0-CFA0E1531B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3063" y="2967868"/>
              <a:ext cx="6506" cy="1830375"/>
            </a:xfrm>
            <a:prstGeom prst="straightConnector1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4" name="Google Shape;1071;p44">
              <a:extLst>
                <a:ext uri="{FF2B5EF4-FFF2-40B4-BE49-F238E27FC236}">
                  <a16:creationId xmlns:a16="http://schemas.microsoft.com/office/drawing/2014/main" id="{DE530535-F86F-43A2-94E1-BDB99E46DD76}"/>
                </a:ext>
              </a:extLst>
            </p:cNvPr>
            <p:cNvCxnSpPr>
              <a:cxnSpLocks/>
            </p:cNvCxnSpPr>
            <p:nvPr/>
          </p:nvCxnSpPr>
          <p:spPr>
            <a:xfrm>
              <a:off x="4448614" y="2967868"/>
              <a:ext cx="605" cy="461132"/>
            </a:xfrm>
            <a:prstGeom prst="straightConnector1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5" name="Google Shape;1071;p44">
              <a:extLst>
                <a:ext uri="{FF2B5EF4-FFF2-40B4-BE49-F238E27FC236}">
                  <a16:creationId xmlns:a16="http://schemas.microsoft.com/office/drawing/2014/main" id="{21976A50-1D1D-4375-8A94-7C1A23C20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482" y="2901457"/>
              <a:ext cx="1215" cy="1848749"/>
            </a:xfrm>
            <a:prstGeom prst="straightConnector1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" name="Google Shape;1071;p44">
              <a:extLst>
                <a:ext uri="{FF2B5EF4-FFF2-40B4-BE49-F238E27FC236}">
                  <a16:creationId xmlns:a16="http://schemas.microsoft.com/office/drawing/2014/main" id="{37065B1D-BD5A-4BCA-9742-09A82A1A154B}"/>
                </a:ext>
              </a:extLst>
            </p:cNvPr>
            <p:cNvCxnSpPr>
              <a:cxnSpLocks/>
            </p:cNvCxnSpPr>
            <p:nvPr/>
          </p:nvCxnSpPr>
          <p:spPr>
            <a:xfrm>
              <a:off x="7149960" y="2931971"/>
              <a:ext cx="6506" cy="417852"/>
            </a:xfrm>
            <a:prstGeom prst="straightConnector1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Google Shape;1071;p44">
              <a:extLst>
                <a:ext uri="{FF2B5EF4-FFF2-40B4-BE49-F238E27FC236}">
                  <a16:creationId xmlns:a16="http://schemas.microsoft.com/office/drawing/2014/main" id="{6FD70C9B-ACD3-4B49-95CF-26C27BE806B7}"/>
                </a:ext>
              </a:extLst>
            </p:cNvPr>
            <p:cNvCxnSpPr>
              <a:cxnSpLocks/>
            </p:cNvCxnSpPr>
            <p:nvPr/>
          </p:nvCxnSpPr>
          <p:spPr>
            <a:xfrm>
              <a:off x="8458717" y="2937299"/>
              <a:ext cx="0" cy="1728969"/>
            </a:xfrm>
            <a:prstGeom prst="straightConnector1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Google Shape;1071;p44">
              <a:extLst>
                <a:ext uri="{FF2B5EF4-FFF2-40B4-BE49-F238E27FC236}">
                  <a16:creationId xmlns:a16="http://schemas.microsoft.com/office/drawing/2014/main" id="{3EAE8D0B-545D-4ECF-8A5C-645940EEB57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7545" y="2891743"/>
              <a:ext cx="6506" cy="417852"/>
            </a:xfrm>
            <a:prstGeom prst="straightConnector1">
              <a:avLst/>
            </a:prstGeom>
            <a:grpFill/>
            <a:ln>
              <a:headEnd type="none" w="med" len="med"/>
              <a:tailEnd type="oval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FE98A7-B4CA-464A-8144-25150F144773}"/>
                </a:ext>
              </a:extLst>
            </p:cNvPr>
            <p:cNvSpPr txBox="1"/>
            <p:nvPr/>
          </p:nvSpPr>
          <p:spPr>
            <a:xfrm>
              <a:off x="228600" y="3657600"/>
              <a:ext cx="2133483" cy="1169551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N" sz="1400" i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</a:rPr>
                <a:t> </a:t>
              </a: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Market Popularity and Liquidity.</a:t>
              </a:r>
              <a:endParaRPr lang="en-IN" sz="1400" b="1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 Light" panose="020B030302020402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IN" sz="1400" b="1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Volatility and Price Movements.</a:t>
              </a:r>
              <a:endParaRPr lang="en-IN" sz="1400" b="1" i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 Light" panose="020B0303020204020204" pitchFamily="34" charset="0"/>
              </a:endParaRPr>
            </a:p>
            <a:p>
              <a:endParaRPr lang="en-IN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E17CB5-8C0D-46EB-8085-4FEB10B9BCB9}"/>
                </a:ext>
              </a:extLst>
            </p:cNvPr>
            <p:cNvSpPr txBox="1"/>
            <p:nvPr/>
          </p:nvSpPr>
          <p:spPr>
            <a:xfrm>
              <a:off x="3461681" y="3685790"/>
              <a:ext cx="2100953" cy="954107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Dividend History.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Company Performance.</a:t>
              </a:r>
            </a:p>
            <a:p>
              <a:pPr marL="342900" indent="-342900">
                <a:buFont typeface="+mj-lt"/>
                <a:buAutoNum type="arabicPeriod"/>
              </a:pPr>
              <a:endParaRPr lang="en-IN" sz="1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0E36375-BB5A-4502-BAC7-7B0551B3EF70}"/>
                </a:ext>
              </a:extLst>
            </p:cNvPr>
            <p:cNvSpPr txBox="1"/>
            <p:nvPr/>
          </p:nvSpPr>
          <p:spPr>
            <a:xfrm>
              <a:off x="2099845" y="5123709"/>
              <a:ext cx="1986380" cy="738664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Diversification.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Risk and Returns.</a:t>
              </a:r>
            </a:p>
            <a:p>
              <a:pPr marL="342900" indent="-342900">
                <a:buFont typeface="+mj-lt"/>
                <a:buAutoNum type="arabicPeriod"/>
              </a:pPr>
              <a:endParaRPr lang="en-IN" sz="1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3209D0A-AA98-43FE-B8DA-B913ED0B4821}"/>
                </a:ext>
              </a:extLst>
            </p:cNvPr>
            <p:cNvSpPr txBox="1"/>
            <p:nvPr/>
          </p:nvSpPr>
          <p:spPr>
            <a:xfrm>
              <a:off x="4600280" y="5105512"/>
              <a:ext cx="2354328" cy="52322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Investor Sentiment.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Earnings Stability.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A03284-C646-45D8-8097-8A6DCAB3D53E}"/>
                </a:ext>
              </a:extLst>
            </p:cNvPr>
            <p:cNvSpPr txBox="1"/>
            <p:nvPr/>
          </p:nvSpPr>
          <p:spPr>
            <a:xfrm>
              <a:off x="6340985" y="3646151"/>
              <a:ext cx="2100953" cy="954107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sz="1400" b="1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Amazon’s Dominance.</a:t>
              </a:r>
            </a:p>
            <a:p>
              <a:pPr marL="342900" indent="-342900">
                <a:buAutoNum type="arabicPeriod"/>
              </a:pPr>
              <a:r>
                <a:rPr lang="en-IN" sz="1400" b="1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Google’s Relative Position.</a:t>
              </a:r>
              <a:endParaRPr lang="en-IN" sz="1400" b="1" i="0" dirty="0">
                <a:ln w="0"/>
                <a:solidFill>
                  <a:schemeClr val="accent3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rbel Light" panose="020B0303020204020204" pitchFamily="34" charset="0"/>
              </a:endParaRPr>
            </a:p>
            <a:p>
              <a:pPr marL="342900" indent="-342900">
                <a:buFont typeface="+mj-lt"/>
                <a:buAutoNum type="arabicPeriod"/>
              </a:pPr>
              <a:endParaRPr lang="en-IN" sz="1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BC918A-ACB4-459F-B178-07BDFDCB2C58}"/>
                </a:ext>
              </a:extLst>
            </p:cNvPr>
            <p:cNvSpPr txBox="1"/>
            <p:nvPr/>
          </p:nvSpPr>
          <p:spPr>
            <a:xfrm>
              <a:off x="7840461" y="5038868"/>
              <a:ext cx="1737353" cy="1169551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IN" sz="1400" b="1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Potential for Opportunities.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Sector-wide Trends.</a:t>
              </a:r>
            </a:p>
            <a:p>
              <a:endParaRPr lang="en-IN" sz="1400" i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9E222F-5F3F-44DD-B817-15602692D8AB}"/>
                </a:ext>
              </a:extLst>
            </p:cNvPr>
            <p:cNvSpPr txBox="1"/>
            <p:nvPr/>
          </p:nvSpPr>
          <p:spPr>
            <a:xfrm>
              <a:off x="8963761" y="3700875"/>
              <a:ext cx="2287567" cy="523220"/>
            </a:xfrm>
            <a:prstGeom prst="rect">
              <a:avLst/>
            </a:prstGeom>
            <a:grp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Emphasis on Bullish Bias.</a:t>
              </a:r>
            </a:p>
            <a:p>
              <a:pPr marL="342900" indent="-342900">
                <a:buAutoNum type="arabicPeriod"/>
              </a:pPr>
              <a:r>
                <a:rPr lang="en-IN" sz="1400" b="1" i="0" dirty="0">
                  <a:ln w="0"/>
                  <a:solidFill>
                    <a:schemeClr val="accent3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rbel Light" panose="020B0303020204020204" pitchFamily="34" charset="0"/>
                </a:rPr>
                <a:t> Frequent Buy Signals.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68DB38-303E-475B-80AC-F5C99610219D}"/>
              </a:ext>
            </a:extLst>
          </p:cNvPr>
          <p:cNvGrpSpPr/>
          <p:nvPr/>
        </p:nvGrpSpPr>
        <p:grpSpPr>
          <a:xfrm>
            <a:off x="0" y="512574"/>
            <a:ext cx="12192000" cy="0"/>
            <a:chOff x="0" y="522898"/>
            <a:chExt cx="12192000" cy="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F8D31D-B17D-49C7-BED4-EDB92A58D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8105775" y="522898"/>
              <a:ext cx="4086225" cy="0"/>
            </a:xfrm>
            <a:prstGeom prst="line">
              <a:avLst/>
            </a:prstGeom>
            <a:ln>
              <a:head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7EA2D07-D67F-4C1B-819F-B4D1D69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22898"/>
              <a:ext cx="4086225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DA252CA5-CB47-4D12-AAE8-4D598A606DC1}"/>
              </a:ext>
            </a:extLst>
          </p:cNvPr>
          <p:cNvSpPr txBox="1">
            <a:spLocks/>
          </p:cNvSpPr>
          <p:nvPr/>
        </p:nvSpPr>
        <p:spPr>
          <a:xfrm>
            <a:off x="228600" y="374075"/>
            <a:ext cx="11734800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Stock Performance Analysis</a:t>
            </a:r>
            <a:endParaRPr lang="en-US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1ADBFD-12BA-44FA-BCC8-3F529BA56230}"/>
              </a:ext>
            </a:extLst>
          </p:cNvPr>
          <p:cNvSpPr/>
          <p:nvPr/>
        </p:nvSpPr>
        <p:spPr>
          <a:xfrm>
            <a:off x="113969" y="260351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152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679409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1889" y="683057"/>
            <a:ext cx="4986338" cy="3262311"/>
          </a:xfrm>
        </p:spPr>
        <p:txBody>
          <a:bodyPr/>
          <a:lstStyle/>
          <a:p>
            <a:r>
              <a:rPr lang="en-US" dirty="0">
                <a:latin typeface="+mn-lt"/>
              </a:rPr>
              <a:t>THANKYOU FOR YOUR TIME 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6863" y="3997159"/>
            <a:ext cx="5402932" cy="97631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rbel Light" panose="020B0303020204020204" pitchFamily="34" charset="0"/>
              </a:rPr>
              <a:t>SHRADHA | RUPALI | AYMA | NEHA | SATYENDRA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7F5DF8-CB61-48D1-852E-CFDD6F372632}"/>
              </a:ext>
            </a:extLst>
          </p:cNvPr>
          <p:cNvSpPr/>
          <p:nvPr/>
        </p:nvSpPr>
        <p:spPr>
          <a:xfrm>
            <a:off x="300037" y="263013"/>
            <a:ext cx="11655989" cy="633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41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KEY CONTENTS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9659235" y="4263232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6886538" y="1691685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IN" sz="1600" dirty="0">
                <a:solidFill>
                  <a:schemeClr val="bg1"/>
                </a:solidFill>
                <a:latin typeface="Corbel Light" panose="020B0303020204020204" pitchFamily="34" charset="0"/>
              </a:rPr>
              <a:t>To provide insights into the stock market performance of selected major companies. To identify patterns, trends, and anomalies in the stock’s behaviour over time</a:t>
            </a:r>
            <a:r>
              <a:rPr lang="en-IN" sz="1400" dirty="0">
                <a:solidFill>
                  <a:schemeClr val="bg1"/>
                </a:solidFill>
                <a:latin typeface="Corbel Light" panose="020B0303020204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US" dirty="0"/>
              <a:t>KPI’s</a:t>
            </a:r>
          </a:p>
          <a:p>
            <a:r>
              <a:rPr lang="en-US" sz="1600" dirty="0">
                <a:latin typeface="Corbel Light" panose="020B0303020204020204" pitchFamily="34" charset="0"/>
              </a:rPr>
              <a:t>Analyzing Key performance indicators to provide crucial aspects of stock performance and decipher valuable insights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  <a:p>
            <a:r>
              <a:rPr lang="en-US" sz="1600" dirty="0">
                <a:latin typeface="Corbel Light" panose="020B0303020204020204" pitchFamily="34" charset="0"/>
              </a:rPr>
              <a:t>Overall analysis curated through the dashboards using excel, tableau and Power BI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r>
              <a:rPr lang="en-US" dirty="0"/>
              <a:t>CHALLENGES | INSIGHTS</a:t>
            </a:r>
          </a:p>
          <a:p>
            <a:r>
              <a:rPr lang="en-US" dirty="0"/>
              <a:t>Explored datasets to curate valuable insights based on specific KPI’s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AFAA3F-2557-4D8B-8D56-FDC6FEED5C01}"/>
              </a:ext>
            </a:extLst>
          </p:cNvPr>
          <p:cNvSpPr/>
          <p:nvPr/>
        </p:nvSpPr>
        <p:spPr>
          <a:xfrm>
            <a:off x="113969" y="260351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7A5367A-7FB5-415B-B66C-623492CD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7" y="179821"/>
            <a:ext cx="1142001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322" y="1073236"/>
            <a:ext cx="10439400" cy="11754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8D3ED-5893-48F8-867F-28E1A27668DD}"/>
              </a:ext>
            </a:extLst>
          </p:cNvPr>
          <p:cNvSpPr txBox="1"/>
          <p:nvPr/>
        </p:nvSpPr>
        <p:spPr>
          <a:xfrm>
            <a:off x="910097" y="3545709"/>
            <a:ext cx="10439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This presentation introduces the world of stock market performance, shedding light on its importance and key elements.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 It covers metrics like stock indices, market capitalization, and volatility while explaining the concepts of bull and bear markets.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The influence of economic indicators, corporate earnings, and global events on market behavior is explored.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The significance of diversified sectors and historical performance analysis is highlighted.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The presentation also touches on investor sentiment, acknowledging challenges and risks such as market corrections and behavioral biases.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 Lastly, it discusses adapting to emerging trends, strategic investment approaches, and the enduring value of a long-term perspective for investors.</a:t>
            </a:r>
            <a:endParaRPr lang="en-AU" sz="1800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</a:endParaRPr>
          </a:p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B5C3B5-AC3E-4DFC-B7F2-E19C0DED8032}"/>
              </a:ext>
            </a:extLst>
          </p:cNvPr>
          <p:cNvSpPr/>
          <p:nvPr/>
        </p:nvSpPr>
        <p:spPr>
          <a:xfrm>
            <a:off x="5691647" y="3893574"/>
            <a:ext cx="876301" cy="334297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F7ADA-1FE8-45AC-8B0B-9AF86AED8704}"/>
              </a:ext>
            </a:extLst>
          </p:cNvPr>
          <p:cNvSpPr/>
          <p:nvPr/>
        </p:nvSpPr>
        <p:spPr>
          <a:xfrm>
            <a:off x="108668" y="227579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457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KPI 1- AVERAGE DAILY TRADING VOLUME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67" y="1687619"/>
            <a:ext cx="5459294" cy="428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OBSERVATION</a:t>
            </a:r>
          </a:p>
          <a:p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FB has the highest Average Trading Volume.</a:t>
            </a:r>
          </a:p>
          <a:p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AAPL has the lowest Average Trading Volume.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1"/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Clibri"/>
                <a:cs typeface="Arial" panose="020B0604020202020204" pitchFamily="34" charset="0"/>
              </a:rPr>
              <a:t>FBJO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498F7F-54BB-49A6-996B-0F1721D0C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5" y="1296176"/>
            <a:ext cx="5656032" cy="4391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9289FA-79B1-4583-9A4C-5ED309655D56}"/>
              </a:ext>
            </a:extLst>
          </p:cNvPr>
          <p:cNvSpPr txBox="1"/>
          <p:nvPr/>
        </p:nvSpPr>
        <p:spPr>
          <a:xfrm>
            <a:off x="6432667" y="2835100"/>
            <a:ext cx="50862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CONCLUSION 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It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indicates the level of liquidity in the market. In this specific dataset:</a:t>
            </a:r>
          </a:p>
          <a:p>
            <a:endParaRPr lang="en-IN" b="1" dirty="0">
              <a:solidFill>
                <a:schemeClr val="accent2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.FB 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indicates that buying and selling shares can be done with ease without significantly affecting the stock's price.</a:t>
            </a: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 it is highly liquid.</a:t>
            </a:r>
            <a:endParaRPr lang="en-US" b="1" i="0" dirty="0">
              <a:solidFill>
                <a:schemeClr val="accent2">
                  <a:lumMod val="75000"/>
                </a:schemeClr>
              </a:solidFill>
              <a:effectLst/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AAPL indicates</a:t>
            </a: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 that buying or selling shares of AMZN might have a more significant impact on its stock price.</a:t>
            </a: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 It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has </a:t>
            </a:r>
            <a:r>
              <a:rPr lang="en-IN" b="1" i="0" dirty="0">
                <a:solidFill>
                  <a:schemeClr val="accent2">
                    <a:lumMod val="75000"/>
                  </a:schemeClr>
                </a:solidFill>
                <a:effectLst/>
                <a:latin typeface="Corbel Light" panose="020B0303020204020204" pitchFamily="34" charset="0"/>
                <a:cs typeface="Arial" panose="020B0604020202020204" pitchFamily="34" charset="0"/>
              </a:rPr>
              <a:t>lower liquidity.</a:t>
            </a:r>
            <a:endParaRPr lang="en-IN" b="1" dirty="0">
              <a:solidFill>
                <a:schemeClr val="accent2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endParaRPr lang="en-IN" sz="20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EB80B0-457B-4339-930D-BA7623B2EB8D}"/>
              </a:ext>
            </a:extLst>
          </p:cNvPr>
          <p:cNvSpPr/>
          <p:nvPr/>
        </p:nvSpPr>
        <p:spPr>
          <a:xfrm>
            <a:off x="217336" y="179136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457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KPI 2- MOST VOLATILE STOCKS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67" y="1687618"/>
            <a:ext cx="5459294" cy="47608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9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OBSERVATION</a:t>
            </a:r>
          </a:p>
          <a:p>
            <a:r>
              <a:rPr lang="en-IN" sz="33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AAPL has the highest Beta Value.</a:t>
            </a:r>
          </a:p>
          <a:p>
            <a:r>
              <a:rPr lang="en-IN" sz="33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AMZN has the lowest Beta Value.</a:t>
            </a:r>
          </a:p>
          <a:p>
            <a:endParaRPr lang="en-IN" sz="29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5E5CA2">
                    <a:lumMod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CONCLUSION </a:t>
            </a:r>
          </a:p>
          <a:p>
            <a:pPr marL="0" indent="0">
              <a:buNone/>
            </a:pPr>
            <a:r>
              <a:rPr lang="en-IN" sz="33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Beta is a measure of a stock’s price sensitivity to market movement: </a:t>
            </a:r>
          </a:p>
          <a:p>
            <a:pPr marL="0" indent="0">
              <a:buNone/>
            </a:pPr>
            <a:endParaRPr lang="en-IN" sz="33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r>
              <a:rPr lang="en-IN" sz="33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AAPL is more volatile and has higher price sensitivity to market movement. Investors should be aware that higher volatility can lead to larger price fluctuation, both upward and downward.</a:t>
            </a:r>
          </a:p>
          <a:p>
            <a:endParaRPr lang="en-IN" sz="33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r>
              <a:rPr lang="en-IN" sz="33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AMZN is less volatile and has lower price sensitivity to market movements. The stock price is expected to be less affected by general market fluctuations. While this can offer a more stable investment, it may also mean potentially lower returns during strong market upswings.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53390-C815-4BA3-B91E-E58C1A5B1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07" y="1211964"/>
            <a:ext cx="5620009" cy="443407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5F59E3-B92A-43ED-B6BB-478791769A17}"/>
              </a:ext>
            </a:extLst>
          </p:cNvPr>
          <p:cNvSpPr/>
          <p:nvPr/>
        </p:nvSpPr>
        <p:spPr>
          <a:xfrm>
            <a:off x="108668" y="227578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457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KPI 3- STOCK WISE DIVIDENT AMOUNT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67" y="1687619"/>
            <a:ext cx="5459294" cy="428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libri"/>
                <a:cs typeface="Arial" panose="020B0604020202020204" pitchFamily="34" charset="0"/>
              </a:rPr>
              <a:t>OBSERVATION</a:t>
            </a:r>
          </a:p>
          <a:p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MFST has given more dividend amounts.</a:t>
            </a:r>
          </a:p>
          <a:p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GOOGLE has given the least dividend amount.</a:t>
            </a:r>
          </a:p>
          <a:p>
            <a:endParaRPr lang="en-IN" sz="18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5E5C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800" b="1" dirty="0">
                <a:solidFill>
                  <a:srgbClr val="5268A5">
                    <a:lumMod val="75000"/>
                  </a:srgb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MICROSOFT is sharing more of its profit with its investors compared to AAPL, AMZN, FB, and Google,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5268A5">
                  <a:lumMod val="75000"/>
                </a:srgbClr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Arial" panose="020B0604020202020204" pitchFamily="34" charset="0"/>
            </a:endParaRPr>
          </a:p>
          <a:p>
            <a:endParaRPr lang="en-IN" sz="18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B595B-A15C-49C9-97C8-2DE63420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51" y="1136949"/>
            <a:ext cx="5173649" cy="45841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E7DF73-79E9-48C6-AB31-3627FA100DCF}"/>
              </a:ext>
            </a:extLst>
          </p:cNvPr>
          <p:cNvSpPr/>
          <p:nvPr/>
        </p:nvSpPr>
        <p:spPr>
          <a:xfrm>
            <a:off x="108668" y="227579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7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457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KPI 4- STOCK WISE P/E RATIO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67" y="1687619"/>
            <a:ext cx="5459294" cy="428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Clibri"/>
                <a:cs typeface="Arial" panose="020B0604020202020204" pitchFamily="34" charset="0"/>
              </a:rPr>
              <a:t>OBSERVATION</a:t>
            </a:r>
          </a:p>
          <a:p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AAPL has the highest P/E Ratio.</a:t>
            </a:r>
          </a:p>
          <a:p>
            <a:r>
              <a:rPr lang="en-IN" sz="18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FB has the lowest P/E Ratio.</a:t>
            </a:r>
          </a:p>
          <a:p>
            <a:endParaRPr lang="en-IN" sz="18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5E5C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5268A5">
                    <a:lumMod val="75000"/>
                  </a:srgbClr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Arial" panose="020B0604020202020204" pitchFamily="34" charset="0"/>
              </a:rPr>
              <a:t>All the companies have relatively high average P/E ratios indicating that investors are willing to pay a premium for their stocks and these companies have a lot of potential for growth and earnings, making them attractive to investors.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5268A5">
                  <a:lumMod val="75000"/>
                </a:srgbClr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libri"/>
                <a:cs typeface="Arial" panose="020B0604020202020204" pitchFamily="34" charset="0"/>
              </a:rPr>
              <a:t>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11404-4D80-462E-9C39-25B57923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9" y="1341895"/>
            <a:ext cx="5524151" cy="42805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BD81A3F-2897-4EBF-A99A-F19EB02DDD66}"/>
              </a:ext>
            </a:extLst>
          </p:cNvPr>
          <p:cNvSpPr/>
          <p:nvPr/>
        </p:nvSpPr>
        <p:spPr>
          <a:xfrm>
            <a:off x="108668" y="227579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6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457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KPI 5- STOCK WISE MARKET CAP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67" y="1687618"/>
            <a:ext cx="5459294" cy="48943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OBSERVATION</a:t>
            </a:r>
          </a:p>
          <a:p>
            <a:r>
              <a:rPr lang="en-IN" sz="21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AMZN, FB, MSFT, AAPL and Google are seen as very close in values.</a:t>
            </a:r>
          </a:p>
          <a:p>
            <a:r>
              <a:rPr lang="en-IN" sz="21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MFST – Highest Market Cap</a:t>
            </a:r>
          </a:p>
          <a:p>
            <a:r>
              <a:rPr lang="en-IN" sz="21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AMZN – Lowest Market Cap</a:t>
            </a:r>
          </a:p>
          <a:p>
            <a:endParaRPr lang="en-IN" sz="18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E5C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 </a:t>
            </a:r>
          </a:p>
          <a:p>
            <a:pPr>
              <a:defRPr/>
            </a:pPr>
            <a:r>
              <a:rPr lang="en-IN" sz="2100" b="1" dirty="0">
                <a:solidFill>
                  <a:srgbClr val="5268A5">
                    <a:lumMod val="75000"/>
                  </a:srgb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Amongst the companies, MFST has the highest perceived value at 20.07%.</a:t>
            </a:r>
          </a:p>
          <a:p>
            <a:pPr>
              <a:defRPr/>
            </a:pPr>
            <a:r>
              <a:rPr lang="en-IN" sz="2100" b="1" dirty="0">
                <a:solidFill>
                  <a:srgbClr val="5268A5">
                    <a:lumMod val="75000"/>
                  </a:srgb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MFST is currently holding the top spot in terms of market capitalization in the chart.</a:t>
            </a:r>
          </a:p>
          <a:p>
            <a:pPr>
              <a:defRPr/>
            </a:pPr>
            <a:r>
              <a:rPr lang="en-IN" sz="2100" b="1" dirty="0">
                <a:solidFill>
                  <a:srgbClr val="5268A5">
                    <a:lumMod val="75000"/>
                  </a:srgb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This reflects positive investor confidence in the overall strength of the tech industry amidst </a:t>
            </a:r>
            <a:r>
              <a:rPr lang="en-IN" sz="2100" b="1" dirty="0" err="1">
                <a:solidFill>
                  <a:srgbClr val="5268A5">
                    <a:lumMod val="75000"/>
                  </a:srgb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favorable</a:t>
            </a:r>
            <a:r>
              <a:rPr lang="en-IN" sz="2100" b="1" dirty="0">
                <a:solidFill>
                  <a:srgbClr val="5268A5">
                    <a:lumMod val="75000"/>
                  </a:srgb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 market conditions.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2100" b="1" i="0" u="none" strike="noStrike" kern="1200" cap="none" spc="0" normalizeH="0" baseline="0" noProof="0" dirty="0">
              <a:ln>
                <a:noFill/>
              </a:ln>
              <a:solidFill>
                <a:srgbClr val="5268A5">
                  <a:lumMod val="75000"/>
                </a:srgbClr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srgbClr val="5268A5">
                  <a:lumMod val="75000"/>
                </a:srgbClr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libri"/>
                <a:cs typeface="Arial" panose="020B0604020202020204" pitchFamily="34" charset="0"/>
              </a:rPr>
              <a:t>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53DF9-BCA1-44E7-A354-10C98C74E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82" y="1370141"/>
            <a:ext cx="5548538" cy="41177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B37772-CBC4-42FA-BF07-C4833EF30D76}"/>
              </a:ext>
            </a:extLst>
          </p:cNvPr>
          <p:cNvSpPr/>
          <p:nvPr/>
        </p:nvSpPr>
        <p:spPr>
          <a:xfrm>
            <a:off x="108668" y="227578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4571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KPI 6 &amp; 7- STOCKWISE 52 WEEK HIGH AND 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667" y="1687618"/>
            <a:ext cx="5459294" cy="49519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chemeClr val="accent3">
                    <a:lumMod val="75000"/>
                  </a:schemeClr>
                </a:solidFill>
                <a:latin typeface="Clibri"/>
                <a:cs typeface="Arial" panose="020B0604020202020204" pitchFamily="34" charset="0"/>
              </a:rPr>
              <a:t>OBSERVATION</a:t>
            </a:r>
          </a:p>
          <a:p>
            <a:r>
              <a:rPr lang="en-IN" sz="19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Stocks near 52-week high: Stocks close to their 52-week high might be experiencing strong bullish trends, indicating positive market sentiment.</a:t>
            </a:r>
          </a:p>
          <a:p>
            <a:r>
              <a:rPr lang="en-IN" sz="19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Stocks near 52-week low: Stocks close to their 52-week low may be underperforming or facing negative sentiment, potentially presenting buying opportunities if a turnaround is anticipated </a:t>
            </a:r>
          </a:p>
          <a:p>
            <a:r>
              <a:rPr lang="en-IN" sz="1900" b="1" dirty="0">
                <a:solidFill>
                  <a:schemeClr val="accent3">
                    <a:lumMod val="75000"/>
                  </a:schemeClr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All the companies have almost the same 52-week high and 52-week low stock prices</a:t>
            </a:r>
          </a:p>
          <a:p>
            <a:endParaRPr lang="en-IN" sz="1800" b="1" dirty="0">
              <a:solidFill>
                <a:schemeClr val="accent3">
                  <a:lumMod val="75000"/>
                </a:schemeClr>
              </a:solidFill>
              <a:latin typeface="Corbel Light" panose="020B0303020204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200" b="1" i="0" u="none" strike="noStrike" kern="1200" cap="none" spc="0" normalizeH="0" baseline="0" noProof="0" dirty="0">
                <a:ln>
                  <a:noFill/>
                </a:ln>
                <a:solidFill>
                  <a:srgbClr val="5E5C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CONCLUSION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5E5CA2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5268A5">
                    <a:lumMod val="75000"/>
                  </a:srgbClr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Arial" panose="020B0604020202020204" pitchFamily="34" charset="0"/>
              </a:rPr>
              <a:t>Analyzing</a:t>
            </a:r>
            <a:r>
              <a:rPr kumimoji="0" lang="en-IN" sz="1900" b="1" i="0" u="none" strike="noStrike" kern="1200" cap="none" spc="0" normalizeH="0" baseline="0" noProof="0" dirty="0">
                <a:ln>
                  <a:noFill/>
                </a:ln>
                <a:solidFill>
                  <a:srgbClr val="5268A5">
                    <a:lumMod val="75000"/>
                  </a:srgbClr>
                </a:solidFill>
                <a:effectLst/>
                <a:uLnTx/>
                <a:uFillTx/>
                <a:latin typeface="Corbel Light" panose="020B0303020204020204" pitchFamily="34" charset="0"/>
                <a:ea typeface="+mn-ea"/>
                <a:cs typeface="Arial" panose="020B0604020202020204" pitchFamily="34" charset="0"/>
              </a:rPr>
              <a:t> stocks near their 52-week highs and lows can provide valuable insights into market trends and potential investment opportunities or risks.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900" b="1" i="0" u="none" strike="noStrike" kern="1200" cap="none" spc="0" normalizeH="0" baseline="0" noProof="0" dirty="0">
              <a:ln>
                <a:noFill/>
              </a:ln>
              <a:solidFill>
                <a:srgbClr val="5268A5">
                  <a:lumMod val="75000"/>
                </a:srgbClr>
              </a:solidFill>
              <a:effectLst/>
              <a:uLnTx/>
              <a:uFillTx/>
              <a:latin typeface="Corbel Light" panose="020B0303020204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Clibri"/>
                <a:cs typeface="Arial" panose="020B0604020202020204" pitchFamily="34" charset="0"/>
              </a:rPr>
              <a:t>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728637-40D1-478A-9BF5-55A087883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1171850"/>
            <a:ext cx="5377864" cy="46218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AC9457-5B85-4A57-9F0A-1676C6CC6E85}"/>
              </a:ext>
            </a:extLst>
          </p:cNvPr>
          <p:cNvSpPr/>
          <p:nvPr/>
        </p:nvSpPr>
        <p:spPr>
          <a:xfrm>
            <a:off x="217336" y="218439"/>
            <a:ext cx="11974664" cy="64028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08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1278</TotalTime>
  <Words>922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Clibri</vt:lpstr>
      <vt:lpstr>Corbel Light</vt:lpstr>
      <vt:lpstr>DM Sans</vt:lpstr>
      <vt:lpstr>Office Theme</vt:lpstr>
      <vt:lpstr>STOCK MARKET ANALYSIS</vt:lpstr>
      <vt:lpstr>KEY CONTENTS</vt:lpstr>
      <vt:lpstr>INTRODUCTION</vt:lpstr>
      <vt:lpstr>KPI 1- AVERAGE DAILY TRADING VOLUME</vt:lpstr>
      <vt:lpstr>KPI 2- MOST VOLATILE STOCKS</vt:lpstr>
      <vt:lpstr>KPI 3- STOCK WISE DIVIDENT AMOUNT</vt:lpstr>
      <vt:lpstr>KPI 4- STOCK WISE P/E RATIO</vt:lpstr>
      <vt:lpstr>KPI 5- STOCK WISE MARKET CAP</vt:lpstr>
      <vt:lpstr>KPI 6 &amp; 7- STOCKWISE 52 WEEK HIGH AND LOW</vt:lpstr>
      <vt:lpstr>KPI 8- BUY/ WAIT/ SELL SIGNAL FOR STOCKS </vt:lpstr>
      <vt:lpstr>DASHBOARD - EXCEL</vt:lpstr>
      <vt:lpstr>PowerPoint Presentation</vt:lpstr>
      <vt:lpstr>PowerPoint Presentation</vt:lpstr>
      <vt:lpstr>PowerPoint Presentation</vt:lpstr>
      <vt:lpstr>THANKYOU FOR YOUR TIME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Ayma Jasmin</dc:creator>
  <cp:lastModifiedBy>satyendra patle</cp:lastModifiedBy>
  <cp:revision>22</cp:revision>
  <dcterms:created xsi:type="dcterms:W3CDTF">2024-07-29T14:01:27Z</dcterms:created>
  <dcterms:modified xsi:type="dcterms:W3CDTF">2024-07-31T13:35:38Z</dcterms:modified>
</cp:coreProperties>
</file>