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66"/>
  </p:notesMasterIdLst>
  <p:handoutMasterIdLst>
    <p:handoutMasterId r:id="rId67"/>
  </p:handoutMasterIdLst>
  <p:sldIdLst>
    <p:sldId id="407" r:id="rId4"/>
    <p:sldId id="494" r:id="rId5"/>
    <p:sldId id="531" r:id="rId6"/>
    <p:sldId id="527" r:id="rId7"/>
    <p:sldId id="471" r:id="rId8"/>
    <p:sldId id="472" r:id="rId9"/>
    <p:sldId id="436" r:id="rId10"/>
    <p:sldId id="509" r:id="rId11"/>
    <p:sldId id="510" r:id="rId12"/>
    <p:sldId id="511" r:id="rId13"/>
    <p:sldId id="514" r:id="rId14"/>
    <p:sldId id="529" r:id="rId15"/>
    <p:sldId id="530" r:id="rId16"/>
    <p:sldId id="508" r:id="rId17"/>
    <p:sldId id="518" r:id="rId18"/>
    <p:sldId id="519" r:id="rId19"/>
    <p:sldId id="516" r:id="rId20"/>
    <p:sldId id="517" r:id="rId21"/>
    <p:sldId id="528" r:id="rId22"/>
    <p:sldId id="480" r:id="rId23"/>
    <p:sldId id="513" r:id="rId24"/>
    <p:sldId id="515" r:id="rId25"/>
    <p:sldId id="475" r:id="rId26"/>
    <p:sldId id="476" r:id="rId27"/>
    <p:sldId id="477" r:id="rId28"/>
    <p:sldId id="520" r:id="rId29"/>
    <p:sldId id="523" r:id="rId30"/>
    <p:sldId id="524" r:id="rId31"/>
    <p:sldId id="525" r:id="rId32"/>
    <p:sldId id="526" r:id="rId33"/>
    <p:sldId id="507" r:id="rId34"/>
    <p:sldId id="521" r:id="rId35"/>
    <p:sldId id="464" r:id="rId36"/>
    <p:sldId id="466" r:id="rId37"/>
    <p:sldId id="467" r:id="rId38"/>
    <p:sldId id="537" r:id="rId39"/>
    <p:sldId id="465" r:id="rId40"/>
    <p:sldId id="454" r:id="rId41"/>
    <p:sldId id="468" r:id="rId42"/>
    <p:sldId id="533" r:id="rId43"/>
    <p:sldId id="455" r:id="rId44"/>
    <p:sldId id="456" r:id="rId45"/>
    <p:sldId id="457" r:id="rId46"/>
    <p:sldId id="458" r:id="rId47"/>
    <p:sldId id="459" r:id="rId48"/>
    <p:sldId id="469" r:id="rId49"/>
    <p:sldId id="470" r:id="rId50"/>
    <p:sldId id="532" r:id="rId51"/>
    <p:sldId id="463" r:id="rId52"/>
    <p:sldId id="535" r:id="rId53"/>
    <p:sldId id="536" r:id="rId54"/>
    <p:sldId id="481" r:id="rId55"/>
    <p:sldId id="500" r:id="rId56"/>
    <p:sldId id="501" r:id="rId57"/>
    <p:sldId id="497" r:id="rId58"/>
    <p:sldId id="484" r:id="rId59"/>
    <p:sldId id="502" r:id="rId60"/>
    <p:sldId id="488" r:id="rId61"/>
    <p:sldId id="504" r:id="rId62"/>
    <p:sldId id="505" r:id="rId63"/>
    <p:sldId id="460" r:id="rId64"/>
    <p:sldId id="329" r:id="rId65"/>
  </p:sldIdLst>
  <p:sldSz cx="9906000" cy="6858000" type="A4"/>
  <p:notesSz cx="6797675" cy="9874250"/>
  <p:custDataLst>
    <p:tags r:id="rId6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desai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992" y="-450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gs" Target="tags/tag1.xml"/><Relationship Id="rId7" Type="http://schemas.openxmlformats.org/officeDocument/2006/relationships/slide" Target="slides/slide4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3921B-2A6D-4E23-B4A7-55B42352D1C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2A218F34-F605-40D3-AE68-A98180189811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F103963A-9A6E-44C5-BBAD-4040F9754ECF}" type="parTrans" cxnId="{2958E3B3-468F-49D5-82F8-ACE48603BBDA}">
      <dgm:prSet/>
      <dgm:spPr/>
      <dgm:t>
        <a:bodyPr/>
        <a:lstStyle/>
        <a:p>
          <a:endParaRPr lang="en-US"/>
        </a:p>
      </dgm:t>
    </dgm:pt>
    <dgm:pt modelId="{9D0C3D86-C728-4AE0-B0DE-458E9632B1FC}" type="sibTrans" cxnId="{2958E3B3-468F-49D5-82F8-ACE48603BBDA}">
      <dgm:prSet/>
      <dgm:spPr/>
      <dgm:t>
        <a:bodyPr/>
        <a:lstStyle/>
        <a:p>
          <a:endParaRPr lang="en-US"/>
        </a:p>
      </dgm:t>
    </dgm:pt>
    <dgm:pt modelId="{507C2097-FACA-42B0-9487-8E4F2DB24A19}" type="pres">
      <dgm:prSet presAssocID="{CD63921B-2A6D-4E23-B4A7-55B42352D1C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41B805-456F-450C-879D-FDE43DBF637E}" type="pres">
      <dgm:prSet presAssocID="{2A218F34-F605-40D3-AE68-A98180189811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2DB89-12F8-45A6-85AB-3CC18218871D}" type="pres">
      <dgm:prSet presAssocID="{2A218F34-F605-40D3-AE68-A98180189811}" presName="gear1srcNode" presStyleLbl="node1" presStyleIdx="0" presStyleCnt="1"/>
      <dgm:spPr/>
      <dgm:t>
        <a:bodyPr/>
        <a:lstStyle/>
        <a:p>
          <a:endParaRPr lang="en-US"/>
        </a:p>
      </dgm:t>
    </dgm:pt>
    <dgm:pt modelId="{0E2E1FBD-801E-4113-BF2E-FE4FEAC05C10}" type="pres">
      <dgm:prSet presAssocID="{2A218F34-F605-40D3-AE68-A98180189811}" presName="gear1dstNode" presStyleLbl="node1" presStyleIdx="0" presStyleCnt="1"/>
      <dgm:spPr/>
      <dgm:t>
        <a:bodyPr/>
        <a:lstStyle/>
        <a:p>
          <a:endParaRPr lang="en-US"/>
        </a:p>
      </dgm:t>
    </dgm:pt>
    <dgm:pt modelId="{7E55B371-F30F-4E64-9991-85FB5F6E7E93}" type="pres">
      <dgm:prSet presAssocID="{9D0C3D86-C728-4AE0-B0DE-458E9632B1FC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813930A7-30DE-4561-8FE9-1D566446328C}" type="presOf" srcId="{CD63921B-2A6D-4E23-B4A7-55B42352D1C8}" destId="{507C2097-FACA-42B0-9487-8E4F2DB24A19}" srcOrd="0" destOrd="0" presId="urn:microsoft.com/office/officeart/2005/8/layout/gear1"/>
    <dgm:cxn modelId="{C90CCC19-3F40-4D8B-9AE1-16393CB96701}" type="presOf" srcId="{2A218F34-F605-40D3-AE68-A98180189811}" destId="{3D41B805-456F-450C-879D-FDE43DBF637E}" srcOrd="0" destOrd="0" presId="urn:microsoft.com/office/officeart/2005/8/layout/gear1"/>
    <dgm:cxn modelId="{7F277E29-7A38-4285-B94B-3CA85D63EFD2}" type="presOf" srcId="{9D0C3D86-C728-4AE0-B0DE-458E9632B1FC}" destId="{7E55B371-F30F-4E64-9991-85FB5F6E7E93}" srcOrd="0" destOrd="0" presId="urn:microsoft.com/office/officeart/2005/8/layout/gear1"/>
    <dgm:cxn modelId="{F5E408B4-0A70-4A6A-948F-4BF73114A07D}" type="presOf" srcId="{2A218F34-F605-40D3-AE68-A98180189811}" destId="{D0B2DB89-12F8-45A6-85AB-3CC18218871D}" srcOrd="1" destOrd="0" presId="urn:microsoft.com/office/officeart/2005/8/layout/gear1"/>
    <dgm:cxn modelId="{23B213AD-37D5-48AB-9CEA-468A4A6A9510}" type="presOf" srcId="{2A218F34-F605-40D3-AE68-A98180189811}" destId="{0E2E1FBD-801E-4113-BF2E-FE4FEAC05C10}" srcOrd="2" destOrd="0" presId="urn:microsoft.com/office/officeart/2005/8/layout/gear1"/>
    <dgm:cxn modelId="{2958E3B3-468F-49D5-82F8-ACE48603BBDA}" srcId="{CD63921B-2A6D-4E23-B4A7-55B42352D1C8}" destId="{2A218F34-F605-40D3-AE68-A98180189811}" srcOrd="0" destOrd="0" parTransId="{F103963A-9A6E-44C5-BBAD-4040F9754ECF}" sibTransId="{9D0C3D86-C728-4AE0-B0DE-458E9632B1FC}"/>
    <dgm:cxn modelId="{6F23562F-B633-4631-8C09-6D3627E89822}" type="presParOf" srcId="{507C2097-FACA-42B0-9487-8E4F2DB24A19}" destId="{3D41B805-456F-450C-879D-FDE43DBF637E}" srcOrd="0" destOrd="0" presId="urn:microsoft.com/office/officeart/2005/8/layout/gear1"/>
    <dgm:cxn modelId="{5099B559-D496-44BD-9E85-DBC020136B66}" type="presParOf" srcId="{507C2097-FACA-42B0-9487-8E4F2DB24A19}" destId="{D0B2DB89-12F8-45A6-85AB-3CC18218871D}" srcOrd="1" destOrd="0" presId="urn:microsoft.com/office/officeart/2005/8/layout/gear1"/>
    <dgm:cxn modelId="{B99F3F77-BEFD-4B3D-8D27-186C45DAE1B9}" type="presParOf" srcId="{507C2097-FACA-42B0-9487-8E4F2DB24A19}" destId="{0E2E1FBD-801E-4113-BF2E-FE4FEAC05C10}" srcOrd="2" destOrd="0" presId="urn:microsoft.com/office/officeart/2005/8/layout/gear1"/>
    <dgm:cxn modelId="{AE9FE519-D14F-424C-9987-785FC67F810E}" type="presParOf" srcId="{507C2097-FACA-42B0-9487-8E4F2DB24A19}" destId="{7E55B371-F30F-4E64-9991-85FB5F6E7E93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41B805-456F-450C-879D-FDE43DBF637E}">
      <dsp:nvSpPr>
        <dsp:cNvPr id="0" name=""/>
        <dsp:cNvSpPr/>
      </dsp:nvSpPr>
      <dsp:spPr>
        <a:xfrm>
          <a:off x="270933" y="186266"/>
          <a:ext cx="409786" cy="40978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Process</a:t>
          </a:r>
          <a:endParaRPr lang="en-US" sz="500" kern="1200" dirty="0"/>
        </a:p>
      </dsp:txBody>
      <dsp:txXfrm>
        <a:off x="270933" y="186266"/>
        <a:ext cx="409786" cy="409786"/>
      </dsp:txXfrm>
    </dsp:sp>
    <dsp:sp modelId="{7E55B371-F30F-4E64-9991-85FB5F6E7E93}">
      <dsp:nvSpPr>
        <dsp:cNvPr id="0" name=""/>
        <dsp:cNvSpPr/>
      </dsp:nvSpPr>
      <dsp:spPr>
        <a:xfrm>
          <a:off x="244137" y="140060"/>
          <a:ext cx="504037" cy="504037"/>
        </a:xfrm>
        <a:prstGeom prst="circularArrow">
          <a:avLst>
            <a:gd name="adj1" fmla="val 4878"/>
            <a:gd name="adj2" fmla="val 312630"/>
            <a:gd name="adj3" fmla="val 2549840"/>
            <a:gd name="adj4" fmla="val 16382285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6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4488" y="1600200"/>
            <a:ext cx="9217025" cy="4529137"/>
          </a:xfrm>
        </p:spPr>
        <p:txBody>
          <a:bodyPr tIns="0" bIns="0"/>
          <a:lstStyle>
            <a:lvl1pPr marL="228600" indent="-228600"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9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7.png"/><Relationship Id="rId25" Type="http://schemas.openxmlformats.org/officeDocument/2006/relationships/image" Target="../media/image11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3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0.png"/><Relationship Id="rId10" Type="http://schemas.openxmlformats.org/officeDocument/2006/relationships/tags" Target="../tags/tag39.xml"/><Relationship Id="rId19" Type="http://schemas.openxmlformats.org/officeDocument/2006/relationships/image" Target="../media/image8.png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oleObject" Target="../embeddings/oleObject13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7.bin"/><Relationship Id="rId5" Type="http://schemas.openxmlformats.org/officeDocument/2006/relationships/vmlDrawing" Target="../drawings/vmlDrawing17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500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Developer_Slides-Module06_V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4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8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qoop.apache.org/docs/1.4.5/SqoopUserGuide.html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tech-solutions.co.nz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tech-solutions.co.nz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me.apache.org/FlumeUserGuide.html" TargetMode="External"/><Relationship Id="rId2" Type="http://schemas.openxmlformats.org/officeDocument/2006/relationships/hyperlink" Target="http://flume.apache.org/FlumeUserGuide.html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oozie.apache.org/docs/3.3.2/DG_Examples.html" TargetMode="Externa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8" y="5791200"/>
            <a:ext cx="6035040" cy="381000"/>
          </a:xfrm>
        </p:spPr>
        <p:txBody>
          <a:bodyPr/>
          <a:lstStyle/>
          <a:p>
            <a:r>
              <a:rPr lang="en-US" sz="2400" b="1" dirty="0" smtClean="0"/>
              <a:t>Hadoop Eco-Systems – Sqoop, Flume and Oozie – Module 05</a:t>
            </a:r>
            <a:endParaRPr lang="fr-FR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1149" y="5410200"/>
            <a:ext cx="5861051" cy="38100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BIG-04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Parameters in depth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--connect </a:t>
            </a:r>
            <a:r>
              <a:rPr lang="en-US" dirty="0" smtClean="0"/>
              <a:t>: expects connection string of the database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--username</a:t>
            </a:r>
            <a:r>
              <a:rPr lang="en-US" dirty="0" smtClean="0"/>
              <a:t>: expects username of database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--password</a:t>
            </a:r>
            <a:r>
              <a:rPr lang="en-US" dirty="0" smtClean="0"/>
              <a:t>: expects password of database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 There are different arguments to protect password</a:t>
            </a:r>
          </a:p>
          <a:p>
            <a:pPr lvl="3">
              <a:buFont typeface="Arial" pitchFamily="34" charset="0"/>
              <a:buChar char="•"/>
            </a:pPr>
            <a:r>
              <a:rPr lang="en-US" b="1" dirty="0" smtClean="0"/>
              <a:t>-P </a:t>
            </a:r>
            <a:r>
              <a:rPr lang="en-US" dirty="0" smtClean="0"/>
              <a:t>:  Accepts password on command line without displaying</a:t>
            </a:r>
          </a:p>
          <a:p>
            <a:pPr lvl="3">
              <a:buFont typeface="Arial" pitchFamily="34" charset="0"/>
              <a:buChar char="•"/>
            </a:pPr>
            <a:r>
              <a:rPr lang="en-US" b="1" dirty="0" smtClean="0"/>
              <a:t>--password-file: </a:t>
            </a:r>
            <a:r>
              <a:rPr lang="en-US" dirty="0" smtClean="0"/>
              <a:t>Password is saved in a file and that file path is passed in sqoop </a:t>
            </a:r>
            <a:r>
              <a:rPr lang="en-US" dirty="0" err="1" smtClean="0"/>
              <a:t>coomand</a:t>
            </a:r>
            <a:endParaRPr lang="en-US" b="1" dirty="0" smtClean="0"/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--</a:t>
            </a:r>
            <a:r>
              <a:rPr lang="en-US" b="1" dirty="0" smtClean="0"/>
              <a:t>table</a:t>
            </a:r>
            <a:r>
              <a:rPr lang="en-US" dirty="0" smtClean="0"/>
              <a:t>: expects name of source </a:t>
            </a:r>
            <a:r>
              <a:rPr lang="en-US" dirty="0" err="1" smtClean="0"/>
              <a:t>rdbms</a:t>
            </a:r>
            <a:r>
              <a:rPr lang="en-US" dirty="0" smtClean="0"/>
              <a:t> table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--target-dir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expects path of target </a:t>
            </a:r>
            <a:r>
              <a:rPr lang="en-US" dirty="0" err="1" smtClean="0"/>
              <a:t>hdfs</a:t>
            </a:r>
            <a:r>
              <a:rPr lang="en-US" dirty="0" smtClean="0"/>
              <a:t> directory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-m</a:t>
            </a:r>
            <a:r>
              <a:rPr lang="en-US" dirty="0" smtClean="0"/>
              <a:t> :  expects number of mappers to run(for defining </a:t>
            </a:r>
            <a:r>
              <a:rPr lang="en-US" dirty="0" err="1" smtClean="0"/>
              <a:t>explicitely</a:t>
            </a:r>
            <a:r>
              <a:rPr lang="en-US" dirty="0" smtClean="0"/>
              <a:t>)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Sqoop run 4 mappers by default even if not mentioned using –m argument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Selecting the Data to Import:</a:t>
            </a:r>
          </a:p>
          <a:p>
            <a:pPr lvl="2">
              <a:buFont typeface="Arial" pitchFamily="34" charset="0"/>
              <a:buChar char="•"/>
            </a:pPr>
            <a:r>
              <a:rPr lang="en-US" b="1" dirty="0" smtClean="0"/>
              <a:t>--where</a:t>
            </a:r>
            <a:r>
              <a:rPr lang="en-US" dirty="0" smtClean="0"/>
              <a:t>: argument can be used within sqoop command to select the data with some condition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	sqoop import  --connect </a:t>
            </a:r>
            <a:r>
              <a:rPr lang="en-US" b="1" dirty="0" err="1" smtClean="0"/>
              <a:t>jdbc:mysql</a:t>
            </a:r>
            <a:r>
              <a:rPr lang="en-US" b="1" dirty="0" smtClean="0"/>
              <a:t>://</a:t>
            </a:r>
            <a:r>
              <a:rPr lang="en-US" b="1" dirty="0" err="1" smtClean="0"/>
              <a:t>mysql.example.com</a:t>
            </a:r>
            <a:r>
              <a:rPr lang="en-US" b="1" dirty="0" smtClean="0"/>
              <a:t>/</a:t>
            </a:r>
            <a:r>
              <a:rPr lang="en-US" b="1" dirty="0" err="1" smtClean="0"/>
              <a:t>dbname</a:t>
            </a:r>
            <a:r>
              <a:rPr lang="en-US" b="1" dirty="0" smtClean="0"/>
              <a:t> \</a:t>
            </a:r>
          </a:p>
          <a:p>
            <a:pPr lvl="2"/>
            <a:r>
              <a:rPr lang="en-US" b="1" dirty="0" smtClean="0"/>
              <a:t>	--username sqoop --password sqoop --table cities --target-dir /</a:t>
            </a:r>
            <a:r>
              <a:rPr lang="en-US" b="1" dirty="0" err="1" smtClean="0"/>
              <a:t>etl</a:t>
            </a:r>
            <a:r>
              <a:rPr lang="en-US" b="1" dirty="0" smtClean="0"/>
              <a:t>/input/cities \</a:t>
            </a:r>
          </a:p>
          <a:p>
            <a:pPr lvl="2"/>
            <a:r>
              <a:rPr lang="en-US" b="1" i="1" dirty="0" smtClean="0"/>
              <a:t>	--where “id &gt; 400” </a:t>
            </a:r>
            <a:r>
              <a:rPr lang="en-US" b="1" dirty="0" smtClean="0"/>
              <a:t>-m 2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marL="228600"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 smtClean="0"/>
              <a:t>Free-form Query Imports: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--query: </a:t>
            </a:r>
            <a:r>
              <a:rPr lang="en-US" dirty="0" smtClean="0"/>
              <a:t>argument is used within sqoop command to specify queries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sqoop import  --connect </a:t>
            </a:r>
            <a:r>
              <a:rPr lang="en-US" b="1" dirty="0" err="1" smtClean="0"/>
              <a:t>jdbc:mysql</a:t>
            </a:r>
            <a:r>
              <a:rPr lang="en-US" b="1" dirty="0" smtClean="0"/>
              <a:t>://</a:t>
            </a:r>
            <a:r>
              <a:rPr lang="en-US" b="1" dirty="0" err="1" smtClean="0"/>
              <a:t>mysql.example.com</a:t>
            </a:r>
            <a:r>
              <a:rPr lang="en-US" b="1" dirty="0" smtClean="0"/>
              <a:t>/</a:t>
            </a:r>
            <a:r>
              <a:rPr lang="en-US" b="1" dirty="0" err="1" smtClean="0"/>
              <a:t>dbname</a:t>
            </a:r>
            <a:r>
              <a:rPr lang="en-US" b="1" dirty="0" smtClean="0"/>
              <a:t> \</a:t>
            </a:r>
          </a:p>
          <a:p>
            <a:pPr lvl="2"/>
            <a:r>
              <a:rPr lang="en-US" b="1" dirty="0" smtClean="0"/>
              <a:t>	--username sqoop --password sqoop --table cities --target-dir /</a:t>
            </a:r>
            <a:r>
              <a:rPr lang="en-US" b="1" dirty="0" err="1" smtClean="0"/>
              <a:t>etl</a:t>
            </a:r>
            <a:r>
              <a:rPr lang="en-US" b="1" dirty="0" smtClean="0"/>
              <a:t>/input/cities \</a:t>
            </a:r>
          </a:p>
          <a:p>
            <a:pPr lvl="2"/>
            <a:r>
              <a:rPr lang="en-US" b="1" i="1" dirty="0" smtClean="0"/>
              <a:t>	--</a:t>
            </a:r>
            <a:r>
              <a:rPr lang="en-US" dirty="0" smtClean="0"/>
              <a:t> </a:t>
            </a:r>
            <a:r>
              <a:rPr lang="en-US" b="1" dirty="0" smtClean="0"/>
              <a:t>query 'SELECT a.*, b.* FROM a JOIN b on (a.id == b.id)‘ -m 2</a:t>
            </a:r>
          </a:p>
          <a:p>
            <a:pPr lvl="1">
              <a:spcAft>
                <a:spcPts val="600"/>
              </a:spcAft>
              <a:buNone/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--split-by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is used for slicing data to multiple parallel tasks.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Usually done on primary key of table.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$ sqoop-import --connect &lt;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://192.168.1.121/</a:t>
            </a:r>
            <a:r>
              <a:rPr lang="en-US" sz="1800" dirty="0" err="1" smtClean="0"/>
              <a:t>dbname</a:t>
            </a:r>
            <a:r>
              <a:rPr lang="en-US" sz="1800" dirty="0" smtClean="0"/>
              <a:t>&gt;	\</a:t>
            </a:r>
          </a:p>
          <a:p>
            <a:pPr>
              <a:buNone/>
            </a:pPr>
            <a:r>
              <a:rPr lang="en-US" sz="1800" dirty="0" smtClean="0"/>
              <a:t>--username root --password root	\</a:t>
            </a:r>
          </a:p>
          <a:p>
            <a:pPr>
              <a:buNone/>
            </a:pPr>
            <a:r>
              <a:rPr lang="en-US" sz="1800" dirty="0" smtClean="0"/>
              <a:t>--table &lt;</a:t>
            </a:r>
            <a:r>
              <a:rPr lang="en-US" sz="1800" dirty="0" err="1" smtClean="0"/>
              <a:t>tabl</a:t>
            </a:r>
            <a:r>
              <a:rPr lang="en-US" sz="1800" dirty="0" smtClean="0"/>
              <a:t> name&gt;	\</a:t>
            </a:r>
          </a:p>
          <a:p>
            <a:pPr>
              <a:buNone/>
            </a:pPr>
            <a:r>
              <a:rPr lang="en-US" sz="1800" dirty="0" smtClean="0"/>
              <a:t>--split-by &lt;column name&gt;	\</a:t>
            </a:r>
          </a:p>
          <a:p>
            <a:pPr>
              <a:buNone/>
            </a:pPr>
            <a:r>
              <a:rPr lang="en-US" sz="1800" dirty="0" smtClean="0"/>
              <a:t>--target-dir &lt;HDFS path&gt;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200" dirty="0" smtClean="0"/>
              <a:t>Import data to HDFS as </a:t>
            </a:r>
            <a:r>
              <a:rPr lang="en-US" sz="2200" dirty="0" err="1" smtClean="0"/>
              <a:t>avro</a:t>
            </a:r>
            <a:r>
              <a:rPr lang="en-US" sz="2200" dirty="0" smtClean="0"/>
              <a:t> data file or sequence file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sz="1800" dirty="0" smtClean="0"/>
              <a:t>$ sqoop-import --connect 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://192.168.1.121/test	\</a:t>
            </a:r>
          </a:p>
          <a:p>
            <a:pPr>
              <a:buNone/>
            </a:pPr>
            <a:r>
              <a:rPr lang="en-US" sz="1800" dirty="0" smtClean="0"/>
              <a:t>--username root --password root	\</a:t>
            </a:r>
          </a:p>
          <a:p>
            <a:pPr>
              <a:buNone/>
            </a:pPr>
            <a:r>
              <a:rPr lang="en-US" sz="1800" dirty="0" smtClean="0"/>
              <a:t>--table &lt;table name&gt;	\</a:t>
            </a:r>
          </a:p>
          <a:p>
            <a:pPr>
              <a:buNone/>
            </a:pPr>
            <a:r>
              <a:rPr lang="en-US" sz="1800" dirty="0" smtClean="0"/>
              <a:t>--target-dir &lt;HDFS Path&gt;</a:t>
            </a:r>
          </a:p>
          <a:p>
            <a:pPr>
              <a:buNone/>
            </a:pPr>
            <a:r>
              <a:rPr lang="en-US" sz="1800" dirty="0" smtClean="0"/>
              <a:t>--as-</a:t>
            </a:r>
            <a:r>
              <a:rPr lang="en-US" sz="1800" dirty="0" err="1" smtClean="0"/>
              <a:t>avrodatafile</a:t>
            </a:r>
            <a:endParaRPr lang="en-US" sz="1800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Note: </a:t>
            </a:r>
            <a:r>
              <a:rPr lang="en-US" dirty="0" smtClean="0"/>
              <a:t>--as-</a:t>
            </a:r>
            <a:r>
              <a:rPr lang="en-US" dirty="0" err="1" smtClean="0"/>
              <a:t>sequencefile</a:t>
            </a:r>
            <a:r>
              <a:rPr lang="en-US" dirty="0" smtClean="0"/>
              <a:t> can be used in place of –as-</a:t>
            </a:r>
            <a:r>
              <a:rPr lang="en-US" dirty="0" err="1" smtClean="0"/>
              <a:t>avrodata</a:t>
            </a:r>
            <a:r>
              <a:rPr lang="en-US" dirty="0" smtClean="0"/>
              <a:t> file for sequence file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Tool-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Import a table called employees from a database called personnel in a </a:t>
            </a:r>
            <a:r>
              <a:rPr lang="en-US" dirty="0" err="1" smtClean="0"/>
              <a:t>MySQL</a:t>
            </a:r>
            <a:r>
              <a:rPr lang="en-US" dirty="0" smtClean="0"/>
              <a:t> RDBMS</a:t>
            </a:r>
          </a:p>
          <a:p>
            <a:pPr>
              <a:spcAft>
                <a:spcPts val="600"/>
              </a:spcAft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Imports only records with id greater than 1000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Import all the tables from RDBMS to HDFS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“sqoop import” can also be used in place of “sqoop-import”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5800" y="1838980"/>
            <a:ext cx="73152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FF"/>
                </a:solidFill>
              </a:rPr>
              <a:t>$ Sqoop-import  --connect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jdbc:mysql</a:t>
            </a:r>
            <a:r>
              <a:rPr lang="en-US" sz="1400" b="1" i="1" dirty="0" smtClean="0">
                <a:solidFill>
                  <a:srgbClr val="FFFFFF"/>
                </a:solidFill>
              </a:rPr>
              <a:t>://</a:t>
            </a:r>
            <a:r>
              <a:rPr lang="en-US" sz="1400" b="1" i="1" dirty="0" err="1" smtClean="0">
                <a:solidFill>
                  <a:srgbClr val="FFFFFF"/>
                </a:solidFill>
              </a:rPr>
              <a:t>database.example.com</a:t>
            </a:r>
            <a:r>
              <a:rPr lang="en-US" sz="1400" b="1" i="1" dirty="0" smtClean="0">
                <a:solidFill>
                  <a:srgbClr val="FFFFFF"/>
                </a:solidFill>
              </a:rPr>
              <a:t>/personnel  </a:t>
            </a:r>
          </a:p>
          <a:p>
            <a:r>
              <a:rPr lang="en-US" sz="1400" b="1" i="1" dirty="0" smtClean="0">
                <a:solidFill>
                  <a:srgbClr val="FFFFFF"/>
                </a:solidFill>
              </a:rPr>
              <a:t>--username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 --password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 --table employees –m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200400"/>
            <a:ext cx="7543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FF"/>
                </a:solidFill>
              </a:rPr>
              <a:t>$ Sqoop-import --connect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jdbc:mysql</a:t>
            </a:r>
            <a:r>
              <a:rPr lang="en-US" sz="1400" b="1" i="1" dirty="0" smtClean="0">
                <a:solidFill>
                  <a:srgbClr val="FFFFFF"/>
                </a:solidFill>
              </a:rPr>
              <a:t>://</a:t>
            </a:r>
            <a:r>
              <a:rPr lang="en-US" sz="1400" b="1" i="1" dirty="0" err="1" smtClean="0">
                <a:solidFill>
                  <a:srgbClr val="FFFFFF"/>
                </a:solidFill>
              </a:rPr>
              <a:t>database.example.com</a:t>
            </a:r>
            <a:r>
              <a:rPr lang="en-US" sz="1400" b="1" i="1" dirty="0" smtClean="0">
                <a:solidFill>
                  <a:srgbClr val="FFFFFF"/>
                </a:solidFill>
              </a:rPr>
              <a:t>/personnel  </a:t>
            </a:r>
          </a:p>
          <a:p>
            <a:r>
              <a:rPr lang="en-US" sz="1400" b="1" i="1" dirty="0" smtClean="0">
                <a:solidFill>
                  <a:srgbClr val="FFFFFF"/>
                </a:solidFill>
              </a:rPr>
              <a:t>--username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 --password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 --table employees where “id &gt; 1000” –m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582180"/>
            <a:ext cx="7543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FFFFFF"/>
                </a:solidFill>
              </a:rPr>
              <a:t>$ Sqoop-import –all-tables --connect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jdbc:mysql</a:t>
            </a:r>
            <a:r>
              <a:rPr lang="en-US" sz="1400" b="1" i="1" dirty="0" smtClean="0">
                <a:solidFill>
                  <a:srgbClr val="FFFFFF"/>
                </a:solidFill>
              </a:rPr>
              <a:t>://</a:t>
            </a:r>
            <a:r>
              <a:rPr lang="en-US" sz="1400" b="1" i="1" dirty="0" err="1" smtClean="0">
                <a:solidFill>
                  <a:srgbClr val="FFFFFF"/>
                </a:solidFill>
              </a:rPr>
              <a:t>database.example.com</a:t>
            </a:r>
            <a:r>
              <a:rPr lang="en-US" sz="1400" b="1" i="1" dirty="0" smtClean="0">
                <a:solidFill>
                  <a:srgbClr val="FFFFFF"/>
                </a:solidFill>
              </a:rPr>
              <a:t>/personnel  </a:t>
            </a:r>
          </a:p>
          <a:p>
            <a:r>
              <a:rPr lang="en-US" sz="1400" b="1" i="1" dirty="0" smtClean="0">
                <a:solidFill>
                  <a:srgbClr val="FFFFFF"/>
                </a:solidFill>
              </a:rPr>
              <a:t>--username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 --password </a:t>
            </a:r>
            <a:r>
              <a:rPr lang="en-US" sz="1400" b="1" i="1" dirty="0" err="1" smtClean="0">
                <a:solidFill>
                  <a:srgbClr val="FFFFFF"/>
                </a:solidFill>
              </a:rPr>
              <a:t>hadoop</a:t>
            </a:r>
            <a:r>
              <a:rPr lang="en-US" sz="1400" b="1" i="1" dirty="0" smtClean="0">
                <a:solidFill>
                  <a:srgbClr val="FFFFFF"/>
                </a:solidFill>
              </a:rPr>
              <a:t> –m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Tool-Incremental Imports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smtClean="0"/>
              <a:t>Sqoop provides an incremental import mode which can be used to retrieve only rows newer than some previously-imported set of rows.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 Incremental import arguments: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sz="1800" dirty="0" smtClean="0"/>
              <a:t>Sqoop supports two types of incremental imports: append and </a:t>
            </a:r>
            <a:r>
              <a:rPr lang="en-US" sz="1800" dirty="0" err="1" smtClean="0"/>
              <a:t>lastmodified</a:t>
            </a:r>
            <a:r>
              <a:rPr lang="en-US" sz="1800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You can use the --incremental argument to specify the type of incremental import to perform.</a:t>
            </a:r>
            <a:endParaRPr lang="en-US" sz="1600" b="1" dirty="0" smtClean="0"/>
          </a:p>
          <a:p>
            <a:pPr lvl="1">
              <a:spcAft>
                <a:spcPts val="600"/>
              </a:spcAft>
            </a:pPr>
            <a:r>
              <a:rPr lang="en-US" sz="1600" dirty="0" smtClean="0"/>
              <a:t>specify append mode when importing a table where new rows are continually being added with increasing row id values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You specify the column containing the row’s id with --check-column. Sqoop imports rows where the check column has a value greater than the one specified with --last-value.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739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991601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Tool-Incremental Imports(continued)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An alternate table update strategy supported by Sqoop is called </a:t>
            </a:r>
            <a:r>
              <a:rPr lang="en-US" dirty="0" err="1" smtClean="0"/>
              <a:t>lastmodified</a:t>
            </a:r>
            <a:r>
              <a:rPr lang="en-US" dirty="0" smtClean="0"/>
              <a:t> mode.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Use this when rows of the source table may be updated, and each such update will set the value of a last-modified column to the current timestamp.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Rows where the check column holds a timestamp more recent than the timestamp specified with --last-value are imported.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spcAft>
                <a:spcPts val="600"/>
              </a:spcAft>
              <a:buNone/>
            </a:pPr>
            <a:endParaRPr lang="en-US" b="1" dirty="0" smtClean="0"/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Sqoop: Importing To Hive Tables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37312"/>
            <a:ext cx="8839200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Sqoop option --hive-import will automatically create a hive table from the imported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Imports the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Generates the Hive CREATE TABLE statement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Runs the statement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Note: This will move the imported table into Hive’s warehouse directory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276600"/>
            <a:ext cx="53721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488" y="1371600"/>
            <a:ext cx="9561512" cy="4529137"/>
          </a:xfrm>
        </p:spPr>
        <p:txBody>
          <a:bodyPr/>
          <a:lstStyle/>
          <a:p>
            <a:r>
              <a:rPr lang="en-US" sz="2400" dirty="0" smtClean="0"/>
              <a:t>Load data from </a:t>
            </a:r>
            <a:r>
              <a:rPr lang="en-US" sz="2400" dirty="0" err="1" smtClean="0"/>
              <a:t>MySql</a:t>
            </a:r>
            <a:r>
              <a:rPr lang="en-US" sz="2400" dirty="0" smtClean="0"/>
              <a:t> into Hive </a:t>
            </a:r>
          </a:p>
          <a:p>
            <a:pPr lvl="1">
              <a:buNone/>
            </a:pPr>
            <a:r>
              <a:rPr lang="en-US" i="1" dirty="0" smtClean="0"/>
              <a:t> $</a:t>
            </a:r>
            <a:r>
              <a:rPr lang="en-US" i="1" dirty="0" err="1" smtClean="0"/>
              <a:t>sqoop</a:t>
            </a:r>
            <a:r>
              <a:rPr lang="en-US" i="1" dirty="0" smtClean="0"/>
              <a:t>-import --connect </a:t>
            </a:r>
            <a:r>
              <a:rPr lang="en-US" i="1" dirty="0" err="1" smtClean="0"/>
              <a:t>jdbc:mysql</a:t>
            </a:r>
            <a:r>
              <a:rPr lang="en-US" i="1" dirty="0" smtClean="0"/>
              <a:t>://&lt;</a:t>
            </a:r>
            <a:r>
              <a:rPr lang="en-US" i="1" dirty="0" err="1" smtClean="0"/>
              <a:t>mysql</a:t>
            </a:r>
            <a:r>
              <a:rPr lang="en-US" i="1" dirty="0" smtClean="0"/>
              <a:t> host&gt;:</a:t>
            </a:r>
            <a:r>
              <a:rPr lang="en-US" i="1" dirty="0" err="1" smtClean="0"/>
              <a:t>msql</a:t>
            </a:r>
            <a:r>
              <a:rPr lang="en-US" i="1" dirty="0" smtClean="0"/>
              <a:t> port?/db3  \</a:t>
            </a:r>
          </a:p>
          <a:p>
            <a:pPr lvl="1">
              <a:buNone/>
            </a:pPr>
            <a:r>
              <a:rPr lang="en-US" i="1" dirty="0" smtClean="0"/>
              <a:t>--user name &lt;</a:t>
            </a:r>
            <a:r>
              <a:rPr lang="en-US" i="1" dirty="0" err="1" smtClean="0"/>
              <a:t>hadoop</a:t>
            </a:r>
            <a:r>
              <a:rPr lang="en-US" i="1" dirty="0" smtClean="0"/>
              <a:t>&gt;  \</a:t>
            </a:r>
          </a:p>
          <a:p>
            <a:pPr lvl="1">
              <a:buNone/>
            </a:pPr>
            <a:r>
              <a:rPr lang="en-US" i="1" dirty="0" smtClean="0"/>
              <a:t> --password &lt;</a:t>
            </a:r>
            <a:r>
              <a:rPr lang="en-US" i="1" dirty="0" err="1" smtClean="0"/>
              <a:t>hadoop</a:t>
            </a:r>
            <a:r>
              <a:rPr lang="en-US" i="1" dirty="0" smtClean="0"/>
              <a:t>&gt; \</a:t>
            </a:r>
          </a:p>
          <a:p>
            <a:pPr lvl="1">
              <a:buNone/>
            </a:pPr>
            <a:r>
              <a:rPr lang="en-US" i="1" dirty="0" smtClean="0"/>
              <a:t> --table &lt;table name&gt; --hive-table &lt;Hive </a:t>
            </a:r>
            <a:r>
              <a:rPr lang="en-US" i="1" dirty="0" err="1" smtClean="0"/>
              <a:t>tableName</a:t>
            </a:r>
            <a:r>
              <a:rPr lang="en-US" i="1" dirty="0" smtClean="0"/>
              <a:t>&gt; \</a:t>
            </a:r>
          </a:p>
          <a:p>
            <a:pPr lvl="1">
              <a:buNone/>
            </a:pPr>
            <a:r>
              <a:rPr lang="en-US" i="1" dirty="0" smtClean="0"/>
              <a:t> --create-hive-table \</a:t>
            </a:r>
          </a:p>
          <a:p>
            <a:pPr lvl="1">
              <a:buNone/>
            </a:pPr>
            <a:r>
              <a:rPr lang="en-US" i="1" dirty="0" smtClean="0"/>
              <a:t> --hive-import --hive-home &lt;hive path&gt;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to Hive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488" y="1143000"/>
            <a:ext cx="9561512" cy="4114800"/>
          </a:xfrm>
        </p:spPr>
        <p:txBody>
          <a:bodyPr/>
          <a:lstStyle/>
          <a:p>
            <a:r>
              <a:rPr lang="en-US" sz="2400" dirty="0" smtClean="0"/>
              <a:t>Load data from </a:t>
            </a:r>
            <a:r>
              <a:rPr lang="en-US" sz="2400" dirty="0" err="1" smtClean="0"/>
              <a:t>MySql</a:t>
            </a:r>
            <a:r>
              <a:rPr lang="en-US" sz="2400" dirty="0" smtClean="0"/>
              <a:t> into </a:t>
            </a:r>
            <a:r>
              <a:rPr lang="en-US" sz="2400" dirty="0" err="1" smtClean="0"/>
              <a:t>HBase</a:t>
            </a:r>
            <a:endParaRPr lang="en-US" sz="2400" dirty="0" smtClean="0"/>
          </a:p>
          <a:p>
            <a:pPr lvl="1">
              <a:buNone/>
            </a:pPr>
            <a:r>
              <a:rPr lang="en-US" i="1" dirty="0" smtClean="0"/>
              <a:t> $</a:t>
            </a:r>
            <a:r>
              <a:rPr lang="en-US" i="1" dirty="0" err="1" smtClean="0"/>
              <a:t>sqoop</a:t>
            </a:r>
            <a:r>
              <a:rPr lang="en-US" i="1" dirty="0" smtClean="0"/>
              <a:t>-import --connect </a:t>
            </a:r>
            <a:r>
              <a:rPr lang="en-US" i="1" dirty="0" err="1" smtClean="0"/>
              <a:t>jdbc:mysql</a:t>
            </a:r>
            <a:r>
              <a:rPr lang="en-US" i="1" dirty="0" smtClean="0"/>
              <a:t>://&lt;</a:t>
            </a:r>
            <a:r>
              <a:rPr lang="en-US" i="1" dirty="0" err="1" smtClean="0"/>
              <a:t>mysql</a:t>
            </a:r>
            <a:r>
              <a:rPr lang="en-US" i="1" dirty="0" smtClean="0"/>
              <a:t> host&gt;:</a:t>
            </a:r>
            <a:r>
              <a:rPr lang="en-US" i="1" dirty="0" err="1" smtClean="0"/>
              <a:t>msql</a:t>
            </a:r>
            <a:r>
              <a:rPr lang="en-US" i="1" dirty="0" smtClean="0"/>
              <a:t> port?/db3  \</a:t>
            </a:r>
          </a:p>
          <a:p>
            <a:pPr lvl="1">
              <a:buNone/>
            </a:pPr>
            <a:r>
              <a:rPr lang="en-US" i="1" dirty="0" smtClean="0"/>
              <a:t>--user name &lt;</a:t>
            </a:r>
            <a:r>
              <a:rPr lang="en-US" i="1" dirty="0" err="1" smtClean="0"/>
              <a:t>hadoop</a:t>
            </a:r>
            <a:r>
              <a:rPr lang="en-US" i="1" dirty="0" smtClean="0"/>
              <a:t>&gt;  \</a:t>
            </a:r>
          </a:p>
          <a:p>
            <a:pPr lvl="1">
              <a:buNone/>
            </a:pPr>
            <a:r>
              <a:rPr lang="en-US" i="1" dirty="0" smtClean="0"/>
              <a:t> --password &lt;</a:t>
            </a:r>
            <a:r>
              <a:rPr lang="en-US" i="1" dirty="0" err="1" smtClean="0"/>
              <a:t>hadoop</a:t>
            </a:r>
            <a:r>
              <a:rPr lang="en-US" i="1" dirty="0" smtClean="0"/>
              <a:t>&gt; \</a:t>
            </a:r>
          </a:p>
          <a:p>
            <a:pPr lvl="1">
              <a:buNone/>
            </a:pPr>
            <a:r>
              <a:rPr lang="en-US" i="1" dirty="0" smtClean="0"/>
              <a:t> --table &lt;table name&gt;  \</a:t>
            </a:r>
          </a:p>
          <a:p>
            <a:pPr lvl="1">
              <a:buNone/>
            </a:pPr>
            <a:r>
              <a:rPr lang="en-US" i="1" dirty="0" smtClean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hbase</a:t>
            </a:r>
            <a:r>
              <a:rPr lang="en-US" dirty="0" smtClean="0"/>
              <a:t>-table &lt;table name&gt;\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</a:t>
            </a:r>
            <a:r>
              <a:rPr lang="en-US" dirty="0" smtClean="0"/>
              <a:t>--column-family &lt;column family name&gt;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/>
              <a:t>HBase</a:t>
            </a:r>
            <a:r>
              <a:rPr lang="en-US" dirty="0" smtClean="0"/>
              <a:t> table and column family should exist prior using sqoop import commands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data to </a:t>
            </a:r>
            <a:r>
              <a:rPr lang="en-US" dirty="0" err="1" smtClean="0"/>
              <a:t>HBase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720"/>
          </a:xfrm>
        </p:spPr>
        <p:txBody>
          <a:bodyPr/>
          <a:lstStyle/>
          <a:p>
            <a:r>
              <a:rPr lang="en-US" dirty="0" smtClean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3552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cs typeface="Times New Roman" pitchFamily="18" charset="0"/>
              </a:rPr>
              <a:t>Sqoop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What is Sqoop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How does it work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Basic Syntax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Using Import /Export Tool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Architecture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cs typeface="Times New Roman" pitchFamily="18" charset="0"/>
              </a:rPr>
              <a:t>Flume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Introduction and its System Requirements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An Architecture of Flume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A single-node Flume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Sqoop: Other Options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4" y="1148688"/>
            <a:ext cx="9220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Sqoop can take data from HDFS and insert it into an already existing table in an RDBMS with the command</a:t>
            </a:r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For general Sqoop help: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For help on a particular command: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057400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$</a:t>
            </a:r>
            <a:r>
              <a:rPr lang="en-US" sz="1400" b="1" i="1" dirty="0" err="1" smtClean="0">
                <a:solidFill>
                  <a:schemeClr val="tx2">
                    <a:lumMod val="50000"/>
                  </a:schemeClr>
                </a:solidFill>
              </a:rPr>
              <a:t>sqoop</a:t>
            </a:r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-export [options]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$sqoop help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105400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$sqoop help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export Tool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Export tool exports HDFS data to RDBMS table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Standard import syntax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Export control arguments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 smtClean="0"/>
              <a:t>sqoop</a:t>
            </a:r>
            <a:r>
              <a:rPr lang="en-US" sz="1400" dirty="0" smtClean="0"/>
              <a:t>-export (generic-</a:t>
            </a:r>
            <a:r>
              <a:rPr lang="en-US" sz="1400" dirty="0" err="1" smtClean="0"/>
              <a:t>args</a:t>
            </a:r>
            <a:r>
              <a:rPr lang="en-US" sz="1400" dirty="0" smtClean="0"/>
              <a:t>) (export-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  <a:endParaRPr lang="en-US" sz="1400" b="1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3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71800"/>
            <a:ext cx="9525000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export Tool(continued)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Exporting data from </a:t>
            </a:r>
            <a:r>
              <a:rPr lang="en-US" dirty="0" err="1" smtClean="0"/>
              <a:t>hdfs</a:t>
            </a:r>
            <a:r>
              <a:rPr lang="en-US" dirty="0" smtClean="0"/>
              <a:t> to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$ </a:t>
            </a:r>
            <a:r>
              <a:rPr lang="en-US" dirty="0" err="1" smtClean="0"/>
              <a:t>sqoop</a:t>
            </a:r>
            <a:r>
              <a:rPr lang="en-US" dirty="0" smtClean="0"/>
              <a:t>-export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 --connect </a:t>
            </a: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db.example.com</a:t>
            </a:r>
            <a:r>
              <a:rPr lang="en-US" dirty="0" smtClean="0"/>
              <a:t>/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--table bar \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--export-dir /results/</a:t>
            </a:r>
            <a:r>
              <a:rPr lang="en-US" dirty="0" err="1" smtClean="0"/>
              <a:t>bar_data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  <a:buNone/>
            </a:pPr>
            <a:endParaRPr lang="en-US" b="1" dirty="0" smtClean="0"/>
          </a:p>
          <a:p>
            <a:pPr lvl="1">
              <a:spcAft>
                <a:spcPts val="600"/>
              </a:spcAft>
              <a:buNone/>
            </a:pPr>
            <a:endParaRPr lang="en-US" b="1" dirty="0" smtClean="0"/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For more details on sqoop commands and arguments, refer :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>
                <a:hlinkClick r:id="rId2"/>
              </a:rPr>
              <a:t>http://sqoop.apache.org/docs/1.4.5/SqoopUserGuide.html</a:t>
            </a:r>
            <a:r>
              <a:rPr lang="en-US" b="1" dirty="0" smtClean="0"/>
              <a:t> 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9217025" cy="4529137"/>
          </a:xfrm>
        </p:spPr>
        <p:txBody>
          <a:bodyPr/>
          <a:lstStyle/>
          <a:p>
            <a:r>
              <a:rPr lang="en-US" dirty="0" smtClean="0"/>
              <a:t>Sqoop has moved from</a:t>
            </a:r>
          </a:p>
          <a:p>
            <a:pPr>
              <a:buNone/>
            </a:pPr>
            <a:r>
              <a:rPr lang="en-US" dirty="0" smtClean="0"/>
              <a:t>	- Sqoop1 to Sqoop2</a:t>
            </a:r>
          </a:p>
          <a:p>
            <a:r>
              <a:rPr lang="en-US" dirty="0" smtClean="0"/>
              <a:t>Changed from client to server install</a:t>
            </a:r>
          </a:p>
          <a:p>
            <a:r>
              <a:rPr lang="en-US" dirty="0" smtClean="0"/>
              <a:t>Now has web and command line access</a:t>
            </a:r>
          </a:p>
          <a:p>
            <a:r>
              <a:rPr lang="en-US" dirty="0" smtClean="0"/>
              <a:t>Server now accesses Hive and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Oozie uses REST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1 Architecture  </a:t>
            </a:r>
            <a:endParaRPr lang="en-US" dirty="0"/>
          </a:p>
        </p:txBody>
      </p:sp>
      <p:pic>
        <p:nvPicPr>
          <p:cNvPr id="70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59721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943600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Source 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http://www.semtech-solutions.co.nz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2  Architecture  </a:t>
            </a:r>
            <a:endParaRPr lang="en-US" dirty="0"/>
          </a:p>
        </p:txBody>
      </p:sp>
      <p:pic>
        <p:nvPicPr>
          <p:cNvPr id="70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67437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943600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Source :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http://www.semtech-solutions.co.nz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Difference between Sqoop 1 and Sqoop 2</a:t>
            </a:r>
            <a:endParaRPr lang="en-US" dirty="0"/>
          </a:p>
        </p:txBody>
      </p:sp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952500"/>
            <a:ext cx="81819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Sqoop can be used to import data from flat file to HDFS?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How many default mappers sqoop run?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4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Quiz-Answers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Sqoop can be used to import data from flat file to HDFS?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How many default mappers sqoop run?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4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B: False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1148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C: 4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dirty="0" smtClean="0"/>
              <a:t>. Which of the following sqoop command is used to load data from </a:t>
            </a:r>
            <a:r>
              <a:rPr lang="en-US" dirty="0" err="1" smtClean="0"/>
              <a:t>rdbms</a:t>
            </a:r>
            <a:r>
              <a:rPr lang="en-US" dirty="0" smtClean="0"/>
              <a:t> to </a:t>
            </a:r>
            <a:r>
              <a:rPr lang="en-US" dirty="0" err="1" smtClean="0"/>
              <a:t>hdfs</a:t>
            </a:r>
            <a:r>
              <a:rPr lang="en-US" dirty="0" smtClean="0"/>
              <a:t>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export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import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Import-hive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dirty="0" smtClean="0"/>
              <a:t>. What value does --target-dir parameter expect when used with </a:t>
            </a:r>
            <a:r>
              <a:rPr lang="en-US" dirty="0" err="1" smtClean="0"/>
              <a:t>sqoop</a:t>
            </a:r>
            <a:r>
              <a:rPr lang="en-US" dirty="0" smtClean="0"/>
              <a:t>-import?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local directory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UNIX server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HDFS directory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Both A &amp; C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B: import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4958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C: Path of HDFS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</a:rPr>
              <a:t> directory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720"/>
          </a:xfrm>
        </p:spPr>
        <p:txBody>
          <a:bodyPr/>
          <a:lstStyle/>
          <a:p>
            <a:r>
              <a:rPr lang="en-US" dirty="0" smtClean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3552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cs typeface="Times New Roman" pitchFamily="18" charset="0"/>
              </a:rPr>
              <a:t>Oozie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Motivation for Oozie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Oozie Overview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Defining an Oozie workflow with Sample design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Times New Roman" pitchFamily="18" charset="0"/>
              </a:rPr>
              <a:t>Workflow Job – Sample Code</a:t>
            </a:r>
          </a:p>
          <a:p>
            <a:pPr lvl="1">
              <a:spcBef>
                <a:spcPts val="0"/>
              </a:spcBef>
            </a:pPr>
            <a:endParaRPr lang="en-US" dirty="0" smtClean="0"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Quiz-Answers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dirty="0" smtClean="0"/>
              <a:t>. Which of the following sqoop command is used to load data from </a:t>
            </a:r>
            <a:r>
              <a:rPr lang="en-US" dirty="0" err="1" smtClean="0"/>
              <a:t>rdbms</a:t>
            </a:r>
            <a:r>
              <a:rPr lang="en-US" dirty="0" smtClean="0"/>
              <a:t> to </a:t>
            </a:r>
            <a:r>
              <a:rPr lang="en-US" dirty="0" err="1" smtClean="0"/>
              <a:t>hdfs</a:t>
            </a:r>
            <a:r>
              <a:rPr lang="en-US" dirty="0" smtClean="0"/>
              <a:t>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export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import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Import-hive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dirty="0" smtClean="0"/>
              <a:t>. What value does --target-dir parameter expect when used with </a:t>
            </a:r>
            <a:r>
              <a:rPr lang="en-US" dirty="0" err="1" smtClean="0"/>
              <a:t>sqoop</a:t>
            </a:r>
            <a:r>
              <a:rPr lang="en-US" dirty="0" smtClean="0"/>
              <a:t>-import?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local directory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UNIX server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Path of HDFS directory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Both A &amp; C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B: import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4958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C: Path of HDFS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</a:rPr>
              <a:t> directory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9217025" cy="795337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Demo on Sqoop Commands</a:t>
            </a:r>
            <a:endParaRPr lang="en-US" sz="3600" b="1" dirty="0"/>
          </a:p>
        </p:txBody>
      </p:sp>
      <p:graphicFrame>
        <p:nvGraphicFramePr>
          <p:cNvPr id="696322" name="Object 2"/>
          <p:cNvGraphicFramePr>
            <a:graphicFrameLocks noChangeAspect="1"/>
          </p:cNvGraphicFramePr>
          <p:nvPr/>
        </p:nvGraphicFramePr>
        <p:xfrm>
          <a:off x="3581400" y="4114800"/>
          <a:ext cx="1816100" cy="685800"/>
        </p:xfrm>
        <a:graphic>
          <a:graphicData uri="http://schemas.openxmlformats.org/presentationml/2006/ole">
            <p:oleObj spid="_x0000_s696322" name="Packager Shell Object" showAsIcon="1" r:id="rId3" imgW="18165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895600"/>
            <a:ext cx="9217025" cy="795337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Demo on Sqoop Commands</a:t>
            </a:r>
            <a:endParaRPr lang="en-US" sz="3600" b="1" dirty="0"/>
          </a:p>
        </p:txBody>
      </p:sp>
      <p:graphicFrame>
        <p:nvGraphicFramePr>
          <p:cNvPr id="696322" name="Object 2"/>
          <p:cNvGraphicFramePr>
            <a:graphicFrameLocks noChangeAspect="1"/>
          </p:cNvGraphicFramePr>
          <p:nvPr/>
        </p:nvGraphicFramePr>
        <p:xfrm>
          <a:off x="3581400" y="4114800"/>
          <a:ext cx="1816100" cy="685800"/>
        </p:xfrm>
        <a:graphic>
          <a:graphicData uri="http://schemas.openxmlformats.org/presentationml/2006/ole">
            <p:oleObj spid="_x0000_s741378" name="Packager Shell Object" showAsIcon="1" r:id="rId3" imgW="18165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489" y="1600201"/>
            <a:ext cx="8342312" cy="3886199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Flume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9220200" cy="4876800"/>
          </a:xfrm>
        </p:spPr>
        <p:txBody>
          <a:bodyPr/>
          <a:lstStyle/>
          <a:p>
            <a:r>
              <a:rPr lang="en-US" dirty="0" smtClean="0"/>
              <a:t>Apache Flume is a distributed, reliable, and available system for efficiently collecting, aggregating and moving large amounts of log data from many different sources to a centralized data store.</a:t>
            </a:r>
          </a:p>
          <a:p>
            <a:r>
              <a:rPr lang="en-US" dirty="0" smtClean="0"/>
              <a:t>The use of Apache Flume is not only restricted to log data aggregation</a:t>
            </a:r>
          </a:p>
          <a:p>
            <a:r>
              <a:rPr lang="en-US" dirty="0" smtClean="0"/>
              <a:t>Can be used to transport massive quantities of event data.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	E.g.: Network traffic data, social-media-generated data, email messages and pretty much   any data source possible.</a:t>
            </a:r>
          </a:p>
          <a:p>
            <a:r>
              <a:rPr lang="en-US" dirty="0" smtClean="0"/>
              <a:t>Apache Flume is a top level project at the Apache Software Foundation.</a:t>
            </a:r>
          </a:p>
          <a:p>
            <a:r>
              <a:rPr lang="en-US" dirty="0" smtClean="0"/>
              <a:t>Current stable version of Flume is 1.6.0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Flume is Open Source</a:t>
            </a:r>
          </a:p>
          <a:p>
            <a:pPr lvl="1"/>
            <a:r>
              <a:rPr lang="en-US" sz="1600" dirty="0" smtClean="0"/>
              <a:t>Initially developed by Cloudera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912225" cy="4529137"/>
          </a:xfrm>
        </p:spPr>
        <p:txBody>
          <a:bodyPr/>
          <a:lstStyle/>
          <a:p>
            <a:r>
              <a:rPr lang="en-US" dirty="0" smtClean="0"/>
              <a:t>Java Runtime Environment - Java 1.6 or later (Java 1.7 Recommended)</a:t>
            </a:r>
          </a:p>
          <a:p>
            <a:r>
              <a:rPr lang="en-US" dirty="0" smtClean="0"/>
              <a:t>Memory - Sufficient memory for configurations used by sources, channels or sinks</a:t>
            </a:r>
          </a:p>
          <a:p>
            <a:r>
              <a:rPr lang="en-US" dirty="0" smtClean="0"/>
              <a:t>Disk Space - Sufficient disk space for configurations used by channels or sinks</a:t>
            </a:r>
          </a:p>
          <a:p>
            <a:r>
              <a:rPr lang="en-US" dirty="0" smtClean="0"/>
              <a:t>Directory Permissions - Read/Write permissions for directories used by agent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100" name="Picture 4" descr="Apache Flu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5715000" cy="21526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228600"/>
            <a:ext cx="3278333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2">
              <a:lnSpc>
                <a:spcPct val="85000"/>
              </a:lnSpc>
              <a:spcBef>
                <a:spcPct val="0"/>
              </a:spcBef>
            </a:pPr>
            <a:r>
              <a:rPr lang="en-US" sz="2800" dirty="0" smtClean="0">
                <a:latin typeface="Arial Narrow" pitchFamily="34" charset="0"/>
                <a:ea typeface="+mj-ea"/>
                <a:cs typeface="+mj-cs"/>
              </a:rPr>
              <a:t>An Application of Flume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4488" y="5486400"/>
            <a:ext cx="9217025" cy="64293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Source: http://flume.apache.org/FlumeUserGuide.html#data-flow-model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Architecture of Flume</a:t>
            </a:r>
            <a:endParaRPr lang="en-US" dirty="0"/>
          </a:p>
        </p:txBody>
      </p:sp>
      <p:pic>
        <p:nvPicPr>
          <p:cNvPr id="702466" name="Picture 2" descr="Agent component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764720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 Agent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4" y="1183944"/>
            <a:ext cx="8915400" cy="3962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Each Flume agent has :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 Source</a:t>
            </a:r>
          </a:p>
          <a:p>
            <a:pPr lvl="1"/>
            <a:r>
              <a:rPr lang="en-US" sz="1600" dirty="0" smtClean="0"/>
              <a:t>Tells the node where to receive data from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Sink</a:t>
            </a:r>
          </a:p>
          <a:p>
            <a:pPr lvl="1"/>
            <a:r>
              <a:rPr lang="en-US" sz="1600" dirty="0" smtClean="0"/>
              <a:t>Tells the node where to send data to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Channel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 queue between the Source and Sink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Can be in memory only or ‘Durable’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Durable channels will not lose data if power is lost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9217025" cy="4529137"/>
          </a:xfrm>
        </p:spPr>
        <p:txBody>
          <a:bodyPr/>
          <a:lstStyle/>
          <a:p>
            <a:r>
              <a:rPr lang="en-US" dirty="0" smtClean="0"/>
              <a:t>Flume allows a user to build multi-hop flows where events travel through multiple agents before reaching the final destination.</a:t>
            </a:r>
          </a:p>
          <a:p>
            <a:r>
              <a:rPr lang="en-US" dirty="0" smtClean="0"/>
              <a:t> It also allows fan-in and fan-out flows, contextual routing and backup routes (fail-over) for failed hops.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Flume Complex flows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83462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2133600"/>
            <a:ext cx="7239000" cy="457200"/>
          </a:xfrm>
        </p:spPr>
        <p:txBody>
          <a:bodyPr/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dirty="0" smtClean="0"/>
              <a:t>Hadoop Eco-System - SQOOP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9217025" cy="5791200"/>
          </a:xfrm>
        </p:spPr>
        <p:txBody>
          <a:bodyPr/>
          <a:lstStyle/>
          <a:p>
            <a:r>
              <a:rPr lang="en-US" sz="1800" dirty="0" smtClean="0"/>
              <a:t>Memory Channel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events are stored in an in-memory queue with configurable max size.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It’s ideal for flows that need higher throughput and are prepared to lose the staged data in the event of a agent failures.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Data will be lost in case of power failure.</a:t>
            </a:r>
            <a:endParaRPr lang="en-US" sz="1600" dirty="0" smtClean="0"/>
          </a:p>
          <a:p>
            <a:r>
              <a:rPr lang="en-US" sz="1800" dirty="0" smtClean="0"/>
              <a:t>JDBC Channel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The events are stored in a persistent storage that’s backed by a database.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The JDBC channel currently supports embedded Derby.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This is a durable channel that’s ideal for flows where recoverability is important.</a:t>
            </a:r>
          </a:p>
          <a:p>
            <a:r>
              <a:rPr lang="en-US" sz="1800" dirty="0" smtClean="0"/>
              <a:t>Kafka Channel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The events are stored in a Kafka cluster (must be installed separately).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Kafka provides high availability and replication, so in case an agent or a Kafka broker crashes, the events are immediately available to other sinks.</a:t>
            </a:r>
          </a:p>
          <a:p>
            <a:r>
              <a:rPr lang="en-US" dirty="0" smtClean="0"/>
              <a:t>File Channel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By default the File Channel uses paths for checkpoint and data directories that are within the user home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Channels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Flume’s Design Goals: Reliability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9144000" cy="4343400"/>
          </a:xfrm>
        </p:spPr>
        <p:txBody>
          <a:bodyPr/>
          <a:lstStyle/>
          <a:p>
            <a:pPr marL="228600" lvl="1">
              <a:spcAft>
                <a:spcPts val="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events are staged in a channel on each agent. The events are then delivered to the next agent or terminal repository (like HDFS) in the flow. </a:t>
            </a:r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Data transfer between Agents and Channels is transactional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 failed data transfer to a downstream agent rolls back and retries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Can configure multiple Agents with the same task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e.g., two Agents doing the job of one “collector” – if one agent fails then upstream agents would fail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Flume’s Design Goals: Scalability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4" y="1195320"/>
            <a:ext cx="9220200" cy="355282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Scalability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The ability to increase system performance linearly – or better – by adding more resources to the system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Flume scales horizontally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As load increases, more machines can be added to the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Flume’s Design Goals: Manageability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81672"/>
            <a:ext cx="9144000" cy="3552825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Manageability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The ability to control data flows, monitor nodes, modify the settings, and control outputs of a large system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Configuration is loaded from a properties file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Properties file can be (re)loaded on the fly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File must be pushed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Flume’s Design Goals: Extensibility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4102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Extensibility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The ability to add new functionality to a system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Flume can be extended by adding Sources and Sinks to existing storage layers or data platforms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General Sources include data from files, </a:t>
            </a:r>
            <a:r>
              <a:rPr lang="en-US" sz="1600" dirty="0" err="1" smtClean="0"/>
              <a:t>Syslog</a:t>
            </a:r>
            <a:r>
              <a:rPr lang="en-US" sz="1600" dirty="0" smtClean="0"/>
              <a:t>, and standard output from a process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General Sinks include files on the local </a:t>
            </a:r>
            <a:r>
              <a:rPr lang="en-US" sz="1600" dirty="0" err="1" smtClean="0"/>
              <a:t>filesystem</a:t>
            </a:r>
            <a:r>
              <a:rPr lang="en-US" sz="1600" dirty="0" smtClean="0"/>
              <a:t> or HDFS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Developers can write their own Sources or </a:t>
            </a:r>
            <a:r>
              <a:rPr lang="en-US" dirty="0" smtClean="0">
                <a:solidFill>
                  <a:schemeClr val="tx1"/>
                </a:solidFill>
              </a:rPr>
              <a:t>Sinks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Flume contains a Kafka source and </a:t>
            </a:r>
            <a:r>
              <a:rPr lang="en-US" dirty="0" smtClean="0">
                <a:solidFill>
                  <a:schemeClr val="tx1"/>
                </a:solidFill>
              </a:rPr>
              <a:t>sink , Can be used to </a:t>
            </a:r>
            <a:r>
              <a:rPr lang="en-US" dirty="0" smtClean="0">
                <a:solidFill>
                  <a:schemeClr val="tx1"/>
                </a:solidFill>
              </a:rPr>
              <a:t>stream data from Kafka to Hadoop or </a:t>
            </a:r>
            <a:r>
              <a:rPr lang="en-US" dirty="0" smtClean="0">
                <a:solidFill>
                  <a:schemeClr val="tx1"/>
                </a:solidFill>
              </a:rPr>
              <a:t>from any </a:t>
            </a:r>
            <a:r>
              <a:rPr lang="en-US" dirty="0" smtClean="0">
                <a:solidFill>
                  <a:schemeClr val="tx1"/>
                </a:solidFill>
              </a:rPr>
              <a:t>Flume source to </a:t>
            </a:r>
            <a:r>
              <a:rPr lang="en-US" dirty="0" smtClean="0">
                <a:solidFill>
                  <a:schemeClr val="tx1"/>
                </a:solidFill>
              </a:rPr>
              <a:t>Kafka</a:t>
            </a:r>
          </a:p>
          <a:p>
            <a:r>
              <a:rPr lang="en-US" dirty="0" smtClean="0"/>
              <a:t>Use the Kafka source to stream data in Kafka topics to Hadoop. The Kafka source can be combined with any </a:t>
            </a:r>
            <a:r>
              <a:rPr lang="en-US" dirty="0" smtClean="0"/>
              <a:t>Flume sink</a:t>
            </a:r>
            <a:r>
              <a:rPr lang="en-US" dirty="0" smtClean="0"/>
              <a:t>, making it easy to write Kafka s</a:t>
            </a:r>
            <a:r>
              <a:rPr lang="en-US" dirty="0" smtClean="0"/>
              <a:t>tream data </a:t>
            </a:r>
            <a:r>
              <a:rPr lang="en-US" dirty="0" smtClean="0"/>
              <a:t>to HDFS, </a:t>
            </a:r>
            <a:r>
              <a:rPr lang="en-US" dirty="0" err="1" smtClean="0"/>
              <a:t>HBase</a:t>
            </a:r>
            <a:r>
              <a:rPr lang="en-US" dirty="0" smtClean="0"/>
              <a:t>, and </a:t>
            </a:r>
            <a:r>
              <a:rPr lang="en-US" dirty="0" err="1" smtClean="0"/>
              <a:t>Solr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Flume: Usage Patterns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4" y="1181672"/>
            <a:ext cx="8991600" cy="43434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Flume is typically used to down/ingest log files from real-time systems such as Web servers, firewalls and mail servers into HDFS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Currently in use in many large organizations, ingesting millions of events per day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At least one organization is using Flume to ingest over 200 million events per day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Flume is typically installed and configured by a system administrator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Check the Flume documentation if you intend to install it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9217025" cy="4529137"/>
          </a:xfrm>
        </p:spPr>
        <p:txBody>
          <a:bodyPr/>
          <a:lstStyle/>
          <a:p>
            <a:r>
              <a:rPr lang="en-US" dirty="0" smtClean="0"/>
              <a:t>Flume agent configuration is stored in a local configuration file.</a:t>
            </a:r>
          </a:p>
          <a:p>
            <a:r>
              <a:rPr lang="en-US" dirty="0" smtClean="0"/>
              <a:t>This is a text file that follows the Java properties file format.</a:t>
            </a:r>
          </a:p>
          <a:p>
            <a:r>
              <a:rPr lang="en-US" dirty="0" smtClean="0"/>
              <a:t>One or more agents can be specified in the same configuration file.</a:t>
            </a:r>
          </a:p>
          <a:p>
            <a:r>
              <a:rPr lang="en-US" dirty="0" smtClean="0"/>
              <a:t>The configuration file includes properties of each source, sink and channel in an agent and how they are wired together to form data flows.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Setting up an agent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single-node Flume configuration</a:t>
            </a:r>
            <a:endParaRPr lang="en-US" dirty="0"/>
          </a:p>
        </p:txBody>
      </p:sp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4800600" cy="461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5943600"/>
            <a:ext cx="589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2">
                    <a:lumMod val="50000"/>
                  </a:schemeClr>
                </a:solidFill>
              </a:rPr>
              <a:t>Source : http://flume.apache.org/FlumeUserGuide.html#data-flow-model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agent is started using a shell script called flume-</a:t>
            </a:r>
            <a:r>
              <a:rPr lang="en-US" dirty="0" err="1" smtClean="0"/>
              <a:t>ng</a:t>
            </a:r>
            <a:r>
              <a:rPr lang="en-US" dirty="0" smtClean="0"/>
              <a:t> which is located in the bin directory of the Flume distribution. </a:t>
            </a:r>
          </a:p>
          <a:p>
            <a:r>
              <a:rPr lang="en-US" dirty="0" smtClean="0"/>
              <a:t>You need to specify the agent name, the </a:t>
            </a:r>
            <a:r>
              <a:rPr lang="en-US" dirty="0" err="1" smtClean="0"/>
              <a:t>config</a:t>
            </a:r>
            <a:r>
              <a:rPr lang="en-US" dirty="0" smtClean="0"/>
              <a:t> directory, and the </a:t>
            </a:r>
            <a:r>
              <a:rPr lang="en-US" dirty="0" err="1" smtClean="0"/>
              <a:t>config</a:t>
            </a:r>
            <a:r>
              <a:rPr lang="en-US" dirty="0" smtClean="0"/>
              <a:t> file on the command line: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 bin/flume-</a:t>
            </a:r>
            <a:r>
              <a:rPr lang="en-US" dirty="0" err="1" smtClean="0"/>
              <a:t>ng</a:t>
            </a:r>
            <a:r>
              <a:rPr lang="en-US" dirty="0" smtClean="0"/>
              <a:t> agent -n $</a:t>
            </a:r>
            <a:r>
              <a:rPr lang="en-US" dirty="0" err="1" smtClean="0"/>
              <a:t>agent_name</a:t>
            </a:r>
            <a:r>
              <a:rPr lang="en-US" dirty="0" smtClean="0"/>
              <a:t> -c conf -f conf/flume-</a:t>
            </a:r>
            <a:r>
              <a:rPr lang="en-US" dirty="0" err="1" smtClean="0"/>
              <a:t>conf.properties.template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flume agent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Walk through Flume User Guide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https://flume.apache.org/FlumeUserGuide.html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9217025" cy="4529137"/>
          </a:xfrm>
        </p:spPr>
        <p:txBody>
          <a:bodyPr/>
          <a:lstStyle/>
          <a:p>
            <a:r>
              <a:rPr lang="en-US" dirty="0" smtClean="0"/>
              <a:t>A Command line interface</a:t>
            </a:r>
          </a:p>
          <a:p>
            <a:r>
              <a:rPr lang="en-US" dirty="0" smtClean="0"/>
              <a:t>Import data from RDBMS to HDFS</a:t>
            </a:r>
          </a:p>
          <a:p>
            <a:r>
              <a:rPr lang="en-US" dirty="0" smtClean="0"/>
              <a:t>Export data from HDFS to RDBMS</a:t>
            </a:r>
          </a:p>
          <a:p>
            <a:r>
              <a:rPr lang="en-US" dirty="0" smtClean="0"/>
              <a:t>Uses Map Jobs from Map Reduce</a:t>
            </a:r>
          </a:p>
          <a:p>
            <a:r>
              <a:rPr lang="en-US" dirty="0" smtClean="0"/>
              <a:t>Supports incremental loads</a:t>
            </a:r>
          </a:p>
          <a:p>
            <a:r>
              <a:rPr lang="en-US" dirty="0" smtClean="0"/>
              <a:t>Licensed by Apache</a:t>
            </a:r>
          </a:p>
          <a:p>
            <a:r>
              <a:rPr lang="en-US" dirty="0" smtClean="0"/>
              <a:t>Uses Plug-in for new types of data source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Flume can be used to import data from RDBMS to HDFS?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 A flume agent consists of: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Source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Channel 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Sink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All of the Above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Quiz-Answers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Flume can be used to import data from RDBMS to HDFS?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649287" lvl="1" indent="-457200">
              <a:buFont typeface="+mj-lt"/>
              <a:buAutoNum type="alphaUcPeriod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 A flume agent </a:t>
            </a:r>
            <a:r>
              <a:rPr lang="en-US" smtClean="0"/>
              <a:t>consists of:</a:t>
            </a:r>
            <a:endParaRPr lang="en-US" dirty="0" smtClean="0"/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Source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Channel 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Sink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All of the Above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B: False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1148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D: All of the above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819400"/>
            <a:ext cx="8610600" cy="1066800"/>
          </a:xfrm>
        </p:spPr>
        <p:txBody>
          <a:bodyPr/>
          <a:lstStyle/>
          <a:p>
            <a:pPr algn="ctr">
              <a:buNone/>
            </a:pPr>
            <a:r>
              <a:rPr lang="en-US" sz="4000" dirty="0" smtClean="0"/>
              <a:t>Oozie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295400"/>
            <a:ext cx="7543800" cy="4529137"/>
          </a:xfrm>
        </p:spPr>
        <p:txBody>
          <a:bodyPr/>
          <a:lstStyle/>
          <a:p>
            <a:r>
              <a:rPr lang="en-US" dirty="0" smtClean="0"/>
              <a:t>Many Problems can not be solved using single Map Reduce jobs</a:t>
            </a:r>
          </a:p>
          <a:p>
            <a:r>
              <a:rPr lang="en-US" dirty="0" smtClean="0"/>
              <a:t>Workflow of jobs must be created </a:t>
            </a:r>
          </a:p>
          <a:p>
            <a:r>
              <a:rPr lang="en-US" dirty="0" smtClean="0"/>
              <a:t>Sample workflow:</a:t>
            </a:r>
          </a:p>
          <a:p>
            <a:pPr lvl="1"/>
            <a:r>
              <a:rPr lang="en-US" dirty="0" smtClean="0"/>
              <a:t>Rune Job A</a:t>
            </a:r>
          </a:p>
          <a:p>
            <a:pPr lvl="1"/>
            <a:r>
              <a:rPr lang="en-US" dirty="0" smtClean="0"/>
              <a:t>Take Output of Job A as a Input to Job B</a:t>
            </a:r>
          </a:p>
          <a:p>
            <a:pPr lvl="1"/>
            <a:r>
              <a:rPr lang="en-US" dirty="0" smtClean="0"/>
              <a:t>Take output of Job B as a input to Job C</a:t>
            </a:r>
          </a:p>
          <a:p>
            <a:r>
              <a:rPr lang="en-US" dirty="0" smtClean="0"/>
              <a:t>It is easy if the workflow is linear</a:t>
            </a:r>
          </a:p>
          <a:p>
            <a:r>
              <a:rPr lang="en-US" dirty="0" smtClean="0"/>
              <a:t>Driver code can be created 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Oozie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7848600" y="25908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Job A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848600" y="35052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Job B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8600" y="4419600"/>
            <a:ext cx="8382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Job C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696200" y="53340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Final Output</a:t>
            </a:r>
          </a:p>
        </p:txBody>
      </p:sp>
      <p:sp>
        <p:nvSpPr>
          <p:cNvPr id="17" name="Down Arrow 16"/>
          <p:cNvSpPr/>
          <p:nvPr/>
        </p:nvSpPr>
        <p:spPr bwMode="auto">
          <a:xfrm>
            <a:off x="8001000" y="3124200"/>
            <a:ext cx="484632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8001000" y="4038600"/>
            <a:ext cx="484632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8077200" y="4953000"/>
            <a:ext cx="484632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7772400" y="1524000"/>
            <a:ext cx="914400" cy="6096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Source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8001000" y="2133600"/>
            <a:ext cx="484632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9217025" cy="4529137"/>
          </a:xfrm>
        </p:spPr>
        <p:txBody>
          <a:bodyPr/>
          <a:lstStyle/>
          <a:p>
            <a:r>
              <a:rPr lang="en-US" dirty="0" smtClean="0"/>
              <a:t>If the workflow is more complex then Driver code becomes much more difficult to maintain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Running multiple jobs in parallel, using the output from all of those jobs as the input to the next job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set of sqoop jobs , set of HDFC commands (</a:t>
            </a:r>
            <a:r>
              <a:rPr lang="en-US" dirty="0" err="1" smtClean="0"/>
              <a:t>ingecting</a:t>
            </a:r>
            <a:r>
              <a:rPr lang="en-US" dirty="0" smtClean="0"/>
              <a:t> data manually), running set of MR jobs to process, running set of Pig and Hive jobs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Oozie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9217025" cy="4529137"/>
          </a:xfrm>
        </p:spPr>
        <p:txBody>
          <a:bodyPr/>
          <a:lstStyle/>
          <a:p>
            <a:r>
              <a:rPr lang="en-US" dirty="0" smtClean="0"/>
              <a:t>Oozie is a workflow scheduler system to manage Apache Hadoop jobs.</a:t>
            </a:r>
          </a:p>
          <a:p>
            <a:r>
              <a:rPr lang="en-US" dirty="0" smtClean="0"/>
              <a:t>Oozie Workflow jobs triggered by time (frequency) and data availability. </a:t>
            </a:r>
          </a:p>
          <a:p>
            <a:r>
              <a:rPr lang="en-US" dirty="0" smtClean="0"/>
              <a:t>Oozie is integrated with the rest of the Hadoop stack</a:t>
            </a:r>
          </a:p>
          <a:p>
            <a:pPr lvl="1"/>
            <a:r>
              <a:rPr lang="en-US" dirty="0" smtClean="0"/>
              <a:t> Hadoop specific jobs - Java map-reduce, Streaming map-reduce, Pig, Hive, and Sqoop etc) </a:t>
            </a:r>
          </a:p>
          <a:p>
            <a:pPr lvl="1"/>
            <a:r>
              <a:rPr lang="en-US" dirty="0" smtClean="0"/>
              <a:t>System specific jobs -Java programs and shell scripts.</a:t>
            </a:r>
          </a:p>
          <a:p>
            <a:r>
              <a:rPr lang="en-US" dirty="0" smtClean="0"/>
              <a:t>Oozie is a scalable, reliable and extensible system.</a:t>
            </a:r>
          </a:p>
          <a:p>
            <a:r>
              <a:rPr lang="en-US" dirty="0" smtClean="0"/>
              <a:t>Main two capabilities are</a:t>
            </a:r>
          </a:p>
          <a:p>
            <a:pPr lvl="1"/>
            <a:r>
              <a:rPr lang="en-US" dirty="0" smtClean="0"/>
              <a:t>Workflow – Collections of Actions</a:t>
            </a:r>
          </a:p>
          <a:p>
            <a:pPr lvl="1"/>
            <a:r>
              <a:rPr lang="en-US" dirty="0" smtClean="0"/>
              <a:t>Coordinators -  For recurring actions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720"/>
          </a:xfrm>
        </p:spPr>
        <p:txBody>
          <a:bodyPr/>
          <a:lstStyle/>
          <a:p>
            <a:r>
              <a:rPr lang="en-US" dirty="0" smtClean="0"/>
              <a:t>Defining an </a:t>
            </a:r>
            <a:r>
              <a:rPr lang="en-US" dirty="0" err="1" smtClean="0"/>
              <a:t>oozie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663553" name="Rectangle 1"/>
          <p:cNvSpPr>
            <a:spLocks noChangeArrowheads="1"/>
          </p:cNvSpPr>
          <p:nvPr/>
        </p:nvSpPr>
        <p:spPr bwMode="auto">
          <a:xfrm>
            <a:off x="2286000" y="1295400"/>
            <a:ext cx="1066800" cy="5334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38600" y="1295400"/>
            <a:ext cx="1143000" cy="5334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505200" y="2438400"/>
            <a:ext cx="2057400" cy="1295400"/>
          </a:xfrm>
          <a:prstGeom prst="diamond">
            <a:avLst/>
          </a:prstGeom>
          <a:solidFill>
            <a:srgbClr val="FFFFFF"/>
          </a:solidFill>
          <a:ln w="31750">
            <a:solidFill>
              <a:srgbClr val="9BBB5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47800" y="2819400"/>
            <a:ext cx="10668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295400" y="5181600"/>
            <a:ext cx="12192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114800" y="5105400"/>
            <a:ext cx="1219200" cy="6858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629400" y="2819400"/>
            <a:ext cx="11430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3352800" y="1371600"/>
            <a:ext cx="685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2514600" y="2895600"/>
            <a:ext cx="978408" cy="48463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4267200" y="1828800"/>
            <a:ext cx="484632" cy="685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1676400" y="3505200"/>
            <a:ext cx="484632" cy="1676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514600" y="5257800"/>
            <a:ext cx="15240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562600" y="2971800"/>
            <a:ext cx="106680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781800" y="5105400"/>
            <a:ext cx="1295400" cy="609600"/>
          </a:xfrm>
          <a:prstGeom prst="rect">
            <a:avLst/>
          </a:prstGeom>
          <a:solidFill>
            <a:srgbClr val="FFFFFF"/>
          </a:solidFill>
          <a:ln w="31750">
            <a:solidFill>
              <a:srgbClr val="4F81BD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 bwMode="auto">
          <a:xfrm>
            <a:off x="6858000" y="3429000"/>
            <a:ext cx="484632" cy="1676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9" name="Left Arrow 28"/>
          <p:cNvSpPr/>
          <p:nvPr/>
        </p:nvSpPr>
        <p:spPr bwMode="auto">
          <a:xfrm>
            <a:off x="5257800" y="5105400"/>
            <a:ext cx="1435608" cy="56083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aphicFrame>
        <p:nvGraphicFramePr>
          <p:cNvPr id="31" name="Diagram 30"/>
          <p:cNvGraphicFramePr/>
          <p:nvPr/>
        </p:nvGraphicFramePr>
        <p:xfrm>
          <a:off x="1752600" y="2895600"/>
          <a:ext cx="914400" cy="74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315200" y="2971800"/>
            <a:ext cx="409786" cy="409786"/>
            <a:chOff x="270933" y="186266"/>
            <a:chExt cx="409786" cy="409786"/>
          </a:xfrm>
        </p:grpSpPr>
        <p:sp>
          <p:nvSpPr>
            <p:cNvPr id="33" name=" 3"/>
            <p:cNvSpPr/>
            <p:nvPr/>
          </p:nvSpPr>
          <p:spPr>
            <a:xfrm>
              <a:off x="270933" y="186266"/>
              <a:ext cx="409786" cy="40978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 4"/>
            <p:cNvSpPr/>
            <p:nvPr/>
          </p:nvSpPr>
          <p:spPr>
            <a:xfrm>
              <a:off x="353318" y="282257"/>
              <a:ext cx="245016" cy="210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kern="1200" smtClean="0"/>
                <a:t>Process</a:t>
              </a:r>
              <a:endParaRPr lang="en-US" sz="5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43800" y="5257800"/>
            <a:ext cx="409786" cy="409786"/>
            <a:chOff x="270933" y="186266"/>
            <a:chExt cx="409786" cy="409786"/>
          </a:xfrm>
        </p:grpSpPr>
        <p:sp>
          <p:nvSpPr>
            <p:cNvPr id="36" name=" 3"/>
            <p:cNvSpPr/>
            <p:nvPr/>
          </p:nvSpPr>
          <p:spPr>
            <a:xfrm>
              <a:off x="270933" y="186266"/>
              <a:ext cx="409786" cy="40978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 4"/>
            <p:cNvSpPr/>
            <p:nvPr/>
          </p:nvSpPr>
          <p:spPr>
            <a:xfrm>
              <a:off x="353318" y="282257"/>
              <a:ext cx="245016" cy="210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kern="1200" smtClean="0"/>
                <a:t>Process</a:t>
              </a:r>
              <a:endParaRPr lang="en-US" sz="5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57400" y="5334000"/>
            <a:ext cx="409786" cy="409786"/>
            <a:chOff x="270933" y="186266"/>
            <a:chExt cx="409786" cy="409786"/>
          </a:xfrm>
        </p:grpSpPr>
        <p:sp>
          <p:nvSpPr>
            <p:cNvPr id="39" name=" 3"/>
            <p:cNvSpPr/>
            <p:nvPr/>
          </p:nvSpPr>
          <p:spPr>
            <a:xfrm>
              <a:off x="270933" y="186266"/>
              <a:ext cx="409786" cy="40978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 4"/>
            <p:cNvSpPr/>
            <p:nvPr/>
          </p:nvSpPr>
          <p:spPr>
            <a:xfrm>
              <a:off x="353318" y="282257"/>
              <a:ext cx="245016" cy="210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kern="1200" dirty="0" smtClean="0"/>
                <a:t>Process</a:t>
              </a:r>
              <a:endParaRPr lang="en-US" sz="5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24400" y="1447800"/>
            <a:ext cx="409786" cy="409786"/>
            <a:chOff x="270933" y="186266"/>
            <a:chExt cx="409786" cy="409786"/>
          </a:xfrm>
        </p:grpSpPr>
        <p:sp>
          <p:nvSpPr>
            <p:cNvPr id="42" name=" 3"/>
            <p:cNvSpPr/>
            <p:nvPr/>
          </p:nvSpPr>
          <p:spPr>
            <a:xfrm>
              <a:off x="270933" y="186266"/>
              <a:ext cx="409786" cy="409786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 4"/>
            <p:cNvSpPr/>
            <p:nvPr/>
          </p:nvSpPr>
          <p:spPr>
            <a:xfrm>
              <a:off x="353318" y="282257"/>
              <a:ext cx="245016" cy="210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00" kern="1200" smtClean="0"/>
                <a:t>Process</a:t>
              </a:r>
              <a:endParaRPr lang="en-US" sz="500" kern="1200" dirty="0"/>
            </a:p>
          </p:txBody>
        </p:sp>
      </p:grpSp>
      <p:sp>
        <p:nvSpPr>
          <p:cNvPr id="44" name="Quad Arrow Callout 43"/>
          <p:cNvSpPr/>
          <p:nvPr/>
        </p:nvSpPr>
        <p:spPr bwMode="auto">
          <a:xfrm>
            <a:off x="4800600" y="3124200"/>
            <a:ext cx="228600" cy="225552"/>
          </a:xfrm>
          <a:prstGeom prst="quadArrow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9217025" cy="4529137"/>
          </a:xfrm>
        </p:spPr>
        <p:txBody>
          <a:bodyPr/>
          <a:lstStyle/>
          <a:p>
            <a:r>
              <a:rPr lang="en-US" dirty="0" smtClean="0"/>
              <a:t>Sample Workflow for word count problem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7699" t="18045" b="3213"/>
          <a:stretch>
            <a:fillRect/>
          </a:stretch>
        </p:blipFill>
        <p:spPr bwMode="auto">
          <a:xfrm>
            <a:off x="609600" y="2286000"/>
            <a:ext cx="708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905999" cy="1188720"/>
          </a:xfrm>
        </p:spPr>
        <p:txBody>
          <a:bodyPr/>
          <a:lstStyle/>
          <a:p>
            <a:r>
              <a:rPr lang="en-US" dirty="0" smtClean="0"/>
              <a:t>Submitting a Workflow Job – Sample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162800" cy="4308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Oozue.wf.application.path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=hdfs://node:8020/path/to/app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Resource Manager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resourceManager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=node:8050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fs.default.name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nameNode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=hdfs://node:8020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mapred.queue.name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queueName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=default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#Application-specific properties</a:t>
            </a:r>
          </a:p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taxCode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=2012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Decsion</a:t>
            </a:r>
            <a:r>
              <a:rPr lang="en-US" dirty="0" smtClean="0"/>
              <a:t> using Oozie – Sample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90600"/>
            <a:ext cx="8382000" cy="5139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i="1" dirty="0" smtClean="0"/>
              <a:t>&lt;start to="action1"/&gt;</a:t>
            </a:r>
          </a:p>
          <a:p>
            <a:r>
              <a:rPr lang="en-US" sz="1800" i="1" dirty="0" smtClean="0"/>
              <a:t>&lt;action name="action1"&gt;</a:t>
            </a:r>
          </a:p>
          <a:p>
            <a:r>
              <a:rPr lang="en-US" sz="1800" i="1" dirty="0" smtClean="0"/>
              <a:t>  &lt;capture-output/&gt;</a:t>
            </a:r>
          </a:p>
          <a:p>
            <a:r>
              <a:rPr lang="en-US" sz="1800" i="1" dirty="0" smtClean="0"/>
              <a:t>  &lt;ok to="decision1"/&gt;</a:t>
            </a:r>
          </a:p>
          <a:p>
            <a:r>
              <a:rPr lang="en-US" sz="1800" i="1" dirty="0" smtClean="0"/>
              <a:t>  &lt;error to="fail"/&gt;</a:t>
            </a:r>
          </a:p>
          <a:p>
            <a:endParaRPr lang="en-US" sz="1800" i="1" dirty="0" smtClean="0"/>
          </a:p>
          <a:p>
            <a:r>
              <a:rPr lang="en-US" sz="1800" i="1" dirty="0" smtClean="0"/>
              <a:t>&lt;/action&gt;</a:t>
            </a:r>
          </a:p>
          <a:p>
            <a:r>
              <a:rPr lang="en-US" sz="1800" i="1" dirty="0" smtClean="0"/>
              <a:t>&lt;decision name="decision1"&gt;</a:t>
            </a:r>
          </a:p>
          <a:p>
            <a:r>
              <a:rPr lang="en-US" sz="1800" i="1" dirty="0" smtClean="0"/>
              <a:t>  &lt;switch&gt;</a:t>
            </a:r>
          </a:p>
          <a:p>
            <a:r>
              <a:rPr lang="en-US" sz="1800" i="1" dirty="0" smtClean="0"/>
              <a:t>  &lt;case to ="action2"&gt;</a:t>
            </a:r>
          </a:p>
          <a:p>
            <a:r>
              <a:rPr lang="en-US" sz="1800" i="1" dirty="0" smtClean="0"/>
              <a:t>  ${{</a:t>
            </a:r>
            <a:r>
              <a:rPr lang="en-US" sz="1800" i="1" dirty="0" err="1" smtClean="0"/>
              <a:t>wf:actionData</a:t>
            </a:r>
            <a:r>
              <a:rPr lang="en-US" sz="1800" i="1" dirty="0" smtClean="0"/>
              <a:t>('Data('action1')[key1]=="value")}</a:t>
            </a:r>
          </a:p>
          <a:p>
            <a:r>
              <a:rPr lang="en-US" sz="1800" i="1" dirty="0" smtClean="0"/>
              <a:t> &lt;/case&gt;</a:t>
            </a:r>
          </a:p>
          <a:p>
            <a:r>
              <a:rPr lang="en-US" sz="1800" i="1" dirty="0" smtClean="0"/>
              <a:t> &lt;case to="action3"&gt;</a:t>
            </a:r>
          </a:p>
          <a:p>
            <a:r>
              <a:rPr lang="en-US" sz="1800" i="1" dirty="0" smtClean="0"/>
              <a:t>  ${{</a:t>
            </a:r>
            <a:r>
              <a:rPr lang="en-US" sz="1800" i="1" dirty="0" err="1" smtClean="0"/>
              <a:t>wf:actionData</a:t>
            </a:r>
            <a:r>
              <a:rPr lang="en-US" sz="1800" i="1" dirty="0" smtClean="0"/>
              <a:t>('Data('action1')[key1]=="value")}</a:t>
            </a:r>
          </a:p>
          <a:p>
            <a:r>
              <a:rPr lang="en-US" sz="1800" i="1" dirty="0" smtClean="0"/>
              <a:t>&lt;/case&gt;</a:t>
            </a:r>
          </a:p>
          <a:p>
            <a:r>
              <a:rPr lang="en-US" sz="1800" i="1" dirty="0" smtClean="0"/>
              <a:t>&lt;default to=fail"/&gt;</a:t>
            </a:r>
          </a:p>
          <a:p>
            <a:r>
              <a:rPr lang="en-US" sz="1800" i="1" dirty="0" smtClean="0"/>
              <a:t>&lt;/switch&gt;</a:t>
            </a:r>
          </a:p>
          <a:p>
            <a:r>
              <a:rPr lang="en-US" sz="1800" i="1" dirty="0" smtClean="0"/>
              <a:t>&lt;/decision&gt;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9217025" cy="4529137"/>
          </a:xfrm>
        </p:spPr>
        <p:txBody>
          <a:bodyPr/>
          <a:lstStyle/>
          <a:p>
            <a:r>
              <a:rPr lang="en-US" dirty="0" smtClean="0"/>
              <a:t>Data Sliced into partitions</a:t>
            </a:r>
          </a:p>
          <a:p>
            <a:r>
              <a:rPr lang="en-US" dirty="0" smtClean="0"/>
              <a:t>Mappers transfer data in parallel</a:t>
            </a:r>
          </a:p>
          <a:p>
            <a:r>
              <a:rPr lang="en-US" dirty="0" smtClean="0"/>
              <a:t>Data types determined via meta data</a:t>
            </a:r>
          </a:p>
          <a:p>
            <a:r>
              <a:rPr lang="en-US" dirty="0" smtClean="0"/>
              <a:t>Many data transfer formats supported</a:t>
            </a:r>
          </a:p>
          <a:p>
            <a:pPr lvl="1"/>
            <a:r>
              <a:rPr lang="en-US" dirty="0" smtClean="0"/>
              <a:t>CSV, Avro	</a:t>
            </a:r>
          </a:p>
          <a:p>
            <a:r>
              <a:rPr lang="en-US" dirty="0" smtClean="0"/>
              <a:t>Can import into </a:t>
            </a:r>
          </a:p>
          <a:p>
            <a:pPr lvl="1"/>
            <a:r>
              <a:rPr lang="en-US" dirty="0" smtClean="0"/>
              <a:t> Hive (Use -hive-import flag)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Hbase</a:t>
            </a:r>
            <a:r>
              <a:rPr lang="en-US" dirty="0" smtClean="0"/>
              <a:t> (use -</a:t>
            </a:r>
            <a:r>
              <a:rPr lang="en-US" dirty="0" err="1" smtClean="0"/>
              <a:t>hbase</a:t>
            </a:r>
            <a:r>
              <a:rPr lang="en-US" dirty="0" smtClean="0"/>
              <a:t> flags)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971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Show Sample Oozie Code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5999" cy="1676400"/>
          </a:xfrm>
        </p:spPr>
        <p:txBody>
          <a:bodyPr/>
          <a:lstStyle/>
          <a:p>
            <a:pPr algn="ctr"/>
            <a:r>
              <a:rPr sz="6000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Sqoop: Basic Syntax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1392"/>
            <a:ext cx="7279944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Standard syntax:</a:t>
            </a:r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Tools include: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Options include: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4519136"/>
            <a:ext cx="25146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--connect </a:t>
            </a:r>
          </a:p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--username</a:t>
            </a:r>
          </a:p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--password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2667000"/>
            <a:ext cx="36576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import</a:t>
            </a:r>
          </a:p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import-all-tables</a:t>
            </a:r>
          </a:p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list-tables</a:t>
            </a:r>
          </a:p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export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524000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2">
                    <a:lumMod val="50000"/>
                  </a:schemeClr>
                </a:solidFill>
              </a:rPr>
              <a:t>$sqoop tool-name [tool-options]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4495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Import tool imports RDBMS table data to HDFS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Standard import syntax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Generic Arguments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2511623"/>
            <a:ext cx="4267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 smtClean="0"/>
              <a:t>sqoop</a:t>
            </a:r>
            <a:r>
              <a:rPr lang="en-US" sz="1400" dirty="0" smtClean="0"/>
              <a:t>-import (generic-</a:t>
            </a:r>
            <a:r>
              <a:rPr lang="en-US" sz="1400" dirty="0" err="1" smtClean="0"/>
              <a:t>args</a:t>
            </a:r>
            <a:r>
              <a:rPr lang="en-US" sz="1400" dirty="0" smtClean="0"/>
              <a:t>) (import-</a:t>
            </a:r>
            <a:r>
              <a:rPr lang="en-US" sz="1400" dirty="0" err="1" smtClean="0"/>
              <a:t>args</a:t>
            </a:r>
            <a:r>
              <a:rPr lang="en-US" sz="1400" dirty="0" smtClean="0"/>
              <a:t>) </a:t>
            </a:r>
            <a:endParaRPr lang="en-US" sz="1400" b="1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0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8543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/>
          <a:p>
            <a:r>
              <a:rPr lang="en-US" dirty="0" smtClean="0"/>
              <a:t>Using import Tool(continued)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56" y="1123664"/>
            <a:ext cx="9372600" cy="50485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Importing data from </a:t>
            </a:r>
            <a:r>
              <a:rPr lang="en-US" dirty="0" err="1" smtClean="0"/>
              <a:t>mysql</a:t>
            </a:r>
            <a:r>
              <a:rPr lang="en-US" dirty="0" smtClean="0"/>
              <a:t> to </a:t>
            </a:r>
            <a:r>
              <a:rPr lang="en-US" dirty="0" err="1" smtClean="0"/>
              <a:t>hdfs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sqoop import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 --connect </a:t>
            </a:r>
            <a:r>
              <a:rPr lang="en-US" b="1" dirty="0" err="1" smtClean="0"/>
              <a:t>jdbc:mysql</a:t>
            </a:r>
            <a:r>
              <a:rPr lang="en-US" b="1" dirty="0" smtClean="0"/>
              <a:t>://</a:t>
            </a:r>
            <a:r>
              <a:rPr lang="en-US" b="1" dirty="0" err="1" smtClean="0"/>
              <a:t>mysql.example.com</a:t>
            </a:r>
            <a:r>
              <a:rPr lang="en-US" b="1" dirty="0" smtClean="0"/>
              <a:t>/</a:t>
            </a:r>
            <a:r>
              <a:rPr lang="en-US" b="1" dirty="0" err="1" smtClean="0"/>
              <a:t>dbname</a:t>
            </a:r>
            <a:r>
              <a:rPr lang="en-US" b="1" dirty="0" smtClean="0"/>
              <a:t>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--username sqoop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--password sqoop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--table cities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--target-dir /</a:t>
            </a:r>
            <a:r>
              <a:rPr lang="en-US" b="1" dirty="0" err="1" smtClean="0"/>
              <a:t>etl</a:t>
            </a:r>
            <a:r>
              <a:rPr lang="en-US" b="1" dirty="0" smtClean="0"/>
              <a:t>/input/cities \</a:t>
            </a:r>
          </a:p>
          <a:p>
            <a:pPr lvl="1">
              <a:spcAft>
                <a:spcPts val="600"/>
              </a:spcAft>
              <a:buNone/>
            </a:pPr>
            <a:r>
              <a:rPr lang="en-US" b="1" dirty="0" smtClean="0"/>
              <a:t>-m 5</a:t>
            </a:r>
          </a:p>
          <a:p>
            <a:pPr lvl="1">
              <a:spcAft>
                <a:spcPts val="600"/>
              </a:spcAft>
              <a:buNone/>
            </a:pPr>
            <a:endParaRPr lang="en-US" b="1" dirty="0" smtClean="0"/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Parameters explained in next slide.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2870</TotalTime>
  <Words>2621</Words>
  <Application>Microsoft Office PowerPoint</Application>
  <PresentationFormat>A4 Paper (210x297 mm)</PresentationFormat>
  <Paragraphs>534</Paragraphs>
  <Slides>62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Packager Shell Object</vt:lpstr>
      <vt:lpstr>Learning &amp; Development  Enabling development, Impacting growth…</vt:lpstr>
      <vt:lpstr>Module Outline</vt:lpstr>
      <vt:lpstr>Module Outline</vt:lpstr>
      <vt:lpstr>Slide 4</vt:lpstr>
      <vt:lpstr>Sqoop</vt:lpstr>
      <vt:lpstr>How does it work?</vt:lpstr>
      <vt:lpstr>Sqoop: Basic Syntax </vt:lpstr>
      <vt:lpstr>Using import Tool </vt:lpstr>
      <vt:lpstr>Using import Tool(continued) </vt:lpstr>
      <vt:lpstr>Using import Tool(continued) </vt:lpstr>
      <vt:lpstr>Using import Tool(continued) </vt:lpstr>
      <vt:lpstr>Using import (continued) </vt:lpstr>
      <vt:lpstr>Using import (continued) </vt:lpstr>
      <vt:lpstr>Using import Tool- Example </vt:lpstr>
      <vt:lpstr>Using import Tool-Incremental Imports </vt:lpstr>
      <vt:lpstr>Using import Tool-Incremental Imports(continued) </vt:lpstr>
      <vt:lpstr>Sqoop: Importing To Hive Tables </vt:lpstr>
      <vt:lpstr>Importing data to Hive Table</vt:lpstr>
      <vt:lpstr>Importing data to HBase</vt:lpstr>
      <vt:lpstr>Sqoop: Other Options </vt:lpstr>
      <vt:lpstr>Using export Tool </vt:lpstr>
      <vt:lpstr>Using export Tool(continued) </vt:lpstr>
      <vt:lpstr>Architecture</vt:lpstr>
      <vt:lpstr>Sqoop 1 Architecture  </vt:lpstr>
      <vt:lpstr>Sqoop 2  Architecture  </vt:lpstr>
      <vt:lpstr>Features: Difference between Sqoop 1 and Sqoop 2</vt:lpstr>
      <vt:lpstr>Quiz</vt:lpstr>
      <vt:lpstr>Quiz-Answers</vt:lpstr>
      <vt:lpstr>Quiz</vt:lpstr>
      <vt:lpstr>Quiz-Answers</vt:lpstr>
      <vt:lpstr>Slide 31</vt:lpstr>
      <vt:lpstr>Slide 32</vt:lpstr>
      <vt:lpstr>Slide 33</vt:lpstr>
      <vt:lpstr>Flume Overview</vt:lpstr>
      <vt:lpstr>System Requirements</vt:lpstr>
      <vt:lpstr>Slide 36</vt:lpstr>
      <vt:lpstr>An Architecture of Flume</vt:lpstr>
      <vt:lpstr>Flume Agent </vt:lpstr>
      <vt:lpstr> Flume Complex flows </vt:lpstr>
      <vt:lpstr> Types of Channels </vt:lpstr>
      <vt:lpstr>Flume’s Design Goals: Reliability  </vt:lpstr>
      <vt:lpstr>Flume’s Design Goals: Scalability </vt:lpstr>
      <vt:lpstr>Flume’s Design Goals: Manageability </vt:lpstr>
      <vt:lpstr>Flume’s Design Goals: Extensibility </vt:lpstr>
      <vt:lpstr>Flume: Usage Patterns </vt:lpstr>
      <vt:lpstr> Setting up an agent </vt:lpstr>
      <vt:lpstr> A single-node Flume configuration</vt:lpstr>
      <vt:lpstr>Starting a flume agent  </vt:lpstr>
      <vt:lpstr>Slide 49</vt:lpstr>
      <vt:lpstr>Quiz</vt:lpstr>
      <vt:lpstr>Quiz-Answers</vt:lpstr>
      <vt:lpstr>Slide 52</vt:lpstr>
      <vt:lpstr>Motivation for Oozie</vt:lpstr>
      <vt:lpstr>Motivation for Oozie</vt:lpstr>
      <vt:lpstr>Oozie Overview</vt:lpstr>
      <vt:lpstr>Defining an oozie workflow</vt:lpstr>
      <vt:lpstr>Sample Workflow</vt:lpstr>
      <vt:lpstr>Submitting a Workflow Job – Sample Code</vt:lpstr>
      <vt:lpstr>Making Decsion using Oozie – Sample Code</vt:lpstr>
      <vt:lpstr>Slide 60</vt:lpstr>
      <vt:lpstr>Q &amp; A</vt:lpstr>
      <vt:lpstr>Slide 62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ilalwani</cp:lastModifiedBy>
  <cp:revision>174</cp:revision>
  <dcterms:created xsi:type="dcterms:W3CDTF">2015-07-13T08:43:45Z</dcterms:created>
  <dcterms:modified xsi:type="dcterms:W3CDTF">2016-11-25T09:09:22Z</dcterms:modified>
</cp:coreProperties>
</file>