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Layouts/slideLayout13.xml" ContentType="application/vnd.openxmlformats-officedocument.presentationml.slideLayout+xml"/>
  <Override PartName="/ppt/tags/tag38.xml" ContentType="application/vnd.openxmlformats-officedocument.presentationml.tags+xml"/>
  <Override PartName="/ppt/tags/tag4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tags/tag44.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Lst>
  <p:notesMasterIdLst>
    <p:notesMasterId r:id="rId19"/>
  </p:notesMasterIdLst>
  <p:handoutMasterIdLst>
    <p:handoutMasterId r:id="rId20"/>
  </p:handoutMasterIdLst>
  <p:sldIdLst>
    <p:sldId id="407" r:id="rId4"/>
    <p:sldId id="673" r:id="rId5"/>
    <p:sldId id="757" r:id="rId6"/>
    <p:sldId id="760" r:id="rId7"/>
    <p:sldId id="762" r:id="rId8"/>
    <p:sldId id="799" r:id="rId9"/>
    <p:sldId id="875" r:id="rId10"/>
    <p:sldId id="874" r:id="rId11"/>
    <p:sldId id="850" r:id="rId12"/>
    <p:sldId id="876" r:id="rId13"/>
    <p:sldId id="877" r:id="rId14"/>
    <p:sldId id="878" r:id="rId15"/>
    <p:sldId id="871" r:id="rId16"/>
    <p:sldId id="872" r:id="rId17"/>
    <p:sldId id="873" r:id="rId18"/>
  </p:sldIdLst>
  <p:sldSz cx="9906000" cy="6858000" type="A4"/>
  <p:notesSz cx="6797675" cy="9874250"/>
  <p:custDataLst>
    <p:tags r:id="rId2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348" autoAdjust="0"/>
  </p:normalViewPr>
  <p:slideViewPr>
    <p:cSldViewPr>
      <p:cViewPr>
        <p:scale>
          <a:sx n="100" d="100"/>
          <a:sy n="100" d="100"/>
        </p:scale>
        <p:origin x="-1164" y="492"/>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outlineViewPr>
    <p:cViewPr>
      <p:scale>
        <a:sx n="33" d="100"/>
        <a:sy n="33" d="100"/>
      </p:scale>
      <p:origin x="0" y="723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4002" y="-84"/>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11/23/2016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 xmlns:p14="http://schemas.microsoft.com/office/powerpoint/2010/main" val="426266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 xmlns:p14="http://schemas.microsoft.com/office/powerpoint/2010/main" val="264537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pPr>
            <a:r>
              <a:rPr lang="en-US" sz="1100" b="1" spc="-5" dirty="0" smtClean="0">
                <a:latin typeface="Calibri" pitchFamily="34" charset="0"/>
                <a:cs typeface="Calibri" pitchFamily="34" charset="0"/>
              </a:rPr>
              <a:t>Hive</a:t>
            </a:r>
            <a:r>
              <a:rPr lang="en-US" sz="1100" b="1" spc="-70" dirty="0" smtClean="0">
                <a:latin typeface="Calibri" pitchFamily="34" charset="0"/>
                <a:cs typeface="Calibri" pitchFamily="34" charset="0"/>
              </a:rPr>
              <a:t> </a:t>
            </a:r>
            <a:r>
              <a:rPr lang="en-US" sz="1100" b="1" spc="-5" dirty="0" smtClean="0">
                <a:latin typeface="Calibri" pitchFamily="34" charset="0"/>
                <a:cs typeface="Calibri" pitchFamily="34" charset="0"/>
              </a:rPr>
              <a:t>Architecture</a:t>
            </a:r>
            <a:endParaRPr lang="en-US" sz="1100" dirty="0" smtClean="0">
              <a:latin typeface="Calibri" pitchFamily="34" charset="0"/>
              <a:cs typeface="Calibri" pitchFamily="34" charset="0"/>
            </a:endParaRPr>
          </a:p>
          <a:p>
            <a:pPr marL="12700">
              <a:lnSpc>
                <a:spcPct val="100000"/>
              </a:lnSpc>
              <a:spcBef>
                <a:spcPts val="1255"/>
              </a:spcBef>
            </a:pPr>
            <a:r>
              <a:rPr lang="en-US" sz="1100" dirty="0" smtClean="0">
                <a:latin typeface="Calibri" pitchFamily="34" charset="0"/>
                <a:cs typeface="Calibri" pitchFamily="34" charset="0"/>
              </a:rPr>
              <a:t>Step 1: Issuing</a:t>
            </a:r>
            <a:r>
              <a:rPr lang="en-US" sz="1100" spc="-100" dirty="0" smtClean="0">
                <a:latin typeface="Calibri" pitchFamily="34" charset="0"/>
                <a:cs typeface="Calibri" pitchFamily="34" charset="0"/>
              </a:rPr>
              <a:t> </a:t>
            </a:r>
            <a:r>
              <a:rPr lang="en-US" sz="1100" dirty="0" smtClean="0">
                <a:latin typeface="Calibri" pitchFamily="34" charset="0"/>
                <a:cs typeface="Calibri" pitchFamily="34" charset="0"/>
              </a:rPr>
              <a:t>Commands</a:t>
            </a:r>
          </a:p>
          <a:p>
            <a:pPr>
              <a:lnSpc>
                <a:spcPct val="100000"/>
              </a:lnSpc>
              <a:spcBef>
                <a:spcPts val="15"/>
              </a:spcBef>
            </a:pPr>
            <a:endParaRPr lang="en-US" sz="1100" dirty="0" smtClean="0">
              <a:latin typeface="Calibri" pitchFamily="34" charset="0"/>
              <a:cs typeface="Calibri" pitchFamily="34" charset="0"/>
            </a:endParaRPr>
          </a:p>
          <a:p>
            <a:pPr marL="469900" marR="5080" indent="-228600">
              <a:lnSpc>
                <a:spcPct val="103299"/>
              </a:lnSpc>
              <a:buFont typeface="Symbol"/>
              <a:buChar char=""/>
              <a:tabLst>
                <a:tab pos="469265" algn="l"/>
                <a:tab pos="469900" algn="l"/>
              </a:tabLst>
            </a:pPr>
            <a:r>
              <a:rPr lang="en-US" sz="1100" dirty="0" smtClean="0">
                <a:latin typeface="Calibri" pitchFamily="34" charset="0"/>
                <a:cs typeface="Calibri" pitchFamily="34" charset="0"/>
              </a:rPr>
              <a:t>Using the Hive CLI, a Web interface, or a Hive JDBC/ODBC client, a Hive query</a:t>
            </a:r>
            <a:r>
              <a:rPr lang="en-US" sz="1100" spc="-100" dirty="0" smtClean="0">
                <a:latin typeface="Calibri" pitchFamily="34" charset="0"/>
                <a:cs typeface="Calibri" pitchFamily="34" charset="0"/>
              </a:rPr>
              <a:t> </a:t>
            </a:r>
            <a:r>
              <a:rPr lang="en-US" sz="1100" dirty="0" smtClean="0">
                <a:latin typeface="Calibri" pitchFamily="34" charset="0"/>
                <a:cs typeface="Calibri" pitchFamily="34" charset="0"/>
              </a:rPr>
              <a:t>is  submitted to the</a:t>
            </a:r>
            <a:r>
              <a:rPr lang="en-US" sz="1100" spc="-100" dirty="0" smtClean="0">
                <a:latin typeface="Calibri" pitchFamily="34" charset="0"/>
                <a:cs typeface="Calibri" pitchFamily="34" charset="0"/>
              </a:rPr>
              <a:t> </a:t>
            </a:r>
            <a:r>
              <a:rPr lang="en-US" sz="1100" dirty="0" smtClean="0">
                <a:latin typeface="Calibri" pitchFamily="34" charset="0"/>
                <a:cs typeface="Calibri" pitchFamily="34" charset="0"/>
              </a:rPr>
              <a:t>HiveServer.</a:t>
            </a:r>
          </a:p>
          <a:p>
            <a:pPr>
              <a:lnSpc>
                <a:spcPct val="100000"/>
              </a:lnSpc>
              <a:spcBef>
                <a:spcPts val="15"/>
              </a:spcBef>
              <a:buFont typeface="Symbol"/>
              <a:buChar char=""/>
            </a:pPr>
            <a:endParaRPr lang="en-US" sz="1100" dirty="0" smtClean="0">
              <a:latin typeface="Calibri" pitchFamily="34" charset="0"/>
              <a:cs typeface="Calibri" pitchFamily="34" charset="0"/>
            </a:endParaRPr>
          </a:p>
          <a:p>
            <a:pPr marL="12700">
              <a:lnSpc>
                <a:spcPct val="100000"/>
              </a:lnSpc>
            </a:pPr>
            <a:r>
              <a:rPr lang="en-US" sz="1100" dirty="0" smtClean="0">
                <a:latin typeface="Calibri" pitchFamily="34" charset="0"/>
                <a:cs typeface="Calibri" pitchFamily="34" charset="0"/>
              </a:rPr>
              <a:t>Step 2: Hive Query</a:t>
            </a:r>
            <a:r>
              <a:rPr lang="en-US" sz="1100" spc="-100" dirty="0" smtClean="0">
                <a:latin typeface="Calibri" pitchFamily="34" charset="0"/>
                <a:cs typeface="Calibri" pitchFamily="34" charset="0"/>
              </a:rPr>
              <a:t> </a:t>
            </a:r>
            <a:r>
              <a:rPr lang="en-US" sz="1100" dirty="0" smtClean="0">
                <a:latin typeface="Calibri" pitchFamily="34" charset="0"/>
                <a:cs typeface="Calibri" pitchFamily="34" charset="0"/>
              </a:rPr>
              <a:t>Plan</a:t>
            </a:r>
          </a:p>
          <a:p>
            <a:pPr marL="12700" marR="424815" indent="228600">
              <a:lnSpc>
                <a:spcPct val="186700"/>
              </a:lnSpc>
              <a:spcBef>
                <a:spcPts val="20"/>
              </a:spcBef>
              <a:buFont typeface="Symbol"/>
              <a:buChar char=""/>
              <a:tabLst>
                <a:tab pos="469265" algn="l"/>
                <a:tab pos="469900" algn="l"/>
              </a:tabLst>
            </a:pPr>
            <a:r>
              <a:rPr lang="en-US" sz="1100" dirty="0" smtClean="0">
                <a:latin typeface="Calibri" pitchFamily="34" charset="0"/>
                <a:cs typeface="Calibri" pitchFamily="34" charset="0"/>
              </a:rPr>
              <a:t>The Hive query is compiled, optimized and planned as a MapReduce</a:t>
            </a:r>
            <a:r>
              <a:rPr lang="en-US" sz="1100" spc="-105" dirty="0" smtClean="0">
                <a:latin typeface="Calibri" pitchFamily="34" charset="0"/>
                <a:cs typeface="Calibri" pitchFamily="34" charset="0"/>
              </a:rPr>
              <a:t> </a:t>
            </a:r>
            <a:r>
              <a:rPr lang="en-US" sz="1100" dirty="0" smtClean="0">
                <a:latin typeface="Calibri" pitchFamily="34" charset="0"/>
                <a:cs typeface="Calibri" pitchFamily="34" charset="0"/>
              </a:rPr>
              <a:t>job.  Step 3: MapReduce Job</a:t>
            </a:r>
            <a:r>
              <a:rPr lang="en-US" sz="1100" spc="-100" dirty="0" smtClean="0">
                <a:latin typeface="Calibri" pitchFamily="34" charset="0"/>
                <a:cs typeface="Calibri" pitchFamily="34" charset="0"/>
              </a:rPr>
              <a:t> </a:t>
            </a:r>
            <a:r>
              <a:rPr lang="en-US" sz="1100" dirty="0" smtClean="0">
                <a:latin typeface="Calibri" pitchFamily="34" charset="0"/>
                <a:cs typeface="Calibri" pitchFamily="34" charset="0"/>
              </a:rPr>
              <a:t>Executes</a:t>
            </a:r>
          </a:p>
          <a:p>
            <a:pPr>
              <a:lnSpc>
                <a:spcPct val="100000"/>
              </a:lnSpc>
              <a:spcBef>
                <a:spcPts val="5"/>
              </a:spcBef>
              <a:buFont typeface="Symbol"/>
              <a:buChar char=""/>
            </a:pPr>
            <a:endParaRPr lang="en-US" sz="1100" dirty="0" smtClean="0">
              <a:latin typeface="Calibri" pitchFamily="34" charset="0"/>
              <a:cs typeface="Calibri" pitchFamily="34" charset="0"/>
            </a:endParaRPr>
          </a:p>
          <a:p>
            <a:pPr marL="469900" indent="-228600">
              <a:lnSpc>
                <a:spcPct val="100000"/>
              </a:lnSpc>
              <a:buFont typeface="Symbol"/>
              <a:buChar char=""/>
              <a:tabLst>
                <a:tab pos="469265" algn="l"/>
                <a:tab pos="469900" algn="l"/>
              </a:tabLst>
            </a:pPr>
            <a:r>
              <a:rPr lang="en-US" sz="1100" dirty="0" smtClean="0">
                <a:latin typeface="Calibri" pitchFamily="34" charset="0"/>
                <a:cs typeface="Calibri" pitchFamily="34" charset="0"/>
              </a:rPr>
              <a:t>The corresponding MapReduce job is executed on the Hadoop</a:t>
            </a:r>
            <a:r>
              <a:rPr lang="en-US" sz="1100" spc="-100" dirty="0" smtClean="0">
                <a:latin typeface="Calibri" pitchFamily="34" charset="0"/>
                <a:cs typeface="Calibri" pitchFamily="34" charset="0"/>
              </a:rPr>
              <a:t> </a:t>
            </a:r>
            <a:r>
              <a:rPr lang="en-US" sz="1100" dirty="0" smtClean="0">
                <a:latin typeface="Calibri" pitchFamily="34" charset="0"/>
                <a:cs typeface="Calibri" pitchFamily="34" charset="0"/>
              </a:rPr>
              <a:t>cluster.</a:t>
            </a:r>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 xmlns:p14="http://schemas.microsoft.com/office/powerpoint/2010/main" val="188389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 xmlns:p14="http://schemas.microsoft.com/office/powerpoint/2010/main" val="198431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 xmlns:p14="http://schemas.microsoft.com/office/powerpoint/2010/main" val="198431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Calibri"/>
              </a:rPr>
              <a:t>One nice benefit of Hive is its ability to join data in a simple fashion. The </a:t>
            </a:r>
            <a:r>
              <a:rPr lang="en-US" sz="1200" kern="1200" dirty="0" smtClean="0">
                <a:solidFill>
                  <a:schemeClr val="tx1"/>
                </a:solidFill>
                <a:latin typeface="+mn-lt"/>
                <a:ea typeface="+mn-ea"/>
                <a:cs typeface="Courier New"/>
              </a:rPr>
              <a:t>JOIN  </a:t>
            </a:r>
            <a:r>
              <a:rPr lang="en-US" sz="1200" kern="1200" dirty="0" smtClean="0">
                <a:solidFill>
                  <a:schemeClr val="tx1"/>
                </a:solidFill>
                <a:latin typeface="+mn-lt"/>
                <a:ea typeface="+mn-ea"/>
                <a:cs typeface="Calibri"/>
              </a:rPr>
              <a:t>command in HiveQL is similar to its SQL counterpart. For example, the</a:t>
            </a:r>
            <a:r>
              <a:rPr lang="en-US" sz="1200" kern="1200" spc="-100" dirty="0" smtClean="0">
                <a:solidFill>
                  <a:schemeClr val="tx1"/>
                </a:solidFill>
                <a:latin typeface="+mn-lt"/>
                <a:ea typeface="+mn-ea"/>
                <a:cs typeface="Calibri"/>
              </a:rPr>
              <a:t> </a:t>
            </a:r>
            <a:r>
              <a:rPr lang="en-US" sz="1200" kern="1200" dirty="0" smtClean="0">
                <a:solidFill>
                  <a:schemeClr val="tx1"/>
                </a:solidFill>
                <a:latin typeface="+mn-lt"/>
                <a:ea typeface="+mn-ea"/>
                <a:cs typeface="Calibri"/>
              </a:rPr>
              <a:t>following  statement performs an inner join </a:t>
            </a:r>
            <a:r>
              <a:rPr lang="en-US" sz="1200" kern="1200" spc="-5" dirty="0" smtClean="0">
                <a:solidFill>
                  <a:schemeClr val="tx1"/>
                </a:solidFill>
                <a:latin typeface="+mn-lt"/>
                <a:ea typeface="+mn-ea"/>
                <a:cs typeface="Calibri"/>
              </a:rPr>
              <a:t>on </a:t>
            </a:r>
            <a:r>
              <a:rPr lang="en-US" sz="1200" kern="1200" dirty="0" smtClean="0">
                <a:solidFill>
                  <a:schemeClr val="tx1"/>
                </a:solidFill>
                <a:latin typeface="+mn-lt"/>
                <a:ea typeface="+mn-ea"/>
                <a:cs typeface="Calibri"/>
              </a:rPr>
              <a:t>two</a:t>
            </a:r>
            <a:r>
              <a:rPr lang="en-US" sz="1200" kern="1200" spc="-90" dirty="0" smtClean="0">
                <a:solidFill>
                  <a:schemeClr val="tx1"/>
                </a:solidFill>
                <a:latin typeface="+mn-lt"/>
                <a:ea typeface="+mn-ea"/>
                <a:cs typeface="Calibri"/>
              </a:rPr>
              <a:t> </a:t>
            </a:r>
            <a:r>
              <a:rPr lang="en-US" sz="1200" kern="1200" dirty="0" smtClean="0">
                <a:solidFill>
                  <a:schemeClr val="tx1"/>
                </a:solidFill>
                <a:latin typeface="+mn-lt"/>
                <a:ea typeface="+mn-ea"/>
                <a:cs typeface="Calibri"/>
              </a:rPr>
              <a:t>tables:</a:t>
            </a:r>
          </a:p>
          <a:p>
            <a:endParaRPr lang="en-US" sz="1200" kern="1200" dirty="0" smtClean="0">
              <a:solidFill>
                <a:schemeClr val="tx1"/>
              </a:solidFill>
              <a:latin typeface="+mn-lt"/>
              <a:ea typeface="+mn-ea"/>
              <a:cs typeface="+mn-cs"/>
            </a:endParaRPr>
          </a:p>
          <a:p>
            <a:pPr marL="17780">
              <a:lnSpc>
                <a:spcPts val="1090"/>
              </a:lnSpc>
            </a:pPr>
            <a:r>
              <a:rPr lang="en-US" sz="1200" kern="1200" spc="25" dirty="0" smtClean="0">
                <a:solidFill>
                  <a:schemeClr val="tx1"/>
                </a:solidFill>
                <a:latin typeface="+mn-lt"/>
                <a:ea typeface="+mn-ea"/>
                <a:cs typeface="Courier New"/>
              </a:rPr>
              <a:t>SELECT customers.*, orders.* FROM customers JOIN orders</a:t>
            </a:r>
            <a:r>
              <a:rPr lang="en-US" sz="1200" kern="1200" spc="110" dirty="0" smtClean="0">
                <a:solidFill>
                  <a:schemeClr val="tx1"/>
                </a:solidFill>
                <a:latin typeface="+mn-lt"/>
                <a:ea typeface="+mn-ea"/>
                <a:cs typeface="Courier New"/>
              </a:rPr>
              <a:t> </a:t>
            </a:r>
            <a:r>
              <a:rPr lang="en-US" sz="1200" kern="1200" spc="25" dirty="0" smtClean="0">
                <a:solidFill>
                  <a:schemeClr val="tx1"/>
                </a:solidFill>
                <a:latin typeface="+mn-lt"/>
                <a:ea typeface="+mn-ea"/>
                <a:cs typeface="Courier New"/>
              </a:rPr>
              <a:t>ON</a:t>
            </a:r>
            <a:endParaRPr lang="en-US" sz="1200" kern="1200" dirty="0" smtClean="0">
              <a:solidFill>
                <a:schemeClr val="tx1"/>
              </a:solidFill>
              <a:latin typeface="+mn-lt"/>
              <a:ea typeface="+mn-ea"/>
              <a:cs typeface="Courier New"/>
            </a:endParaRPr>
          </a:p>
          <a:p>
            <a:pPr marL="17780">
              <a:lnSpc>
                <a:spcPts val="1255"/>
              </a:lnSpc>
            </a:pPr>
            <a:r>
              <a:rPr lang="en-US" sz="1200" kern="1200" spc="25" dirty="0" smtClean="0">
                <a:solidFill>
                  <a:schemeClr val="tx1"/>
                </a:solidFill>
                <a:latin typeface="+mn-lt"/>
                <a:ea typeface="+mn-ea"/>
                <a:cs typeface="Courier New"/>
              </a:rPr>
              <a:t>(customers.customerID </a:t>
            </a:r>
            <a:r>
              <a:rPr lang="en-US" sz="1200" kern="1200" spc="15" dirty="0" smtClean="0">
                <a:solidFill>
                  <a:schemeClr val="tx1"/>
                </a:solidFill>
                <a:latin typeface="+mn-lt"/>
                <a:ea typeface="+mn-ea"/>
                <a:cs typeface="Courier New"/>
              </a:rPr>
              <a:t>=</a:t>
            </a:r>
            <a:r>
              <a:rPr lang="en-US" sz="1200" kern="1200" spc="65" dirty="0" smtClean="0">
                <a:solidFill>
                  <a:schemeClr val="tx1"/>
                </a:solidFill>
                <a:latin typeface="+mn-lt"/>
                <a:ea typeface="+mn-ea"/>
                <a:cs typeface="Courier New"/>
              </a:rPr>
              <a:t> </a:t>
            </a:r>
            <a:r>
              <a:rPr lang="en-US" sz="1200" kern="1200" spc="25" dirty="0" smtClean="0">
                <a:solidFill>
                  <a:schemeClr val="tx1"/>
                </a:solidFill>
                <a:latin typeface="+mn-lt"/>
                <a:ea typeface="+mn-ea"/>
                <a:cs typeface="Courier New"/>
              </a:rPr>
              <a:t>orders.customerID);</a:t>
            </a:r>
            <a:endParaRPr lang="en-US" sz="1200" kern="1200" dirty="0" smtClean="0">
              <a:solidFill>
                <a:schemeClr val="tx1"/>
              </a:solidFill>
              <a:latin typeface="+mn-lt"/>
              <a:ea typeface="+mn-ea"/>
              <a:cs typeface="Courier New"/>
            </a:endParaRPr>
          </a:p>
          <a:p>
            <a:endParaRPr lang="en-US" sz="1200" kern="1200" dirty="0" smtClean="0">
              <a:solidFill>
                <a:schemeClr val="tx1"/>
              </a:solidFill>
              <a:latin typeface="+mn-lt"/>
              <a:ea typeface="+mn-ea"/>
              <a:cs typeface="+mn-cs"/>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Calibri"/>
              </a:rPr>
              <a:t>To perform an outer join, use the </a:t>
            </a:r>
            <a:r>
              <a:rPr lang="en-US" sz="1200" kern="1200" dirty="0" smtClean="0">
                <a:solidFill>
                  <a:schemeClr val="tx1"/>
                </a:solidFill>
                <a:latin typeface="+mn-lt"/>
                <a:ea typeface="+mn-ea"/>
                <a:cs typeface="Courier New"/>
              </a:rPr>
              <a:t>OUTER</a:t>
            </a:r>
            <a:r>
              <a:rPr lang="en-US" sz="1200" kern="1200" spc="-555" dirty="0" smtClean="0">
                <a:solidFill>
                  <a:schemeClr val="tx1"/>
                </a:solidFill>
                <a:latin typeface="+mn-lt"/>
                <a:ea typeface="+mn-ea"/>
                <a:cs typeface="Courier New"/>
              </a:rPr>
              <a:t> </a:t>
            </a:r>
            <a:r>
              <a:rPr lang="en-US" sz="1200" kern="1200" dirty="0" smtClean="0">
                <a:solidFill>
                  <a:schemeClr val="tx1"/>
                </a:solidFill>
                <a:latin typeface="+mn-lt"/>
                <a:ea typeface="+mn-ea"/>
                <a:cs typeface="Calibri"/>
              </a:rPr>
              <a:t>keyword:</a:t>
            </a:r>
          </a:p>
          <a:p>
            <a:endParaRPr lang="en-US" sz="1200" kern="1200" dirty="0" smtClean="0">
              <a:solidFill>
                <a:schemeClr val="tx1"/>
              </a:solidFill>
              <a:latin typeface="+mn-lt"/>
              <a:ea typeface="+mn-ea"/>
              <a:cs typeface="+mn-cs"/>
            </a:endParaRPr>
          </a:p>
          <a:p>
            <a:pPr marL="17780">
              <a:lnSpc>
                <a:spcPts val="1090"/>
              </a:lnSpc>
            </a:pPr>
            <a:r>
              <a:rPr lang="en-US" sz="1200" kern="1200" spc="25" dirty="0" smtClean="0">
                <a:solidFill>
                  <a:schemeClr val="tx1"/>
                </a:solidFill>
                <a:latin typeface="+mn-lt"/>
                <a:ea typeface="+mn-ea"/>
                <a:cs typeface="Courier New"/>
              </a:rPr>
              <a:t>SELECT customers.*, orders.* FROM customers LEFT OUTER</a:t>
            </a:r>
            <a:r>
              <a:rPr lang="en-US" sz="1200" kern="1200" spc="110" dirty="0" smtClean="0">
                <a:solidFill>
                  <a:schemeClr val="tx1"/>
                </a:solidFill>
                <a:latin typeface="+mn-lt"/>
                <a:ea typeface="+mn-ea"/>
                <a:cs typeface="Courier New"/>
              </a:rPr>
              <a:t> </a:t>
            </a:r>
            <a:r>
              <a:rPr lang="en-US" sz="1200" kern="1200" spc="25" dirty="0" smtClean="0">
                <a:solidFill>
                  <a:schemeClr val="tx1"/>
                </a:solidFill>
                <a:latin typeface="+mn-lt"/>
                <a:ea typeface="+mn-ea"/>
                <a:cs typeface="Courier New"/>
              </a:rPr>
              <a:t>JOIN</a:t>
            </a:r>
            <a:endParaRPr lang="en-US" sz="1200" kern="1200" dirty="0" smtClean="0">
              <a:solidFill>
                <a:schemeClr val="tx1"/>
              </a:solidFill>
              <a:latin typeface="+mn-lt"/>
              <a:ea typeface="+mn-ea"/>
              <a:cs typeface="Courier New"/>
            </a:endParaRPr>
          </a:p>
          <a:p>
            <a:pPr marL="17780">
              <a:lnSpc>
                <a:spcPts val="1255"/>
              </a:lnSpc>
            </a:pPr>
            <a:r>
              <a:rPr lang="en-US" sz="1200" kern="1200" spc="25" dirty="0" smtClean="0">
                <a:solidFill>
                  <a:schemeClr val="tx1"/>
                </a:solidFill>
                <a:latin typeface="+mn-lt"/>
                <a:ea typeface="+mn-ea"/>
                <a:cs typeface="Courier New"/>
              </a:rPr>
              <a:t>orders </a:t>
            </a:r>
            <a:r>
              <a:rPr lang="en-US" sz="1200" kern="1200" spc="20" dirty="0" smtClean="0">
                <a:solidFill>
                  <a:schemeClr val="tx1"/>
                </a:solidFill>
                <a:latin typeface="+mn-lt"/>
                <a:ea typeface="+mn-ea"/>
                <a:cs typeface="Courier New"/>
              </a:rPr>
              <a:t>ON </a:t>
            </a:r>
            <a:r>
              <a:rPr lang="en-US" sz="1200" kern="1200" spc="25" dirty="0" smtClean="0">
                <a:solidFill>
                  <a:schemeClr val="tx1"/>
                </a:solidFill>
                <a:latin typeface="+mn-lt"/>
                <a:ea typeface="+mn-ea"/>
                <a:cs typeface="Courier New"/>
              </a:rPr>
              <a:t>(customers.customerID </a:t>
            </a:r>
            <a:r>
              <a:rPr lang="en-US" sz="1200" kern="1200" spc="15" dirty="0" smtClean="0">
                <a:solidFill>
                  <a:schemeClr val="tx1"/>
                </a:solidFill>
                <a:latin typeface="+mn-lt"/>
                <a:ea typeface="+mn-ea"/>
                <a:cs typeface="Courier New"/>
              </a:rPr>
              <a:t>=</a:t>
            </a:r>
            <a:r>
              <a:rPr lang="en-US" sz="1200" kern="1200" spc="114" dirty="0" smtClean="0">
                <a:solidFill>
                  <a:schemeClr val="tx1"/>
                </a:solidFill>
                <a:latin typeface="+mn-lt"/>
                <a:ea typeface="+mn-ea"/>
                <a:cs typeface="Courier New"/>
              </a:rPr>
              <a:t> </a:t>
            </a:r>
            <a:r>
              <a:rPr lang="en-US" sz="1200" kern="1200" spc="25" dirty="0" smtClean="0">
                <a:solidFill>
                  <a:schemeClr val="tx1"/>
                </a:solidFill>
                <a:latin typeface="+mn-lt"/>
                <a:ea typeface="+mn-ea"/>
                <a:cs typeface="Courier New"/>
              </a:rPr>
              <a:t>orders.customerID);</a:t>
            </a:r>
            <a:endParaRPr lang="en-US" sz="1200" kern="1200" dirty="0" smtClean="0">
              <a:solidFill>
                <a:schemeClr val="tx1"/>
              </a:solidFill>
              <a:latin typeface="+mn-lt"/>
              <a:ea typeface="+mn-ea"/>
              <a:cs typeface="Courier New"/>
            </a:endParaRPr>
          </a:p>
          <a:p>
            <a:endParaRPr lang="en-US" sz="1200" kern="1200" dirty="0" smtClean="0">
              <a:solidFill>
                <a:schemeClr val="tx1"/>
              </a:solidFill>
              <a:latin typeface="+mn-lt"/>
              <a:ea typeface="+mn-ea"/>
              <a:cs typeface="+mn-cs"/>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Calibri"/>
              </a:rPr>
              <a:t>In the </a:t>
            </a:r>
            <a:r>
              <a:rPr lang="en-US" sz="1200" kern="1200" dirty="0" smtClean="0">
                <a:solidFill>
                  <a:schemeClr val="tx1"/>
                </a:solidFill>
                <a:latin typeface="+mn-lt"/>
                <a:ea typeface="+mn-ea"/>
                <a:cs typeface="Courier New"/>
              </a:rPr>
              <a:t>SELECT</a:t>
            </a:r>
            <a:r>
              <a:rPr lang="en-US" sz="1200" kern="1200" spc="-555" dirty="0" smtClean="0">
                <a:solidFill>
                  <a:schemeClr val="tx1"/>
                </a:solidFill>
                <a:latin typeface="+mn-lt"/>
                <a:ea typeface="+mn-ea"/>
                <a:cs typeface="Courier New"/>
              </a:rPr>
              <a:t> </a:t>
            </a:r>
            <a:r>
              <a:rPr lang="en-US" sz="1200" kern="1200" dirty="0" smtClean="0">
                <a:solidFill>
                  <a:schemeClr val="tx1"/>
                </a:solidFill>
                <a:latin typeface="+mn-lt"/>
                <a:ea typeface="+mn-ea"/>
                <a:cs typeface="Calibri"/>
              </a:rPr>
              <a:t>above, a row will be returned for every customer, even those without  any</a:t>
            </a:r>
            <a:r>
              <a:rPr lang="en-US" sz="1200" kern="1200" spc="-100" dirty="0" smtClean="0">
                <a:solidFill>
                  <a:schemeClr val="tx1"/>
                </a:solidFill>
                <a:latin typeface="+mn-lt"/>
                <a:ea typeface="+mn-ea"/>
                <a:cs typeface="Calibri"/>
              </a:rPr>
              <a:t> </a:t>
            </a:r>
            <a:r>
              <a:rPr lang="en-US" sz="1200" kern="1200" dirty="0" smtClean="0">
                <a:solidFill>
                  <a:schemeClr val="tx1"/>
                </a:solidFill>
                <a:latin typeface="+mn-lt"/>
                <a:ea typeface="+mn-ea"/>
                <a:cs typeface="Calibri"/>
              </a:rPr>
              <a:t>orders.</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 xmlns:p14="http://schemas.microsoft.com/office/powerpoint/2010/main" val="1984319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extLst>
      <p:ext uri="{BB962C8B-B14F-4D97-AF65-F5344CB8AC3E}">
        <p14:creationId xmlns="" xmlns:p14="http://schemas.microsoft.com/office/powerpoint/2010/main" val="1984319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xml"/><Relationship Id="rId7" Type="http://schemas.openxmlformats.org/officeDocument/2006/relationships/oleObject" Target="../embeddings/oleObject2.bin"/><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1.xml"/><Relationship Id="rId7" Type="http://schemas.openxmlformats.org/officeDocument/2006/relationships/hyperlink" Target="http://www.capgemini.com/about/how-we-work/rightshorer" TargetMode="External"/><Relationship Id="rId2" Type="http://schemas.openxmlformats.org/officeDocument/2006/relationships/tags" Target="../tags/tag34.xml"/><Relationship Id="rId1" Type="http://schemas.openxmlformats.org/officeDocument/2006/relationships/vmlDrawing" Target="../drawings/vmlDrawing12.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7.png"/><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3.xml"/><Relationship Id="rId1" Type="http://schemas.openxmlformats.org/officeDocument/2006/relationships/vmlDrawing" Target="../drawings/vmlDrawing14.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7.png"/><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7.png"/><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vmlDrawing" Target="../drawings/vmlDrawing16.v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18.vml"/><Relationship Id="rId5" Type="http://schemas.openxmlformats.org/officeDocument/2006/relationships/oleObject" Target="../embeddings/oleObject18.bin"/><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20.vml"/><Relationship Id="rId5" Type="http://schemas.openxmlformats.org/officeDocument/2006/relationships/oleObject" Target="../embeddings/oleObject20.bin"/><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2.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4.xml"/><Relationship Id="rId7" Type="http://schemas.openxmlformats.org/officeDocument/2006/relationships/oleObject" Target="../embeddings/oleObject4.bin"/><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5.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oleObject" Target="../embeddings/oleObject5.bin"/><Relationship Id="rId2" Type="http://schemas.openxmlformats.org/officeDocument/2006/relationships/tags" Target="../tags/tag16.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9.v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97"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949"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40002"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2" name="Group 74"/>
          <p:cNvGrpSpPr/>
          <p:nvPr userDrawn="1"/>
        </p:nvGrpSpPr>
        <p:grpSpPr>
          <a:xfrm>
            <a:off x="5722379" y="3575705"/>
            <a:ext cx="3826121" cy="1827268"/>
            <a:chOff x="5722379" y="3575705"/>
            <a:chExt cx="3826121" cy="1827268"/>
          </a:xfrm>
        </p:grpSpPr>
        <p:grpSp>
          <p:nvGrpSpPr>
            <p:cNvPr id="3" name="Group 76"/>
            <p:cNvGrpSpPr/>
            <p:nvPr userDrawn="1"/>
          </p:nvGrpSpPr>
          <p:grpSpPr>
            <a:xfrm>
              <a:off x="5722379" y="3575705"/>
              <a:ext cx="3826121" cy="1827268"/>
              <a:chOff x="5722379" y="3575705"/>
              <a:chExt cx="3826121" cy="1827268"/>
            </a:xfrm>
          </p:grpSpPr>
          <p:grpSp>
            <p:nvGrpSpPr>
              <p:cNvPr id="4"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6931188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925"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6931188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949"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77663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973" name="think-cell Slide" r:id="rId3" imgW="360" imgH="360" progId="">
              <p:embed/>
            </p:oleObj>
          </a:graphicData>
        </a:graphic>
      </p:graphicFrame>
    </p:spTree>
    <p:extLst>
      <p:ext uri="{BB962C8B-B14F-4D97-AF65-F5344CB8AC3E}">
        <p14:creationId xmlns="" xmlns:p14="http://schemas.microsoft.com/office/powerpoint/2010/main" val="735025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7043"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 xmlns:p14="http://schemas.microsoft.com/office/powerpoint/2010/main" val="2727275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787"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721729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638"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746"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2697239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772"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877"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Espace réservé du contenu 5"/>
          <p:cNvSpPr>
            <a:spLocks noGrp="1"/>
          </p:cNvSpPr>
          <p:nvPr userDrawn="1">
            <p:ph sz="quarter" idx="10"/>
            <p:custDataLst>
              <p:tags r:id="rId5"/>
            </p:custDataLst>
          </p:nvPr>
        </p:nvSpPr>
        <p:spPr>
          <a:xfrm>
            <a:off x="341313" y="1255713"/>
            <a:ext cx="8650287"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 xmlns:p14="http://schemas.microsoft.com/office/powerpoint/2010/main"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935"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959"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405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3030"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2005"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4.xml"/><Relationship Id="rId21" Type="http://schemas.openxmlformats.org/officeDocument/2006/relationships/image" Target="../media/image10.png"/><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image" Target="../media/image8.png"/><Relationship Id="rId25" Type="http://schemas.openxmlformats.org/officeDocument/2006/relationships/image" Target="../media/image12.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hyperlink" Target="http://www.slideshare.net/capgemini" TargetMode="External"/><Relationship Id="rId5" Type="http://schemas.openxmlformats.org/officeDocument/2006/relationships/vmlDrawing" Target="../drawings/vmlDrawing13.vml"/><Relationship Id="rId15" Type="http://schemas.openxmlformats.org/officeDocument/2006/relationships/hyperlink" Target="http://www.capgemini.com/" TargetMode="External"/><Relationship Id="rId23" Type="http://schemas.openxmlformats.org/officeDocument/2006/relationships/image" Target="../media/image11.png"/><Relationship Id="rId10" Type="http://schemas.openxmlformats.org/officeDocument/2006/relationships/tags" Target="../tags/tag3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38.xml"/><Relationship Id="rId14" Type="http://schemas.openxmlformats.org/officeDocument/2006/relationships/oleObject" Target="../embeddings/oleObject13.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7.bin"/><Relationship Id="rId5" Type="http://schemas.openxmlformats.org/officeDocument/2006/relationships/vmlDrawing" Target="../drawings/vmlDrawing17.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247" name="think-cell Slide" r:id="rId19" imgW="360" imgH="360" progId="">
              <p:embed/>
            </p:oleObj>
          </a:graphicData>
        </a:graphic>
      </p:graphicFrame>
      <p:sp>
        <p:nvSpPr>
          <p:cNvPr id="2" name="Title Placeholder 1"/>
          <p:cNvSpPr>
            <a:spLocks noGrp="1"/>
          </p:cNvSpPr>
          <p:nvPr>
            <p:ph type="title"/>
            <p:custDataLst>
              <p:tags r:id="rId14"/>
            </p:custDataLst>
          </p:nvPr>
        </p:nvSpPr>
        <p:spPr>
          <a:xfrm>
            <a:off x="1" y="1"/>
            <a:ext cx="9905999" cy="801924"/>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Freeform 4"/>
          <p:cNvSpPr>
            <a:spLocks/>
          </p:cNvSpPr>
          <p:nvPr>
            <p:custDataLst>
              <p:tags r:id="rId16"/>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7"/>
            </p:custDataLst>
          </p:nvPr>
        </p:nvSpPr>
        <p:spPr bwMode="auto">
          <a:xfrm>
            <a:off x="6522388" y="6456451"/>
            <a:ext cx="2855624" cy="350455"/>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900" b="0" i="0" noProof="0" dirty="0" smtClean="0">
                <a:solidFill>
                  <a:schemeClr val="tx2"/>
                </a:solidFill>
                <a:latin typeface="+mj-lt"/>
                <a:cs typeface="Helvetica Light"/>
              </a:rPr>
              <a:t>Copyright © Capgemini 2016. All Rights Reserved</a:t>
            </a:r>
          </a:p>
        </p:txBody>
      </p:sp>
      <p:cxnSp>
        <p:nvCxnSpPr>
          <p:cNvPr id="14" name="Straight Connector 5"/>
          <p:cNvCxnSpPr/>
          <p:nvPr>
            <p:custDataLst>
              <p:tags r:id="rId18"/>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0">
            <a:extLst>
              <a:ext uri="{28A0092B-C50C-407E-A947-70E740481C1C}">
                <a14:useLocalDpi xmlns="" xmlns:a14="http://schemas.microsoft.com/office/drawing/2010/main" val="0"/>
              </a:ext>
            </a:extLst>
          </a:blip>
          <a:srcRect/>
          <a:stretch>
            <a:fillRect/>
          </a:stretch>
        </p:blipFill>
        <p:spPr bwMode="auto">
          <a:xfrm>
            <a:off x="349250" y="6456451"/>
            <a:ext cx="1362456" cy="315756"/>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 id="2147484001"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901"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 xmlns:a14="http://schemas.microsoft.com/office/drawing/2010/main" val="0"/>
              </a:ext>
            </a:extLst>
          </a:blip>
          <a:srcRect/>
          <a:stretch>
            <a:fillRect/>
          </a:stretch>
        </p:blipFill>
        <p:spPr bwMode="auto">
          <a:xfrm>
            <a:off x="666750" y="844452"/>
            <a:ext cx="3154680" cy="731113"/>
          </a:xfrm>
          <a:prstGeom prst="rect">
            <a:avLst/>
          </a:prstGeom>
          <a:noFill/>
          <a:extLst>
            <a:ext uri="{909E8E84-426E-40DD-AFC4-6F175D3DCCD1}">
              <a14:hiddenFill xmlns=""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 xmlns:a14="http://schemas.microsoft.com/office/drawing/2010/main" val="0"/>
              </a:ext>
            </a:extLst>
          </a:blip>
          <a:srcRect/>
          <a:stretch>
            <a:fillRect/>
          </a:stretch>
        </p:blipFill>
        <p:spPr bwMode="auto">
          <a:xfrm>
            <a:off x="6087543" y="1106840"/>
            <a:ext cx="3154680" cy="2587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188"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1.xml"/><Relationship Id="rId1" Type="http://schemas.openxmlformats.org/officeDocument/2006/relationships/vmlDrawing" Target="../drawings/vmlDrawing2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638060" name="think-cell Slide" r:id="rId6" imgW="360" imgH="360" progId="">
              <p:embed/>
            </p:oleObj>
          </a:graphicData>
        </a:graphic>
      </p:graphicFrame>
      <p:sp>
        <p:nvSpPr>
          <p:cNvPr id="10" name="Title 9"/>
          <p:cNvSpPr>
            <a:spLocks noGrp="1"/>
          </p:cNvSpPr>
          <p:nvPr>
            <p:ph type="ctrTitle"/>
            <p:custDataLst>
              <p:tags r:id="rId2"/>
            </p:custDataLst>
          </p:nvPr>
        </p:nvSpPr>
        <p:spPr>
          <a:xfrm>
            <a:off x="3048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11149" y="5600700"/>
            <a:ext cx="5861051" cy="571500"/>
          </a:xfrm>
        </p:spPr>
        <p:txBody>
          <a:bodyPr/>
          <a:lstStyle/>
          <a:p>
            <a:r>
              <a:rPr lang="en-US" sz="3200" spc="30" dirty="0" smtClean="0">
                <a:latin typeface="Calibri" pitchFamily="34" charset="0"/>
                <a:cs typeface="Calibri" pitchFamily="34" charset="0"/>
              </a:rPr>
              <a:t>HCatalog</a:t>
            </a:r>
            <a:r>
              <a:rPr lang="en-US" sz="3200" spc="75" dirty="0" smtClean="0">
                <a:latin typeface="Calibri" pitchFamily="34" charset="0"/>
                <a:cs typeface="Calibri" pitchFamily="34" charset="0"/>
              </a:rPr>
              <a:t> </a:t>
            </a:r>
            <a:endParaRPr lang="fr-FR" sz="3200" b="1" dirty="0" smtClean="0">
              <a:latin typeface="Calibri" pitchFamily="34" charset="0"/>
              <a:cs typeface="Calibri" pitchFamily="34" charset="0"/>
            </a:endParaRPr>
          </a:p>
        </p:txBody>
      </p:sp>
    </p:spTree>
    <p:extLst>
      <p:ext uri="{BB962C8B-B14F-4D97-AF65-F5344CB8AC3E}">
        <p14:creationId xmlns="" xmlns:p14="http://schemas.microsoft.com/office/powerpoint/2010/main" val="38171463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HCatalog – Load Data Statement</a:t>
            </a:r>
            <a:endParaRPr lang="en-US" dirty="0"/>
          </a:p>
        </p:txBody>
      </p:sp>
      <p:sp>
        <p:nvSpPr>
          <p:cNvPr id="3" name="Content Placeholder 2"/>
          <p:cNvSpPr>
            <a:spLocks noGrp="1"/>
          </p:cNvSpPr>
          <p:nvPr>
            <p:ph idx="1"/>
          </p:nvPr>
        </p:nvSpPr>
        <p:spPr>
          <a:xfrm>
            <a:off x="533400" y="1066801"/>
            <a:ext cx="9070976" cy="3733799"/>
          </a:xfrm>
        </p:spPr>
        <p:txBody>
          <a:bodyPr/>
          <a:lstStyle/>
          <a:p>
            <a:r>
              <a:rPr lang="en-US" dirty="0" smtClean="0"/>
              <a:t>While </a:t>
            </a:r>
            <a:r>
              <a:rPr lang="en-US" dirty="0" smtClean="0"/>
              <a:t>inserting data into HCatalog, it is better to use LOAD DATA to store bulk records. </a:t>
            </a:r>
            <a:endParaRPr lang="en-US" dirty="0" smtClean="0"/>
          </a:p>
          <a:p>
            <a:r>
              <a:rPr lang="en-US" dirty="0" smtClean="0"/>
              <a:t>There </a:t>
            </a:r>
            <a:r>
              <a:rPr lang="en-US" dirty="0" smtClean="0"/>
              <a:t>are two ways to load data: one is from local file system and second is from Hadoop file system. </a:t>
            </a:r>
            <a:endParaRPr lang="en-US" dirty="0" smtClean="0"/>
          </a:p>
          <a:p>
            <a:endParaRPr lang="en-US" sz="800" dirty="0" smtClean="0"/>
          </a:p>
          <a:p>
            <a:pPr>
              <a:buNone/>
            </a:pPr>
            <a:r>
              <a:rPr lang="en-US" b="1" dirty="0" smtClean="0"/>
              <a:t>  Syntax </a:t>
            </a:r>
          </a:p>
          <a:p>
            <a:pPr>
              <a:buNone/>
            </a:pPr>
            <a:endParaRPr lang="en-US" sz="800" b="1" dirty="0" smtClean="0"/>
          </a:p>
          <a:p>
            <a:pPr>
              <a:buNone/>
            </a:pPr>
            <a:r>
              <a:rPr lang="en-US" sz="1200" dirty="0" smtClean="0"/>
              <a:t>      LOAD </a:t>
            </a:r>
            <a:r>
              <a:rPr lang="en-US" sz="1200" dirty="0" smtClean="0"/>
              <a:t>DATA [LOCAL] INPATH 'filepath' [OVERWRITE] INTO TABLE tablename </a:t>
            </a:r>
          </a:p>
          <a:p>
            <a:pPr>
              <a:buNone/>
            </a:pPr>
            <a:r>
              <a:rPr lang="en-US" sz="1200" dirty="0" smtClean="0"/>
              <a:t>      [</a:t>
            </a:r>
            <a:r>
              <a:rPr lang="en-US" sz="1200" dirty="0" smtClean="0"/>
              <a:t>PARTITION (partcol1=val1, partcol2=val2 ...)] </a:t>
            </a:r>
          </a:p>
          <a:p>
            <a:pPr lvl="1"/>
            <a:r>
              <a:rPr lang="en-US" sz="1000" dirty="0" smtClean="0"/>
              <a:t>      LOCAL </a:t>
            </a:r>
            <a:r>
              <a:rPr lang="en-US" sz="1000" dirty="0" smtClean="0"/>
              <a:t>is the identifier to specify the local path. It is optional. </a:t>
            </a:r>
          </a:p>
          <a:p>
            <a:pPr lvl="1"/>
            <a:r>
              <a:rPr lang="en-US" sz="1000" dirty="0" smtClean="0"/>
              <a:t>      OVERWRITE </a:t>
            </a:r>
            <a:r>
              <a:rPr lang="en-US" sz="1000" dirty="0" smtClean="0"/>
              <a:t>is optional to overwrite the data in the table. </a:t>
            </a:r>
          </a:p>
          <a:p>
            <a:pPr lvl="1"/>
            <a:r>
              <a:rPr lang="en-US" sz="1000" dirty="0" smtClean="0"/>
              <a:t>      PARTITION </a:t>
            </a:r>
            <a:r>
              <a:rPr lang="en-US" sz="1000" dirty="0" smtClean="0"/>
              <a:t>is optional</a:t>
            </a:r>
            <a:r>
              <a:rPr lang="en-US" dirty="0" smtClean="0"/>
              <a:t>. </a:t>
            </a:r>
          </a:p>
        </p:txBody>
      </p:sp>
      <p:sp>
        <p:nvSpPr>
          <p:cNvPr id="5" name="Rectangle 4"/>
          <p:cNvSpPr/>
          <p:nvPr/>
        </p:nvSpPr>
        <p:spPr>
          <a:xfrm>
            <a:off x="609600" y="5100935"/>
            <a:ext cx="76200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smtClean="0"/>
              <a:t>./</a:t>
            </a:r>
            <a:r>
              <a:rPr lang="en-US" sz="1200" dirty="0" smtClean="0"/>
              <a:t>hcat –e "LOAD DATA LOCAL INPATH '/home/user/sample.txt' </a:t>
            </a:r>
          </a:p>
          <a:p>
            <a:r>
              <a:rPr lang="en-US" sz="1200" dirty="0" smtClean="0"/>
              <a:t>OVERWRITE INTO TABLE employee;"</a:t>
            </a:r>
            <a:endParaRPr lang="en-US" sz="1200" dirty="0"/>
          </a:p>
        </p:txBody>
      </p:sp>
    </p:spTree>
    <p:extLst>
      <p:ext uri="{BB962C8B-B14F-4D97-AF65-F5344CB8AC3E}">
        <p14:creationId xmlns="" xmlns:p14="http://schemas.microsoft.com/office/powerpoint/2010/main" val="1491159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HCatalog Tables – Load in PIG </a:t>
            </a:r>
            <a:endParaRPr lang="en-US" dirty="0"/>
          </a:p>
        </p:txBody>
      </p:sp>
      <p:sp>
        <p:nvSpPr>
          <p:cNvPr id="3" name="Content Placeholder 2"/>
          <p:cNvSpPr>
            <a:spLocks noGrp="1"/>
          </p:cNvSpPr>
          <p:nvPr>
            <p:ph idx="1"/>
          </p:nvPr>
        </p:nvSpPr>
        <p:spPr>
          <a:xfrm>
            <a:off x="533400" y="838200"/>
            <a:ext cx="9070976" cy="5638799"/>
          </a:xfrm>
        </p:spPr>
        <p:txBody>
          <a:bodyPr/>
          <a:lstStyle/>
          <a:p>
            <a:pPr>
              <a:buNone/>
            </a:pPr>
            <a:r>
              <a:rPr lang="en-US" dirty="0" smtClean="0"/>
              <a:t>   </a:t>
            </a:r>
            <a:r>
              <a:rPr lang="en-US" sz="1800" dirty="0" smtClean="0"/>
              <a:t>HCatLoader </a:t>
            </a:r>
            <a:r>
              <a:rPr lang="en-US" sz="1800" dirty="0" smtClean="0"/>
              <a:t>and HCatStorer APIs are used with Pig scripts to read and </a:t>
            </a:r>
            <a:r>
              <a:rPr lang="en-US" sz="1800" dirty="0" smtClean="0"/>
              <a:t>write data </a:t>
            </a:r>
            <a:r>
              <a:rPr lang="en-US" sz="1800" dirty="0" smtClean="0"/>
              <a:t>in HCatalog-managed tables. No HCatalog-specific setup is required for these interfaces </a:t>
            </a:r>
            <a:endParaRPr lang="en-US" sz="1800" dirty="0" smtClean="0"/>
          </a:p>
          <a:p>
            <a:pPr>
              <a:buNone/>
            </a:pPr>
            <a:endParaRPr lang="en-US" sz="800" dirty="0" smtClean="0"/>
          </a:p>
          <a:p>
            <a:r>
              <a:rPr lang="en-US" b="1" dirty="0" smtClean="0"/>
              <a:t>HCatloader </a:t>
            </a:r>
          </a:p>
          <a:p>
            <a:pPr>
              <a:buNone/>
            </a:pPr>
            <a:r>
              <a:rPr lang="en-US" dirty="0" smtClean="0"/>
              <a:t>    </a:t>
            </a:r>
            <a:r>
              <a:rPr lang="en-US" sz="1800" dirty="0" smtClean="0"/>
              <a:t>HCatLoader </a:t>
            </a:r>
            <a:r>
              <a:rPr lang="en-US" sz="1800" dirty="0" smtClean="0"/>
              <a:t>is used with Pig scripts to read data from HCatalog-managed </a:t>
            </a:r>
            <a:r>
              <a:rPr lang="en-US" sz="1800" dirty="0" smtClean="0"/>
              <a:t>    tables</a:t>
            </a:r>
            <a:r>
              <a:rPr lang="en-US" sz="1800" dirty="0" smtClean="0"/>
              <a:t>. Use the following syntax to load data into HDFS using HCatloader.</a:t>
            </a:r>
            <a:r>
              <a:rPr lang="en-US" sz="1800" dirty="0" smtClean="0"/>
              <a:t>. </a:t>
            </a:r>
          </a:p>
          <a:p>
            <a:pPr>
              <a:buNone/>
            </a:pPr>
            <a:r>
              <a:rPr lang="en-US" b="1" dirty="0" smtClean="0"/>
              <a:t>    </a:t>
            </a:r>
            <a:r>
              <a:rPr lang="en-US" sz="1400" b="1" dirty="0" smtClean="0"/>
              <a:t>Syntax</a:t>
            </a:r>
            <a:endParaRPr lang="en-US" sz="800" b="1" dirty="0" smtClean="0"/>
          </a:p>
          <a:p>
            <a:pPr>
              <a:buNone/>
            </a:pPr>
            <a:r>
              <a:rPr lang="en-US" sz="1200" dirty="0" smtClean="0"/>
              <a:t>       A </a:t>
            </a:r>
            <a:r>
              <a:rPr lang="en-US" sz="1200" dirty="0" smtClean="0"/>
              <a:t>= LOAD 'tablename' USING org.apache.HCatalog.pig.HCatLoader();</a:t>
            </a:r>
            <a:r>
              <a:rPr lang="en-US" sz="1000" dirty="0" smtClean="0"/>
              <a:t>     </a:t>
            </a:r>
          </a:p>
          <a:p>
            <a:pPr>
              <a:buNone/>
            </a:pPr>
            <a:endParaRPr lang="en-US" sz="1000" dirty="0" smtClean="0"/>
          </a:p>
          <a:p>
            <a:r>
              <a:rPr lang="en-US" b="1" dirty="0" smtClean="0"/>
              <a:t>HCatStorer </a:t>
            </a:r>
          </a:p>
          <a:p>
            <a:pPr>
              <a:buNone/>
            </a:pPr>
            <a:r>
              <a:rPr lang="en-US" dirty="0" smtClean="0"/>
              <a:t>    </a:t>
            </a:r>
            <a:r>
              <a:rPr lang="en-US" sz="1800" dirty="0" smtClean="0"/>
              <a:t>HCatStorer </a:t>
            </a:r>
            <a:r>
              <a:rPr lang="en-US" sz="1800" dirty="0" smtClean="0"/>
              <a:t>is used with Pig scripts to write data to HCatalog-managed tables. </a:t>
            </a:r>
            <a:r>
              <a:rPr lang="en-US" sz="1800" dirty="0" smtClean="0"/>
              <a:t>Use </a:t>
            </a:r>
            <a:r>
              <a:rPr lang="en-US" sz="1800" dirty="0" smtClean="0"/>
              <a:t>the </a:t>
            </a:r>
            <a:r>
              <a:rPr lang="en-US" sz="1800" dirty="0" smtClean="0"/>
              <a:t>  following </a:t>
            </a:r>
            <a:r>
              <a:rPr lang="en-US" sz="1800" dirty="0" smtClean="0"/>
              <a:t>syntax for Storing operation.</a:t>
            </a:r>
            <a:r>
              <a:rPr lang="en-US" sz="1800" dirty="0" smtClean="0"/>
              <a:t> </a:t>
            </a:r>
          </a:p>
          <a:p>
            <a:pPr>
              <a:buNone/>
            </a:pPr>
            <a:r>
              <a:rPr lang="en-US" sz="1000" b="1" dirty="0" smtClean="0"/>
              <a:t>       </a:t>
            </a:r>
            <a:r>
              <a:rPr lang="en-US" sz="1400" b="1" dirty="0" smtClean="0"/>
              <a:t>Syntax</a:t>
            </a:r>
          </a:p>
          <a:p>
            <a:pPr>
              <a:buNone/>
            </a:pPr>
            <a:r>
              <a:rPr lang="en-US" sz="1200" dirty="0" smtClean="0"/>
              <a:t>      A </a:t>
            </a:r>
            <a:r>
              <a:rPr lang="en-US" sz="1200" dirty="0" smtClean="0"/>
              <a:t>= LOAD ... </a:t>
            </a:r>
          </a:p>
          <a:p>
            <a:pPr>
              <a:buNone/>
            </a:pPr>
            <a:r>
              <a:rPr lang="en-US" sz="1200" dirty="0" smtClean="0"/>
              <a:t>      B </a:t>
            </a:r>
            <a:r>
              <a:rPr lang="en-US" sz="1200" dirty="0" smtClean="0"/>
              <a:t>= FOREACH A ... </a:t>
            </a:r>
            <a:r>
              <a:rPr lang="en-US" sz="1200" dirty="0" smtClean="0"/>
              <a:t> </a:t>
            </a:r>
            <a:endParaRPr lang="en-US" sz="1200" dirty="0" smtClean="0"/>
          </a:p>
          <a:p>
            <a:pPr>
              <a:buNone/>
            </a:pPr>
            <a:r>
              <a:rPr lang="en-US" sz="1200" dirty="0" smtClean="0"/>
              <a:t>       . .. </a:t>
            </a:r>
            <a:endParaRPr lang="en-US" sz="1200" dirty="0" smtClean="0"/>
          </a:p>
          <a:p>
            <a:pPr>
              <a:buNone/>
            </a:pPr>
            <a:r>
              <a:rPr lang="en-US" sz="1200" dirty="0" smtClean="0"/>
              <a:t>      my_processed_data </a:t>
            </a:r>
            <a:r>
              <a:rPr lang="en-US" sz="1200" dirty="0" smtClean="0"/>
              <a:t>= ... </a:t>
            </a:r>
          </a:p>
          <a:p>
            <a:pPr>
              <a:buNone/>
            </a:pPr>
            <a:r>
              <a:rPr lang="en-US" sz="1200" dirty="0" smtClean="0"/>
              <a:t>      STORE </a:t>
            </a:r>
            <a:r>
              <a:rPr lang="en-US" sz="1200" dirty="0" smtClean="0"/>
              <a:t>my_processed_data INTO 'tablename' USING org.apache.HCatalog.pig.HCatStorer();</a:t>
            </a:r>
          </a:p>
        </p:txBody>
      </p:sp>
    </p:spTree>
    <p:extLst>
      <p:ext uri="{BB962C8B-B14F-4D97-AF65-F5344CB8AC3E}">
        <p14:creationId xmlns="" xmlns:p14="http://schemas.microsoft.com/office/powerpoint/2010/main" val="1491159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Pig with HCatalog</a:t>
            </a:r>
            <a:endParaRPr lang="en-US" dirty="0"/>
          </a:p>
        </p:txBody>
      </p:sp>
      <p:sp>
        <p:nvSpPr>
          <p:cNvPr id="3" name="Content Placeholder 2"/>
          <p:cNvSpPr>
            <a:spLocks noGrp="1"/>
          </p:cNvSpPr>
          <p:nvPr>
            <p:ph idx="1"/>
          </p:nvPr>
        </p:nvSpPr>
        <p:spPr>
          <a:xfrm>
            <a:off x="533400" y="838200"/>
            <a:ext cx="9070976" cy="5638799"/>
          </a:xfrm>
        </p:spPr>
        <p:txBody>
          <a:bodyPr/>
          <a:lstStyle/>
          <a:p>
            <a:pPr>
              <a:buNone/>
            </a:pPr>
            <a:r>
              <a:rPr lang="en-US" sz="1800" dirty="0" smtClean="0"/>
              <a:t>    Pig </a:t>
            </a:r>
            <a:r>
              <a:rPr lang="en-US" sz="1800" dirty="0" smtClean="0"/>
              <a:t>does not automatically pick up HCatalog jars. To bring in the necessary jars, you can either use a flag in the Pig command or set the environment variables PIG_CLASSPATH and PIG_OPTS as described below. </a:t>
            </a:r>
            <a:endParaRPr lang="en-US" sz="1800" dirty="0" smtClean="0"/>
          </a:p>
          <a:p>
            <a:endParaRPr lang="en-US" sz="1800" dirty="0" smtClean="0"/>
          </a:p>
          <a:p>
            <a:pPr>
              <a:buNone/>
            </a:pPr>
            <a:r>
              <a:rPr lang="en-US" sz="1800" dirty="0" smtClean="0"/>
              <a:t>   To </a:t>
            </a:r>
            <a:r>
              <a:rPr lang="en-US" sz="1800" dirty="0" smtClean="0"/>
              <a:t>bring in the appropriate jars for working with HCatalog, simply include the following flag</a:t>
            </a:r>
            <a:r>
              <a:rPr lang="en-US" sz="1800" dirty="0" smtClean="0"/>
              <a:t>:</a:t>
            </a:r>
          </a:p>
          <a:p>
            <a:pPr>
              <a:buNone/>
            </a:pPr>
            <a:endParaRPr lang="en-US" sz="1800" dirty="0" smtClean="0"/>
          </a:p>
          <a:p>
            <a:pPr>
              <a:buNone/>
            </a:pPr>
            <a:r>
              <a:rPr lang="en-US" sz="1800" dirty="0" smtClean="0"/>
              <a:t>     $pig </a:t>
            </a:r>
            <a:r>
              <a:rPr lang="en-US" sz="1800" dirty="0" smtClean="0"/>
              <a:t>–</a:t>
            </a:r>
            <a:r>
              <a:rPr lang="en-US" sz="1800" dirty="0" smtClean="0"/>
              <a:t>useHCatalog </a:t>
            </a:r>
            <a:r>
              <a:rPr lang="en-US" sz="1800" dirty="0" smtClean="0"/>
              <a:t>&lt;Sample pig scripts file</a:t>
            </a:r>
            <a:r>
              <a:rPr lang="en-US" sz="1800" dirty="0" smtClean="0"/>
              <a:t>&gt;</a:t>
            </a:r>
          </a:p>
          <a:p>
            <a:pPr>
              <a:buNone/>
            </a:pPr>
            <a:endParaRPr lang="en-US" sz="1800" dirty="0" smtClean="0"/>
          </a:p>
          <a:p>
            <a:pPr>
              <a:buNone/>
            </a:pPr>
            <a:r>
              <a:rPr lang="en-US" sz="1800" dirty="0" smtClean="0"/>
              <a:t>    </a:t>
            </a:r>
            <a:r>
              <a:rPr lang="en-US" sz="1800" b="1" dirty="0" smtClean="0"/>
              <a:t>To execute </a:t>
            </a:r>
            <a:r>
              <a:rPr lang="en-US" sz="1800" b="1" dirty="0" smtClean="0"/>
              <a:t>the </a:t>
            </a:r>
            <a:r>
              <a:rPr lang="en-US" sz="1800" b="1" dirty="0" smtClean="0"/>
              <a:t>sample_script.pig</a:t>
            </a:r>
          </a:p>
          <a:p>
            <a:pPr>
              <a:buNone/>
            </a:pPr>
            <a:r>
              <a:rPr lang="en-US" sz="1800" dirty="0" smtClean="0"/>
              <a:t>     $./</a:t>
            </a:r>
            <a:r>
              <a:rPr lang="en-US" sz="1800" dirty="0" smtClean="0"/>
              <a:t>pig </a:t>
            </a:r>
            <a:r>
              <a:rPr lang="en-US" sz="1800" dirty="0" smtClean="0"/>
              <a:t>-useHCatalog </a:t>
            </a:r>
            <a:r>
              <a:rPr lang="en-US" sz="1800" dirty="0" smtClean="0"/>
              <a:t>hdfs://localhost:9000/pig_data/sample_script.pig</a:t>
            </a:r>
          </a:p>
        </p:txBody>
      </p:sp>
    </p:spTree>
    <p:extLst>
      <p:ext uri="{BB962C8B-B14F-4D97-AF65-F5344CB8AC3E}">
        <p14:creationId xmlns="" xmlns:p14="http://schemas.microsoft.com/office/powerpoint/2010/main" val="1491159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04800" y="2895600"/>
            <a:ext cx="9223376" cy="990600"/>
          </a:xfrm>
        </p:spPr>
        <p:txBody>
          <a:bodyPr/>
          <a:lstStyle/>
          <a:p>
            <a:pPr algn="ctr">
              <a:buNone/>
            </a:pPr>
            <a:r>
              <a:rPr lang="en-US" sz="4400" dirty="0" smtClean="0"/>
              <a:t>Q &amp; A</a:t>
            </a:r>
            <a:endParaRPr lang="en-US"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1828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lang="en-US" sz="4000" dirty="0" smtClean="0">
                <a:latin typeface="Arial Narrow" pitchFamily="34" charset="0"/>
                <a:ea typeface="+mj-ea"/>
                <a:cs typeface="+mj-cs"/>
              </a:rPr>
              <a:t>Thank You</a:t>
            </a:r>
            <a:endParaRPr kumimoji="0" lang="en-US" sz="40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extLst>
              <p:ext uri="{D42A27DB-BD31-4B8C-83A1-F6EECF244321}">
                <p14:modId xmlns="" xmlns:p14="http://schemas.microsoft.com/office/powerpoint/2010/main" val="286507075"/>
              </p:ext>
            </p:extLst>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25-Nov-2016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15-Dec-2016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855864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641026" name="think-cell Slide" r:id="rId3" imgW="360" imgH="36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libri" pitchFamily="34" charset="0"/>
                <a:cs typeface="Calibri" pitchFamily="34" charset="0"/>
              </a:rPr>
              <a:t>Module </a:t>
            </a:r>
            <a:r>
              <a:rPr lang="en-US" dirty="0" smtClean="0">
                <a:solidFill>
                  <a:schemeClr val="tx1"/>
                </a:solidFill>
                <a:latin typeface="Calibri" pitchFamily="34" charset="0"/>
                <a:cs typeface="Calibri" pitchFamily="34" charset="0"/>
              </a:rPr>
              <a:t>Outline</a:t>
            </a:r>
            <a:endParaRPr lang="en-US" dirty="0">
              <a:solidFill>
                <a:schemeClr val="tx1"/>
              </a:solidFill>
              <a:latin typeface="Calibri" pitchFamily="34" charset="0"/>
              <a:cs typeface="Calibri" pitchFamily="34" charset="0"/>
            </a:endParaRPr>
          </a:p>
        </p:txBody>
      </p:sp>
      <p:sp>
        <p:nvSpPr>
          <p:cNvPr id="3" name="Content Placeholder 2"/>
          <p:cNvSpPr>
            <a:spLocks noGrp="1"/>
          </p:cNvSpPr>
          <p:nvPr>
            <p:ph sz="quarter" idx="10"/>
          </p:nvPr>
        </p:nvSpPr>
        <p:spPr>
          <a:xfrm>
            <a:off x="341313" y="1255713"/>
            <a:ext cx="8650287" cy="4764087"/>
          </a:xfrm>
        </p:spPr>
        <p:txBody>
          <a:bodyPr/>
          <a:lstStyle/>
          <a:p>
            <a:pPr marL="469900" lvl="1">
              <a:buFont typeface="Symbol"/>
              <a:buChar char=""/>
              <a:tabLst>
                <a:tab pos="240665" algn="l"/>
                <a:tab pos="241300" algn="l"/>
              </a:tabLst>
            </a:pPr>
            <a:r>
              <a:rPr lang="en-US" sz="2000" dirty="0" smtClean="0">
                <a:cs typeface="Calibri" pitchFamily="34" charset="0"/>
              </a:rPr>
              <a:t>What </a:t>
            </a:r>
            <a:r>
              <a:rPr lang="en-US" sz="2000" dirty="0">
                <a:cs typeface="Calibri" pitchFamily="34" charset="0"/>
              </a:rPr>
              <a:t>is </a:t>
            </a:r>
            <a:r>
              <a:rPr lang="en-US" sz="2000" dirty="0" smtClean="0">
                <a:cs typeface="Calibri" pitchFamily="34" charset="0"/>
              </a:rPr>
              <a:t>HCatalog?</a:t>
            </a:r>
            <a:endParaRPr lang="en-US" sz="2000" dirty="0">
              <a:cs typeface="Calibri" pitchFamily="34" charset="0"/>
            </a:endParaRPr>
          </a:p>
          <a:p>
            <a:pPr marL="469900" lvl="1">
              <a:buFont typeface="Symbol"/>
              <a:buChar char=""/>
              <a:tabLst>
                <a:tab pos="240665" algn="l"/>
                <a:tab pos="241300" algn="l"/>
              </a:tabLst>
            </a:pPr>
            <a:r>
              <a:rPr lang="en-US" sz="2000" dirty="0">
                <a:cs typeface="Calibri" pitchFamily="34" charset="0"/>
              </a:rPr>
              <a:t>Why do we use </a:t>
            </a:r>
            <a:r>
              <a:rPr lang="en-US" sz="2000" dirty="0" smtClean="0">
                <a:cs typeface="Calibri" pitchFamily="34" charset="0"/>
              </a:rPr>
              <a:t> HCatalog?</a:t>
            </a:r>
            <a:endParaRPr lang="en-US" sz="2000" dirty="0">
              <a:cs typeface="Calibri" pitchFamily="34" charset="0"/>
            </a:endParaRPr>
          </a:p>
          <a:p>
            <a:pPr marL="469900" lvl="1">
              <a:buFont typeface="Symbol"/>
              <a:buChar char=""/>
              <a:tabLst>
                <a:tab pos="240665" algn="l"/>
                <a:tab pos="241300" algn="l"/>
              </a:tabLst>
            </a:pPr>
            <a:r>
              <a:rPr lang="en-US" sz="2000" dirty="0" smtClean="0">
                <a:cs typeface="Calibri" pitchFamily="34" charset="0"/>
              </a:rPr>
              <a:t>HCatalog </a:t>
            </a:r>
            <a:r>
              <a:rPr lang="en-US" sz="2000" dirty="0">
                <a:cs typeface="Calibri" pitchFamily="34" charset="0"/>
              </a:rPr>
              <a:t>Architecture</a:t>
            </a:r>
          </a:p>
          <a:p>
            <a:pPr marL="469900" lvl="1">
              <a:buFont typeface="Symbol"/>
              <a:buChar char=""/>
              <a:tabLst>
                <a:tab pos="240665" algn="l"/>
                <a:tab pos="241300" algn="l"/>
              </a:tabLst>
            </a:pPr>
            <a:r>
              <a:rPr lang="en-US" sz="2000" dirty="0" smtClean="0">
                <a:cs typeface="Calibri" pitchFamily="34" charset="0"/>
              </a:rPr>
              <a:t>HCatalog CLI</a:t>
            </a:r>
            <a:r>
              <a:rPr lang="en-US" sz="2000" dirty="0">
                <a:cs typeface="Calibri" pitchFamily="34" charset="0"/>
              </a:rPr>
              <a:t> </a:t>
            </a:r>
          </a:p>
          <a:p>
            <a:pPr marL="469900" lvl="1">
              <a:buFont typeface="Symbol"/>
              <a:buChar char=""/>
              <a:tabLst>
                <a:tab pos="240665" algn="l"/>
                <a:tab pos="241300" algn="l"/>
              </a:tabLst>
            </a:pPr>
            <a:r>
              <a:rPr lang="en-US" sz="2000" dirty="0" smtClean="0"/>
              <a:t>HCatalog – DDL </a:t>
            </a:r>
            <a:r>
              <a:rPr lang="en-US" sz="2000" dirty="0" smtClean="0"/>
              <a:t>Commands</a:t>
            </a:r>
          </a:p>
          <a:p>
            <a:pPr marL="469900" lvl="1">
              <a:buFont typeface="Symbol"/>
              <a:buChar char=""/>
              <a:tabLst>
                <a:tab pos="240665" algn="l"/>
                <a:tab pos="241300" algn="l"/>
              </a:tabLst>
            </a:pPr>
            <a:r>
              <a:rPr lang="en-US" sz="2000" dirty="0" smtClean="0"/>
              <a:t>HCatalog </a:t>
            </a:r>
            <a:r>
              <a:rPr lang="en-US" sz="2000" dirty="0" smtClean="0"/>
              <a:t>– </a:t>
            </a:r>
            <a:r>
              <a:rPr lang="en-US" sz="2000" dirty="0" smtClean="0"/>
              <a:t>Load Statement</a:t>
            </a:r>
          </a:p>
          <a:p>
            <a:pPr marL="469900" lvl="1">
              <a:buFont typeface="Symbol"/>
              <a:buChar char=""/>
              <a:tabLst>
                <a:tab pos="240665" algn="l"/>
                <a:tab pos="241300" algn="l"/>
              </a:tabLst>
            </a:pPr>
            <a:r>
              <a:rPr lang="en-US" sz="2000" dirty="0" smtClean="0"/>
              <a:t>Running </a:t>
            </a:r>
            <a:r>
              <a:rPr lang="en-US" sz="2000" dirty="0" smtClean="0"/>
              <a:t>Pig with HCatalog</a:t>
            </a:r>
            <a:endParaRPr lang="en-US" sz="2000" dirty="0" smtClean="0">
              <a:cs typeface="Calibri" pitchFamily="34" charset="0"/>
            </a:endParaRPr>
          </a:p>
          <a:p>
            <a:pPr marL="241300">
              <a:buFont typeface="Symbol"/>
              <a:buChar char=""/>
              <a:tabLst>
                <a:tab pos="240665" algn="l"/>
                <a:tab pos="241300" algn="l"/>
              </a:tabLst>
            </a:pPr>
            <a:endParaRPr lang="en-US" dirty="0">
              <a:latin typeface="Calibri" pitchFamily="34" charset="0"/>
              <a:cs typeface="Calibri" pitchFamily="34" charset="0"/>
            </a:endParaRPr>
          </a:p>
          <a:p>
            <a:pPr marL="241300">
              <a:buFont typeface="Symbol"/>
              <a:buChar char=""/>
              <a:tabLst>
                <a:tab pos="240665" algn="l"/>
                <a:tab pos="241300" algn="l"/>
              </a:tabLst>
            </a:pPr>
            <a:endParaRPr lang="en-US" dirty="0">
              <a:latin typeface="Calibri" pitchFamily="34" charset="0"/>
              <a:cs typeface="Calibri" pitchFamily="34" charset="0"/>
            </a:endParaRPr>
          </a:p>
          <a:p>
            <a:pPr marL="241300">
              <a:buFont typeface="Symbol"/>
              <a:buChar char=""/>
              <a:tabLst>
                <a:tab pos="240665" algn="l"/>
                <a:tab pos="241300" algn="l"/>
              </a:tabLst>
            </a:pPr>
            <a:endParaRPr lang="en-US" dirty="0" smtClean="0">
              <a:latin typeface="Calibri" pitchFamily="34" charset="0"/>
              <a:cs typeface="Calibri" pitchFamily="34" charset="0"/>
            </a:endParaRPr>
          </a:p>
          <a:p>
            <a:pPr marL="12700" indent="0">
              <a:buNone/>
              <a:tabLst>
                <a:tab pos="240665" algn="l"/>
                <a:tab pos="241300" algn="l"/>
              </a:tabLst>
            </a:pPr>
            <a:endParaRPr lang="en-US" dirty="0">
              <a:latin typeface="Calibri"/>
              <a:cs typeface="Calibri"/>
            </a:endParaRPr>
          </a:p>
          <a:p>
            <a:pPr marL="241300">
              <a:buFont typeface="Symbol"/>
              <a:buChar char=""/>
              <a:tabLst>
                <a:tab pos="240665" algn="l"/>
                <a:tab pos="241300" algn="l"/>
              </a:tabLst>
            </a:pPr>
            <a:endParaRPr lang="en-US" dirty="0">
              <a:latin typeface="Calibri"/>
              <a:cs typeface="Calibri"/>
            </a:endParaRPr>
          </a:p>
          <a:p>
            <a:pPr marL="0" indent="0">
              <a:lnSpc>
                <a:spcPct val="100000"/>
              </a:lnSpc>
              <a:spcBef>
                <a:spcPts val="30"/>
              </a:spcBef>
              <a:buNone/>
            </a:pPr>
            <a:endParaRPr lang="en-US" sz="1800" dirty="0">
              <a:latin typeface="Times New Roman"/>
              <a:cs typeface="Times New Roman"/>
            </a:endParaRPr>
          </a:p>
        </p:txBody>
      </p:sp>
    </p:spTree>
    <p:extLst>
      <p:ext uri="{BB962C8B-B14F-4D97-AF65-F5344CB8AC3E}">
        <p14:creationId xmlns="" xmlns:p14="http://schemas.microsoft.com/office/powerpoint/2010/main" val="3746282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What is </a:t>
            </a:r>
            <a:r>
              <a:rPr lang="en-US" dirty="0" smtClean="0">
                <a:latin typeface="Calibri" pitchFamily="34" charset="0"/>
                <a:cs typeface="Calibri" pitchFamily="34" charset="0"/>
              </a:rPr>
              <a:t>HCatalog?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228600" y="1143000"/>
            <a:ext cx="9223376" cy="4438649"/>
          </a:xfrm>
        </p:spPr>
        <p:txBody>
          <a:bodyPr/>
          <a:lstStyle/>
          <a:p>
            <a:pPr marL="457200" lvl="2">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latin typeface="Calibri" pitchFamily="34" charset="0"/>
              <a:cs typeface="Calibri" pitchFamily="34" charset="0"/>
            </a:endParaRPr>
          </a:p>
          <a:p>
            <a:r>
              <a:rPr lang="en-US" dirty="0" smtClean="0">
                <a:cs typeface="Calibri" pitchFamily="34" charset="0"/>
              </a:rPr>
              <a:t>HCatalog </a:t>
            </a:r>
            <a:r>
              <a:rPr lang="en-US" dirty="0" smtClean="0">
                <a:cs typeface="Calibri" pitchFamily="34" charset="0"/>
              </a:rPr>
              <a:t>is a table storage management tool for Hadoop. It exposes the tabular data of Hive metastore to other Hadoop applications. It enables users with different data processing tools (Pig, MapReduce) to easily write data onto a grid. It ensures that users don’t have to worry about where or in what format their data is stored. </a:t>
            </a:r>
            <a:endParaRPr lang="en-US" dirty="0" smtClean="0">
              <a:cs typeface="Calibri" pitchFamily="34" charset="0"/>
            </a:endParaRPr>
          </a:p>
          <a:p>
            <a:endParaRPr lang="en-US" dirty="0" smtClean="0">
              <a:cs typeface="Calibri" pitchFamily="34" charset="0"/>
            </a:endParaRPr>
          </a:p>
          <a:p>
            <a:r>
              <a:rPr lang="en-US" dirty="0" smtClean="0">
                <a:cs typeface="Calibri" pitchFamily="34" charset="0"/>
              </a:rPr>
              <a:t>HCatalog works like a key component of Hive and it enables the users to store their data in any format and any structure</a:t>
            </a:r>
            <a:r>
              <a:rPr lang="en-US" dirty="0" smtClean="0">
                <a:latin typeface="Calibri" pitchFamily="34" charset="0"/>
                <a:cs typeface="Calibri" pitchFamily="34" charset="0"/>
              </a:rPr>
              <a: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latin typeface="Calibri" pitchFamily="34" charset="0"/>
              <a:cs typeface="Calibri" pitchFamily="34" charset="0"/>
            </a:endParaRPr>
          </a:p>
          <a:p>
            <a:endParaRPr lang="en-US" dirty="0"/>
          </a:p>
        </p:txBody>
      </p:sp>
    </p:spTree>
    <p:extLst>
      <p:ext uri="{BB962C8B-B14F-4D97-AF65-F5344CB8AC3E}">
        <p14:creationId xmlns="" xmlns:p14="http://schemas.microsoft.com/office/powerpoint/2010/main" val="2176093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Why do we </a:t>
            </a:r>
            <a:r>
              <a:rPr lang="en-US" dirty="0" smtClean="0">
                <a:latin typeface="Calibri" pitchFamily="34" charset="0"/>
                <a:cs typeface="Calibri" pitchFamily="34" charset="0"/>
              </a:rPr>
              <a:t>use HCatalog?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454024" y="1066800"/>
            <a:ext cx="9223376" cy="4800600"/>
          </a:xfrm>
        </p:spPr>
        <p:txBody>
          <a:bodyPr/>
          <a:lstStyle/>
          <a:p>
            <a:r>
              <a:rPr lang="en-US" sz="1800" dirty="0" smtClean="0"/>
              <a:t>Enabling</a:t>
            </a:r>
            <a:r>
              <a:rPr lang="en-US" dirty="0" smtClean="0"/>
              <a:t> right tool for right Job </a:t>
            </a:r>
            <a:endParaRPr lang="en-US" dirty="0" smtClean="0"/>
          </a:p>
          <a:p>
            <a:pPr>
              <a:buNone/>
            </a:pPr>
            <a:r>
              <a:rPr lang="en-US" sz="1100" dirty="0" smtClean="0">
                <a:cs typeface="Arial" pitchFamily="34" charset="0"/>
              </a:rPr>
              <a:t>       Hadoop </a:t>
            </a:r>
            <a:r>
              <a:rPr lang="en-US" sz="1100" dirty="0" smtClean="0">
                <a:cs typeface="Arial" pitchFamily="34" charset="0"/>
              </a:rPr>
              <a:t>ecosystem contains different tools for data processing such as Hive, Pig, and MapReduce. Although these tools do not require metadata, they can still benefit from it when it is present. Sharing a metadata store also enables users across tools to share data more easily. A workflow where data is loaded and normalized using MapReduce or Pig and then analyzed via Hive is very common. If all these tools share one metastore, then the users of each tool have immediate access to data created with another tool. No loading or transfer steps are required. </a:t>
            </a:r>
            <a:endParaRPr lang="en-US" sz="1100" dirty="0" smtClean="0">
              <a:cs typeface="Arial" pitchFamily="34" charset="0"/>
            </a:endParaRPr>
          </a:p>
          <a:p>
            <a:r>
              <a:rPr lang="en-US" sz="1800" dirty="0" smtClean="0"/>
              <a:t>Capture </a:t>
            </a:r>
            <a:r>
              <a:rPr lang="en-US" sz="1800" dirty="0" smtClean="0"/>
              <a:t>processing states to enable sharing </a:t>
            </a:r>
            <a:endParaRPr lang="en-US" sz="1800" dirty="0" smtClean="0"/>
          </a:p>
          <a:p>
            <a:pPr>
              <a:buNone/>
            </a:pPr>
            <a:r>
              <a:rPr lang="en-US" sz="1100" dirty="0" smtClean="0">
                <a:cs typeface="Arial" pitchFamily="34" charset="0"/>
              </a:rPr>
              <a:t>       </a:t>
            </a:r>
            <a:r>
              <a:rPr lang="en-US" sz="1100" dirty="0" smtClean="0">
                <a:cs typeface="Arial" pitchFamily="34" charset="0"/>
              </a:rPr>
              <a:t>HCatalog can publish your analytics results. </a:t>
            </a:r>
            <a:r>
              <a:rPr lang="en-US" sz="1100" dirty="0" smtClean="0">
                <a:cs typeface="Arial" pitchFamily="34" charset="0"/>
              </a:rPr>
              <a:t>So the other programmer can access your analytics platform via “REST”. The schemas which are published by you are also useful to other data scientists. The other data scientists use your discoveries as inputs into a subsequent discovery</a:t>
            </a:r>
            <a:r>
              <a:rPr lang="en-US" sz="1200" dirty="0" smtClean="0"/>
              <a:t>. </a:t>
            </a:r>
            <a:endParaRPr lang="en-US" sz="1200" dirty="0" smtClean="0"/>
          </a:p>
          <a:p>
            <a:pPr>
              <a:buNone/>
            </a:pPr>
            <a:endParaRPr lang="en-US" sz="800" dirty="0" smtClean="0"/>
          </a:p>
          <a:p>
            <a:r>
              <a:rPr lang="en-US" sz="1800" dirty="0" smtClean="0"/>
              <a:t>Integrate Hadoop with everything </a:t>
            </a:r>
            <a:endParaRPr lang="en-US" sz="1800" dirty="0" smtClean="0"/>
          </a:p>
          <a:p>
            <a:pPr>
              <a:buNone/>
            </a:pPr>
            <a:r>
              <a:rPr lang="en-US" sz="1200" dirty="0" smtClean="0"/>
              <a:t>       </a:t>
            </a:r>
            <a:r>
              <a:rPr lang="en-US" sz="1100" dirty="0" smtClean="0">
                <a:cs typeface="Arial" pitchFamily="34" charset="0"/>
              </a:rPr>
              <a:t>Hadoop </a:t>
            </a:r>
            <a:r>
              <a:rPr lang="en-US" sz="1100" dirty="0" smtClean="0">
                <a:cs typeface="Arial" pitchFamily="34" charset="0"/>
              </a:rPr>
              <a:t>as a processing and storage environment opens up a lot of opportunity for the enterprise; however, to fuel adoption, it must work with and augment existing tools. </a:t>
            </a:r>
            <a:r>
              <a:rPr lang="en-US" sz="1100" dirty="0" smtClean="0">
                <a:cs typeface="Arial" pitchFamily="34" charset="0"/>
              </a:rPr>
              <a:t>Hadoop should serve as input into your analytics platform or integrate with your operational data stores and web applications. The organization should enjoy the value of Hadoop without having to learn an entirely new toolset. REST services opens up the platform to the enterprise with a familiar API and SQL-like language. Enterprise data management systems use HCatalog to more deeply integrate with the Hadoop platform</a:t>
            </a:r>
            <a:r>
              <a:rPr lang="en-US" sz="1100" dirty="0" smtClean="0">
                <a:latin typeface="Calibri" pitchFamily="34" charset="0"/>
                <a:cs typeface="Arial" pitchFamily="34" charset="0"/>
              </a:rPr>
              <a:t>. </a:t>
            </a:r>
          </a:p>
        </p:txBody>
      </p:sp>
    </p:spTree>
    <p:extLst>
      <p:ext uri="{BB962C8B-B14F-4D97-AF65-F5344CB8AC3E}">
        <p14:creationId xmlns="" xmlns:p14="http://schemas.microsoft.com/office/powerpoint/2010/main" val="2248268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HCatalog </a:t>
            </a:r>
            <a:r>
              <a:rPr lang="en-US" dirty="0" smtClean="0">
                <a:latin typeface="Calibri" pitchFamily="34" charset="0"/>
                <a:cs typeface="Calibri" pitchFamily="34" charset="0"/>
              </a:rPr>
              <a:t>Architecture</a:t>
            </a:r>
            <a:endParaRPr lang="en-US" dirty="0">
              <a:latin typeface="Calibri" pitchFamily="34" charset="0"/>
              <a:cs typeface="Calibri" pitchFamily="34" charset="0"/>
            </a:endParaRPr>
          </a:p>
        </p:txBody>
      </p:sp>
      <p:pic>
        <p:nvPicPr>
          <p:cNvPr id="653313" name="Picture 1"/>
          <p:cNvPicPr>
            <a:picLocks noChangeAspect="1" noChangeArrowheads="1"/>
          </p:cNvPicPr>
          <p:nvPr/>
        </p:nvPicPr>
        <p:blipFill>
          <a:blip r:embed="rId3"/>
          <a:srcRect/>
          <a:stretch>
            <a:fillRect/>
          </a:stretch>
        </p:blipFill>
        <p:spPr bwMode="auto">
          <a:xfrm>
            <a:off x="2119313" y="3486150"/>
            <a:ext cx="5667375" cy="2914650"/>
          </a:xfrm>
          <a:prstGeom prst="rect">
            <a:avLst/>
          </a:prstGeom>
          <a:noFill/>
          <a:ln w="9525">
            <a:noFill/>
            <a:miter lim="800000"/>
            <a:headEnd/>
            <a:tailEnd/>
          </a:ln>
        </p:spPr>
      </p:pic>
      <p:sp>
        <p:nvSpPr>
          <p:cNvPr id="5" name="Rectangle 4"/>
          <p:cNvSpPr/>
          <p:nvPr/>
        </p:nvSpPr>
        <p:spPr>
          <a:xfrm>
            <a:off x="609600" y="914400"/>
            <a:ext cx="8763000" cy="2354491"/>
          </a:xfrm>
          <a:prstGeom prst="rect">
            <a:avLst/>
          </a:prstGeom>
        </p:spPr>
        <p:txBody>
          <a:bodyPr wrap="square">
            <a:spAutoFit/>
          </a:bodyPr>
          <a:lstStyle/>
          <a:p>
            <a:pPr>
              <a:buClr>
                <a:schemeClr val="accent2"/>
              </a:buClr>
              <a:buFont typeface="Arial" pitchFamily="34" charset="0"/>
              <a:buChar char="•"/>
            </a:pPr>
            <a:r>
              <a:rPr lang="en-US" dirty="0" smtClean="0"/>
              <a:t> </a:t>
            </a:r>
            <a:r>
              <a:rPr lang="en-US" sz="1600" dirty="0" smtClean="0"/>
              <a:t>HCatalog </a:t>
            </a:r>
            <a:r>
              <a:rPr lang="en-US" sz="1600" dirty="0" smtClean="0"/>
              <a:t>is built on top of the Hive metastore and incorporates Hive's </a:t>
            </a:r>
            <a:r>
              <a:rPr lang="en-US" sz="1600" dirty="0" smtClean="0"/>
              <a:t>DDL</a:t>
            </a:r>
          </a:p>
          <a:p>
            <a:pPr>
              <a:buClr>
                <a:schemeClr val="accent2"/>
              </a:buClr>
              <a:buFont typeface="Arial" pitchFamily="34" charset="0"/>
              <a:buChar char="•"/>
            </a:pPr>
            <a:endParaRPr lang="en-US" sz="1600" dirty="0" smtClean="0"/>
          </a:p>
          <a:p>
            <a:pPr>
              <a:buClr>
                <a:schemeClr val="accent2"/>
              </a:buClr>
              <a:buFont typeface="Arial" pitchFamily="34" charset="0"/>
              <a:buChar char="•"/>
            </a:pPr>
            <a:r>
              <a:rPr lang="en-US" sz="1600" dirty="0" smtClean="0"/>
              <a:t> </a:t>
            </a:r>
            <a:r>
              <a:rPr lang="en-US" sz="1600" dirty="0" smtClean="0"/>
              <a:t>HCatalog provides read and write interfaces for Pig and MapReduce </a:t>
            </a:r>
            <a:endParaRPr lang="en-US" sz="1600" dirty="0" smtClean="0"/>
          </a:p>
          <a:p>
            <a:pPr>
              <a:buClr>
                <a:schemeClr val="accent2"/>
              </a:buClr>
              <a:buFont typeface="Arial" pitchFamily="34" charset="0"/>
              <a:buChar char="•"/>
            </a:pPr>
            <a:endParaRPr lang="en-US" sz="1600" dirty="0" smtClean="0"/>
          </a:p>
          <a:p>
            <a:pPr>
              <a:buClr>
                <a:schemeClr val="accent2"/>
              </a:buClr>
              <a:buFont typeface="Arial" pitchFamily="34" charset="0"/>
              <a:buChar char="•"/>
            </a:pPr>
            <a:r>
              <a:rPr lang="en-US" sz="1600" dirty="0" smtClean="0"/>
              <a:t> HCatalog uses </a:t>
            </a:r>
            <a:r>
              <a:rPr lang="en-US" sz="1600" dirty="0" smtClean="0"/>
              <a:t>Hive's command line interface for issuing data definition and metadata exploration commands. </a:t>
            </a:r>
            <a:endParaRPr lang="en-US" sz="1600" dirty="0" smtClean="0"/>
          </a:p>
          <a:p>
            <a:pPr>
              <a:buClr>
                <a:schemeClr val="accent2"/>
              </a:buClr>
              <a:buFont typeface="Arial" pitchFamily="34" charset="0"/>
              <a:buChar char="•"/>
            </a:pPr>
            <a:endParaRPr lang="en-US" sz="1600" dirty="0" smtClean="0"/>
          </a:p>
          <a:p>
            <a:pPr>
              <a:buClr>
                <a:schemeClr val="accent2"/>
              </a:buClr>
              <a:buFont typeface="Arial" pitchFamily="34" charset="0"/>
              <a:buChar char="•"/>
            </a:pPr>
            <a:r>
              <a:rPr lang="en-US" sz="1600" dirty="0" smtClean="0"/>
              <a:t> HCatalog </a:t>
            </a:r>
            <a:r>
              <a:rPr lang="en-US" sz="1600" dirty="0" smtClean="0"/>
              <a:t>supports reading and writing files in any format for which a </a:t>
            </a:r>
            <a:r>
              <a:rPr lang="en-US" sz="1600" dirty="0" smtClean="0"/>
              <a:t>can </a:t>
            </a:r>
            <a:r>
              <a:rPr lang="en-US" sz="1600" dirty="0" smtClean="0"/>
              <a:t>be written. By default, HCatalog supports RCFile, CSV, JSON, SequenceFile, and ORC file formats. </a:t>
            </a:r>
          </a:p>
        </p:txBody>
      </p:sp>
    </p:spTree>
    <p:extLst>
      <p:ext uri="{BB962C8B-B14F-4D97-AF65-F5344CB8AC3E}">
        <p14:creationId xmlns="" xmlns:p14="http://schemas.microsoft.com/office/powerpoint/2010/main" val="2029254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HCatalog CLI</a:t>
            </a:r>
            <a:r>
              <a:rPr lang="en-US" dirty="0"/>
              <a:t> 						</a:t>
            </a:r>
          </a:p>
        </p:txBody>
      </p:sp>
      <p:sp>
        <p:nvSpPr>
          <p:cNvPr id="3" name="Content Placeholder 2"/>
          <p:cNvSpPr>
            <a:spLocks noGrp="1"/>
          </p:cNvSpPr>
          <p:nvPr>
            <p:ph idx="1"/>
          </p:nvPr>
        </p:nvSpPr>
        <p:spPr>
          <a:xfrm>
            <a:off x="341313" y="1143000"/>
            <a:ext cx="9223376" cy="5124449"/>
          </a:xfrm>
        </p:spPr>
        <p:txBody>
          <a:bodyPr/>
          <a:lstStyle/>
          <a:p>
            <a:endParaRPr lang="en-US" dirty="0" smtClean="0">
              <a:latin typeface="Calibri" pitchFamily="34" charset="0"/>
              <a:cs typeface="Calibri" pitchFamily="34" charset="0"/>
            </a:endParaRPr>
          </a:p>
          <a:p>
            <a:r>
              <a:rPr lang="en-US" dirty="0" smtClean="0"/>
              <a:t>HCatalog </a:t>
            </a:r>
            <a:r>
              <a:rPr lang="en-US" dirty="0" smtClean="0"/>
              <a:t>Command Line Interface (CLI) can be invoked from the command </a:t>
            </a:r>
            <a:endParaRPr lang="en-US" dirty="0" smtClean="0"/>
          </a:p>
          <a:p>
            <a:pPr>
              <a:buNone/>
            </a:pPr>
            <a:r>
              <a:rPr lang="en-US" b="1" dirty="0" smtClean="0"/>
              <a:t> </a:t>
            </a:r>
            <a:r>
              <a:rPr lang="en-US" b="1" dirty="0" smtClean="0"/>
              <a:t>   </a:t>
            </a:r>
            <a:r>
              <a:rPr lang="en-US" sz="1400" b="1" dirty="0" smtClean="0"/>
              <a:t>$</a:t>
            </a:r>
            <a:r>
              <a:rPr lang="en-US" sz="1400" b="1" dirty="0" smtClean="0"/>
              <a:t>HIVE_HOME/HCatalog/bin/hcat </a:t>
            </a:r>
            <a:endParaRPr lang="en-US" sz="1400" b="1" dirty="0" smtClean="0"/>
          </a:p>
          <a:p>
            <a:pPr>
              <a:buNone/>
            </a:pPr>
            <a:r>
              <a:rPr lang="en-US" sz="1400" b="1" dirty="0" smtClean="0"/>
              <a:t> </a:t>
            </a:r>
            <a:r>
              <a:rPr lang="en-US" sz="1400" b="1" dirty="0" smtClean="0"/>
              <a:t>    </a:t>
            </a:r>
            <a:r>
              <a:rPr lang="en-US" sz="1400" dirty="0" smtClean="0"/>
              <a:t>Where </a:t>
            </a:r>
            <a:r>
              <a:rPr lang="en-US" sz="1400" dirty="0" smtClean="0"/>
              <a:t>$HIVE_HOME is the home directory of Hive. hcat is a command used to initialize the HCatalog </a:t>
            </a:r>
            <a:r>
              <a:rPr lang="en-US" sz="1400" dirty="0" smtClean="0"/>
              <a:t>server</a:t>
            </a:r>
          </a:p>
          <a:p>
            <a:pPr>
              <a:buNone/>
            </a:pPr>
            <a:endParaRPr lang="en-US" sz="1400" dirty="0" smtClean="0"/>
          </a:p>
          <a:p>
            <a:r>
              <a:rPr lang="en-US" dirty="0" smtClean="0"/>
              <a:t>Use the following command to initialize HCatalog command line. </a:t>
            </a:r>
          </a:p>
          <a:p>
            <a:pPr>
              <a:buNone/>
            </a:pPr>
            <a:r>
              <a:rPr lang="en-US" dirty="0" smtClean="0"/>
              <a:t>    </a:t>
            </a:r>
            <a:r>
              <a:rPr lang="en-US" sz="1400" b="1" dirty="0" smtClean="0"/>
              <a:t>cd $HCAT_HOME/bin </a:t>
            </a:r>
          </a:p>
          <a:p>
            <a:pPr>
              <a:buNone/>
            </a:pPr>
            <a:r>
              <a:rPr lang="en-US" dirty="0" smtClean="0"/>
              <a:t>    .</a:t>
            </a:r>
            <a:r>
              <a:rPr lang="en-US" sz="1400" b="1" dirty="0" smtClean="0"/>
              <a:t>/hcat </a:t>
            </a:r>
          </a:p>
        </p:txBody>
      </p:sp>
    </p:spTree>
    <p:extLst>
      <p:ext uri="{BB962C8B-B14F-4D97-AF65-F5344CB8AC3E}">
        <p14:creationId xmlns="" xmlns:p14="http://schemas.microsoft.com/office/powerpoint/2010/main" val="227616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HCatalog CLI</a:t>
            </a:r>
            <a:r>
              <a:rPr lang="en-US" dirty="0"/>
              <a:t> </a:t>
            </a:r>
            <a:r>
              <a:rPr lang="en-US" dirty="0" smtClean="0"/>
              <a:t> - Commands</a:t>
            </a:r>
            <a:r>
              <a:rPr lang="en-US" dirty="0"/>
              <a:t>						</a:t>
            </a:r>
          </a:p>
        </p:txBody>
      </p:sp>
      <p:sp>
        <p:nvSpPr>
          <p:cNvPr id="3" name="Content Placeholder 2"/>
          <p:cNvSpPr>
            <a:spLocks noGrp="1"/>
          </p:cNvSpPr>
          <p:nvPr>
            <p:ph idx="1"/>
          </p:nvPr>
        </p:nvSpPr>
        <p:spPr>
          <a:xfrm>
            <a:off x="341313" y="1143001"/>
            <a:ext cx="9223376" cy="838200"/>
          </a:xfrm>
        </p:spPr>
        <p:txBody>
          <a:bodyPr/>
          <a:lstStyle/>
          <a:p>
            <a:endParaRPr lang="en-US" dirty="0" smtClean="0">
              <a:latin typeface="Calibri" pitchFamily="34" charset="0"/>
              <a:cs typeface="Calibri" pitchFamily="34" charset="0"/>
            </a:endParaRPr>
          </a:p>
          <a:p>
            <a:r>
              <a:rPr lang="en-US" dirty="0" smtClean="0"/>
              <a:t>The HCatalog CLI supports these command line </a:t>
            </a:r>
            <a:r>
              <a:rPr lang="en-US" dirty="0" smtClean="0"/>
              <a:t>options</a:t>
            </a:r>
            <a:endParaRPr lang="en-US" b="1" dirty="0" smtClean="0"/>
          </a:p>
          <a:p>
            <a:pPr>
              <a:buNone/>
            </a:pPr>
            <a:r>
              <a:rPr lang="fr-FR" dirty="0" smtClean="0"/>
              <a:t>	</a:t>
            </a:r>
          </a:p>
        </p:txBody>
      </p:sp>
      <p:graphicFrame>
        <p:nvGraphicFramePr>
          <p:cNvPr id="4" name="Table 3"/>
          <p:cNvGraphicFramePr>
            <a:graphicFrameLocks noGrp="1"/>
          </p:cNvGraphicFramePr>
          <p:nvPr/>
        </p:nvGraphicFramePr>
        <p:xfrm>
          <a:off x="838200" y="2209800"/>
          <a:ext cx="7924801" cy="2193246"/>
        </p:xfrm>
        <a:graphic>
          <a:graphicData uri="http://schemas.openxmlformats.org/drawingml/2006/table">
            <a:tbl>
              <a:tblPr/>
              <a:tblGrid>
                <a:gridCol w="704142"/>
                <a:gridCol w="2739754"/>
                <a:gridCol w="4480905"/>
              </a:tblGrid>
              <a:tr h="256408">
                <a:tc>
                  <a:txBody>
                    <a:bodyPr/>
                    <a:lstStyle/>
                    <a:p>
                      <a:pPr algn="ctr" fontAlgn="b"/>
                      <a:r>
                        <a:rPr lang="en-US" sz="1200" b="1" i="0" u="none" strike="noStrike" dirty="0">
                          <a:solidFill>
                            <a:srgbClr val="313131"/>
                          </a:solidFill>
                          <a:latin typeface="Calibri"/>
                        </a:rPr>
                        <a:t>Option </a:t>
                      </a:r>
                    </a:p>
                  </a:txBody>
                  <a:tcPr marL="8002" marR="8002" marT="80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313131"/>
                          </a:solidFill>
                          <a:latin typeface="Calibri"/>
                        </a:rPr>
                        <a:t>Example </a:t>
                      </a:r>
                    </a:p>
                  </a:txBody>
                  <a:tcPr marL="8002" marR="8002" marT="80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313131"/>
                          </a:solidFill>
                          <a:latin typeface="Calibri"/>
                        </a:rPr>
                        <a:t>Description</a:t>
                      </a:r>
                    </a:p>
                  </a:txBody>
                  <a:tcPr marL="8002" marR="8002" marT="80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244669">
                <a:tc>
                  <a:txBody>
                    <a:bodyPr/>
                    <a:lstStyle/>
                    <a:p>
                      <a:pPr algn="ctr" fontAlgn="b"/>
                      <a:r>
                        <a:rPr lang="en-US" sz="1200" b="0" i="0" u="none" strike="noStrike" dirty="0">
                          <a:solidFill>
                            <a:srgbClr val="000000"/>
                          </a:solidFill>
                          <a:latin typeface="Calibri"/>
                        </a:rPr>
                        <a:t>-g</a:t>
                      </a:r>
                    </a:p>
                  </a:txBody>
                  <a:tcPr marL="8002" marR="8002" marT="80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hcat -g mygroup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table to be created must have the group "mygroup".</a:t>
                      </a:r>
                    </a:p>
                  </a:txBody>
                  <a:tcPr marL="8002" marR="8002" marT="80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9081">
                <a:tc>
                  <a:txBody>
                    <a:bodyPr/>
                    <a:lstStyle/>
                    <a:p>
                      <a:pPr algn="ctr" fontAlgn="b"/>
                      <a:r>
                        <a:rPr lang="en-US" sz="1200" b="0" i="0" u="none" strike="noStrike" dirty="0">
                          <a:solidFill>
                            <a:srgbClr val="000000"/>
                          </a:solidFill>
                          <a:latin typeface="Calibri"/>
                        </a:rPr>
                        <a:t>-p</a:t>
                      </a:r>
                    </a:p>
                  </a:txBody>
                  <a:tcPr marL="8002" marR="8002" marT="80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hcat -p rwxr-xr-x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table to be created must have read, write, and execute permissions.</a:t>
                      </a:r>
                    </a:p>
                  </a:txBody>
                  <a:tcPr marL="8002" marR="8002" marT="80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9081">
                <a:tc>
                  <a:txBody>
                    <a:bodyPr/>
                    <a:lstStyle/>
                    <a:p>
                      <a:pPr algn="ctr" fontAlgn="b"/>
                      <a:r>
                        <a:rPr lang="en-US" sz="1200" b="0" i="0" u="none" strike="noStrike" dirty="0">
                          <a:solidFill>
                            <a:srgbClr val="000000"/>
                          </a:solidFill>
                          <a:latin typeface="Calibri"/>
                        </a:rPr>
                        <a:t>-f</a:t>
                      </a:r>
                    </a:p>
                  </a:txBody>
                  <a:tcPr marL="8002" marR="8002" marT="80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hcat -f myscript.HCatalog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myscript.HCatalog is a script file containing DDL commands to execute.</a:t>
                      </a:r>
                    </a:p>
                  </a:txBody>
                  <a:tcPr marL="8002" marR="8002" marT="80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669">
                <a:tc>
                  <a:txBody>
                    <a:bodyPr/>
                    <a:lstStyle/>
                    <a:p>
                      <a:pPr algn="ctr" fontAlgn="b"/>
                      <a:r>
                        <a:rPr lang="en-US" sz="1200" b="0" i="0" u="none" strike="noStrike" dirty="0">
                          <a:solidFill>
                            <a:srgbClr val="000000"/>
                          </a:solidFill>
                          <a:latin typeface="Calibri"/>
                        </a:rPr>
                        <a:t>-e</a:t>
                      </a:r>
                    </a:p>
                  </a:txBody>
                  <a:tcPr marL="8002" marR="8002" marT="80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hcat -e 'create table mytable(a int);'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Treat the following string as a DDL command and execute it.</a:t>
                      </a:r>
                    </a:p>
                  </a:txBody>
                  <a:tcPr marL="8002" marR="8002" marT="80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669">
                <a:tc>
                  <a:txBody>
                    <a:bodyPr/>
                    <a:lstStyle/>
                    <a:p>
                      <a:pPr algn="ctr" fontAlgn="b"/>
                      <a:r>
                        <a:rPr lang="en-US" sz="1200" b="0" i="0" u="none" strike="noStrike" dirty="0">
                          <a:solidFill>
                            <a:srgbClr val="000000"/>
                          </a:solidFill>
                          <a:latin typeface="Calibri"/>
                        </a:rPr>
                        <a:t>-D</a:t>
                      </a:r>
                    </a:p>
                  </a:txBody>
                  <a:tcPr marL="8002" marR="8002" marT="80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hcat -Dkey=value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Passes the key-value pair to HCatalog as a Java system property.</a:t>
                      </a:r>
                    </a:p>
                  </a:txBody>
                  <a:tcPr marL="8002" marR="8002" marT="80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669">
                <a:tc>
                  <a:txBody>
                    <a:bodyPr/>
                    <a:lstStyle/>
                    <a:p>
                      <a:pPr algn="ctr" fontAlgn="b"/>
                      <a:r>
                        <a:rPr lang="en-US" sz="1200" b="0" i="0" u="none" strike="noStrike" dirty="0">
                          <a:solidFill>
                            <a:srgbClr val="000000"/>
                          </a:solidFill>
                          <a:latin typeface="Calibri"/>
                        </a:rPr>
                        <a:t>-</a:t>
                      </a:r>
                    </a:p>
                  </a:txBody>
                  <a:tcPr marL="8002" marR="8002" marT="80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hcat</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Prints a usage message</a:t>
                      </a:r>
                    </a:p>
                  </a:txBody>
                  <a:tcPr marL="8002" marR="8002" marT="80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838200" y="4630341"/>
            <a:ext cx="8077200" cy="1261884"/>
          </a:xfrm>
          <a:prstGeom prst="rect">
            <a:avLst/>
          </a:prstGeom>
        </p:spPr>
        <p:txBody>
          <a:bodyPr wrap="square">
            <a:spAutoFit/>
          </a:bodyPr>
          <a:lstStyle/>
          <a:p>
            <a:r>
              <a:rPr lang="en-US" b="1" dirty="0" smtClean="0"/>
              <a:t>Note: </a:t>
            </a:r>
          </a:p>
          <a:p>
            <a:pPr>
              <a:buFont typeface="Arial" pitchFamily="34" charset="0"/>
              <a:buChar char="•"/>
            </a:pPr>
            <a:r>
              <a:rPr lang="en-US" dirty="0" smtClean="0"/>
              <a:t> </a:t>
            </a:r>
            <a:r>
              <a:rPr lang="en-US" sz="1800" dirty="0" smtClean="0"/>
              <a:t>The </a:t>
            </a:r>
            <a:r>
              <a:rPr lang="en-US" sz="1800" dirty="0" smtClean="0"/>
              <a:t>-g and -p options are not mandatory.</a:t>
            </a:r>
            <a:r>
              <a:rPr lang="en-US" b="1" dirty="0" smtClean="0"/>
              <a:t> </a:t>
            </a:r>
          </a:p>
          <a:p>
            <a:endParaRPr lang="en-US" dirty="0" smtClean="0"/>
          </a:p>
          <a:p>
            <a:pPr>
              <a:buFont typeface="Arial" pitchFamily="34" charset="0"/>
              <a:buChar char="•"/>
            </a:pPr>
            <a:r>
              <a:rPr lang="en-US" dirty="0" smtClean="0"/>
              <a:t> At </a:t>
            </a:r>
            <a:r>
              <a:rPr lang="en-US" dirty="0" smtClean="0"/>
              <a:t>one time, either -e or -f option can be provided, not both. </a:t>
            </a:r>
          </a:p>
        </p:txBody>
      </p:sp>
    </p:spTree>
    <p:extLst>
      <p:ext uri="{BB962C8B-B14F-4D97-AF65-F5344CB8AC3E}">
        <p14:creationId xmlns="" xmlns:p14="http://schemas.microsoft.com/office/powerpoint/2010/main" val="2276166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HCatalog CLI</a:t>
            </a:r>
            <a:r>
              <a:rPr lang="en-US" dirty="0"/>
              <a:t> </a:t>
            </a:r>
            <a:r>
              <a:rPr lang="en-US" dirty="0" smtClean="0"/>
              <a:t> - DDL Commands</a:t>
            </a:r>
            <a:r>
              <a:rPr lang="en-US" dirty="0"/>
              <a:t>						</a:t>
            </a:r>
          </a:p>
        </p:txBody>
      </p:sp>
      <p:sp>
        <p:nvSpPr>
          <p:cNvPr id="3" name="Content Placeholder 2"/>
          <p:cNvSpPr>
            <a:spLocks noGrp="1"/>
          </p:cNvSpPr>
          <p:nvPr>
            <p:ph idx="1"/>
          </p:nvPr>
        </p:nvSpPr>
        <p:spPr>
          <a:xfrm>
            <a:off x="533400" y="1143000"/>
            <a:ext cx="9223376" cy="609599"/>
          </a:xfrm>
        </p:spPr>
        <p:txBody>
          <a:bodyPr/>
          <a:lstStyle/>
          <a:p>
            <a:r>
              <a:rPr lang="en-US" dirty="0" smtClean="0"/>
              <a:t>The </a:t>
            </a:r>
            <a:r>
              <a:rPr lang="en-US" dirty="0" smtClean="0"/>
              <a:t>HCatalog CLI supports these </a:t>
            </a:r>
            <a:r>
              <a:rPr lang="en-US" dirty="0" smtClean="0"/>
              <a:t>DDL command </a:t>
            </a:r>
            <a:endParaRPr lang="en-US" b="1" dirty="0" smtClean="0"/>
          </a:p>
          <a:p>
            <a:pPr>
              <a:buNone/>
            </a:pPr>
            <a:r>
              <a:rPr lang="fr-FR" dirty="0" smtClean="0"/>
              <a:t>	</a:t>
            </a:r>
          </a:p>
        </p:txBody>
      </p:sp>
      <p:graphicFrame>
        <p:nvGraphicFramePr>
          <p:cNvPr id="5" name="Table 4"/>
          <p:cNvGraphicFramePr>
            <a:graphicFrameLocks noGrp="1"/>
          </p:cNvGraphicFramePr>
          <p:nvPr/>
        </p:nvGraphicFramePr>
        <p:xfrm>
          <a:off x="1371600" y="1905000"/>
          <a:ext cx="6604000" cy="2280460"/>
        </p:xfrm>
        <a:graphic>
          <a:graphicData uri="http://schemas.openxmlformats.org/drawingml/2006/table">
            <a:tbl>
              <a:tblPr/>
              <a:tblGrid>
                <a:gridCol w="586785"/>
                <a:gridCol w="2283128"/>
                <a:gridCol w="3734087"/>
              </a:tblGrid>
              <a:tr h="200040">
                <a:tc>
                  <a:txBody>
                    <a:bodyPr/>
                    <a:lstStyle/>
                    <a:p>
                      <a:pPr algn="ctr" fontAlgn="b"/>
                      <a:r>
                        <a:rPr lang="en-US" sz="1200" b="1" i="0" u="none" strike="noStrike" dirty="0">
                          <a:solidFill>
                            <a:srgbClr val="313131"/>
                          </a:solidFill>
                          <a:latin typeface="Calibri"/>
                        </a:rPr>
                        <a:t>S.No</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313131"/>
                          </a:solidFill>
                          <a:latin typeface="Calibri"/>
                        </a:rPr>
                        <a:t> DDL Command</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313131"/>
                          </a:solidFill>
                          <a:latin typeface="Calibri"/>
                        </a:rPr>
                        <a:t>Description</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320065">
                <a:tc>
                  <a:txBody>
                    <a:bodyPr/>
                    <a:lstStyle/>
                    <a:p>
                      <a:pPr algn="r" fontAlgn="b"/>
                      <a:r>
                        <a:rPr lang="en-US" sz="900" b="0" i="0" u="none" strike="noStrike" dirty="0">
                          <a:solidFill>
                            <a:srgbClr val="000000"/>
                          </a:solidFill>
                          <a:latin typeface="Calibri"/>
                        </a:rPr>
                        <a:t>1</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CREATE TABLE</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Create a table using HCatalog. If you create a table with a CLUSTERED BY clause, you will not be able to write to it with Pig or MapReduce</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65">
                <a:tc>
                  <a:txBody>
                    <a:bodyPr/>
                    <a:lstStyle/>
                    <a:p>
                      <a:pPr algn="r" fontAlgn="b"/>
                      <a:r>
                        <a:rPr lang="en-US" sz="900" b="0" i="0" u="none" strike="noStrike" dirty="0">
                          <a:solidFill>
                            <a:srgbClr val="000000"/>
                          </a:solidFill>
                          <a:latin typeface="Calibri"/>
                        </a:rPr>
                        <a:t>2</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ALTER TABLE</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Supported except for the REBUILD and CONCATENATE options. Its behavior remains same as in Hive.</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0032">
                <a:tc>
                  <a:txBody>
                    <a:bodyPr/>
                    <a:lstStyle/>
                    <a:p>
                      <a:pPr algn="r" fontAlgn="b"/>
                      <a:r>
                        <a:rPr lang="en-US" sz="900" b="0" i="0" u="none" strike="noStrike" dirty="0">
                          <a:solidFill>
                            <a:srgbClr val="000000"/>
                          </a:solidFill>
                          <a:latin typeface="Calibri"/>
                        </a:rPr>
                        <a:t>3</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DROP TABLE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Behavior the same as Hive (Drop the complete table and structure).</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65">
                <a:tc>
                  <a:txBody>
                    <a:bodyPr/>
                    <a:lstStyle/>
                    <a:p>
                      <a:pPr algn="r" fontAlgn="b"/>
                      <a:r>
                        <a:rPr lang="en-US" sz="900" b="0" i="0" u="none" strike="noStrike" dirty="0">
                          <a:solidFill>
                            <a:srgbClr val="000000"/>
                          </a:solidFill>
                          <a:latin typeface="Calibri"/>
                        </a:rPr>
                        <a:t>4</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CREATE/ALTER/DROP VIEW</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Behavior same as Hive. Note: Pig and MapReduce cannot read from or write to views.</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0032">
                <a:tc>
                  <a:txBody>
                    <a:bodyPr/>
                    <a:lstStyle/>
                    <a:p>
                      <a:pPr algn="r" fontAlgn="b"/>
                      <a:r>
                        <a:rPr lang="en-US" sz="900" b="0" i="0" u="none" strike="noStrike" dirty="0">
                          <a:solidFill>
                            <a:srgbClr val="000000"/>
                          </a:solidFill>
                          <a:latin typeface="Calibri"/>
                        </a:rPr>
                        <a:t>5</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SHOW TABLES</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Display a list of tables.</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0032">
                <a:tc>
                  <a:txBody>
                    <a:bodyPr/>
                    <a:lstStyle/>
                    <a:p>
                      <a:pPr algn="r" fontAlgn="b"/>
                      <a:r>
                        <a:rPr lang="en-US" sz="900" b="0" i="0" u="none" strike="noStrike" dirty="0">
                          <a:solidFill>
                            <a:srgbClr val="000000"/>
                          </a:solidFill>
                          <a:latin typeface="Calibri"/>
                        </a:rPr>
                        <a:t>6</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SHOW PARTITIONS</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Display a list if partitions.</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0097">
                <a:tc>
                  <a:txBody>
                    <a:bodyPr/>
                    <a:lstStyle/>
                    <a:p>
                      <a:pPr algn="r" fontAlgn="b"/>
                      <a:r>
                        <a:rPr lang="en-US" sz="900" b="0" i="0" u="none" strike="noStrike" dirty="0">
                          <a:solidFill>
                            <a:srgbClr val="000000"/>
                          </a:solidFill>
                          <a:latin typeface="Calibri"/>
                        </a:rPr>
                        <a:t>7</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Create/Drop Index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CREATE and DROP FUNCTION operations are supported, but the created functions must still be registered in Pig and placed in CLASSPATH for MapReduce.</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0032">
                <a:tc>
                  <a:txBody>
                    <a:bodyPr/>
                    <a:lstStyle/>
                    <a:p>
                      <a:pPr algn="r" fontAlgn="b"/>
                      <a:r>
                        <a:rPr lang="en-US" sz="900" b="0" i="0" u="none" strike="noStrike" dirty="0">
                          <a:solidFill>
                            <a:srgbClr val="000000"/>
                          </a:solidFill>
                          <a:latin typeface="Calibri"/>
                        </a:rPr>
                        <a:t>8</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DESCRIBE </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latin typeface="Calibri"/>
                        </a:rPr>
                        <a:t>Behavior same as Hive. Describe the structure.</a:t>
                      </a:r>
                    </a:p>
                  </a:txBody>
                  <a:tcPr marL="8002" marR="8002" marT="8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276166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HCatalog – DDL Commands</a:t>
            </a:r>
            <a:endParaRPr lang="en-US" dirty="0"/>
          </a:p>
        </p:txBody>
      </p:sp>
      <p:sp>
        <p:nvSpPr>
          <p:cNvPr id="3" name="Content Placeholder 2"/>
          <p:cNvSpPr>
            <a:spLocks noGrp="1"/>
          </p:cNvSpPr>
          <p:nvPr>
            <p:ph idx="1"/>
          </p:nvPr>
        </p:nvSpPr>
        <p:spPr>
          <a:xfrm>
            <a:off x="381000" y="1371600"/>
            <a:ext cx="9223376" cy="4438649"/>
          </a:xfrm>
        </p:spPr>
        <p:txBody>
          <a:bodyPr/>
          <a:lstStyle/>
          <a:p>
            <a:r>
              <a:rPr lang="en-US" dirty="0" smtClean="0"/>
              <a:t>The following </a:t>
            </a:r>
            <a:r>
              <a:rPr lang="en-US" dirty="0" smtClean="0"/>
              <a:t>example shows few DDL commands</a:t>
            </a:r>
            <a:endParaRPr lang="en-US" dirty="0" smtClean="0"/>
          </a:p>
        </p:txBody>
      </p:sp>
      <p:sp>
        <p:nvSpPr>
          <p:cNvPr id="5" name="Rectangle 4"/>
          <p:cNvSpPr/>
          <p:nvPr/>
        </p:nvSpPr>
        <p:spPr>
          <a:xfrm>
            <a:off x="609600" y="2133600"/>
            <a:ext cx="7620000"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smtClean="0"/>
              <a:t>./hcat </a:t>
            </a:r>
            <a:r>
              <a:rPr lang="en-US" sz="1200" dirty="0" smtClean="0"/>
              <a:t>–e "CREATE TABLE IF NOT EXISTS employee ( eid int, name String, salary String, destination String) \ </a:t>
            </a:r>
          </a:p>
          <a:p>
            <a:r>
              <a:rPr lang="en-US" sz="1200" dirty="0" smtClean="0"/>
              <a:t>COMMENT 'Employee details' \ </a:t>
            </a:r>
          </a:p>
          <a:p>
            <a:r>
              <a:rPr lang="en-US" sz="1200" dirty="0" smtClean="0"/>
              <a:t>ROW FORMAT DELIMITED \ </a:t>
            </a:r>
          </a:p>
          <a:p>
            <a:r>
              <a:rPr lang="en-US" sz="1200" dirty="0" smtClean="0"/>
              <a:t>FIELDS TERMINATED BY ‘\t’ \ </a:t>
            </a:r>
          </a:p>
          <a:p>
            <a:r>
              <a:rPr lang="en-US" sz="1200" dirty="0" smtClean="0"/>
              <a:t>LINES TERMINATED BY ‘\n’ \ </a:t>
            </a:r>
          </a:p>
          <a:p>
            <a:r>
              <a:rPr lang="en-US" sz="1200" dirty="0" smtClean="0"/>
              <a:t>STORED AS TEXTFILE;" </a:t>
            </a:r>
            <a:endParaRPr lang="en-US" sz="1200" dirty="0" smtClean="0"/>
          </a:p>
          <a:p>
            <a:endParaRPr lang="en-US" sz="1200" dirty="0" smtClean="0"/>
          </a:p>
          <a:p>
            <a:r>
              <a:rPr lang="en-US" sz="1200" dirty="0" smtClean="0"/>
              <a:t>./</a:t>
            </a:r>
            <a:r>
              <a:rPr lang="en-US" sz="1200" dirty="0" smtClean="0"/>
              <a:t>hcat –e "ALTER TABLE employee CHANGE name ename String</a:t>
            </a:r>
            <a:r>
              <a:rPr lang="en-US" sz="1200" dirty="0" smtClean="0"/>
              <a:t>;“</a:t>
            </a:r>
          </a:p>
          <a:p>
            <a:endParaRPr lang="en-US" sz="1200" dirty="0" smtClean="0"/>
          </a:p>
          <a:p>
            <a:r>
              <a:rPr lang="en-US" sz="1200" dirty="0" smtClean="0"/>
              <a:t>./hcat –e "DROP TABLE IF EXISTS employee</a:t>
            </a:r>
            <a:r>
              <a:rPr lang="en-US" sz="1200" dirty="0" smtClean="0"/>
              <a:t>;“</a:t>
            </a:r>
          </a:p>
          <a:p>
            <a:endParaRPr lang="en-US" sz="1200" dirty="0" smtClean="0"/>
          </a:p>
          <a:p>
            <a:r>
              <a:rPr lang="en-US" sz="1200" dirty="0" smtClean="0"/>
              <a:t>./hcat –e "Show tables</a:t>
            </a:r>
            <a:r>
              <a:rPr lang="en-US" sz="1200" dirty="0" smtClean="0"/>
              <a:t>;“</a:t>
            </a:r>
          </a:p>
          <a:p>
            <a:endParaRPr lang="en-US" sz="1200" dirty="0" smtClean="0"/>
          </a:p>
          <a:p>
            <a:r>
              <a:rPr lang="en-US" sz="1200" dirty="0" smtClean="0"/>
              <a:t>./hcat –e "Show partitions employee</a:t>
            </a:r>
            <a:r>
              <a:rPr lang="en-US" sz="1200" dirty="0" smtClean="0"/>
              <a:t>;“</a:t>
            </a:r>
          </a:p>
          <a:p>
            <a:endParaRPr lang="en-US" sz="1200" dirty="0" smtClean="0"/>
          </a:p>
          <a:p>
            <a:r>
              <a:rPr lang="en-US" sz="1200" dirty="0" smtClean="0"/>
              <a:t>./hcat –e "CREATE VIEW Emp_Deg_View (salary COMMENT ' salary more than 35,000')AS SELECT id, name, salary, designation FROM employee WHERE salary &gt;= 35000</a:t>
            </a:r>
            <a:r>
              <a:rPr lang="en-US" sz="1200" dirty="0" smtClean="0"/>
              <a:t>;“</a:t>
            </a:r>
          </a:p>
          <a:p>
            <a:endParaRPr lang="en-US" sz="1200" dirty="0" smtClean="0"/>
          </a:p>
          <a:p>
            <a:r>
              <a:rPr lang="en-US" sz="1200" dirty="0" smtClean="0"/>
              <a:t>./hcat –e "CREATE INDEX inedx_salary ON TABLE employee(salary) </a:t>
            </a:r>
          </a:p>
          <a:p>
            <a:r>
              <a:rPr lang="en-US" sz="1200" dirty="0" smtClean="0"/>
              <a:t>AS 'org.apache.hadoop.hive.ql.index.compact.CompactIndexHandler';"</a:t>
            </a:r>
            <a:endParaRPr lang="en-US" sz="1200" dirty="0"/>
          </a:p>
        </p:txBody>
      </p:sp>
      <p:sp>
        <p:nvSpPr>
          <p:cNvPr id="6" name="Rectangle 5"/>
          <p:cNvSpPr/>
          <p:nvPr/>
        </p:nvSpPr>
        <p:spPr>
          <a:xfrm>
            <a:off x="914400" y="3841790"/>
            <a:ext cx="8534400" cy="384721"/>
          </a:xfrm>
          <a:prstGeom prst="rect">
            <a:avLst/>
          </a:prstGeom>
        </p:spPr>
        <p:txBody>
          <a:bodyPr wrap="square">
            <a:spAutoFit/>
          </a:bodyPr>
          <a:lstStyle/>
          <a:p>
            <a:r>
              <a:rPr lang="en-US" b="1" dirty="0" smtClean="0"/>
              <a:t> </a:t>
            </a:r>
            <a:endParaRPr lang="en-US" b="1" dirty="0" smtClean="0"/>
          </a:p>
        </p:txBody>
      </p:sp>
    </p:spTree>
    <p:extLst>
      <p:ext uri="{BB962C8B-B14F-4D97-AF65-F5344CB8AC3E}">
        <p14:creationId xmlns="" xmlns:p14="http://schemas.microsoft.com/office/powerpoint/2010/main" val="14911591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BIG-01_Big Data Overview_Training_1">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BIG-01_Big Data Overview_Training_1</Template>
  <TotalTime>4716</TotalTime>
  <Words>1513</Words>
  <Application>Microsoft Office PowerPoint</Application>
  <PresentationFormat>A4 Paper (210x297 mm)</PresentationFormat>
  <Paragraphs>201</Paragraphs>
  <Slides>15</Slides>
  <Notes>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19" baseType="lpstr">
      <vt:lpstr>BIG-01_Big Data Overview_Training_1</vt:lpstr>
      <vt:lpstr>I&amp;D_Learning and Development 2015_Closing Slides</vt:lpstr>
      <vt:lpstr>I&amp;D_Learning and Development 2015_Section break</vt:lpstr>
      <vt:lpstr>think-cell Slide</vt:lpstr>
      <vt:lpstr>Learning &amp; Development  Enabling development, Impacting growth…</vt:lpstr>
      <vt:lpstr>Module Outline</vt:lpstr>
      <vt:lpstr>What is HCatalog?</vt:lpstr>
      <vt:lpstr>Why do we use HCatalog?</vt:lpstr>
      <vt:lpstr>HCatalog Architecture</vt:lpstr>
      <vt:lpstr>HCatalog CLI       </vt:lpstr>
      <vt:lpstr>HCatalog CLI  - Commands      </vt:lpstr>
      <vt:lpstr>HCatalog CLI  - DDL Commands      </vt:lpstr>
      <vt:lpstr>HCatalog – DDL Commands</vt:lpstr>
      <vt:lpstr>HCatalog – Load Data Statement</vt:lpstr>
      <vt:lpstr>HCatalog Tables – Load in PIG </vt:lpstr>
      <vt:lpstr>Running Pig with HCatalog</vt:lpstr>
      <vt:lpstr>Slide 13</vt:lpstr>
      <vt:lpstr>Slide 14</vt:lpstr>
      <vt:lpstr>Slide 15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ilalwani</cp:lastModifiedBy>
  <cp:revision>325</cp:revision>
  <dcterms:created xsi:type="dcterms:W3CDTF">2015-07-09T08:35:18Z</dcterms:created>
  <dcterms:modified xsi:type="dcterms:W3CDTF">2016-11-24T05:22:57Z</dcterms:modified>
</cp:coreProperties>
</file>