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2.xml" ContentType="application/vnd.openxmlformats-officedocument.presentationml.slideLayout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31"/>
  </p:notesMasterIdLst>
  <p:handoutMasterIdLst>
    <p:handoutMasterId r:id="rId32"/>
  </p:handoutMasterIdLst>
  <p:sldIdLst>
    <p:sldId id="407" r:id="rId4"/>
    <p:sldId id="601" r:id="rId5"/>
    <p:sldId id="533" r:id="rId6"/>
    <p:sldId id="603" r:id="rId7"/>
    <p:sldId id="572" r:id="rId8"/>
    <p:sldId id="577" r:id="rId9"/>
    <p:sldId id="578" r:id="rId10"/>
    <p:sldId id="576" r:id="rId11"/>
    <p:sldId id="579" r:id="rId12"/>
    <p:sldId id="580" r:id="rId13"/>
    <p:sldId id="581" r:id="rId14"/>
    <p:sldId id="584" r:id="rId15"/>
    <p:sldId id="582" r:id="rId16"/>
    <p:sldId id="583" r:id="rId17"/>
    <p:sldId id="498" r:id="rId18"/>
    <p:sldId id="585" r:id="rId19"/>
    <p:sldId id="586" r:id="rId20"/>
    <p:sldId id="587" r:id="rId21"/>
    <p:sldId id="590" r:id="rId22"/>
    <p:sldId id="588" r:id="rId23"/>
    <p:sldId id="589" r:id="rId24"/>
    <p:sldId id="592" r:id="rId25"/>
    <p:sldId id="591" r:id="rId26"/>
    <p:sldId id="593" r:id="rId27"/>
    <p:sldId id="458" r:id="rId28"/>
    <p:sldId id="594" r:id="rId29"/>
    <p:sldId id="329" r:id="rId30"/>
  </p:sldIdLst>
  <p:sldSz cx="9906000" cy="6858000" type="A4"/>
  <p:notesSz cx="6797675" cy="9874250"/>
  <p:custDataLst>
    <p:tags r:id="rId3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 autoAdjust="0"/>
    <p:restoredTop sz="88889" autoAdjust="0"/>
  </p:normalViewPr>
  <p:slideViewPr>
    <p:cSldViewPr>
      <p:cViewPr>
        <p:scale>
          <a:sx n="75" d="100"/>
          <a:sy n="75" d="100"/>
        </p:scale>
        <p:origin x="-1146" y="66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outlineViewPr>
    <p:cViewPr>
      <p:scale>
        <a:sx n="33" d="100"/>
        <a:sy n="33" d="100"/>
      </p:scale>
      <p:origin x="12" y="896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62"/>
    </p:cViewPr>
  </p:sorterViewPr>
  <p:notesViewPr>
    <p:cSldViewPr>
      <p:cViewPr varScale="1">
        <p:scale>
          <a:sx n="52" d="100"/>
          <a:sy n="52" d="100"/>
        </p:scale>
        <p:origin x="-2592" y="-84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3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5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5.v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584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836712"/>
            <a:ext cx="468052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72480" y="836712"/>
            <a:ext cx="468052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920560" y="6327775"/>
            <a:ext cx="713713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8C05B1C-C01C-4028-B5E8-1C87DF19B7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728" y="6327775"/>
            <a:ext cx="858176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was partially supported by the SCAPE Project.</a:t>
            </a:r>
          </a:p>
          <a:p>
            <a:pPr>
              <a:defRPr/>
            </a:pPr>
            <a:r>
              <a:rPr lang="en-US"/>
              <a:t>The SCAPE project is co‐funded by the European Union under FP7 ICT‐2009.4.1 (Grant Agreement number 270137).</a:t>
            </a:r>
            <a:endParaRPr lang="en-US" i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3118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66368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50252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2756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17293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39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73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-2362200" y="2590800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35039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9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7.png"/><Relationship Id="rId25" Type="http://schemas.openxmlformats.org/officeDocument/2006/relationships/image" Target="../media/image11.gif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2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0.png"/><Relationship Id="rId10" Type="http://schemas.openxmlformats.org/officeDocument/2006/relationships/tags" Target="../tags/tag40.xml"/><Relationship Id="rId19" Type="http://schemas.openxmlformats.org/officeDocument/2006/relationships/image" Target="../media/image8.png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12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6.bin"/><Relationship Id="rId5" Type="http://schemas.openxmlformats.org/officeDocument/2006/relationships/vmlDrawing" Target="../drawings/vmlDrawing16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1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1"/>
            <a:ext cx="9905999" cy="80192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6350000" y="6427222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BIG-04_Cloudera Hadoop Developer_Slides-Module01_V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20" r:id="rId11"/>
  </p:sldLayoutIdLst>
  <p:transition/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ransition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oleObject" Target="../embeddings/oleObject20.bin"/><Relationship Id="rId2" Type="http://schemas.openxmlformats.org/officeDocument/2006/relationships/tags" Target="../tags/tag49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8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149" y="5791200"/>
            <a:ext cx="5861051" cy="381000"/>
          </a:xfrm>
        </p:spPr>
        <p:txBody>
          <a:bodyPr/>
          <a:lstStyle/>
          <a:p>
            <a:r>
              <a:rPr lang="fr-FR" sz="2400" b="1" dirty="0" smtClean="0"/>
              <a:t>Hadoop 2.0 &amp; YARN </a:t>
            </a:r>
            <a:r>
              <a:rPr lang="fr-FR" sz="2400" b="1" dirty="0" smtClean="0"/>
              <a:t>– Module </a:t>
            </a:r>
            <a:r>
              <a:rPr lang="fr-FR" sz="2400" b="1" dirty="0" smtClean="0"/>
              <a:t>03</a:t>
            </a:r>
            <a:endParaRPr lang="fr-FR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11149" y="5410200"/>
            <a:ext cx="5861051" cy="38100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BIG-04</a:t>
            </a:r>
          </a:p>
        </p:txBody>
      </p:sp>
    </p:spTree>
    <p:extLst>
      <p:ext uri="{BB962C8B-B14F-4D97-AF65-F5344CB8AC3E}">
        <p14:creationId xmlns="" xmlns:p14="http://schemas.microsoft.com/office/powerpoint/2010/main" val="3817146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HDFS High Availability(continued).... </a:t>
            </a:r>
            <a:r>
              <a:rPr lang="en-GB" altLang="en-US" b="1" dirty="0" smtClean="0"/>
              <a:t>Quorum Journal Manager</a:t>
            </a:r>
            <a:endParaRPr lang="de-AT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75993" y="3236640"/>
            <a:ext cx="29540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http://www.flower-india.in/</a:t>
            </a:r>
            <a:endParaRPr lang="en-US" dirty="0"/>
          </a:p>
        </p:txBody>
      </p:sp>
      <p:pic>
        <p:nvPicPr>
          <p:cNvPr id="79053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7715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New Components in Hadoop 2.x- </a:t>
            </a:r>
            <a:r>
              <a:rPr lang="en-GB" altLang="en-US" b="1" dirty="0" smtClean="0"/>
              <a:t>Automatic Failover</a:t>
            </a:r>
            <a:endParaRPr lang="de-AT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75993" y="3236640"/>
            <a:ext cx="29540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http://www.flower-india.in/</a:t>
            </a:r>
            <a:endParaRPr lang="en-US" dirty="0"/>
          </a:p>
        </p:txBody>
      </p:sp>
      <p:pic>
        <p:nvPicPr>
          <p:cNvPr id="79155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4425" y="1191419"/>
            <a:ext cx="7677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YARN/MRv2</a:t>
            </a:r>
            <a:endParaRPr lang="de-AT" alt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1066801" y="1255713"/>
            <a:ext cx="8497888" cy="5011737"/>
          </a:xfrm>
        </p:spPr>
        <p:txBody>
          <a:bodyPr/>
          <a:lstStyle/>
          <a:p>
            <a:r>
              <a:rPr lang="en-US" b="1" dirty="0" smtClean="0"/>
              <a:t>YARN</a:t>
            </a:r>
            <a:r>
              <a:rPr lang="en-US" dirty="0" smtClean="0"/>
              <a:t> = Yet Another Resource Negotiator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YARN splits up the functionality of Job Tracker in Hadoop 1.x into two separate processes: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Resource Manager</a:t>
            </a:r>
            <a:r>
              <a:rPr lang="en-US" dirty="0" smtClean="0"/>
              <a:t>: for allocating resources and scheduling applications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Application Master</a:t>
            </a:r>
            <a:r>
              <a:rPr lang="en-US" dirty="0" smtClean="0"/>
              <a:t>: for executing applications and providing failover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YARN/MRv2(continued)</a:t>
            </a:r>
            <a:endParaRPr lang="de-AT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418137" y="1828800"/>
            <a:ext cx="4487863" cy="4438649"/>
          </a:xfrm>
        </p:spPr>
        <p:txBody>
          <a:bodyPr/>
          <a:lstStyle/>
          <a:p>
            <a:r>
              <a:rPr lang="en-US" dirty="0" smtClean="0"/>
              <a:t>Resource Management </a:t>
            </a:r>
          </a:p>
          <a:p>
            <a:r>
              <a:rPr lang="en-US" dirty="0" smtClean="0"/>
              <a:t>Job Scheduling &amp; Monitoring </a:t>
            </a:r>
          </a:p>
          <a:p>
            <a:endParaRPr lang="en-US" dirty="0" smtClean="0"/>
          </a:p>
          <a:p>
            <a:r>
              <a:rPr lang="en-US" dirty="0" smtClean="0"/>
              <a:t>Resource Manager 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Applications Manager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 Master </a:t>
            </a:r>
          </a:p>
          <a:p>
            <a:r>
              <a:rPr lang="en-US" dirty="0" smtClean="0"/>
              <a:t>Node Managers </a:t>
            </a:r>
          </a:p>
          <a:p>
            <a:endParaRPr lang="en-US" dirty="0"/>
          </a:p>
        </p:txBody>
      </p:sp>
      <p:pic>
        <p:nvPicPr>
          <p:cNvPr id="792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4487862" cy="350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YARN/MRv2 (continued)</a:t>
            </a:r>
            <a:endParaRPr lang="de-AT" alt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04801" y="1066800"/>
            <a:ext cx="9259888" cy="5200649"/>
          </a:xfrm>
        </p:spPr>
        <p:txBody>
          <a:bodyPr/>
          <a:lstStyle/>
          <a:p>
            <a:r>
              <a:rPr lang="en-US" sz="1800" dirty="0" smtClean="0"/>
              <a:t>Split up the two major functionalities of the Job Tracker, resource management and job scheduling/monitoring, into separate daemons</a:t>
            </a:r>
            <a:r>
              <a:rPr lang="en-US" dirty="0" smtClean="0"/>
              <a:t>. </a:t>
            </a:r>
          </a:p>
          <a:p>
            <a:pPr lvl="1"/>
            <a:r>
              <a:rPr lang="en-US" sz="1700" dirty="0" smtClean="0"/>
              <a:t>Resource Manager (</a:t>
            </a:r>
            <a:r>
              <a:rPr lang="en-US" sz="1700" i="1" dirty="0" smtClean="0"/>
              <a:t>RM) and per-application Application Master (AM). </a:t>
            </a:r>
            <a:endParaRPr lang="en-US" sz="1700" dirty="0" smtClean="0"/>
          </a:p>
          <a:p>
            <a:r>
              <a:rPr lang="en-US" sz="1800" dirty="0" smtClean="0"/>
              <a:t>The Resource Manager and per-node slave, the Node Manager (</a:t>
            </a:r>
            <a:r>
              <a:rPr lang="en-US" sz="1800" i="1" dirty="0" smtClean="0"/>
              <a:t>NM), form the data-computation framework </a:t>
            </a:r>
            <a:endParaRPr lang="en-US" sz="1800" dirty="0" smtClean="0"/>
          </a:p>
          <a:p>
            <a:r>
              <a:rPr lang="en-US" sz="1800" dirty="0" smtClean="0"/>
              <a:t>The per-application Application Master is, in effect, a framework specific library and is tasked with negotiating resources from the Resource Manager and working with the Node Manager to execute and monitor the tasks. </a:t>
            </a:r>
          </a:p>
          <a:p>
            <a:r>
              <a:rPr lang="en-US" sz="1800" dirty="0" smtClean="0"/>
              <a:t>The Yarn Cluster consists of a single Resource manager which has 2 components </a:t>
            </a:r>
          </a:p>
          <a:p>
            <a:pPr lvl="1"/>
            <a:r>
              <a:rPr lang="en-US" sz="1700" b="1" dirty="0" smtClean="0"/>
              <a:t>Scheduler – </a:t>
            </a:r>
            <a:r>
              <a:rPr lang="en-US" sz="1700" dirty="0" smtClean="0"/>
              <a:t>Manages and enforces resource scheduling policy in the cluster, Ex- Capacity scheduler , FIFO scheduler, Fair Scheduler. </a:t>
            </a:r>
          </a:p>
          <a:p>
            <a:pPr lvl="1"/>
            <a:r>
              <a:rPr lang="en-US" sz="1700" b="1" dirty="0" smtClean="0"/>
              <a:t>Applications Manager – </a:t>
            </a:r>
            <a:r>
              <a:rPr lang="en-US" sz="1700" dirty="0" smtClean="0"/>
              <a:t>Manages Applications Master in the cluster, i.e., it is responsible for starting application masters and monitoring and restarting them on different nodes in case of failure</a:t>
            </a:r>
          </a:p>
          <a:p>
            <a:r>
              <a:rPr lang="en-US" sz="1800" dirty="0" smtClean="0"/>
              <a:t>The cluster also consists of Containers ,Node Managers(NM) &amp; Application Masters(AM). </a:t>
            </a:r>
          </a:p>
          <a:p>
            <a:r>
              <a:rPr lang="en-US" sz="1800" dirty="0" smtClean="0"/>
              <a:t>There will be as many Application Masters as the number of jobs running. </a:t>
            </a:r>
          </a:p>
          <a:p>
            <a:endParaRPr lang="en-US" sz="1800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YARN/MRv2- </a:t>
            </a:r>
            <a:r>
              <a:rPr lang="en-GB" altLang="en-US" b="1" dirty="0" smtClean="0"/>
              <a:t>Components of YARN</a:t>
            </a:r>
            <a:endParaRPr lang="de-AT" altLang="en-US" b="1" dirty="0" smtClean="0"/>
          </a:p>
        </p:txBody>
      </p:sp>
      <p:pic>
        <p:nvPicPr>
          <p:cNvPr id="738305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00969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YARN/MRv2- </a:t>
            </a:r>
            <a:r>
              <a:rPr lang="en-GB" altLang="en-US" b="1" dirty="0" smtClean="0"/>
              <a:t>Life cycle of a YARN Application</a:t>
            </a:r>
            <a:endParaRPr lang="de-AT" altLang="en-US" b="1" dirty="0" smtClean="0"/>
          </a:p>
        </p:txBody>
      </p:sp>
      <p:pic>
        <p:nvPicPr>
          <p:cNvPr id="7946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172369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YARN/MRv2- </a:t>
            </a:r>
            <a:r>
              <a:rPr lang="en-GB" altLang="en-US" b="1" dirty="0" smtClean="0"/>
              <a:t>A cluster view example</a:t>
            </a:r>
            <a:endParaRPr lang="de-AT" altLang="en-US" b="1" dirty="0" smtClean="0"/>
          </a:p>
        </p:txBody>
      </p:sp>
      <p:pic>
        <p:nvPicPr>
          <p:cNvPr id="7956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5863" y="1100931"/>
            <a:ext cx="75342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Quiz</a:t>
            </a:r>
            <a:endParaRPr lang="de-AT" altLang="en-US" dirty="0" smtClean="0"/>
          </a:p>
        </p:txBody>
      </p:sp>
      <p:sp>
        <p:nvSpPr>
          <p:cNvPr id="17413" name="Inhaltsplatzhalter 1"/>
          <p:cNvSpPr>
            <a:spLocks noGrp="1"/>
          </p:cNvSpPr>
          <p:nvPr>
            <p:ph idx="4294967295"/>
          </p:nvPr>
        </p:nvSpPr>
        <p:spPr>
          <a:xfrm>
            <a:off x="271727" y="836613"/>
            <a:ext cx="9362546" cy="547211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1. True or False: A Name Node can contain multiple namespaces in Hadoop 2.x?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2. What is the key benefit of the new YARN framework?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3. What are the three main components of YARN? </a:t>
            </a:r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Quiz-Answers</a:t>
            </a:r>
            <a:endParaRPr lang="de-AT" altLang="en-US" dirty="0" smtClean="0"/>
          </a:p>
        </p:txBody>
      </p:sp>
      <p:sp>
        <p:nvSpPr>
          <p:cNvPr id="17413" name="Inhaltsplatzhalter 1"/>
          <p:cNvSpPr>
            <a:spLocks noGrp="1"/>
          </p:cNvSpPr>
          <p:nvPr>
            <p:ph idx="4294967295"/>
          </p:nvPr>
        </p:nvSpPr>
        <p:spPr>
          <a:xfrm>
            <a:off x="271727" y="836613"/>
            <a:ext cx="9362546" cy="547211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1. False. A Name Node can represent only a single namespace.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2. Hadoop jobs are no longer restricted to Map Reduce. With YARN, any type of computing paradigm can be implemented to run on Hadoop.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3. Resource Manager, Node Manager and Application Master </a:t>
            </a:r>
            <a:endParaRPr lang="en-GB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outline(continued)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1312" y="1255713"/>
            <a:ext cx="9031287" cy="4306887"/>
          </a:xfrm>
        </p:spPr>
        <p:txBody>
          <a:bodyPr/>
          <a:lstStyle/>
          <a:p>
            <a:r>
              <a:rPr lang="en-GB" altLang="en-US" dirty="0" smtClean="0"/>
              <a:t>Difference </a:t>
            </a:r>
            <a:r>
              <a:rPr lang="en-GB" altLang="en-US" dirty="0" smtClean="0"/>
              <a:t>between Hadoop 1.0 and 2.0</a:t>
            </a:r>
          </a:p>
          <a:p>
            <a:r>
              <a:rPr lang="en-GB" altLang="en-US" dirty="0" smtClean="0"/>
              <a:t>New Components in Hadoop 2.x</a:t>
            </a:r>
          </a:p>
          <a:p>
            <a:r>
              <a:rPr lang="en-GB" altLang="en-US" dirty="0" smtClean="0"/>
              <a:t>YARN/MRv2</a:t>
            </a:r>
          </a:p>
          <a:p>
            <a:r>
              <a:rPr lang="en-GB" altLang="en-US" dirty="0" smtClean="0"/>
              <a:t>Configuration Files in Hadoop 2.x</a:t>
            </a:r>
          </a:p>
          <a:p>
            <a:r>
              <a:rPr lang="en-GB" altLang="en-US" dirty="0" smtClean="0"/>
              <a:t>Major Hadoop Distributors/Vendors</a:t>
            </a:r>
          </a:p>
          <a:p>
            <a:r>
              <a:rPr lang="en-GB" altLang="en-US" dirty="0" smtClean="0"/>
              <a:t>Cluster Management &amp; Monitoring</a:t>
            </a:r>
          </a:p>
          <a:p>
            <a:r>
              <a:rPr lang="en-GB" altLang="en-US" dirty="0" smtClean="0"/>
              <a:t>Hadoop Downloads</a:t>
            </a:r>
          </a:p>
          <a:p>
            <a:r>
              <a:rPr lang="en-GB" altLang="en-US" dirty="0" smtClean="0"/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320004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Configuration Files in Hadoop 2.x</a:t>
            </a:r>
            <a:endParaRPr lang="de-AT" altLang="en-US" dirty="0" smtClean="0"/>
          </a:p>
        </p:txBody>
      </p:sp>
      <p:pic>
        <p:nvPicPr>
          <p:cNvPr id="7966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3" y="1828800"/>
            <a:ext cx="9363075" cy="340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Major Hadoop Distributors/Vendors</a:t>
            </a:r>
            <a:endParaRPr lang="de-AT" altLang="en-US" dirty="0" smtClean="0"/>
          </a:p>
        </p:txBody>
      </p:sp>
      <p:pic>
        <p:nvPicPr>
          <p:cNvPr id="797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304925"/>
            <a:ext cx="8048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25616" t="1713" r="29064" b="76017"/>
          <a:stretch>
            <a:fillRect/>
          </a:stretch>
        </p:blipFill>
        <p:spPr bwMode="auto">
          <a:xfrm>
            <a:off x="1066800" y="1676400"/>
            <a:ext cx="215704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Major Hadoop Distributors/Vendors(continued)</a:t>
            </a:r>
            <a:endParaRPr lang="de-AT" altLang="en-US" dirty="0" smtClean="0"/>
          </a:p>
        </p:txBody>
      </p:sp>
      <p:pic>
        <p:nvPicPr>
          <p:cNvPr id="7976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17085"/>
            <a:ext cx="5105400" cy="53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Cluster Management &amp; Monitoring</a:t>
            </a:r>
            <a:endParaRPr lang="de-AT" altLang="en-US" dirty="0" smtClean="0"/>
          </a:p>
        </p:txBody>
      </p:sp>
      <p:sp>
        <p:nvSpPr>
          <p:cNvPr id="17413" name="Inhaltsplatzhalter 1"/>
          <p:cNvSpPr>
            <a:spLocks noGrp="1"/>
          </p:cNvSpPr>
          <p:nvPr>
            <p:ph idx="4294967295"/>
          </p:nvPr>
        </p:nvSpPr>
        <p:spPr>
          <a:xfrm>
            <a:off x="271727" y="836613"/>
            <a:ext cx="9362546" cy="5472112"/>
          </a:xfrm>
        </p:spPr>
        <p:txBody>
          <a:bodyPr/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Apache Ambari</a:t>
            </a:r>
          </a:p>
          <a:p>
            <a:pPr lvl="1"/>
            <a:r>
              <a:rPr lang="en-US" dirty="0" smtClean="0"/>
              <a:t>Open source management platform for provisioning, managing, monitoring and securing Apache Hadoop clusters</a:t>
            </a:r>
          </a:p>
          <a:p>
            <a:pPr lvl="1"/>
            <a:r>
              <a:rPr lang="en-US" dirty="0" smtClean="0"/>
              <a:t>makes Hadoop management simpler by providing a consistent, secure platform for operational control</a:t>
            </a:r>
          </a:p>
          <a:p>
            <a:pPr lvl="1"/>
            <a:r>
              <a:rPr lang="en-US" dirty="0" smtClean="0"/>
              <a:t>provides an intuitive Web UI as well as a robust REST API</a:t>
            </a:r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Cloudera Manager</a:t>
            </a:r>
          </a:p>
          <a:p>
            <a:pPr lvl="1"/>
            <a:r>
              <a:rPr lang="en-US" dirty="0" smtClean="0"/>
              <a:t>Cloudera Manager is an end-to-end application for managing CDH clusters</a:t>
            </a:r>
          </a:p>
          <a:p>
            <a:pPr lvl="1"/>
            <a:r>
              <a:rPr lang="en-US" dirty="0" smtClean="0"/>
              <a:t>deploy and centrally operate the complete CDH stack and other managed services</a:t>
            </a:r>
          </a:p>
          <a:p>
            <a:pPr lvl="1"/>
            <a:r>
              <a:rPr lang="en-US" dirty="0" smtClean="0"/>
              <a:t> gives you a cluster-wide, real-time view of hosts and services running; provides a single, central console to enact configuration changes across your cluster</a:t>
            </a:r>
            <a:endParaRPr lang="en-GB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en-US" dirty="0" smtClean="0"/>
              <a:t>Hadoop Downloads</a:t>
            </a:r>
          </a:p>
        </p:txBody>
      </p:sp>
      <p:sp>
        <p:nvSpPr>
          <p:cNvPr id="17413" name="Inhaltsplatzhalter 1"/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9362546" cy="5472112"/>
          </a:xfrm>
        </p:spPr>
        <p:txBody>
          <a:bodyPr/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Hadoop can be downloaded from apache website and can be installed on UNIX machine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Alternatively </a:t>
            </a:r>
            <a:r>
              <a:rPr lang="en-GB" altLang="en-US" dirty="0" err="1" smtClean="0"/>
              <a:t>cloudera</a:t>
            </a:r>
            <a:r>
              <a:rPr lang="en-GB" altLang="en-US" dirty="0" smtClean="0"/>
              <a:t> distribution for </a:t>
            </a:r>
            <a:r>
              <a:rPr lang="en-GB" altLang="en-US" dirty="0" err="1" smtClean="0"/>
              <a:t>hadoop</a:t>
            </a:r>
            <a:r>
              <a:rPr lang="en-GB" altLang="en-US" dirty="0" smtClean="0"/>
              <a:t>(CDH) can be downloaded from </a:t>
            </a:r>
            <a:r>
              <a:rPr lang="en-GB" altLang="en-US" dirty="0" err="1" smtClean="0"/>
              <a:t>cloudera</a:t>
            </a:r>
            <a:r>
              <a:rPr lang="en-GB" altLang="en-US" dirty="0" smtClean="0"/>
              <a:t> website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Another option is to download </a:t>
            </a:r>
            <a:r>
              <a:rPr lang="en-GB" altLang="en-US" dirty="0" err="1" smtClean="0"/>
              <a:t>hortonworks</a:t>
            </a:r>
            <a:r>
              <a:rPr lang="en-GB" altLang="en-US" dirty="0" smtClean="0"/>
              <a:t> from its official website.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209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209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Thank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You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Difference between Hadoop 1.0 and </a:t>
            </a:r>
            <a:r>
              <a:rPr lang="en-GB" altLang="en-US" dirty="0" smtClean="0"/>
              <a:t>2.0</a:t>
            </a:r>
            <a:endParaRPr lang="de-AT" altLang="en-US" dirty="0" smtClean="0"/>
          </a:p>
        </p:txBody>
      </p:sp>
      <p:pic>
        <p:nvPicPr>
          <p:cNvPr id="739329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9163082" cy="405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9163082" cy="405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Difference between Hadoop 1.0 and </a:t>
            </a:r>
            <a:r>
              <a:rPr lang="en-GB" altLang="en-US" dirty="0" smtClean="0"/>
              <a:t>2.0(continued)</a:t>
            </a:r>
            <a:endParaRPr lang="de-AT" altLang="en-US" dirty="0" smtClean="0"/>
          </a:p>
        </p:txBody>
      </p:sp>
      <p:pic>
        <p:nvPicPr>
          <p:cNvPr id="785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42975"/>
            <a:ext cx="71628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New Components in Hadoop 2.x</a:t>
            </a:r>
            <a:endParaRPr lang="de-AT" altLang="en-US" dirty="0" smtClean="0"/>
          </a:p>
        </p:txBody>
      </p:sp>
      <p:sp>
        <p:nvSpPr>
          <p:cNvPr id="16389" name="Inhaltsplatzhalter 1"/>
          <p:cNvSpPr>
            <a:spLocks noGrp="1"/>
          </p:cNvSpPr>
          <p:nvPr>
            <p:ph idx="4294967295"/>
          </p:nvPr>
        </p:nvSpPr>
        <p:spPr>
          <a:xfrm>
            <a:off x="271727" y="836613"/>
            <a:ext cx="9362546" cy="5472112"/>
          </a:xfrm>
        </p:spPr>
        <p:txBody>
          <a:bodyPr/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HDFS Federation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Multiple Federated Name Nodes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Multiple Namespaces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HDFS High Availability(HA)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Automatic Failover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YARN (Yet Another Resource Negotiator)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New Components in Hadoop 2.x- </a:t>
            </a:r>
            <a:r>
              <a:rPr lang="en-GB" altLang="en-US" b="1" dirty="0" smtClean="0"/>
              <a:t>HDFS Federation</a:t>
            </a:r>
            <a:endParaRPr lang="de-AT" altLang="en-US" b="1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Webster’s: a </a:t>
            </a:r>
            <a:r>
              <a:rPr lang="en-US" b="1" dirty="0" smtClean="0"/>
              <a:t>federation</a:t>
            </a:r>
            <a:r>
              <a:rPr lang="en-US" dirty="0" smtClean="0"/>
              <a:t>  is an organization or group within smaller divisions have some degree of internal autonomy</a:t>
            </a:r>
          </a:p>
          <a:p>
            <a:endParaRPr lang="en-US" dirty="0" smtClean="0"/>
          </a:p>
          <a:p>
            <a:r>
              <a:rPr lang="en-US" dirty="0" smtClean="0"/>
              <a:t>HDFS Federation refers to the ability of Name Nodes to work independent of each other.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Federation allows</a:t>
            </a:r>
          </a:p>
          <a:p>
            <a:pPr lvl="1"/>
            <a:r>
              <a:rPr lang="en-US" dirty="0" smtClean="0"/>
              <a:t>a cluster to scale by adding name nodes, each of which manages a portion of file system namespace.</a:t>
            </a:r>
          </a:p>
          <a:p>
            <a:pPr lvl="1"/>
            <a:r>
              <a:rPr lang="en-US" dirty="0" smtClean="0"/>
              <a:t>Example: One name node manages files under /user and second may manage files under /share directory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New Components in Hadoop 2.x- </a:t>
            </a:r>
            <a:r>
              <a:rPr lang="en-GB" altLang="en-US" b="1" dirty="0" smtClean="0"/>
              <a:t>Multiple Federated Name Node</a:t>
            </a:r>
            <a:endParaRPr lang="de-AT" altLang="en-US" b="1" dirty="0" smtClean="0"/>
          </a:p>
        </p:txBody>
      </p:sp>
      <p:pic>
        <p:nvPicPr>
          <p:cNvPr id="78745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8238" y="1139031"/>
            <a:ext cx="76295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New Components in Hadoop 2.x- </a:t>
            </a:r>
            <a:r>
              <a:rPr lang="en-GB" altLang="en-US" b="1" dirty="0" smtClean="0"/>
              <a:t>Multiple Namespaces</a:t>
            </a:r>
            <a:endParaRPr lang="de-AT" alt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75993" y="3236640"/>
            <a:ext cx="29540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http://www.flower-india.in/</a:t>
            </a:r>
            <a:endParaRPr lang="en-US" dirty="0"/>
          </a:p>
        </p:txBody>
      </p:sp>
      <p:pic>
        <p:nvPicPr>
          <p:cNvPr id="78848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353344"/>
            <a:ext cx="75152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New Components in Hadoop 2.x- </a:t>
            </a:r>
            <a:r>
              <a:rPr lang="en-GB" altLang="en-US" b="1" dirty="0" smtClean="0"/>
              <a:t>HDFS High Availability(HA)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066801" y="1447800"/>
            <a:ext cx="7391399" cy="4819649"/>
          </a:xfrm>
        </p:spPr>
        <p:txBody>
          <a:bodyPr/>
          <a:lstStyle/>
          <a:p>
            <a:r>
              <a:rPr lang="en-US" dirty="0" smtClean="0"/>
              <a:t>In prior versions of Hadoop, the Name Node was a single point of failure that required additional tools to achieve High Availability </a:t>
            </a:r>
          </a:p>
          <a:p>
            <a:endParaRPr lang="en-US" dirty="0" smtClean="0"/>
          </a:p>
          <a:p>
            <a:r>
              <a:rPr lang="en-US" dirty="0" smtClean="0"/>
              <a:t>In Hadoop 2.0, Name Node HA is now achieved using the built-in Quorum Journal Manager Framework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IG-01_Big Data Overview_Training_1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BIG-01_Big Data Overview_Training_1</Template>
  <TotalTime>4161</TotalTime>
  <Words>743</Words>
  <Application>Microsoft Office PowerPoint</Application>
  <PresentationFormat>A4 Paper (210x297 mm)</PresentationFormat>
  <Paragraphs>128</Paragraphs>
  <Slides>27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BIG-01_Big Data Overview_Training_1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Module outline(continued) </vt:lpstr>
      <vt:lpstr>Difference between Hadoop 1.0 and 2.0</vt:lpstr>
      <vt:lpstr>Difference between Hadoop 1.0 and 2.0(continued)</vt:lpstr>
      <vt:lpstr>New Components in Hadoop 2.x</vt:lpstr>
      <vt:lpstr>New Components in Hadoop 2.x- HDFS Federation</vt:lpstr>
      <vt:lpstr>New Components in Hadoop 2.x- Multiple Federated Name Node</vt:lpstr>
      <vt:lpstr>New Components in Hadoop 2.x- Multiple Namespaces</vt:lpstr>
      <vt:lpstr>New Components in Hadoop 2.x- HDFS High Availability(HA)</vt:lpstr>
      <vt:lpstr>HDFS High Availability(continued).... Quorum Journal Manager</vt:lpstr>
      <vt:lpstr>New Components in Hadoop 2.x- Automatic Failover</vt:lpstr>
      <vt:lpstr>YARN/MRv2</vt:lpstr>
      <vt:lpstr>YARN/MRv2(continued)</vt:lpstr>
      <vt:lpstr>YARN/MRv2 (continued)</vt:lpstr>
      <vt:lpstr>YARN/MRv2- Components of YARN</vt:lpstr>
      <vt:lpstr>YARN/MRv2- Life cycle of a YARN Application</vt:lpstr>
      <vt:lpstr>YARN/MRv2- A cluster view example</vt:lpstr>
      <vt:lpstr>Quiz</vt:lpstr>
      <vt:lpstr>Quiz-Answers</vt:lpstr>
      <vt:lpstr>Configuration Files in Hadoop 2.x</vt:lpstr>
      <vt:lpstr>Major Hadoop Distributors/Vendors</vt:lpstr>
      <vt:lpstr>Major Hadoop Distributors/Vendors(continued)</vt:lpstr>
      <vt:lpstr>Cluster Management &amp; Monitoring</vt:lpstr>
      <vt:lpstr>Hadoop Downloads</vt:lpstr>
      <vt:lpstr>Slide 25</vt:lpstr>
      <vt:lpstr>Slide 26</vt:lpstr>
      <vt:lpstr>Slide 27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vijoshi</cp:lastModifiedBy>
  <cp:revision>322</cp:revision>
  <dcterms:created xsi:type="dcterms:W3CDTF">2015-07-09T08:35:18Z</dcterms:created>
  <dcterms:modified xsi:type="dcterms:W3CDTF">2016-05-18T10:24:23Z</dcterms:modified>
</cp:coreProperties>
</file>