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35"/>
  </p:notesMasterIdLst>
  <p:handoutMasterIdLst>
    <p:handoutMasterId r:id="rId36"/>
  </p:handoutMasterIdLst>
  <p:sldIdLst>
    <p:sldId id="407" r:id="rId4"/>
    <p:sldId id="512" r:id="rId5"/>
    <p:sldId id="576" r:id="rId6"/>
    <p:sldId id="579" r:id="rId7"/>
    <p:sldId id="595" r:id="rId8"/>
    <p:sldId id="608" r:id="rId9"/>
    <p:sldId id="609" r:id="rId10"/>
    <p:sldId id="610" r:id="rId11"/>
    <p:sldId id="612" r:id="rId12"/>
    <p:sldId id="580" r:id="rId13"/>
    <p:sldId id="581" r:id="rId14"/>
    <p:sldId id="584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613" r:id="rId28"/>
    <p:sldId id="615" r:id="rId29"/>
    <p:sldId id="614" r:id="rId30"/>
    <p:sldId id="616" r:id="rId31"/>
    <p:sldId id="458" r:id="rId32"/>
    <p:sldId id="594" r:id="rId33"/>
    <p:sldId id="329" r:id="rId34"/>
  </p:sldIdLst>
  <p:sldSz cx="9906000" cy="6858000" type="A4"/>
  <p:notesSz cx="6797675" cy="9874250"/>
  <p:custDataLst>
    <p:tags r:id="rId3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94576" autoAdjust="0"/>
  </p:normalViewPr>
  <p:slideViewPr>
    <p:cSldViewPr>
      <p:cViewPr>
        <p:scale>
          <a:sx n="75" d="100"/>
          <a:sy n="75" d="100"/>
        </p:scale>
        <p:origin x="-1146" y="-72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outlineViewPr>
    <p:cViewPr>
      <p:scale>
        <a:sx n="33" d="100"/>
        <a:sy n="33" d="100"/>
      </p:scale>
      <p:origin x="12" y="896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62"/>
    </p:cViewPr>
  </p:sorterViewPr>
  <p:notesViewPr>
    <p:cSldViewPr>
      <p:cViewPr varScale="1">
        <p:scale>
          <a:sx n="52" d="100"/>
          <a:sy n="52" d="100"/>
        </p:scale>
        <p:origin x="-2592" y="-84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5/18/2016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38188"/>
            <a:ext cx="5348287" cy="3703637"/>
          </a:xfrm>
          <a:prstGeom prst="rect">
            <a:avLst/>
          </a:prstGeo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51" y="4690945"/>
            <a:ext cx="5438140" cy="4443077"/>
          </a:xfrm>
          <a:prstGeom prst="rect">
            <a:avLst/>
          </a:prstGeom>
          <a:noFill/>
          <a:ln/>
        </p:spPr>
        <p:txBody>
          <a:bodyPr lIns="95610" tIns="47805" rIns="95610" bIns="47805"/>
          <a:lstStyle/>
          <a:p>
            <a:endParaRPr lang="en-I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38188"/>
            <a:ext cx="5348287" cy="3703637"/>
          </a:xfrm>
          <a:prstGeom prst="rect">
            <a:avLst/>
          </a:prstGeo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51" y="4690945"/>
            <a:ext cx="5438140" cy="4443077"/>
          </a:xfrm>
          <a:prstGeom prst="rect">
            <a:avLst/>
          </a:prstGeom>
          <a:noFill/>
          <a:ln/>
        </p:spPr>
        <p:txBody>
          <a:bodyPr lIns="95610" tIns="47805" rIns="95610" bIns="47805"/>
          <a:lstStyle/>
          <a:p>
            <a:endParaRPr lang="en-I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38188"/>
            <a:ext cx="5348287" cy="3703637"/>
          </a:xfrm>
          <a:prstGeom prst="rect">
            <a:avLst/>
          </a:prstGeo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51" y="4690945"/>
            <a:ext cx="5438140" cy="4443077"/>
          </a:xfrm>
          <a:prstGeom prst="rect">
            <a:avLst/>
          </a:prstGeom>
          <a:noFill/>
          <a:ln/>
        </p:spPr>
        <p:txBody>
          <a:bodyPr lIns="95610" tIns="47805" rIns="95610" bIns="47805"/>
          <a:lstStyle/>
          <a:p>
            <a:endParaRPr lang="en-I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38188"/>
            <a:ext cx="5348287" cy="3703637"/>
          </a:xfrm>
          <a:prstGeom prst="rect">
            <a:avLst/>
          </a:prstGeo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51" y="4690945"/>
            <a:ext cx="5438140" cy="4443077"/>
          </a:xfrm>
          <a:prstGeom prst="rect">
            <a:avLst/>
          </a:prstGeom>
          <a:noFill/>
          <a:ln/>
        </p:spPr>
        <p:txBody>
          <a:bodyPr lIns="95610" tIns="47805" rIns="95610" bIns="47805"/>
          <a:lstStyle/>
          <a:p>
            <a:endParaRPr lang="en-I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3.xml"/><Relationship Id="rId1" Type="http://schemas.openxmlformats.org/officeDocument/2006/relationships/vmlDrawing" Target="../drawings/vmlDrawing13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14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5.v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9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5845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836712"/>
            <a:ext cx="468052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72480" y="836712"/>
            <a:ext cx="4680520" cy="54726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920560" y="6327775"/>
            <a:ext cx="713713" cy="47625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8C05B1C-C01C-4028-B5E8-1C87DF19B7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271728" y="6327775"/>
            <a:ext cx="858176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This work was partially supported by the SCAPE Project.</a:t>
            </a:r>
          </a:p>
          <a:p>
            <a:pPr>
              <a:defRPr/>
            </a:pPr>
            <a:r>
              <a:rPr lang="en-US"/>
              <a:t>The SCAPE project is co‐funded by the European Union under FP7 ICT‐2009.4.1 (Grant Agreement number 270137).</a:t>
            </a:r>
            <a:endParaRPr lang="en-US" i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93118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66368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502528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2756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7293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239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7360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5039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9.png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7.png"/><Relationship Id="rId25" Type="http://schemas.openxmlformats.org/officeDocument/2006/relationships/image" Target="../media/image11.gif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2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0.png"/><Relationship Id="rId10" Type="http://schemas.openxmlformats.org/officeDocument/2006/relationships/tags" Target="../tags/tag39.xml"/><Relationship Id="rId19" Type="http://schemas.openxmlformats.org/officeDocument/2006/relationships/image" Target="../media/image8.png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oleObject" Target="../embeddings/oleObject12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6.bin"/><Relationship Id="rId5" Type="http://schemas.openxmlformats.org/officeDocument/2006/relationships/vmlDrawing" Target="../drawings/vmlDrawing16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1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1"/>
            <a:ext cx="9905999" cy="801924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41313" y="1255714"/>
            <a:ext cx="9223375" cy="5011736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9"/>
            </p:custDataLst>
          </p:nvPr>
        </p:nvSpPr>
        <p:spPr>
          <a:xfrm>
            <a:off x="6350000" y="6427222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8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BIG-04_Cloudera Hadoop Developer_Slides-Module01_V 1 0</a:t>
            </a:r>
          </a:p>
        </p:txBody>
      </p:sp>
      <p:cxnSp>
        <p:nvCxnSpPr>
          <p:cNvPr id="14" name="Straight Connector 5"/>
          <p:cNvCxnSpPr/>
          <p:nvPr>
            <p:custDataLst>
              <p:tags r:id="rId20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20" r:id="rId11"/>
  </p:sldLayoutIdLst>
  <p:transition/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ransition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oleObject" Target="../embeddings/oleObject20.bin"/><Relationship Id="rId2" Type="http://schemas.openxmlformats.org/officeDocument/2006/relationships/tags" Target="../tags/tag48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4800" y="4648200"/>
            <a:ext cx="4727575" cy="724977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1149" y="5791200"/>
            <a:ext cx="5861051" cy="381000"/>
          </a:xfrm>
        </p:spPr>
        <p:txBody>
          <a:bodyPr/>
          <a:lstStyle/>
          <a:p>
            <a:r>
              <a:rPr lang="fr-FR" sz="2400" b="1" dirty="0" smtClean="0"/>
              <a:t>MAP REDUCE  – </a:t>
            </a:r>
            <a:r>
              <a:rPr lang="fr-FR" sz="2400" b="1" smtClean="0"/>
              <a:t>Module </a:t>
            </a:r>
            <a:r>
              <a:rPr lang="fr-FR" sz="2400" b="1" smtClean="0"/>
              <a:t>04</a:t>
            </a:r>
            <a:endParaRPr lang="fr-FR" sz="2400" b="1" dirty="0" smtClean="0"/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11149" y="5410200"/>
            <a:ext cx="5861051" cy="38100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BIG-04</a:t>
            </a:r>
          </a:p>
        </p:txBody>
      </p:sp>
    </p:spTree>
    <p:extLst>
      <p:ext uri="{BB962C8B-B14F-4D97-AF65-F5344CB8AC3E}">
        <p14:creationId xmlns:p14="http://schemas.microsoft.com/office/powerpoint/2010/main" xmlns="" val="381714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Reduce(continued) </a:t>
            </a:r>
            <a:endParaRPr lang="de-AT" altLang="en-US" dirty="0" smtClean="0"/>
          </a:p>
        </p:txBody>
      </p:sp>
      <p:pic>
        <p:nvPicPr>
          <p:cNvPr id="72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3900"/>
            <a:ext cx="86963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Map Reduce Functions</a:t>
            </a:r>
            <a:endParaRPr lang="de-AT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Map Function: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		         Input			     Output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Reduce Function: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/>
          </a:p>
          <a:p>
            <a:pPr lvl="4"/>
            <a:r>
              <a:rPr lang="en-US" dirty="0" smtClean="0"/>
              <a:t>Input			      Output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75993" y="3236640"/>
            <a:ext cx="2519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1295400" y="3048000"/>
            <a:ext cx="1905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rPr>
              <a:t>(K1,V1)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24400" y="3048000"/>
            <a:ext cx="1905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rPr>
              <a:t>(K2,V2)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295400" y="5181600"/>
            <a:ext cx="1905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rPr>
              <a:t>(K2, list(V2))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800600" y="5181600"/>
            <a:ext cx="19050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rPr>
              <a:t>(K3,V3)</a:t>
            </a: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 bwMode="auto">
          <a:xfrm>
            <a:off x="3200400" y="3352800"/>
            <a:ext cx="15240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 bwMode="auto">
          <a:xfrm>
            <a:off x="3200400" y="5486400"/>
            <a:ext cx="16002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rot="10800000" flipV="1">
            <a:off x="2438400" y="3657600"/>
            <a:ext cx="3048000" cy="1447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Map Reduce in Hadoop-1</a:t>
            </a:r>
            <a:endParaRPr lang="de-AT" altLang="en-US" dirty="0" smtClean="0"/>
          </a:p>
        </p:txBody>
      </p:sp>
      <p:pic>
        <p:nvPicPr>
          <p:cNvPr id="7249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534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Map Reduce in Hadoop-2</a:t>
            </a:r>
            <a:endParaRPr lang="de-AT" altLang="en-US" dirty="0" smtClean="0"/>
          </a:p>
        </p:txBody>
      </p:sp>
      <p:pic>
        <p:nvPicPr>
          <p:cNvPr id="797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3716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Map Reduce in Hadoop-3</a:t>
            </a:r>
            <a:endParaRPr lang="de-AT" altLang="en-US" dirty="0" smtClean="0"/>
          </a:p>
        </p:txBody>
      </p:sp>
      <p:pic>
        <p:nvPicPr>
          <p:cNvPr id="798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838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Word Count Execution</a:t>
            </a:r>
            <a:endParaRPr lang="de-AT" altLang="en-US" dirty="0" smtClean="0"/>
          </a:p>
        </p:txBody>
      </p:sp>
      <p:pic>
        <p:nvPicPr>
          <p:cNvPr id="799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100138"/>
            <a:ext cx="86391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Word Count Execution</a:t>
            </a:r>
            <a:endParaRPr lang="de-AT" altLang="en-US" dirty="0" smtClean="0"/>
          </a:p>
        </p:txBody>
      </p:sp>
      <p:pic>
        <p:nvPicPr>
          <p:cNvPr id="799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100138"/>
            <a:ext cx="86391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Optimization: The Combiner </a:t>
            </a:r>
            <a:endParaRPr lang="de-AT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combiner is a local aggregation function for repeated keys produced by same map </a:t>
            </a:r>
          </a:p>
          <a:p>
            <a:endParaRPr lang="en-US" dirty="0" smtClean="0"/>
          </a:p>
          <a:p>
            <a:r>
              <a:rPr lang="en-US" dirty="0" smtClean="0"/>
              <a:t>For associative ops. like sum, count, max </a:t>
            </a:r>
          </a:p>
          <a:p>
            <a:endParaRPr lang="en-US" dirty="0" smtClean="0"/>
          </a:p>
          <a:p>
            <a:r>
              <a:rPr lang="en-US" dirty="0" smtClean="0"/>
              <a:t>Decreases size of intermediate data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Word Count with Combiner </a:t>
            </a:r>
            <a:br>
              <a:rPr lang="en-US" dirty="0" smtClean="0"/>
            </a:br>
            <a:endParaRPr lang="de-AT" altLang="en-US" dirty="0" smtClean="0"/>
          </a:p>
        </p:txBody>
      </p:sp>
      <p:pic>
        <p:nvPicPr>
          <p:cNvPr id="800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133475"/>
            <a:ext cx="85820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Components in a Hadoop MR Workflow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de-AT" altLang="en-US" dirty="0" smtClean="0"/>
          </a:p>
        </p:txBody>
      </p:sp>
      <p:pic>
        <p:nvPicPr>
          <p:cNvPr id="801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915400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41312" y="1255713"/>
            <a:ext cx="9031287" cy="4916487"/>
          </a:xfrm>
        </p:spPr>
        <p:txBody>
          <a:bodyPr/>
          <a:lstStyle/>
          <a:p>
            <a:r>
              <a:rPr lang="en-US" altLang="en-US" dirty="0" smtClean="0"/>
              <a:t>What is Map Reduce</a:t>
            </a:r>
          </a:p>
          <a:p>
            <a:r>
              <a:rPr lang="en-US" altLang="en-US" dirty="0" smtClean="0"/>
              <a:t>Input Splits</a:t>
            </a:r>
          </a:p>
          <a:p>
            <a:r>
              <a:rPr lang="en-US" altLang="en-US" dirty="0" smtClean="0"/>
              <a:t>Map Reduce Job Submission</a:t>
            </a:r>
          </a:p>
          <a:p>
            <a:r>
              <a:rPr lang="en-US" altLang="en-US" dirty="0" smtClean="0"/>
              <a:t>Map Reduce Functions</a:t>
            </a:r>
          </a:p>
          <a:p>
            <a:r>
              <a:rPr lang="en-US" altLang="en-US" dirty="0" smtClean="0"/>
              <a:t>Map Reduce in Hadoop</a:t>
            </a:r>
          </a:p>
          <a:p>
            <a:r>
              <a:rPr lang="en-US" altLang="en-US" dirty="0" smtClean="0"/>
              <a:t>Word Count Execution</a:t>
            </a:r>
          </a:p>
          <a:p>
            <a:r>
              <a:rPr lang="en-US" dirty="0" smtClean="0"/>
              <a:t>Components in a Hadoop MR Workflow </a:t>
            </a:r>
          </a:p>
          <a:p>
            <a:r>
              <a:rPr lang="en-US" altLang="en-US" dirty="0" smtClean="0"/>
              <a:t>Q &amp;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004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Job Submission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de-AT" altLang="en-US" dirty="0" smtClean="0"/>
          </a:p>
        </p:txBody>
      </p:sp>
      <p:pic>
        <p:nvPicPr>
          <p:cNvPr id="802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1295400"/>
            <a:ext cx="8886825" cy="4886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Scheduling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de-AT" altLang="en-US" dirty="0" smtClean="0"/>
          </a:p>
        </p:txBody>
      </p:sp>
      <p:pic>
        <p:nvPicPr>
          <p:cNvPr id="803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1219200"/>
            <a:ext cx="8391525" cy="4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Execution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de-AT" altLang="en-US" dirty="0" smtClean="0"/>
          </a:p>
        </p:txBody>
      </p:sp>
      <p:pic>
        <p:nvPicPr>
          <p:cNvPr id="804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219199"/>
            <a:ext cx="87439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Reduce Tasks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de-AT" altLang="en-US" dirty="0" smtClean="0"/>
          </a:p>
        </p:txBody>
      </p:sp>
      <p:pic>
        <p:nvPicPr>
          <p:cNvPr id="805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" y="1219200"/>
            <a:ext cx="8677275" cy="4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Execution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de-AT" altLang="en-US" dirty="0" smtClean="0"/>
          </a:p>
        </p:txBody>
      </p:sp>
      <p:pic>
        <p:nvPicPr>
          <p:cNvPr id="804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219199"/>
            <a:ext cx="874395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2952" cy="914400"/>
          </a:xfrm>
        </p:spPr>
        <p:txBody>
          <a:bodyPr tIns="0"/>
          <a:lstStyle/>
          <a:p>
            <a:pPr marL="571500" indent="-5715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b="0" dirty="0" smtClean="0"/>
              <a:t>Quiz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44600"/>
            <a:ext cx="9525000" cy="4724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dirty="0" smtClean="0"/>
              <a:t>. Input to Map Reduce is in the form of: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List of values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Array of values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Key-Value pair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dirty="0" smtClean="0"/>
              <a:t>. Input splits are: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Logical division of data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Physical division of data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Both A &amp; B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342900" indent="-342900">
              <a:lnSpc>
                <a:spcPct val="9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1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2952" cy="914400"/>
          </a:xfrm>
        </p:spPr>
        <p:txBody>
          <a:bodyPr tIns="0"/>
          <a:lstStyle/>
          <a:p>
            <a:pPr marL="571500" indent="-5715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b="0" dirty="0" smtClean="0"/>
              <a:t>Quiz-Answers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44600"/>
            <a:ext cx="9525000" cy="4724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en-US" dirty="0" smtClean="0"/>
              <a:t>. Input to Map Reduce is in the form of: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List of values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Array of values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Key-Value pair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en-US" dirty="0" smtClean="0"/>
              <a:t>. Input splits are: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Logical division of data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Physical division of data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Both A &amp; B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342900" indent="-342900">
              <a:lnSpc>
                <a:spcPct val="9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1800" b="1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1800" y="1752600"/>
            <a:ext cx="23622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C: Key-Value Pair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1800" y="4114800"/>
            <a:ext cx="2514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A: Logical division</a:t>
            </a:r>
            <a:endParaRPr lang="en-US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0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0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allAtOnce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2952" cy="914400"/>
          </a:xfrm>
        </p:spPr>
        <p:txBody>
          <a:bodyPr tIns="0"/>
          <a:lstStyle/>
          <a:p>
            <a:pPr marL="571500" indent="-5715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b="0" dirty="0" smtClean="0"/>
              <a:t>Quiz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44600"/>
            <a:ext cx="9525000" cy="4724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en-US" dirty="0" smtClean="0"/>
              <a:t>. Combiners are also called: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Mini </a:t>
            </a:r>
            <a:r>
              <a:rPr lang="en-US" dirty="0" err="1" smtClean="0"/>
              <a:t>mappers</a:t>
            </a:r>
            <a:endParaRPr lang="en-US" dirty="0" smtClean="0"/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Mini reducers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Map phase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Key-Value pairs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4</a:t>
            </a:r>
            <a:r>
              <a:rPr lang="en-US" dirty="0" smtClean="0"/>
              <a:t>. True or False? </a:t>
            </a:r>
            <a:r>
              <a:rPr lang="en-US" dirty="0" err="1" smtClean="0"/>
              <a:t>MapReduce</a:t>
            </a:r>
            <a:r>
              <a:rPr lang="en-US" dirty="0" smtClean="0"/>
              <a:t> can best be described as a programming model used to develop Hadoop-based applications that can process massive amounts of unstructured data. 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True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False</a:t>
            </a:r>
          </a:p>
          <a:p>
            <a:pPr marL="342900" indent="-342900">
              <a:lnSpc>
                <a:spcPct val="9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1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2952" cy="914400"/>
          </a:xfrm>
        </p:spPr>
        <p:txBody>
          <a:bodyPr tIns="0"/>
          <a:lstStyle/>
          <a:p>
            <a:pPr marL="571500" indent="-571500"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lang="en-US" b="0" dirty="0" smtClean="0"/>
              <a:t>Quiz-Answers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44600"/>
            <a:ext cx="9525000" cy="47244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en-US" dirty="0" smtClean="0"/>
              <a:t>. Combiners are also called: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Mini </a:t>
            </a:r>
            <a:r>
              <a:rPr lang="en-US" dirty="0" err="1" smtClean="0"/>
              <a:t>mappers</a:t>
            </a:r>
            <a:endParaRPr lang="en-US" dirty="0" smtClean="0"/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Mini reducers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Map phase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Key-Value pairs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 marL="304800" indent="-304800">
              <a:lnSpc>
                <a:spcPct val="90000"/>
              </a:lnSpc>
              <a:buFontTx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4</a:t>
            </a:r>
            <a:r>
              <a:rPr lang="en-US" dirty="0" smtClean="0"/>
              <a:t>. True or False? </a:t>
            </a:r>
            <a:r>
              <a:rPr lang="en-US" dirty="0" err="1" smtClean="0"/>
              <a:t>MapReduce</a:t>
            </a:r>
            <a:r>
              <a:rPr lang="en-US" dirty="0" smtClean="0"/>
              <a:t> can best be described as a programming model used to develop Hadoop-based applications that can process massive amounts of unstructured data. 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True</a:t>
            </a:r>
          </a:p>
          <a:p>
            <a:pPr marL="649287" lvl="1" indent="-457200">
              <a:buFont typeface="+mj-lt"/>
              <a:buAutoNum type="alphaUcPeriod"/>
            </a:pPr>
            <a:r>
              <a:rPr lang="en-US" dirty="0" smtClean="0"/>
              <a:t>False</a:t>
            </a:r>
          </a:p>
          <a:p>
            <a:pPr marL="342900" indent="-342900">
              <a:lnSpc>
                <a:spcPct val="9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1800" b="1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1800" y="1752600"/>
            <a:ext cx="23622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B: Mini Reducers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1800" y="4572000"/>
            <a:ext cx="2514600" cy="990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prstClr val="white"/>
                </a:solidFill>
              </a:rPr>
              <a:t>A: True</a:t>
            </a:r>
            <a:endParaRPr lang="en-US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allAtOnce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209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What is Map Reduce</a:t>
            </a:r>
            <a:endParaRPr lang="de-AT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41312" y="1295400"/>
            <a:ext cx="6440488" cy="4972049"/>
          </a:xfrm>
        </p:spPr>
        <p:txBody>
          <a:bodyPr/>
          <a:lstStyle/>
          <a:p>
            <a:r>
              <a:rPr lang="en-US" dirty="0" smtClean="0"/>
              <a:t>Programming model for data processing for clusters of commodity machines </a:t>
            </a:r>
          </a:p>
          <a:p>
            <a:endParaRPr lang="en-US" dirty="0" smtClean="0"/>
          </a:p>
          <a:p>
            <a:r>
              <a:rPr lang="en-US" dirty="0" smtClean="0"/>
              <a:t>Pioneered by Google </a:t>
            </a:r>
          </a:p>
          <a:p>
            <a:pPr lvl="1"/>
            <a:r>
              <a:rPr lang="en-US" dirty="0" smtClean="0"/>
              <a:t>Processes 20 PB of data per day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Popularized by open-source Hadoop project 	</a:t>
            </a:r>
          </a:p>
          <a:p>
            <a:pPr lvl="1"/>
            <a:r>
              <a:rPr lang="en-US" dirty="0" smtClean="0"/>
              <a:t>Used by Yahoo, </a:t>
            </a:r>
            <a:r>
              <a:rPr lang="en-US" dirty="0" err="1" smtClean="0"/>
              <a:t>Facebook</a:t>
            </a:r>
            <a:r>
              <a:rPr lang="en-US" dirty="0" smtClean="0"/>
              <a:t>, Amazon etc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Simple Implementation model </a:t>
            </a:r>
          </a:p>
          <a:p>
            <a:pPr lvl="1"/>
            <a:r>
              <a:rPr lang="en-US" dirty="0" smtClean="0"/>
              <a:t>Implementation can be done in Java, ruby, python, C++ etc. </a:t>
            </a:r>
          </a:p>
          <a:p>
            <a:pPr lvl="1"/>
            <a:r>
              <a:rPr lang="en-US" dirty="0" smtClean="0"/>
              <a:t>No need to worry about shipment, rack, distribution, JVM etc. </a:t>
            </a:r>
          </a:p>
          <a:p>
            <a:pPr lvl="1"/>
            <a:endParaRPr lang="en-US" dirty="0" smtClean="0"/>
          </a:p>
        </p:txBody>
      </p:sp>
      <p:pic>
        <p:nvPicPr>
          <p:cNvPr id="729089" name="Picture 1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48400" y="2133600"/>
            <a:ext cx="31813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209800"/>
            <a:ext cx="9905999" cy="1676400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pPr marL="0" marR="0" lvl="0" indent="0" algn="ctr" defTabSz="91434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Thank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 You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Reduce(continued)</a:t>
            </a:r>
            <a:endParaRPr lang="en-GB" alt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"Map" step:</a:t>
            </a:r>
          </a:p>
          <a:p>
            <a:pPr lvl="1"/>
            <a:r>
              <a:rPr lang="en-US" dirty="0" smtClean="0"/>
              <a:t>Is just a data preparation step</a:t>
            </a:r>
          </a:p>
          <a:p>
            <a:pPr lvl="1"/>
            <a:r>
              <a:rPr lang="en-US" dirty="0" smtClean="0"/>
              <a:t>Program split into pieces  </a:t>
            </a:r>
          </a:p>
          <a:p>
            <a:pPr lvl="1"/>
            <a:r>
              <a:rPr lang="en-US" dirty="0" smtClean="0"/>
              <a:t>Worker(Slave) nodes process individual pieces in parallel (under global control of the Job Tracker node) </a:t>
            </a:r>
          </a:p>
          <a:p>
            <a:pPr lvl="1"/>
            <a:r>
              <a:rPr lang="en-US" dirty="0" smtClean="0"/>
              <a:t>Each worker node stores its result in its local file system where a reducer is able to access it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"Reduce" step: </a:t>
            </a:r>
          </a:p>
          <a:p>
            <a:pPr lvl="1"/>
            <a:r>
              <a:rPr lang="en-US" dirty="0" smtClean="0"/>
              <a:t>Data is aggregated (‘reduced” from the map steps) by worker nodes (under control of the Job Tracker) </a:t>
            </a:r>
          </a:p>
          <a:p>
            <a:pPr lvl="1"/>
            <a:r>
              <a:rPr lang="en-US" dirty="0" smtClean="0"/>
              <a:t>Multiple reduce tasks can parallelize the aggregation </a:t>
            </a:r>
          </a:p>
          <a:p>
            <a:pPr lvl="1"/>
            <a:r>
              <a:rPr lang="en-US" dirty="0" smtClean="0"/>
              <a:t>Aggregation logic is applied in this phase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Reduce(continued)</a:t>
            </a:r>
            <a:endParaRPr lang="en-GB" alt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to </a:t>
            </a:r>
            <a:r>
              <a:rPr lang="en-US" dirty="0" err="1" smtClean="0"/>
              <a:t>Mapper</a:t>
            </a:r>
            <a:r>
              <a:rPr lang="en-US" dirty="0" smtClean="0"/>
              <a:t> (map phase) is always an input split.</a:t>
            </a:r>
          </a:p>
          <a:p>
            <a:endParaRPr lang="en-US" dirty="0" smtClean="0"/>
          </a:p>
          <a:p>
            <a:r>
              <a:rPr lang="en-US" dirty="0" smtClean="0"/>
              <a:t>An input split is a logical division of data.</a:t>
            </a:r>
          </a:p>
          <a:p>
            <a:endParaRPr lang="en-US" dirty="0" smtClean="0"/>
          </a:p>
          <a:p>
            <a:r>
              <a:rPr lang="en-US" dirty="0" smtClean="0"/>
              <a:t>Input and output of map reduce is always a Key-Value pair.</a:t>
            </a:r>
          </a:p>
          <a:p>
            <a:endParaRPr lang="en-US" dirty="0" smtClean="0"/>
          </a:p>
          <a:p>
            <a:r>
              <a:rPr lang="en-US" dirty="0" err="1" smtClean="0"/>
              <a:t>Mapper</a:t>
            </a:r>
            <a:r>
              <a:rPr lang="en-US" dirty="0" smtClean="0"/>
              <a:t> is just a data preparation phase.</a:t>
            </a:r>
          </a:p>
          <a:p>
            <a:endParaRPr lang="en-US" dirty="0" smtClean="0"/>
          </a:p>
          <a:p>
            <a:r>
              <a:rPr lang="en-US" dirty="0" smtClean="0"/>
              <a:t>Actual aggregation logic is applied in Reducer phase.</a:t>
            </a:r>
          </a:p>
          <a:p>
            <a:endParaRPr lang="en-US" dirty="0" smtClean="0"/>
          </a:p>
          <a:p>
            <a:r>
              <a:rPr lang="en-US" dirty="0" smtClean="0"/>
              <a:t>Merge and sort is done by framework after map phase.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Splits</a:t>
            </a:r>
            <a:endParaRPr lang="en-GB" altLang="en-US" b="1" dirty="0" smtClean="0"/>
          </a:p>
        </p:txBody>
      </p:sp>
      <p:pic>
        <p:nvPicPr>
          <p:cNvPr id="806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313" y="1524000"/>
            <a:ext cx="9223375" cy="345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blocks and input splits</a:t>
            </a:r>
            <a:endParaRPr lang="en-GB" altLang="en-US" b="1" dirty="0" smtClean="0"/>
          </a:p>
        </p:txBody>
      </p:sp>
      <p:pic>
        <p:nvPicPr>
          <p:cNvPr id="807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313" y="1828800"/>
            <a:ext cx="9223375" cy="361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Job Submission</a:t>
            </a:r>
            <a:endParaRPr lang="en-GB" altLang="en-US" b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Each Map task works on a split data</a:t>
            </a:r>
          </a:p>
          <a:p>
            <a:endParaRPr lang="en-US" dirty="0" smtClean="0"/>
          </a:p>
          <a:p>
            <a:r>
              <a:rPr lang="en-US" dirty="0" err="1" smtClean="0"/>
              <a:t>Mapper</a:t>
            </a:r>
            <a:r>
              <a:rPr lang="en-US" dirty="0" smtClean="0"/>
              <a:t> outputs intermediate data</a:t>
            </a:r>
          </a:p>
          <a:p>
            <a:endParaRPr lang="en-US" dirty="0" smtClean="0"/>
          </a:p>
          <a:p>
            <a:r>
              <a:rPr lang="en-US" dirty="0" smtClean="0"/>
              <a:t>Sort and merge is performed based on key</a:t>
            </a:r>
          </a:p>
          <a:p>
            <a:endParaRPr lang="en-US" dirty="0" smtClean="0"/>
          </a:p>
          <a:p>
            <a:r>
              <a:rPr lang="en-US" dirty="0" smtClean="0"/>
              <a:t>Reducer output is stored in different nodes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295400"/>
            <a:ext cx="441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Reduce(continued)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3394" y="1487489"/>
            <a:ext cx="2106744" cy="163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13831" y="1785939"/>
            <a:ext cx="2497138" cy="1512887"/>
          </a:xfrm>
          <a:prstGeom prst="rect">
            <a:avLst/>
          </a:prstGeom>
          <a:solidFill>
            <a:srgbClr val="C5E2EE"/>
          </a:solidFill>
          <a:ln w="25560">
            <a:solidFill>
              <a:srgbClr val="90A6A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13831" y="3289300"/>
            <a:ext cx="2497138" cy="1511300"/>
          </a:xfrm>
          <a:prstGeom prst="rect">
            <a:avLst/>
          </a:prstGeom>
          <a:solidFill>
            <a:srgbClr val="C5E2EE"/>
          </a:solidFill>
          <a:ln w="25560">
            <a:solidFill>
              <a:srgbClr val="90A6A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13831" y="4810125"/>
            <a:ext cx="2497138" cy="1512888"/>
          </a:xfrm>
          <a:prstGeom prst="rect">
            <a:avLst/>
          </a:prstGeom>
          <a:solidFill>
            <a:srgbClr val="C5E2EE"/>
          </a:solidFill>
          <a:ln w="25560">
            <a:solidFill>
              <a:srgbClr val="90A6A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altLang="en-US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828800"/>
            <a:ext cx="5451740" cy="4433887"/>
            <a:chOff x="342" y="1202"/>
            <a:chExt cx="3170" cy="2793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" y="1202"/>
              <a:ext cx="3170" cy="27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42" y="1202"/>
              <a:ext cx="3170" cy="279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 altLang="en-US"/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863453" y="1857375"/>
            <a:ext cx="649193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en-US" sz="1400">
                <a:solidFill>
                  <a:srgbClr val="000000"/>
                </a:solidFill>
                <a:latin typeface="Arial" pitchFamily="34" charset="0"/>
                <a:ea typeface="Droid Sans"/>
                <a:cs typeface="Droid Sans"/>
              </a:rPr>
              <a:t>Task1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6835" y="895350"/>
            <a:ext cx="8789855" cy="738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861733" y="3351214"/>
            <a:ext cx="698887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en-US" sz="1400">
                <a:solidFill>
                  <a:srgbClr val="000000"/>
                </a:solidFill>
                <a:latin typeface="Arial" pitchFamily="34" charset="0"/>
                <a:ea typeface="Droid Sans"/>
                <a:cs typeface="Droid Sans"/>
              </a:rPr>
              <a:t>Task 2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861733" y="4862514"/>
            <a:ext cx="698887" cy="309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en-US" sz="1400">
                <a:solidFill>
                  <a:srgbClr val="000000"/>
                </a:solidFill>
                <a:latin typeface="Arial" pitchFamily="34" charset="0"/>
                <a:ea typeface="Droid Sans"/>
                <a:cs typeface="Droid Sans"/>
              </a:rPr>
              <a:t>Task 3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210969" y="2541589"/>
            <a:ext cx="1798902" cy="757237"/>
          </a:xfrm>
          <a:prstGeom prst="line">
            <a:avLst/>
          </a:prstGeom>
          <a:noFill/>
          <a:ln w="25560">
            <a:solidFill>
              <a:srgbClr val="1D82A4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3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210969" y="3295651"/>
            <a:ext cx="1798902" cy="752475"/>
          </a:xfrm>
          <a:prstGeom prst="line">
            <a:avLst/>
          </a:prstGeom>
          <a:noFill/>
          <a:ln w="25560">
            <a:solidFill>
              <a:srgbClr val="1D82A4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3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5210969" y="2541588"/>
            <a:ext cx="1798902" cy="2220912"/>
          </a:xfrm>
          <a:prstGeom prst="line">
            <a:avLst/>
          </a:prstGeom>
          <a:noFill/>
          <a:ln w="25560">
            <a:solidFill>
              <a:srgbClr val="1D82A4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3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210969" y="4044950"/>
            <a:ext cx="1798902" cy="717550"/>
          </a:xfrm>
          <a:prstGeom prst="line">
            <a:avLst/>
          </a:prstGeom>
          <a:noFill/>
          <a:ln w="25560">
            <a:solidFill>
              <a:srgbClr val="1D82A4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3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5210969" y="4759325"/>
            <a:ext cx="1798902" cy="774700"/>
          </a:xfrm>
          <a:prstGeom prst="line">
            <a:avLst/>
          </a:prstGeom>
          <a:noFill/>
          <a:ln w="25560">
            <a:solidFill>
              <a:srgbClr val="1D82A4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3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5210969" y="3295650"/>
            <a:ext cx="1798902" cy="2273300"/>
          </a:xfrm>
          <a:prstGeom prst="line">
            <a:avLst/>
          </a:prstGeom>
          <a:noFill/>
          <a:ln w="25560">
            <a:solidFill>
              <a:srgbClr val="1D82A4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3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8597239" y="3948113"/>
            <a:ext cx="933846" cy="430212"/>
            <a:chOff x="4933" y="2466"/>
            <a:chExt cx="543" cy="271"/>
          </a:xfrm>
        </p:grpSpPr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4933" y="2466"/>
              <a:ext cx="543" cy="271"/>
            </a:xfrm>
            <a:prstGeom prst="roundRect">
              <a:avLst>
                <a:gd name="adj" fmla="val 10000"/>
              </a:avLst>
            </a:prstGeom>
            <a:solidFill>
              <a:srgbClr val="1D82A4"/>
            </a:solidFill>
            <a:ln w="2556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941" y="2474"/>
              <a:ext cx="527" cy="2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8280" tIns="8280" rIns="8280" bIns="8280" anchor="ctr"/>
            <a:lstStyle/>
            <a:p>
              <a:pPr algn="ctr">
                <a:lnSpc>
                  <a:spcPct val="90000"/>
                </a:lnSpc>
                <a:spcAft>
                  <a:spcPts val="563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de-AT" altLang="en-US" sz="1300">
                  <a:solidFill>
                    <a:srgbClr val="FFFFFF"/>
                  </a:solidFill>
                  <a:ea typeface="Droid Sans"/>
                  <a:cs typeface="Droid Sans"/>
                </a:rPr>
                <a:t>Output data</a:t>
              </a:r>
            </a:p>
          </p:txBody>
        </p:sp>
      </p:grp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7009871" y="4514851"/>
            <a:ext cx="1224492" cy="669925"/>
          </a:xfrm>
          <a:prstGeom prst="roundRect">
            <a:avLst>
              <a:gd name="adj" fmla="val 16667"/>
            </a:avLst>
          </a:prstGeom>
          <a:solidFill>
            <a:srgbClr val="1D82A4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en-US" sz="1300">
                <a:solidFill>
                  <a:srgbClr val="FFFFFF"/>
                </a:solidFill>
                <a:ea typeface="Droid Sans"/>
                <a:cs typeface="Droid Sans"/>
              </a:rPr>
              <a:t>Aggregated Result</a:t>
            </a: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7009871" y="3051175"/>
            <a:ext cx="1224492" cy="668338"/>
          </a:xfrm>
          <a:prstGeom prst="roundRect">
            <a:avLst>
              <a:gd name="adj" fmla="val 16667"/>
            </a:avLst>
          </a:prstGeom>
          <a:solidFill>
            <a:srgbClr val="1D82A4"/>
          </a:solidFill>
          <a:ln w="38160">
            <a:solidFill>
              <a:srgbClr val="FFFFFF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3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AT" altLang="en-US" sz="1300">
                <a:solidFill>
                  <a:srgbClr val="FFFFFF"/>
                </a:solidFill>
                <a:ea typeface="Droid Sans"/>
                <a:cs typeface="Droid Sans"/>
              </a:rPr>
              <a:t>Aggregated Result</a:t>
            </a:r>
          </a:p>
        </p:txBody>
      </p:sp>
      <p:sp>
        <p:nvSpPr>
          <p:cNvPr id="27" name="AutoShape 26"/>
          <p:cNvSpPr>
            <a:spLocks/>
          </p:cNvSpPr>
          <p:nvPr/>
        </p:nvSpPr>
        <p:spPr bwMode="auto">
          <a:xfrm>
            <a:off x="8249842" y="3376613"/>
            <a:ext cx="228732" cy="1573212"/>
          </a:xfrm>
          <a:prstGeom prst="rightBrace">
            <a:avLst>
              <a:gd name="adj1" fmla="val 8348"/>
              <a:gd name="adj2" fmla="val 50000"/>
            </a:avLst>
          </a:prstGeom>
          <a:noFill/>
          <a:ln w="25560">
            <a:solidFill>
              <a:srgbClr val="1D82A4"/>
            </a:solidFill>
            <a:miter lim="800000"/>
            <a:headEnd/>
            <a:tailEnd/>
          </a:ln>
          <a:effectLst>
            <a:outerShdw dist="74769" dir="938535" algn="ctr" rotWithShape="0">
              <a:srgbClr val="000000">
                <a:alpha val="38033"/>
              </a:srgbClr>
            </a:outerShdw>
          </a:effectLst>
        </p:spPr>
        <p:txBody>
          <a:bodyPr wrap="none" anchor="ctr"/>
          <a:lstStyle/>
          <a:p>
            <a:endParaRPr lang="en-GB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IG-01_Big Data Overview_Training_1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BIG-01_Big Data Overview_Training_1</Template>
  <TotalTime>4238</TotalTime>
  <Words>573</Words>
  <Application>Microsoft Office PowerPoint</Application>
  <PresentationFormat>A4 Paper (210x297 mm)</PresentationFormat>
  <Paragraphs>162</Paragraphs>
  <Slides>31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BIG-01_Big Data Overview_Training_1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Module outline </vt:lpstr>
      <vt:lpstr>What is Map Reduce</vt:lpstr>
      <vt:lpstr>Map Reduce(continued)</vt:lpstr>
      <vt:lpstr>Map Reduce(continued)</vt:lpstr>
      <vt:lpstr>Input Splits</vt:lpstr>
      <vt:lpstr>Relation between blocks and input splits</vt:lpstr>
      <vt:lpstr>Map Reduce Job Submission</vt:lpstr>
      <vt:lpstr>Map Reduce(continued)</vt:lpstr>
      <vt:lpstr>Map Reduce(continued) </vt:lpstr>
      <vt:lpstr>Map Reduce Functions</vt:lpstr>
      <vt:lpstr>Map Reduce in Hadoop-1</vt:lpstr>
      <vt:lpstr>Map Reduce in Hadoop-2</vt:lpstr>
      <vt:lpstr>Map Reduce in Hadoop-3</vt:lpstr>
      <vt:lpstr>Word Count Execution</vt:lpstr>
      <vt:lpstr>Word Count Execution</vt:lpstr>
      <vt:lpstr>An Optimization: The Combiner </vt:lpstr>
      <vt:lpstr> Word Count with Combiner  </vt:lpstr>
      <vt:lpstr>  Components in a Hadoop MR Workflow    </vt:lpstr>
      <vt:lpstr>   Job Submission     </vt:lpstr>
      <vt:lpstr>    Scheduling       </vt:lpstr>
      <vt:lpstr>    Execution       </vt:lpstr>
      <vt:lpstr>     Reduce Tasks         </vt:lpstr>
      <vt:lpstr>    Execution       </vt:lpstr>
      <vt:lpstr>Quiz</vt:lpstr>
      <vt:lpstr>Quiz-Answers</vt:lpstr>
      <vt:lpstr>Quiz</vt:lpstr>
      <vt:lpstr>Quiz-Answers</vt:lpstr>
      <vt:lpstr>Slide 29</vt:lpstr>
      <vt:lpstr>Slide 30</vt:lpstr>
      <vt:lpstr>Slide 31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vijoshi</cp:lastModifiedBy>
  <cp:revision>332</cp:revision>
  <dcterms:created xsi:type="dcterms:W3CDTF">2015-07-09T08:35:18Z</dcterms:created>
  <dcterms:modified xsi:type="dcterms:W3CDTF">2016-05-18T10:57:20Z</dcterms:modified>
</cp:coreProperties>
</file>