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Default Extension="gif" ContentType="image/gif"/>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93" r:id="rId2"/>
    <p:sldMasterId id="2147483946" r:id="rId3"/>
  </p:sldMasterIdLst>
  <p:notesMasterIdLst>
    <p:notesMasterId r:id="rId30"/>
  </p:notesMasterIdLst>
  <p:handoutMasterIdLst>
    <p:handoutMasterId r:id="rId31"/>
  </p:handoutMasterIdLst>
  <p:sldIdLst>
    <p:sldId id="407" r:id="rId4"/>
    <p:sldId id="740" r:id="rId5"/>
    <p:sldId id="557" r:id="rId6"/>
    <p:sldId id="670" r:id="rId7"/>
    <p:sldId id="652" r:id="rId8"/>
    <p:sldId id="653" r:id="rId9"/>
    <p:sldId id="654" r:id="rId10"/>
    <p:sldId id="558" r:id="rId11"/>
    <p:sldId id="559" r:id="rId12"/>
    <p:sldId id="561" r:id="rId13"/>
    <p:sldId id="562" r:id="rId14"/>
    <p:sldId id="563" r:id="rId15"/>
    <p:sldId id="674" r:id="rId16"/>
    <p:sldId id="675" r:id="rId17"/>
    <p:sldId id="566" r:id="rId18"/>
    <p:sldId id="671" r:id="rId19"/>
    <p:sldId id="726" r:id="rId20"/>
    <p:sldId id="582" r:id="rId21"/>
    <p:sldId id="583" r:id="rId22"/>
    <p:sldId id="584" r:id="rId23"/>
    <p:sldId id="591" r:id="rId24"/>
    <p:sldId id="592" r:id="rId25"/>
    <p:sldId id="593" r:id="rId26"/>
    <p:sldId id="742" r:id="rId27"/>
    <p:sldId id="459" r:id="rId28"/>
    <p:sldId id="329" r:id="rId29"/>
  </p:sldIdLst>
  <p:sldSz cx="9906000" cy="6858000" type="A4"/>
  <p:notesSz cx="6797675" cy="9874250"/>
  <p:custDataLst>
    <p:tags r:id="rId3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2F2F2"/>
    <a:srgbClr val="E47E1A"/>
    <a:srgbClr val="BA0065"/>
    <a:srgbClr val="FFBC1D"/>
    <a:srgbClr val="598E20"/>
    <a:srgbClr val="D03833"/>
    <a:srgbClr val="805924"/>
    <a:srgbClr val="72633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41" autoAdjust="0"/>
    <p:restoredTop sz="92652" autoAdjust="0"/>
  </p:normalViewPr>
  <p:slideViewPr>
    <p:cSldViewPr>
      <p:cViewPr>
        <p:scale>
          <a:sx n="70" d="100"/>
          <a:sy n="70" d="100"/>
        </p:scale>
        <p:origin x="-1356" y="-6"/>
      </p:cViewPr>
      <p:guideLst>
        <p:guide orient="horz" pos="3948"/>
        <p:guide orient="horz" pos="791"/>
        <p:guide orient="horz" pos="1062"/>
        <p:guide orient="horz" pos="3620"/>
        <p:guide orient="horz" pos="2374"/>
        <p:guide pos="3120"/>
        <p:guide pos="6025"/>
        <p:guide pos="3042"/>
        <p:guide pos="3198"/>
        <p:guide pos="220"/>
        <p:guide pos="420"/>
        <p:guide pos="5819"/>
      </p:guideLst>
    </p:cSldViewPr>
  </p:slideViewPr>
  <p:outlineViewPr>
    <p:cViewPr>
      <p:scale>
        <a:sx n="33" d="100"/>
        <a:sy n="33" d="100"/>
      </p:scale>
      <p:origin x="0" y="723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3246" y="-102"/>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345003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5/26/2016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377301607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Calibri" pitchFamily="34" charset="0"/>
                <a:ea typeface="+mn-ea"/>
                <a:cs typeface="Calibri" pitchFamily="34" charset="0"/>
              </a:rPr>
              <a:t>What is Pig?</a:t>
            </a:r>
            <a:endParaRPr lang="en-US" sz="1200" kern="1200" dirty="0" smtClean="0">
              <a:solidFill>
                <a:schemeClr val="tx1"/>
              </a:solidFill>
              <a:effectLst/>
              <a:latin typeface="Calibri" pitchFamily="34" charset="0"/>
              <a:ea typeface="+mn-ea"/>
              <a:cs typeface="Calibri" pitchFamily="34" charset="0"/>
            </a:endParaRPr>
          </a:p>
          <a:p>
            <a:r>
              <a:rPr lang="en-US" sz="1200" kern="1200" dirty="0" smtClean="0">
                <a:solidFill>
                  <a:schemeClr val="tx1"/>
                </a:solidFill>
                <a:effectLst/>
                <a:latin typeface="Calibri" pitchFamily="34" charset="0"/>
                <a:ea typeface="+mn-ea"/>
                <a:cs typeface="Calibri" pitchFamily="34" charset="0"/>
              </a:rPr>
              <a:t> </a:t>
            </a:r>
            <a:r>
              <a:rPr lang="en-US" sz="1200" b="1" i="1" kern="1200" dirty="0" smtClean="0">
                <a:solidFill>
                  <a:schemeClr val="tx1"/>
                </a:solidFill>
                <a:effectLst/>
                <a:latin typeface="Calibri" pitchFamily="34" charset="0"/>
                <a:ea typeface="+mn-ea"/>
                <a:cs typeface="Calibri" pitchFamily="34" charset="0"/>
              </a:rPr>
              <a:t>Apache Pig </a:t>
            </a:r>
            <a:r>
              <a:rPr lang="en-US" sz="1200" kern="1200" dirty="0" smtClean="0">
                <a:solidFill>
                  <a:schemeClr val="tx1"/>
                </a:solidFill>
                <a:effectLst/>
                <a:latin typeface="Calibri" pitchFamily="34" charset="0"/>
                <a:ea typeface="+mn-ea"/>
                <a:cs typeface="Calibri" pitchFamily="34" charset="0"/>
              </a:rPr>
              <a:t>is a Hadoop platform for creating </a:t>
            </a:r>
            <a:r>
              <a:rPr lang="en-US" sz="1200" kern="1200" dirty="0" err="1" smtClean="0">
                <a:solidFill>
                  <a:schemeClr val="tx1"/>
                </a:solidFill>
                <a:effectLst/>
                <a:latin typeface="Calibri" pitchFamily="34" charset="0"/>
                <a:ea typeface="+mn-ea"/>
                <a:cs typeface="Calibri" pitchFamily="34" charset="0"/>
              </a:rPr>
              <a:t>MapReduce</a:t>
            </a:r>
            <a:r>
              <a:rPr lang="en-US" sz="1200" kern="1200" dirty="0" smtClean="0">
                <a:solidFill>
                  <a:schemeClr val="tx1"/>
                </a:solidFill>
                <a:effectLst/>
                <a:latin typeface="Calibri" pitchFamily="34" charset="0"/>
                <a:ea typeface="+mn-ea"/>
                <a:cs typeface="Calibri" pitchFamily="34" charset="0"/>
              </a:rPr>
              <a:t> jobs. Pig uses a high-level,</a:t>
            </a:r>
            <a:r>
              <a:rPr lang="en-US" sz="1200" b="1" i="1" kern="1200" dirty="0" smtClean="0">
                <a:solidFill>
                  <a:schemeClr val="tx1"/>
                </a:solidFill>
                <a:effectLst/>
                <a:latin typeface="Calibri" pitchFamily="34" charset="0"/>
                <a:ea typeface="+mn-ea"/>
                <a:cs typeface="Calibri" pitchFamily="34" charset="0"/>
              </a:rPr>
              <a:t> </a:t>
            </a:r>
            <a:r>
              <a:rPr lang="en-US" sz="1200" kern="1200" dirty="0" smtClean="0">
                <a:solidFill>
                  <a:schemeClr val="tx1"/>
                </a:solidFill>
                <a:effectLst/>
                <a:latin typeface="Calibri" pitchFamily="34" charset="0"/>
                <a:ea typeface="+mn-ea"/>
                <a:cs typeface="Calibri" pitchFamily="34" charset="0"/>
              </a:rPr>
              <a:t>SQL-like programming language named </a:t>
            </a:r>
            <a:r>
              <a:rPr lang="en-US" sz="1200" b="1" i="1" kern="1200" dirty="0" smtClean="0">
                <a:solidFill>
                  <a:schemeClr val="tx1"/>
                </a:solidFill>
                <a:effectLst/>
                <a:latin typeface="Calibri" pitchFamily="34" charset="0"/>
                <a:ea typeface="+mn-ea"/>
                <a:cs typeface="Calibri" pitchFamily="34" charset="0"/>
              </a:rPr>
              <a:t>Pig Latin</a:t>
            </a:r>
            <a:r>
              <a:rPr lang="en-US" sz="1200" kern="1200" dirty="0" smtClean="0">
                <a:solidFill>
                  <a:schemeClr val="tx1"/>
                </a:solidFill>
                <a:effectLst/>
                <a:latin typeface="Calibri" pitchFamily="34" charset="0"/>
                <a:ea typeface="+mn-ea"/>
                <a:cs typeface="Calibri" pitchFamily="34" charset="0"/>
              </a:rPr>
              <a:t>. The benefits of Pig include:</a:t>
            </a:r>
          </a:p>
          <a:p>
            <a:r>
              <a:rPr lang="en-US" sz="1200" kern="1200" dirty="0" smtClean="0">
                <a:solidFill>
                  <a:schemeClr val="tx1"/>
                </a:solidFill>
                <a:effectLst/>
                <a:latin typeface="Calibri" pitchFamily="34" charset="0"/>
                <a:ea typeface="+mn-ea"/>
                <a:cs typeface="Calibri" pitchFamily="34" charset="0"/>
              </a:rPr>
              <a:t> Run a </a:t>
            </a:r>
            <a:r>
              <a:rPr lang="en-US" sz="1200" kern="1200" dirty="0" err="1" smtClean="0">
                <a:solidFill>
                  <a:schemeClr val="tx1"/>
                </a:solidFill>
                <a:effectLst/>
                <a:latin typeface="Calibri" pitchFamily="34" charset="0"/>
                <a:ea typeface="+mn-ea"/>
                <a:cs typeface="Calibri" pitchFamily="34" charset="0"/>
              </a:rPr>
              <a:t>MapReduce</a:t>
            </a:r>
            <a:r>
              <a:rPr lang="en-US" sz="1200" kern="1200" dirty="0" smtClean="0">
                <a:solidFill>
                  <a:schemeClr val="tx1"/>
                </a:solidFill>
                <a:effectLst/>
                <a:latin typeface="Calibri" pitchFamily="34" charset="0"/>
                <a:ea typeface="+mn-ea"/>
                <a:cs typeface="Calibri" pitchFamily="34" charset="0"/>
              </a:rPr>
              <a:t> job with a few simple lines of code. </a:t>
            </a:r>
          </a:p>
          <a:p>
            <a:r>
              <a:rPr lang="en-US" sz="1200" kern="1200" dirty="0" smtClean="0">
                <a:solidFill>
                  <a:schemeClr val="tx1"/>
                </a:solidFill>
                <a:effectLst/>
                <a:latin typeface="Calibri" pitchFamily="34" charset="0"/>
                <a:ea typeface="+mn-ea"/>
                <a:cs typeface="Calibri" pitchFamily="34" charset="0"/>
              </a:rPr>
              <a:t> Process structured data with a schema, or Pig can process unstructured data without a schema. (Pigs eat anything!) </a:t>
            </a:r>
          </a:p>
          <a:p>
            <a:r>
              <a:rPr lang="en-US" sz="1200" kern="1200" dirty="0" smtClean="0">
                <a:solidFill>
                  <a:schemeClr val="tx1"/>
                </a:solidFill>
                <a:effectLst/>
                <a:latin typeface="Calibri" pitchFamily="34" charset="0"/>
                <a:ea typeface="+mn-ea"/>
                <a:cs typeface="Calibri" pitchFamily="34" charset="0"/>
              </a:rPr>
              <a:t> Pig Latin uses a familiar SQL-like syntax. </a:t>
            </a:r>
          </a:p>
          <a:p>
            <a:r>
              <a:rPr lang="en-US" sz="1200" kern="1200" dirty="0" smtClean="0">
                <a:solidFill>
                  <a:schemeClr val="tx1"/>
                </a:solidFill>
                <a:effectLst/>
                <a:latin typeface="Calibri" pitchFamily="34" charset="0"/>
                <a:ea typeface="+mn-ea"/>
                <a:cs typeface="Calibri" pitchFamily="34" charset="0"/>
              </a:rPr>
              <a:t> Pig scripts read and write data from HDFS. </a:t>
            </a:r>
          </a:p>
          <a:p>
            <a:r>
              <a:rPr lang="en-US" sz="1200" kern="1200" dirty="0" smtClean="0">
                <a:solidFill>
                  <a:schemeClr val="tx1"/>
                </a:solidFill>
                <a:effectLst/>
                <a:latin typeface="Calibri" pitchFamily="34" charset="0"/>
                <a:ea typeface="+mn-ea"/>
                <a:cs typeface="Calibri" pitchFamily="34" charset="0"/>
              </a:rPr>
              <a:t> Pig Latin is a data flow language, a logical solution for many </a:t>
            </a:r>
            <a:r>
              <a:rPr lang="en-US" sz="1200" kern="1200" dirty="0" err="1" smtClean="0">
                <a:solidFill>
                  <a:schemeClr val="tx1"/>
                </a:solidFill>
                <a:effectLst/>
                <a:latin typeface="Calibri" pitchFamily="34" charset="0"/>
                <a:ea typeface="+mn-ea"/>
                <a:cs typeface="Calibri" pitchFamily="34" charset="0"/>
              </a:rPr>
              <a:t>MapReduce</a:t>
            </a:r>
            <a:r>
              <a:rPr lang="en-US" sz="1200" kern="1200" dirty="0" smtClean="0">
                <a:solidFill>
                  <a:schemeClr val="tx1"/>
                </a:solidFill>
                <a:effectLst/>
                <a:latin typeface="Calibri" pitchFamily="34" charset="0"/>
                <a:ea typeface="+mn-ea"/>
                <a:cs typeface="Calibri" pitchFamily="34" charset="0"/>
              </a:rPr>
              <a:t> algorithms. </a:t>
            </a:r>
          </a:p>
          <a:p>
            <a:r>
              <a:rPr lang="en-US" sz="1200" kern="1200" dirty="0" smtClean="0">
                <a:solidFill>
                  <a:schemeClr val="tx1"/>
                </a:solidFill>
                <a:effectLst/>
                <a:latin typeface="Calibri" pitchFamily="34" charset="0"/>
                <a:ea typeface="+mn-ea"/>
                <a:cs typeface="Calibri" pitchFamily="34" charset="0"/>
              </a:rPr>
              <a:t> </a:t>
            </a:r>
            <a:r>
              <a:rPr lang="en-US" sz="1200" b="1" kern="1200" dirty="0" smtClean="0">
                <a:solidFill>
                  <a:schemeClr val="tx1"/>
                </a:solidFill>
                <a:effectLst/>
                <a:latin typeface="Calibri" pitchFamily="34" charset="0"/>
                <a:ea typeface="+mn-ea"/>
                <a:cs typeface="Calibri" pitchFamily="34" charset="0"/>
              </a:rPr>
              <a:t>NOTE</a:t>
            </a:r>
            <a:r>
              <a:rPr lang="en-US" sz="1200" kern="1200" dirty="0" smtClean="0">
                <a:solidFill>
                  <a:schemeClr val="tx1"/>
                </a:solidFill>
                <a:effectLst/>
                <a:latin typeface="Calibri" pitchFamily="34" charset="0"/>
                <a:ea typeface="+mn-ea"/>
                <a:cs typeface="Calibri" pitchFamily="34" charset="0"/>
              </a:rPr>
              <a:t>: Pig was created at Yahoo! to make it easier to analyze the data in</a:t>
            </a:r>
            <a:r>
              <a:rPr lang="en-US" sz="1200" b="1" kern="1200" dirty="0" smtClean="0">
                <a:solidFill>
                  <a:schemeClr val="tx1"/>
                </a:solidFill>
                <a:effectLst/>
                <a:latin typeface="Calibri" pitchFamily="34" charset="0"/>
                <a:ea typeface="+mn-ea"/>
                <a:cs typeface="Calibri" pitchFamily="34" charset="0"/>
              </a:rPr>
              <a:t> </a:t>
            </a:r>
            <a:r>
              <a:rPr lang="en-US" sz="1200" kern="1200" dirty="0" smtClean="0">
                <a:solidFill>
                  <a:schemeClr val="tx1"/>
                </a:solidFill>
                <a:effectLst/>
                <a:latin typeface="Calibri" pitchFamily="34" charset="0"/>
                <a:ea typeface="+mn-ea"/>
                <a:cs typeface="Calibri" pitchFamily="34" charset="0"/>
              </a:rPr>
              <a:t>your HDFS without the complexities of writing a traditional </a:t>
            </a:r>
            <a:r>
              <a:rPr lang="en-US" sz="1200" kern="1200" dirty="0" err="1" smtClean="0">
                <a:solidFill>
                  <a:schemeClr val="tx1"/>
                </a:solidFill>
                <a:effectLst/>
                <a:latin typeface="Calibri" pitchFamily="34" charset="0"/>
                <a:ea typeface="+mn-ea"/>
                <a:cs typeface="Calibri" pitchFamily="34" charset="0"/>
              </a:rPr>
              <a:t>MapReduce</a:t>
            </a:r>
            <a:r>
              <a:rPr lang="en-US" sz="1200" kern="1200" dirty="0" smtClean="0">
                <a:solidFill>
                  <a:schemeClr val="tx1"/>
                </a:solidFill>
                <a:effectLst/>
                <a:latin typeface="Calibri" pitchFamily="34" charset="0"/>
                <a:ea typeface="+mn-ea"/>
                <a:cs typeface="Calibri" pitchFamily="34" charset="0"/>
              </a:rPr>
              <a:t> program. </a:t>
            </a:r>
          </a:p>
          <a:p>
            <a:r>
              <a:rPr lang="en-US" sz="1200" kern="1200" dirty="0" smtClean="0">
                <a:solidFill>
                  <a:schemeClr val="tx1"/>
                </a:solidFill>
                <a:effectLst/>
                <a:latin typeface="Calibri" pitchFamily="34" charset="0"/>
                <a:ea typeface="+mn-ea"/>
                <a:cs typeface="Calibri" pitchFamily="34" charset="0"/>
              </a:rPr>
              <a:t> The developers of Pig published their philosophy to summarize the goals of Pig, using comparisons to actual pigs:</a:t>
            </a:r>
          </a:p>
          <a:p>
            <a:r>
              <a:rPr lang="en-US" sz="1200" kern="1200" dirty="0" smtClean="0">
                <a:solidFill>
                  <a:schemeClr val="tx1"/>
                </a:solidFill>
                <a:effectLst/>
                <a:latin typeface="Calibri" pitchFamily="34" charset="0"/>
                <a:ea typeface="+mn-ea"/>
                <a:cs typeface="Calibri" pitchFamily="34" charset="0"/>
              </a:rPr>
              <a:t> </a:t>
            </a:r>
            <a:r>
              <a:rPr lang="en-US" sz="1200" b="1" kern="1200" dirty="0" smtClean="0">
                <a:solidFill>
                  <a:schemeClr val="tx1"/>
                </a:solidFill>
                <a:effectLst/>
                <a:latin typeface="Calibri" pitchFamily="34" charset="0"/>
                <a:ea typeface="+mn-ea"/>
                <a:cs typeface="Calibri" pitchFamily="34" charset="0"/>
              </a:rPr>
              <a:t>Pigs eat anything</a:t>
            </a:r>
            <a:r>
              <a:rPr lang="en-US" sz="1200" kern="1200" dirty="0" smtClean="0">
                <a:solidFill>
                  <a:schemeClr val="tx1"/>
                </a:solidFill>
                <a:effectLst/>
                <a:latin typeface="Calibri" pitchFamily="34" charset="0"/>
                <a:ea typeface="+mn-ea"/>
                <a:cs typeface="Calibri" pitchFamily="34" charset="0"/>
              </a:rPr>
              <a:t>: Pig can process any data, structured or unstructured.</a:t>
            </a:r>
            <a:r>
              <a:rPr lang="en-US" sz="1200" b="1" kern="1200" dirty="0" smtClean="0">
                <a:solidFill>
                  <a:schemeClr val="tx1"/>
                </a:solidFill>
                <a:effectLst/>
                <a:latin typeface="Calibri" pitchFamily="34" charset="0"/>
                <a:ea typeface="+mn-ea"/>
                <a:cs typeface="Calibri" pitchFamily="34" charset="0"/>
              </a:rPr>
              <a:t> </a:t>
            </a:r>
            <a:endParaRPr lang="en-US" sz="1200" kern="1200" dirty="0" smtClean="0">
              <a:solidFill>
                <a:schemeClr val="tx1"/>
              </a:solidFill>
              <a:effectLst/>
              <a:latin typeface="Calibri" pitchFamily="34" charset="0"/>
              <a:ea typeface="+mn-ea"/>
              <a:cs typeface="Calibri" pitchFamily="34" charset="0"/>
            </a:endParaRPr>
          </a:p>
          <a:p>
            <a:r>
              <a:rPr lang="en-US" sz="1200" kern="1200" dirty="0" smtClean="0">
                <a:solidFill>
                  <a:schemeClr val="tx1"/>
                </a:solidFill>
                <a:effectLst/>
                <a:latin typeface="Calibri" pitchFamily="34" charset="0"/>
                <a:ea typeface="+mn-ea"/>
                <a:cs typeface="Calibri" pitchFamily="34" charset="0"/>
              </a:rPr>
              <a:t> </a:t>
            </a:r>
            <a:r>
              <a:rPr lang="en-US" sz="1200" b="1" kern="1200" dirty="0" smtClean="0">
                <a:solidFill>
                  <a:schemeClr val="tx1"/>
                </a:solidFill>
                <a:effectLst/>
                <a:latin typeface="Calibri" pitchFamily="34" charset="0"/>
                <a:ea typeface="+mn-ea"/>
                <a:cs typeface="Calibri" pitchFamily="34" charset="0"/>
              </a:rPr>
              <a:t>Pigs live anywhere</a:t>
            </a:r>
            <a:r>
              <a:rPr lang="en-US" sz="1200" kern="1200" dirty="0" smtClean="0">
                <a:solidFill>
                  <a:schemeClr val="tx1"/>
                </a:solidFill>
                <a:effectLst/>
                <a:latin typeface="Calibri" pitchFamily="34" charset="0"/>
                <a:ea typeface="+mn-ea"/>
                <a:cs typeface="Calibri" pitchFamily="34" charset="0"/>
              </a:rPr>
              <a:t>: Pig can run on any parallel data processing framework, so Pig</a:t>
            </a:r>
            <a:r>
              <a:rPr lang="en-US" sz="1200" b="1" kern="1200" dirty="0" smtClean="0">
                <a:solidFill>
                  <a:schemeClr val="tx1"/>
                </a:solidFill>
                <a:effectLst/>
                <a:latin typeface="Calibri" pitchFamily="34" charset="0"/>
                <a:ea typeface="+mn-ea"/>
                <a:cs typeface="Calibri" pitchFamily="34" charset="0"/>
              </a:rPr>
              <a:t> </a:t>
            </a:r>
            <a:r>
              <a:rPr lang="en-US" sz="1200" kern="1200" dirty="0" smtClean="0">
                <a:solidFill>
                  <a:schemeClr val="tx1"/>
                </a:solidFill>
                <a:effectLst/>
                <a:latin typeface="Calibri" pitchFamily="34" charset="0"/>
                <a:ea typeface="+mn-ea"/>
                <a:cs typeface="Calibri" pitchFamily="34" charset="0"/>
              </a:rPr>
              <a:t>scripts do not have to run just on Hadoop. </a:t>
            </a:r>
          </a:p>
          <a:p>
            <a:r>
              <a:rPr lang="en-US" sz="1200" kern="1200" dirty="0" smtClean="0">
                <a:solidFill>
                  <a:schemeClr val="tx1"/>
                </a:solidFill>
                <a:effectLst/>
                <a:latin typeface="Calibri" pitchFamily="34" charset="0"/>
                <a:ea typeface="+mn-ea"/>
                <a:cs typeface="Calibri" pitchFamily="34" charset="0"/>
              </a:rPr>
              <a:t> </a:t>
            </a:r>
            <a:r>
              <a:rPr lang="en-US" sz="1200" b="1" kern="1200" dirty="0" smtClean="0">
                <a:solidFill>
                  <a:schemeClr val="tx1"/>
                </a:solidFill>
                <a:effectLst/>
                <a:latin typeface="Calibri" pitchFamily="34" charset="0"/>
                <a:ea typeface="+mn-ea"/>
                <a:cs typeface="Calibri" pitchFamily="34" charset="0"/>
              </a:rPr>
              <a:t>Pigs are domestic animals</a:t>
            </a:r>
            <a:r>
              <a:rPr lang="en-US" sz="1200" kern="1200" dirty="0" smtClean="0">
                <a:solidFill>
                  <a:schemeClr val="tx1"/>
                </a:solidFill>
                <a:effectLst/>
                <a:latin typeface="Calibri" pitchFamily="34" charset="0"/>
                <a:ea typeface="+mn-ea"/>
                <a:cs typeface="Calibri" pitchFamily="34" charset="0"/>
              </a:rPr>
              <a:t>: Pig is designed to be easily controlled and modified</a:t>
            </a:r>
            <a:r>
              <a:rPr lang="en-US" sz="1200" b="1" kern="1200" dirty="0" smtClean="0">
                <a:solidFill>
                  <a:schemeClr val="tx1"/>
                </a:solidFill>
                <a:effectLst/>
                <a:latin typeface="Calibri" pitchFamily="34" charset="0"/>
                <a:ea typeface="+mn-ea"/>
                <a:cs typeface="Calibri" pitchFamily="34" charset="0"/>
              </a:rPr>
              <a:t> </a:t>
            </a:r>
            <a:r>
              <a:rPr lang="en-US" sz="1200" kern="1200" dirty="0" smtClean="0">
                <a:solidFill>
                  <a:schemeClr val="tx1"/>
                </a:solidFill>
                <a:effectLst/>
                <a:latin typeface="Calibri" pitchFamily="34" charset="0"/>
                <a:ea typeface="+mn-ea"/>
                <a:cs typeface="Calibri" pitchFamily="34" charset="0"/>
              </a:rPr>
              <a:t>by its users. </a:t>
            </a:r>
          </a:p>
          <a:p>
            <a:r>
              <a:rPr lang="en-US" sz="1200" kern="1200" dirty="0" smtClean="0">
                <a:solidFill>
                  <a:schemeClr val="tx1"/>
                </a:solidFill>
                <a:effectLst/>
                <a:latin typeface="Calibri" pitchFamily="34" charset="0"/>
                <a:ea typeface="+mn-ea"/>
                <a:cs typeface="Calibri" pitchFamily="34" charset="0"/>
              </a:rPr>
              <a:t> </a:t>
            </a:r>
            <a:r>
              <a:rPr lang="en-US" sz="1200" b="1" kern="1200" dirty="0" smtClean="0">
                <a:solidFill>
                  <a:schemeClr val="tx1"/>
                </a:solidFill>
                <a:effectLst/>
                <a:latin typeface="Calibri" pitchFamily="34" charset="0"/>
                <a:ea typeface="+mn-ea"/>
                <a:cs typeface="Calibri" pitchFamily="34" charset="0"/>
              </a:rPr>
              <a:t>Pigs fly</a:t>
            </a:r>
            <a:r>
              <a:rPr lang="en-US" sz="1200" kern="1200" dirty="0" smtClean="0">
                <a:solidFill>
                  <a:schemeClr val="tx1"/>
                </a:solidFill>
                <a:effectLst/>
                <a:latin typeface="Calibri" pitchFamily="34" charset="0"/>
                <a:ea typeface="+mn-ea"/>
                <a:cs typeface="Calibri" pitchFamily="34" charset="0"/>
              </a:rPr>
              <a:t>: Pig is designed to process data quickly!</a:t>
            </a:r>
            <a:r>
              <a:rPr lang="en-US" sz="1200" b="1" kern="1200" dirty="0" smtClean="0">
                <a:solidFill>
                  <a:schemeClr val="tx1"/>
                </a:solidFill>
                <a:effectLst/>
                <a:latin typeface="Calibri" pitchFamily="34" charset="0"/>
                <a:ea typeface="+mn-ea"/>
                <a:cs typeface="Calibri" pitchFamily="34" charset="0"/>
              </a:rPr>
              <a:t> </a:t>
            </a:r>
            <a:endParaRPr lang="en-US" sz="1200" kern="1200" dirty="0" smtClean="0">
              <a:solidFill>
                <a:schemeClr val="tx1"/>
              </a:solidFill>
              <a:effectLst/>
              <a:latin typeface="Calibri" pitchFamily="34" charset="0"/>
              <a:ea typeface="+mn-ea"/>
              <a:cs typeface="Calibri" pitchFamily="34"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 xmlns:p14="http://schemas.microsoft.com/office/powerpoint/2010/main" val="306411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 xmlns:p14="http://schemas.microsoft.com/office/powerpoint/2010/main" val="2951841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Java/C/C++ </a:t>
            </a:r>
            <a:r>
              <a:rPr lang="en-US" sz="1000" dirty="0" err="1" smtClean="0">
                <a:latin typeface="Arial" panose="020B0604020202020204" pitchFamily="34" charset="0"/>
                <a:cs typeface="Arial" panose="020B0604020202020204" pitchFamily="34" charset="0"/>
              </a:rPr>
              <a:t>etc</a:t>
            </a:r>
            <a:r>
              <a:rPr lang="en-US" sz="1000" dirty="0" smtClean="0">
                <a:latin typeface="Arial" panose="020B0604020202020204" pitchFamily="34" charset="0"/>
                <a:cs typeface="Arial" panose="020B0604020202020204" pitchFamily="34" charset="0"/>
              </a:rPr>
              <a:t> are </a:t>
            </a:r>
            <a:r>
              <a:rPr lang="en-US" sz="1000" b="1" dirty="0" smtClean="0">
                <a:latin typeface="Arial" panose="020B0604020202020204" pitchFamily="34" charset="0"/>
                <a:cs typeface="Arial" panose="020B0604020202020204" pitchFamily="34" charset="0"/>
              </a:rPr>
              <a:t>control flow structured language </a:t>
            </a:r>
            <a:r>
              <a:rPr lang="en-US" sz="1000" dirty="0" smtClean="0">
                <a:latin typeface="Arial" panose="020B0604020202020204" pitchFamily="34" charset="0"/>
                <a:cs typeface="Arial" panose="020B0604020202020204" pitchFamily="34" charset="0"/>
              </a:rPr>
              <a:t>where as Pig Latin is </a:t>
            </a:r>
            <a:r>
              <a:rPr lang="en-US" sz="1000" b="1" dirty="0" smtClean="0">
                <a:latin typeface="Arial" panose="020B0604020202020204" pitchFamily="34" charset="0"/>
                <a:cs typeface="Arial" panose="020B0604020202020204" pitchFamily="34" charset="0"/>
              </a:rPr>
              <a:t>data flow language</a:t>
            </a:r>
            <a:r>
              <a:rPr lang="en-US" sz="1000" dirty="0" smtClean="0">
                <a:latin typeface="Arial" panose="020B0604020202020204" pitchFamily="34" charset="0"/>
                <a:cs typeface="Arial" panose="020B0604020202020204" pitchFamily="34" charset="0"/>
              </a:rPr>
              <a:t>. In Pig Latin, without complex programming control structures, you can define complex data flows. Hence, from one pipe to another pipe, data transforms from one state to other state.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extLst>
      <p:ext uri="{BB962C8B-B14F-4D97-AF65-F5344CB8AC3E}">
        <p14:creationId xmlns="" xmlns:p14="http://schemas.microsoft.com/office/powerpoint/2010/main" val="2445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smtClean="0">
                <a:latin typeface="Arial" panose="020B0604020202020204" pitchFamily="34" charset="0"/>
                <a:cs typeface="Arial" panose="020B0604020202020204" pitchFamily="34" charset="0"/>
              </a:rPr>
              <a:t>Local Mode</a:t>
            </a:r>
            <a:r>
              <a:rPr lang="en-US" sz="1000" dirty="0" smtClean="0">
                <a:latin typeface="Arial" panose="020B0604020202020204" pitchFamily="34" charset="0"/>
                <a:cs typeface="Arial" panose="020B0604020202020204" pitchFamily="34" charset="0"/>
              </a:rPr>
              <a:t> - To run Pig in local mode, you need access to a single machine; all files are installed and run using your local host and file system. Specify local mode using the -x flag (pig -x local). </a:t>
            </a:r>
          </a:p>
          <a:p>
            <a:r>
              <a:rPr lang="en-US" sz="1000" b="1" dirty="0" smtClean="0">
                <a:latin typeface="Arial" panose="020B0604020202020204" pitchFamily="34" charset="0"/>
                <a:cs typeface="Arial" panose="020B0604020202020204" pitchFamily="34" charset="0"/>
              </a:rPr>
              <a:t>Tez Local Mode</a:t>
            </a:r>
            <a:r>
              <a:rPr lang="en-US" sz="1000" dirty="0" smtClean="0">
                <a:latin typeface="Arial" panose="020B0604020202020204" pitchFamily="34" charset="0"/>
                <a:cs typeface="Arial" panose="020B0604020202020204" pitchFamily="34" charset="0"/>
              </a:rPr>
              <a:t> - To run Pig in tez local mode. It is similar to local mode, except internally Pig will invoke tez runtime engine. Specify Tez local mode using the -x flag (pig -x tez_local). </a:t>
            </a:r>
            <a:r>
              <a:rPr lang="en-US" sz="1000" b="1" dirty="0" smtClean="0">
                <a:latin typeface="Arial" panose="020B0604020202020204" pitchFamily="34" charset="0"/>
                <a:cs typeface="Arial" panose="020B0604020202020204" pitchFamily="34" charset="0"/>
              </a:rPr>
              <a:t>Note:</a:t>
            </a:r>
            <a:r>
              <a:rPr lang="en-US" sz="1000" dirty="0" smtClean="0">
                <a:latin typeface="Arial" panose="020B0604020202020204" pitchFamily="34" charset="0"/>
                <a:cs typeface="Arial" panose="020B0604020202020204" pitchFamily="34" charset="0"/>
              </a:rPr>
              <a:t> Tez local mode is experimental. There are some queries which just error out on bigger data in local mode.</a:t>
            </a:r>
          </a:p>
          <a:p>
            <a:r>
              <a:rPr lang="en-US" sz="1000" b="1" dirty="0" smtClean="0">
                <a:latin typeface="Arial" panose="020B0604020202020204" pitchFamily="34" charset="0"/>
                <a:cs typeface="Arial" panose="020B0604020202020204" pitchFamily="34" charset="0"/>
              </a:rPr>
              <a:t>Mapreduce Mode</a:t>
            </a:r>
            <a:r>
              <a:rPr lang="en-US" sz="1000" dirty="0" smtClean="0">
                <a:latin typeface="Arial" panose="020B0604020202020204" pitchFamily="34" charset="0"/>
                <a:cs typeface="Arial" panose="020B0604020202020204" pitchFamily="34" charset="0"/>
              </a:rPr>
              <a:t> - To run Pig in mapreduce mode, you need access to a Hadoop cluster and HDFS installation. Mapreduce mode is the default mode; you can, </a:t>
            </a:r>
            <a:r>
              <a:rPr lang="en-US" sz="1000" i="1" dirty="0" smtClean="0">
                <a:latin typeface="Arial" panose="020B0604020202020204" pitchFamily="34" charset="0"/>
                <a:cs typeface="Arial" panose="020B0604020202020204" pitchFamily="34" charset="0"/>
              </a:rPr>
              <a:t>but don't need to</a:t>
            </a:r>
            <a:r>
              <a:rPr lang="en-US" sz="1000" dirty="0" smtClean="0">
                <a:latin typeface="Arial" panose="020B0604020202020204" pitchFamily="34" charset="0"/>
                <a:cs typeface="Arial" panose="020B0604020202020204" pitchFamily="34" charset="0"/>
              </a:rPr>
              <a:t>, specify it using the -x flag (pig OR pig -x mapreduce). </a:t>
            </a:r>
          </a:p>
          <a:p>
            <a:r>
              <a:rPr lang="en-US" sz="1000" b="1" dirty="0" smtClean="0">
                <a:latin typeface="Arial" panose="020B0604020202020204" pitchFamily="34" charset="0"/>
                <a:cs typeface="Arial" panose="020B0604020202020204" pitchFamily="34" charset="0"/>
              </a:rPr>
              <a:t>Tez Mode</a:t>
            </a:r>
            <a:r>
              <a:rPr lang="en-US" sz="1000" dirty="0" smtClean="0">
                <a:latin typeface="Arial" panose="020B0604020202020204" pitchFamily="34" charset="0"/>
                <a:cs typeface="Arial" panose="020B0604020202020204" pitchFamily="34" charset="0"/>
              </a:rPr>
              <a:t> - To run Pig in Tez mode, you need access to a Hadoop cluster and HDFS installation. Specify Tez mode using the -x flag (-x tez).</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extLst>
      <p:ext uri="{BB962C8B-B14F-4D97-AF65-F5344CB8AC3E}">
        <p14:creationId xmlns="" xmlns:p14="http://schemas.microsoft.com/office/powerpoint/2010/main" val="4011023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extLst>
      <p:ext uri="{BB962C8B-B14F-4D97-AF65-F5344CB8AC3E}">
        <p14:creationId xmlns="" xmlns:p14="http://schemas.microsoft.com/office/powerpoint/2010/main" val="1601905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11.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4.xml"/><Relationship Id="rId1" Type="http://schemas.openxmlformats.org/officeDocument/2006/relationships/vmlDrawing" Target="../drawings/vmlDrawing13.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2.png"/><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5.xml"/><Relationship Id="rId1" Type="http://schemas.openxmlformats.org/officeDocument/2006/relationships/vmlDrawing" Target="../drawings/vmlDrawing14.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2.png"/><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vmlDrawing" Target="../drawings/vmlDrawing15.v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vmlDrawing" Target="../drawings/vmlDrawing18.vml"/><Relationship Id="rId5" Type="http://schemas.openxmlformats.org/officeDocument/2006/relationships/oleObject" Target="../embeddings/oleObject18.bin"/><Relationship Id="rId4" Type="http://schemas.openxmlformats.org/officeDocument/2006/relationships/image" Target="../media/image13.jpe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8.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 Id="rId9"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 xmlns:a14="http://schemas.microsoft.com/office/drawing/2010/main"/>
              </a:ext>
            </a:extLst>
          </a:blip>
          <a:srcRect r="2413"/>
          <a:stretch/>
        </p:blipFill>
        <p:spPr>
          <a:xfrm>
            <a:off x="-2052" y="1348661"/>
            <a:ext cx="9908052" cy="5513714"/>
          </a:xfrm>
          <a:prstGeom prst="rect">
            <a:avLst/>
          </a:prstGeom>
          <a:noFill/>
          <a:ln>
            <a:noFill/>
          </a:ln>
        </p:spPr>
      </p:pic>
      <p:sp>
        <p:nvSpPr>
          <p:cNvPr id="11" name="Rectangle 10"/>
          <p:cNvSpPr/>
          <p:nvPr userDrawn="1"/>
        </p:nvSpPr>
        <p:spPr>
          <a:xfrm rot="10800000">
            <a:off x="-2" y="5388769"/>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34926"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45845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78"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631854" name="think-cell Slide" r:id="rId4" imgW="360" imgH="360" progId="">
              <p:embed/>
            </p:oleObj>
          </a:graphicData>
        </a:graphic>
      </p:graphicFrame>
      <p:sp>
        <p:nvSpPr>
          <p:cNvPr id="184" name="Rectangle 9"/>
          <p:cNvSpPr>
            <a:spLocks noChangeArrowheads="1"/>
          </p:cNvSpPr>
          <p:nvPr userDrawn="1">
            <p:custDataLst>
              <p:tags r:id="rId2"/>
            </p:custDataLst>
          </p:nvPr>
        </p:nvSpPr>
        <p:spPr bwMode="gray">
          <a:xfrm>
            <a:off x="1117963" y="34326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208" name="Image 337" descr="CBE_Label_ppt.png"/>
          <p:cNvPicPr>
            <a:picLocks noChangeAspect="1"/>
          </p:cNvPicPr>
          <p:nvPr userDrawn="1"/>
        </p:nvPicPr>
        <p:blipFill>
          <a:blip r:embed="rId5" cstate="screen"/>
          <a:stretch>
            <a:fillRect/>
          </a:stretch>
        </p:blipFill>
        <p:spPr>
          <a:xfrm>
            <a:off x="867725" y="3283811"/>
            <a:ext cx="519572" cy="522508"/>
          </a:xfrm>
          <a:prstGeom prst="rect">
            <a:avLst/>
          </a:prstGeom>
        </p:spPr>
      </p:pic>
      <p:grpSp>
        <p:nvGrpSpPr>
          <p:cNvPr id="75" name="Group 74"/>
          <p:cNvGrpSpPr/>
          <p:nvPr userDrawn="1"/>
        </p:nvGrpSpPr>
        <p:grpSpPr>
          <a:xfrm>
            <a:off x="5722379" y="3575705"/>
            <a:ext cx="3826121"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hlinkClick r:id="rId6"/>
          </p:cNvPr>
          <p:cNvSpPr/>
          <p:nvPr userDrawn="1"/>
        </p:nvSpPr>
        <p:spPr>
          <a:xfrm>
            <a:off x="1447800" y="51085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hlinkClick r:id="rId6"/>
          </p:cNvPr>
          <p:cNvSpPr/>
          <p:nvPr userDrawn="1"/>
        </p:nvSpPr>
        <p:spPr>
          <a:xfrm>
            <a:off x="4962525" y="49815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hlinkClick r:id="rId7"/>
          </p:cNvPr>
          <p:cNvSpPr/>
          <p:nvPr userDrawn="1"/>
        </p:nvSpPr>
        <p:spPr>
          <a:xfrm>
            <a:off x="4419599" y="51339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a:hlinkClick r:id="rId8"/>
          </p:cNvPr>
          <p:cNvSpPr/>
          <p:nvPr userDrawn="1"/>
        </p:nvSpPr>
        <p:spPr>
          <a:xfrm>
            <a:off x="2800350" y="54991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6931188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632878" name="think-cell Slide" r:id="rId4" imgW="360" imgH="360" progId="">
              <p:embed/>
            </p:oleObj>
          </a:graphicData>
        </a:graphic>
      </p:graphicFrame>
      <p:sp>
        <p:nvSpPr>
          <p:cNvPr id="14" name="Rectangle 9"/>
          <p:cNvSpPr>
            <a:spLocks noChangeArrowheads="1"/>
          </p:cNvSpPr>
          <p:nvPr userDrawn="1">
            <p:custDataLst>
              <p:tags r:id="rId2"/>
            </p:custDataLst>
          </p:nvPr>
        </p:nvSpPr>
        <p:spPr bwMode="gray">
          <a:xfrm>
            <a:off x="5309494"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5" cstate="screen"/>
          <a:stretch>
            <a:fillRect/>
          </a:stretch>
        </p:blipFill>
        <p:spPr>
          <a:xfrm>
            <a:off x="5059256" y="2763611"/>
            <a:ext cx="519572" cy="522508"/>
          </a:xfrm>
          <a:prstGeom prst="rect">
            <a:avLst/>
          </a:prstGeom>
        </p:spPr>
      </p:pic>
      <p:sp>
        <p:nvSpPr>
          <p:cNvPr id="16" name="Rectangle 15">
            <a:hlinkClick r:id="rId6"/>
          </p:cNvPr>
          <p:cNvSpPr/>
          <p:nvPr userDrawn="1"/>
        </p:nvSpPr>
        <p:spPr>
          <a:xfrm>
            <a:off x="5639331" y="45883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hlinkClick r:id="rId6"/>
          </p:cNvPr>
          <p:cNvSpPr/>
          <p:nvPr userDrawn="1"/>
        </p:nvSpPr>
        <p:spPr>
          <a:xfrm>
            <a:off x="9154056" y="44613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hlinkClick r:id="rId7"/>
          </p:cNvPr>
          <p:cNvSpPr/>
          <p:nvPr userDrawn="1"/>
        </p:nvSpPr>
        <p:spPr>
          <a:xfrm>
            <a:off x="8611130" y="46137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hlinkClick r:id="rId8"/>
          </p:cNvPr>
          <p:cNvSpPr/>
          <p:nvPr userDrawn="1"/>
        </p:nvSpPr>
        <p:spPr>
          <a:xfrm>
            <a:off x="6991881" y="49789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77663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633902" name="think-cell Slide" r:id="rId3" imgW="360" imgH="360" progId="">
              <p:embed/>
            </p:oleObj>
          </a:graphicData>
        </a:graphic>
      </p:graphicFrame>
    </p:spTree>
    <p:extLst>
      <p:ext uri="{BB962C8B-B14F-4D97-AF65-F5344CB8AC3E}">
        <p14:creationId xmlns="" xmlns:p14="http://schemas.microsoft.com/office/powerpoint/2010/main" val="735025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 xmlns:a14="http://schemas.microsoft.com/office/drawing/2010/main"/>
              </a:ext>
            </a:extLst>
          </a:blip>
          <a:srcRect r="2413"/>
          <a:stretch/>
        </p:blipFill>
        <p:spPr>
          <a:xfrm>
            <a:off x="-2052" y="1348661"/>
            <a:ext cx="9908052" cy="5513714"/>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36972"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1" name="Rectangle 10"/>
          <p:cNvSpPr/>
          <p:nvPr userDrawn="1"/>
        </p:nvSpPr>
        <p:spPr>
          <a:xfrm>
            <a:off x="1776792" y="4601752"/>
            <a:ext cx="1242328" cy="436017"/>
          </a:xfrm>
          <a:prstGeom prst="rect">
            <a:avLst/>
          </a:prstGeom>
          <a:effectLst>
            <a:outerShdw blurRad="38100" dist="25400" dir="2700000" algn="tl" rotWithShape="0">
              <a:schemeClr val="bg1">
                <a:alpha val="65000"/>
              </a:schemeClr>
            </a:outerShdw>
          </a:effectLst>
        </p:spPr>
        <p:txBody>
          <a:bodyPr wrap="none" lIns="0" tIns="0" rIns="0" bIns="0">
            <a:spAutoFit/>
          </a:bodyPr>
          <a:lstStyle/>
          <a:p>
            <a:pPr algn="l">
              <a:lnSpc>
                <a:spcPts val="1700"/>
              </a:lnSpc>
            </a:pPr>
            <a:r>
              <a:rPr lang="en-US" sz="1800" b="1" kern="1100" spc="0" baseline="0" dirty="0" smtClean="0">
                <a:solidFill>
                  <a:schemeClr val="accent6"/>
                </a:solidFill>
                <a:latin typeface="Arial Narrow" pitchFamily="34" charset="0"/>
                <a:ea typeface="+mn-ea"/>
                <a:cs typeface="+mn-cs"/>
              </a:rPr>
              <a:t>Learning and </a:t>
            </a:r>
            <a:br>
              <a:rPr lang="en-US" sz="1800" b="1" kern="1100" spc="0" baseline="0" dirty="0" smtClean="0">
                <a:solidFill>
                  <a:schemeClr val="accent6"/>
                </a:solidFill>
                <a:latin typeface="Arial Narrow" pitchFamily="34" charset="0"/>
                <a:ea typeface="+mn-ea"/>
                <a:cs typeface="+mn-cs"/>
              </a:rPr>
            </a:b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1776792" y="5023940"/>
            <a:ext cx="1173398" cy="338554"/>
          </a:xfrm>
          <a:prstGeom prst="rect">
            <a:avLst/>
          </a:prstGeom>
          <a:effectLst/>
        </p:spPr>
        <p:txBody>
          <a:bodyPr wrap="none" lIns="0" tIns="0" rIns="0" bIns="0">
            <a:spAutoFit/>
          </a:bodyPr>
          <a:lstStyle/>
          <a:p>
            <a:pPr algn="l"/>
            <a:r>
              <a:rPr lang="en-US" sz="1100" b="0" kern="1100" spc="0" baseline="0" dirty="0" smtClean="0">
                <a:solidFill>
                  <a:schemeClr val="accent1">
                    <a:lumMod val="50000"/>
                  </a:schemeClr>
                </a:solidFill>
                <a:latin typeface="Arial Narrow" pitchFamily="34" charset="0"/>
                <a:ea typeface="+mn-ea"/>
                <a:cs typeface="+mn-cs"/>
              </a:rPr>
              <a:t>Enabling development,</a:t>
            </a:r>
          </a:p>
          <a:p>
            <a:pPr algn="l"/>
            <a:r>
              <a:rPr lang="en-US" sz="1100" b="0" kern="1100" spc="0" baseline="0" dirty="0" smtClean="0">
                <a:solidFill>
                  <a:schemeClr val="accent1">
                    <a:lumMod val="50000"/>
                  </a:schemeClr>
                </a:solidFill>
                <a:latin typeface="Arial Narrow" pitchFamily="34" charset="0"/>
                <a:ea typeface="+mn-ea"/>
                <a:cs typeface="+mn-cs"/>
              </a:rPr>
              <a:t>Impacting growth…</a:t>
            </a:r>
            <a:endParaRPr lang="en-US" sz="1100" b="0" kern="1100" spc="0" baseline="0" dirty="0">
              <a:solidFill>
                <a:schemeClr val="accent1">
                  <a:lumMod val="50000"/>
                </a:schemeClr>
              </a:solidFill>
              <a:latin typeface="Arial Narrow" pitchFamily="34" charset="0"/>
            </a:endParaRPr>
          </a:p>
        </p:txBody>
      </p:sp>
    </p:spTree>
    <p:extLst>
      <p:ext uri="{BB962C8B-B14F-4D97-AF65-F5344CB8AC3E}">
        <p14:creationId xmlns="" xmlns:p14="http://schemas.microsoft.com/office/powerpoint/2010/main" val="2727275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 xmlns:a14="http://schemas.microsoft.com/office/drawing/2010/main" val="0"/>
              </a:ext>
            </a:extLst>
          </a:blip>
          <a:stretch/>
        </p:blipFill>
        <p:spPr>
          <a:xfrm>
            <a:off x="-2054" y="237618"/>
            <a:ext cx="9908054" cy="6620382"/>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24716"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0" name="Rectangle 9"/>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1" name="Rectangle 10"/>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721729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8" name="Image 5"/>
          <p:cNvPicPr>
            <a:picLocks noChangeAspect="1"/>
          </p:cNvPicPr>
          <p:nvPr userDrawn="1"/>
        </p:nvPicPr>
        <p:blipFill rotWithShape="1">
          <a:blip r:embed="rId4" cstate="screen">
            <a:extLst>
              <a:ext uri="{28A0092B-C50C-407E-A947-70E740481C1C}">
                <a14:useLocalDpi xmlns="" xmlns:a14="http://schemas.microsoft.com/office/drawing/2010/main" val="0"/>
              </a:ext>
            </a:extLst>
          </a:blip>
          <a:stretch/>
        </p:blipFill>
        <p:spPr>
          <a:xfrm>
            <a:off x="-1175" y="2649"/>
            <a:ext cx="9907176" cy="5665103"/>
          </a:xfrm>
          <a:prstGeom prst="rect">
            <a:avLst/>
          </a:prstGeom>
          <a:noFill/>
          <a:ln>
            <a:noFill/>
          </a:ln>
        </p:spPr>
      </p:pic>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532567" name="think-cell Slide" r:id="rId5" imgW="360" imgH="360" progId="">
              <p:embed/>
            </p:oleObj>
          </a:graphicData>
        </a:graphic>
      </p:graphicFrame>
      <p:sp>
        <p:nvSpPr>
          <p:cNvPr id="12" name="Text Placeholder 10"/>
          <p:cNvSpPr>
            <a:spLocks noGrp="1"/>
          </p:cNvSpPr>
          <p:nvPr>
            <p:ph type="body" sz="quarter" idx="10"/>
          </p:nvPr>
        </p:nvSpPr>
        <p:spPr>
          <a:xfrm>
            <a:off x="0" y="5194192"/>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9" name="Rectangle 8"/>
          <p:cNvSpPr/>
          <p:nvPr userDrawn="1"/>
        </p:nvSpPr>
        <p:spPr>
          <a:xfrm>
            <a:off x="698392" y="3539645"/>
            <a:ext cx="2585072" cy="218008"/>
          </a:xfrm>
          <a:prstGeom prst="rect">
            <a:avLst/>
          </a:prstGeom>
          <a:effectLst>
            <a:outerShdw blurRad="38100" dist="12700" dir="2700000" algn="tl" rotWithShape="0">
              <a:srgbClr val="000000">
                <a:alpha val="63000"/>
              </a:srgbClr>
            </a:outerShdw>
          </a:effectLst>
        </p:spPr>
        <p:txBody>
          <a:bodyPr wrap="square" lIns="0" tIns="0" rIns="0" bIns="0">
            <a:spAutoFit/>
          </a:bodyPr>
          <a:lstStyle/>
          <a:p>
            <a:pPr algn="l">
              <a:lnSpc>
                <a:spcPts val="1700"/>
              </a:lnSpc>
            </a:pPr>
            <a:r>
              <a:rPr lang="en-US" sz="1800" b="1" kern="1100" spc="0" baseline="0" dirty="0" smtClean="0">
                <a:solidFill>
                  <a:schemeClr val="bg1"/>
                </a:solidFill>
                <a:latin typeface="Arial Narrow" pitchFamily="34" charset="0"/>
                <a:ea typeface="+mn-ea"/>
                <a:cs typeface="+mn-cs"/>
              </a:rPr>
              <a:t>Learning and </a:t>
            </a:r>
            <a:r>
              <a:rPr lang="en-US" sz="1800" b="1" kern="1100" spc="0" baseline="0" dirty="0" smtClean="0">
                <a:solidFill>
                  <a:schemeClr val="bg1"/>
                </a:solidFill>
                <a:latin typeface="Arial Narrow" pitchFamily="34" charset="0"/>
              </a:rPr>
              <a:t>Development</a:t>
            </a:r>
            <a:endParaRPr lang="en-US" sz="1800" b="1" kern="1100" spc="0" baseline="0" dirty="0">
              <a:solidFill>
                <a:schemeClr val="bg1"/>
              </a:solidFill>
              <a:latin typeface="Arial Narrow" pitchFamily="34" charset="0"/>
            </a:endParaRPr>
          </a:p>
        </p:txBody>
      </p:sp>
      <p:sp>
        <p:nvSpPr>
          <p:cNvPr id="13" name="Rectangle 12"/>
          <p:cNvSpPr/>
          <p:nvPr userDrawn="1"/>
        </p:nvSpPr>
        <p:spPr>
          <a:xfrm>
            <a:off x="698392" y="3755063"/>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2675"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lumMod val="60000"/>
                    <a:lumOff val="40000"/>
                  </a:schemeClr>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0" name="Rectangle 9"/>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2697239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a:stretch/>
        </p:blipFill>
        <p:spPr>
          <a:xfrm>
            <a:off x="0" y="1334528"/>
            <a:ext cx="9906483" cy="5523472"/>
          </a:xfrm>
          <a:prstGeom prst="rect">
            <a:avLst/>
          </a:prstGeom>
          <a:noFill/>
          <a:ln>
            <a:noFill/>
          </a:ln>
        </p:spPr>
      </p:pic>
      <p:sp>
        <p:nvSpPr>
          <p:cNvPr id="11" name="Rectangle 10"/>
          <p:cNvSpPr/>
          <p:nvPr userDrawn="1"/>
        </p:nvSpPr>
        <p:spPr>
          <a:xfrm rot="10800000">
            <a:off x="-3" y="5381624"/>
            <a:ext cx="5895975" cy="1476375"/>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3701"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ectangle 14"/>
          <p:cNvSpPr/>
          <p:nvPr userDrawn="1"/>
        </p:nvSpPr>
        <p:spPr>
          <a:xfrm>
            <a:off x="6629400" y="5964783"/>
            <a:ext cx="2585072" cy="218008"/>
          </a:xfrm>
          <a:prstGeom prst="rect">
            <a:avLst/>
          </a:prstGeom>
          <a:effectLst>
            <a:outerShdw blurRad="38100" dist="12700" dir="2700000" algn="tl" rotWithShape="0">
              <a:schemeClr val="bg1">
                <a:alpha val="50000"/>
              </a:schemeClr>
            </a:outerShdw>
          </a:effectLst>
        </p:spPr>
        <p:txBody>
          <a:bodyPr wrap="square" lIns="0" tIns="0" rIns="0" bIns="0">
            <a:spAutoFit/>
          </a:bodyPr>
          <a:lstStyle/>
          <a:p>
            <a:pPr algn="r">
              <a:lnSpc>
                <a:spcPts val="1700"/>
              </a:lnSpc>
            </a:pPr>
            <a:r>
              <a:rPr lang="en-US" sz="1800" b="1" kern="1100" spc="0" baseline="0" dirty="0" smtClean="0">
                <a:solidFill>
                  <a:schemeClr val="accent6"/>
                </a:solidFill>
                <a:latin typeface="Arial Narrow" pitchFamily="34" charset="0"/>
                <a:ea typeface="+mn-ea"/>
                <a:cs typeface="+mn-cs"/>
              </a:rPr>
              <a:t>Learning and </a:t>
            </a: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6781800" y="6214646"/>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r"/>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extLst>
      <p:ext uri="{BB962C8B-B14F-4D97-AF65-F5344CB8AC3E}">
        <p14:creationId xmlns="" xmlns:p14="http://schemas.microsoft.com/office/powerpoint/2010/main" val="3072736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2980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2"/>
                </a:solidFill>
              </a:defRPr>
            </a:lvl1pPr>
          </a:lstStyle>
          <a:p>
            <a:r>
              <a:rPr lang="en-US" dirty="0" smtClean="0"/>
              <a:t>Click to edit Master title style</a:t>
            </a:r>
            <a:endParaRPr lang="en-US" dirty="0"/>
          </a:p>
        </p:txBody>
      </p:sp>
      <p:cxnSp>
        <p:nvCxnSpPr>
          <p:cNvPr id="10" name="Straight Connector 5"/>
          <p:cNvCxnSpPr/>
          <p:nvPr userDrawn="1">
            <p:custDataLst>
              <p:tags r:id="rId3"/>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Espace réservé du contenu 5"/>
          <p:cNvSpPr>
            <a:spLocks noGrp="1"/>
          </p:cNvSpPr>
          <p:nvPr userDrawn="1">
            <p:ph sz="quarter" idx="10"/>
            <p:custDataLst>
              <p:tags r:id="rId5"/>
            </p:custDataLst>
          </p:nvPr>
        </p:nvSpPr>
        <p:spPr>
          <a:xfrm>
            <a:off x="341313" y="1255713"/>
            <a:ext cx="8497887"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 xmlns:p14="http://schemas.microsoft.com/office/powerpoint/2010/main" val="25350398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86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88"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8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959"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934"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hyperlink" Target="http://www.linkedin.com/company/capgemini" TargetMode="External"/><Relationship Id="rId26" Type="http://schemas.openxmlformats.org/officeDocument/2006/relationships/image" Target="../media/image2.png"/><Relationship Id="rId3" Type="http://schemas.openxmlformats.org/officeDocument/2006/relationships/slideLayout" Target="../slideLayouts/slideLayout13.xml"/><Relationship Id="rId21" Type="http://schemas.openxmlformats.org/officeDocument/2006/relationships/image" Target="../media/image9.png"/><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image" Target="../media/image7.png"/><Relationship Id="rId25" Type="http://schemas.openxmlformats.org/officeDocument/2006/relationships/image" Target="../media/image11.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hyperlink" Target="http://www.slideshare.net/capgemini" TargetMode="External"/><Relationship Id="rId5" Type="http://schemas.openxmlformats.org/officeDocument/2006/relationships/vmlDrawing" Target="../drawings/vmlDrawing12.vml"/><Relationship Id="rId15" Type="http://schemas.openxmlformats.org/officeDocument/2006/relationships/hyperlink" Target="http://www.capgemini.com/" TargetMode="External"/><Relationship Id="rId23" Type="http://schemas.openxmlformats.org/officeDocument/2006/relationships/image" Target="../media/image10.png"/><Relationship Id="rId10" Type="http://schemas.openxmlformats.org/officeDocument/2006/relationships/tags" Target="../tags/tag40.xml"/><Relationship Id="rId19" Type="http://schemas.openxmlformats.org/officeDocument/2006/relationships/image" Target="../media/image8.png"/><Relationship Id="rId4" Type="http://schemas.openxmlformats.org/officeDocument/2006/relationships/theme" Target="../theme/theme2.xml"/><Relationship Id="rId9" Type="http://schemas.openxmlformats.org/officeDocument/2006/relationships/tags" Target="../tags/tag39.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 Id="rId27"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6.bin"/><Relationship Id="rId5" Type="http://schemas.openxmlformats.org/officeDocument/2006/relationships/vmlDrawing" Target="../drawings/vmlDrawing16.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176" name="think-cell Slide" r:id="rId20" imgW="360" imgH="360" progId="">
              <p:embed/>
            </p:oleObj>
          </a:graphicData>
        </a:graphic>
      </p:graphicFrame>
      <p:sp>
        <p:nvSpPr>
          <p:cNvPr id="2" name="Title Placeholder 1"/>
          <p:cNvSpPr>
            <a:spLocks noGrp="1"/>
          </p:cNvSpPr>
          <p:nvPr>
            <p:ph type="title"/>
            <p:custDataLst>
              <p:tags r:id="rId13"/>
            </p:custDataLst>
          </p:nvPr>
        </p:nvSpPr>
        <p:spPr>
          <a:xfrm>
            <a:off x="1" y="1"/>
            <a:ext cx="9905999" cy="801924"/>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52262" y="6646303"/>
            <a:ext cx="141065" cy="138499"/>
          </a:xfrm>
          <a:prstGeom prst="rect">
            <a:avLst/>
          </a:prstGeom>
          <a:noFill/>
        </p:spPr>
        <p:txBody>
          <a:bodyPr wrap="none" lIns="0" tIns="0" rIns="0" bIns="0" rtlCol="0" anchor="ctr">
            <a:spAutoFit/>
          </a:bodyPr>
          <a:lstStyle/>
          <a:p>
            <a:pPr algn="ctr"/>
            <a:fld id="{6A895693-0027-4F28-9367-92E39A51F51C}" type="slidenum">
              <a:rPr lang="en-US" sz="900" smtClean="0">
                <a:solidFill>
                  <a:schemeClr val="tx2"/>
                </a:solidFill>
              </a:rPr>
              <a:pPr algn="ctr"/>
              <a:t>‹#›</a:t>
            </a:fld>
            <a:endParaRPr lang="en-US" sz="900" dirty="0">
              <a:solidFill>
                <a:schemeClr val="tx2"/>
              </a:solidFill>
            </a:endParaRPr>
          </a:p>
        </p:txBody>
      </p:sp>
      <p:sp>
        <p:nvSpPr>
          <p:cNvPr id="9" name="Freeform 4"/>
          <p:cNvSpPr>
            <a:spLocks/>
          </p:cNvSpPr>
          <p:nvPr>
            <p:custDataLst>
              <p:tags r:id="rId16"/>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17"/>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2016. All Rights Reserved</a:t>
            </a:r>
          </a:p>
        </p:txBody>
      </p:sp>
      <p:sp>
        <p:nvSpPr>
          <p:cNvPr id="13" name="Rectangle 12"/>
          <p:cNvSpPr/>
          <p:nvPr>
            <p:custDataLst>
              <p:tags r:id="rId18"/>
            </p:custDataLst>
          </p:nvPr>
        </p:nvSpPr>
        <p:spPr>
          <a:xfrm>
            <a:off x="6350000" y="6427222"/>
            <a:ext cx="3200400" cy="182880"/>
          </a:xfrm>
          <a:prstGeom prst="rect">
            <a:avLst/>
          </a:prstGeom>
        </p:spPr>
        <p:txBody>
          <a:bodyPr wrap="none" lIns="35997" tIns="35997" rIns="35997" bIns="35997" anchor="b" anchorCtr="0">
            <a:noAutofit/>
          </a:bodyPr>
          <a:lstStyle/>
          <a:p>
            <a:pPr algn="r"/>
            <a:r>
              <a:rPr lang="en-US" sz="800" dirty="0" smtClean="0">
                <a:solidFill>
                  <a:schemeClr val="tx2">
                    <a:lumMod val="50000"/>
                  </a:schemeClr>
                </a:solidFill>
                <a:latin typeface="+mn-lt"/>
              </a:rPr>
              <a:t>BIG-04_Hadoop Developer_Pig_Slides-Module01_V 1 0</a:t>
            </a:r>
          </a:p>
        </p:txBody>
      </p:sp>
      <p:cxnSp>
        <p:nvCxnSpPr>
          <p:cNvPr id="14" name="Straight Connector 5"/>
          <p:cNvCxnSpPr/>
          <p:nvPr>
            <p:custDataLst>
              <p:tags r:id="rId19"/>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1">
            <a:extLst>
              <a:ext uri="{28A0092B-C50C-407E-A947-70E740481C1C}">
                <a14:useLocalDpi xmlns="" xmlns:a14="http://schemas.microsoft.com/office/drawing/2010/main" val="0"/>
              </a:ext>
            </a:extLst>
          </a:blip>
          <a:srcRect/>
          <a:stretch>
            <a:fillRect/>
          </a:stretch>
        </p:blipFill>
        <p:spPr bwMode="auto">
          <a:xfrm>
            <a:off x="349250" y="6456451"/>
            <a:ext cx="1362456" cy="315756"/>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98" r:id="rId1"/>
    <p:sldLayoutId id="2147483990" r:id="rId2"/>
    <p:sldLayoutId id="2147483991" r:id="rId3"/>
    <p:sldLayoutId id="2147483997" r:id="rId4"/>
    <p:sldLayoutId id="2147483965" r:id="rId5"/>
    <p:sldLayoutId id="2147483966" r:id="rId6"/>
    <p:sldLayoutId id="2147483962" r:id="rId7"/>
    <p:sldLayoutId id="2147483963" r:id="rId8"/>
    <p:sldLayoutId id="2147483964" r:id="rId9"/>
    <p:sldLayoutId id="2147483934"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630830" name="think-cell Slide" r:id="rId14" imgW="360" imgH="360" progId="">
              <p:embed/>
            </p:oleObj>
          </a:graphicData>
        </a:graphic>
      </p:graphicFrame>
      <p:sp>
        <p:nvSpPr>
          <p:cNvPr id="357" name="Rectangle 7"/>
          <p:cNvSpPr/>
          <p:nvPr>
            <p:custDataLst>
              <p:tags r:id="rId6"/>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2" name="Rectangle 21"/>
          <p:cNvSpPr/>
          <p:nvPr>
            <p:custDataLst>
              <p:tags r:id="rId7"/>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2015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p:txBody>
      </p:sp>
      <p:sp>
        <p:nvSpPr>
          <p:cNvPr id="23" name="Rectangle 22">
            <a:hlinkClick r:id="rId15"/>
          </p:cNvPr>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24"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939252" y="5932547"/>
            <a:ext cx="278223" cy="263770"/>
          </a:xfrm>
          <a:prstGeom prst="rect">
            <a:avLst/>
          </a:prstGeom>
          <a:noFill/>
        </p:spPr>
      </p:pic>
      <p:pic>
        <p:nvPicPr>
          <p:cNvPr id="25"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274665" y="5932547"/>
            <a:ext cx="281313" cy="266700"/>
          </a:xfrm>
          <a:prstGeom prst="rect">
            <a:avLst/>
          </a:prstGeom>
          <a:noFill/>
        </p:spPr>
      </p:pic>
      <p:pic>
        <p:nvPicPr>
          <p:cNvPr id="26"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903720" y="5932547"/>
            <a:ext cx="281313" cy="266700"/>
          </a:xfrm>
          <a:prstGeom prst="rect">
            <a:avLst/>
          </a:prstGeom>
          <a:noFill/>
        </p:spPr>
      </p:pic>
      <p:pic>
        <p:nvPicPr>
          <p:cNvPr id="27"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9242223" y="5932547"/>
            <a:ext cx="281313" cy="266700"/>
          </a:xfrm>
          <a:prstGeom prst="rect">
            <a:avLst/>
          </a:prstGeom>
          <a:noFill/>
        </p:spPr>
      </p:pic>
      <p:pic>
        <p:nvPicPr>
          <p:cNvPr id="28"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6">
            <a:extLst>
              <a:ext uri="{28A0092B-C50C-407E-A947-70E740481C1C}">
                <a14:useLocalDpi xmlns="" xmlns:a14="http://schemas.microsoft.com/office/drawing/2010/main" val="0"/>
              </a:ext>
            </a:extLst>
          </a:blip>
          <a:srcRect/>
          <a:stretch>
            <a:fillRect/>
          </a:stretch>
        </p:blipFill>
        <p:spPr bwMode="auto">
          <a:xfrm>
            <a:off x="666750" y="844452"/>
            <a:ext cx="3154680" cy="731113"/>
          </a:xfrm>
          <a:prstGeom prst="rect">
            <a:avLst/>
          </a:prstGeom>
          <a:noFill/>
          <a:extLst>
            <a:ext uri="{909E8E84-426E-40DD-AFC4-6F175D3DCCD1}">
              <a14:hiddenFill xmlns="" xmlns:a14="http://schemas.microsoft.com/office/drawing/2010/main">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7">
            <a:extLst>
              <a:ext uri="{28A0092B-C50C-407E-A947-70E740481C1C}">
                <a14:useLocalDpi xmlns="" xmlns:a14="http://schemas.microsoft.com/office/drawing/2010/main" val="0"/>
              </a:ext>
            </a:extLst>
          </a:blip>
          <a:srcRect/>
          <a:stretch>
            <a:fillRect/>
          </a:stretch>
        </p:blipFill>
        <p:spPr bwMode="auto">
          <a:xfrm>
            <a:off x="6087543" y="1106840"/>
            <a:ext cx="3154680" cy="25876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7392901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117"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000" r:id="rId1"/>
    <p:sldLayoutId id="2147483992" r:id="rId2"/>
    <p:sldLayoutId id="2147483980"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1.xml"/><Relationship Id="rId1" Type="http://schemas.openxmlformats.org/officeDocument/2006/relationships/vmlDrawing" Target="../drawings/vmlDrawing21.v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637987" name="think-cell Slide" r:id="rId6" imgW="360" imgH="360" progId="">
              <p:embed/>
            </p:oleObj>
          </a:graphicData>
        </a:graphic>
      </p:graphicFrame>
      <p:sp>
        <p:nvSpPr>
          <p:cNvPr id="10" name="Title 9"/>
          <p:cNvSpPr>
            <a:spLocks noGrp="1"/>
          </p:cNvSpPr>
          <p:nvPr>
            <p:ph type="ctrTitle"/>
            <p:custDataLst>
              <p:tags r:id="rId2"/>
            </p:custDataLst>
          </p:nvPr>
        </p:nvSpPr>
        <p:spPr>
          <a:xfrm>
            <a:off x="304800" y="4648200"/>
            <a:ext cx="4727575" cy="724977"/>
          </a:xfrm>
        </p:spPr>
        <p:txBody>
          <a:bodyPr/>
          <a:lstStyle/>
          <a:p>
            <a:r>
              <a:rPr lang="en-US" sz="2400" b="1" dirty="0" smtClean="0"/>
              <a:t>Learning &amp; Development </a:t>
            </a:r>
            <a:br>
              <a:rPr lang="en-US" sz="2400" b="1" dirty="0" smtClean="0"/>
            </a:br>
            <a:r>
              <a:rPr lang="en-US" sz="1600" i="1" kern="1100" dirty="0">
                <a:solidFill>
                  <a:schemeClr val="accent1">
                    <a:lumMod val="50000"/>
                  </a:schemeClr>
                </a:solidFill>
              </a:rPr>
              <a:t>Enabling development, Impacting growth</a:t>
            </a:r>
            <a:r>
              <a:rPr lang="en-US" sz="1600" i="1" kern="1100" dirty="0" smtClean="0">
                <a:solidFill>
                  <a:schemeClr val="accent1">
                    <a:lumMod val="50000"/>
                  </a:schemeClr>
                </a:solidFill>
              </a:rPr>
              <a:t>…</a:t>
            </a:r>
            <a:endParaRPr lang="en-US" sz="2400" b="1" i="1" dirty="0"/>
          </a:p>
        </p:txBody>
      </p:sp>
      <p:sp>
        <p:nvSpPr>
          <p:cNvPr id="13" name="Subtitle 12"/>
          <p:cNvSpPr>
            <a:spLocks noGrp="1"/>
          </p:cNvSpPr>
          <p:nvPr>
            <p:ph type="subTitle" idx="1"/>
            <p:custDataLst>
              <p:tags r:id="rId3"/>
            </p:custDataLst>
          </p:nvPr>
        </p:nvSpPr>
        <p:spPr>
          <a:xfrm>
            <a:off x="311149" y="5791200"/>
            <a:ext cx="5861051" cy="381000"/>
          </a:xfrm>
        </p:spPr>
        <p:txBody>
          <a:bodyPr/>
          <a:lstStyle/>
          <a:p>
            <a:r>
              <a:rPr lang="fr-FR" sz="2400" b="1" dirty="0" err="1" smtClean="0"/>
              <a:t>Pig</a:t>
            </a:r>
            <a:r>
              <a:rPr lang="fr-FR" sz="2400" b="1" dirty="0" smtClean="0"/>
              <a:t> </a:t>
            </a:r>
            <a:r>
              <a:rPr lang="fr-FR" sz="2400" b="1" dirty="0" err="1" smtClean="0"/>
              <a:t>Programming</a:t>
            </a:r>
            <a:r>
              <a:rPr lang="fr-FR" sz="2400" b="1" dirty="0" smtClean="0"/>
              <a:t> – Module 1</a:t>
            </a:r>
          </a:p>
        </p:txBody>
      </p:sp>
    </p:spTree>
    <p:extLst>
      <p:ext uri="{BB962C8B-B14F-4D97-AF65-F5344CB8AC3E}">
        <p14:creationId xmlns="" xmlns:p14="http://schemas.microsoft.com/office/powerpoint/2010/main" val="38171463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Running Pig </a:t>
            </a:r>
            <a:endParaRPr lang="en-US" dirty="0">
              <a:solidFill>
                <a:schemeClr val="tx1"/>
              </a:solidFill>
            </a:endParaRPr>
          </a:p>
        </p:txBody>
      </p:sp>
      <p:sp>
        <p:nvSpPr>
          <p:cNvPr id="3" name="Content Placeholder 2"/>
          <p:cNvSpPr>
            <a:spLocks noGrp="1"/>
          </p:cNvSpPr>
          <p:nvPr>
            <p:ph sz="quarter" idx="10"/>
          </p:nvPr>
        </p:nvSpPr>
        <p:spPr/>
        <p:txBody>
          <a:bodyPr/>
          <a:lstStyle/>
          <a:p>
            <a:r>
              <a:rPr lang="en-US" dirty="0" smtClean="0"/>
              <a:t>You can run Pig (execute Pig Latin statements and Pig commands) using various modes:</a:t>
            </a:r>
          </a:p>
          <a:p>
            <a:endParaRPr lang="en-US" dirty="0" smtClean="0"/>
          </a:p>
          <a:p>
            <a:endParaRPr lang="en-US" dirty="0" smtClean="0"/>
          </a:p>
        </p:txBody>
      </p:sp>
      <p:graphicFrame>
        <p:nvGraphicFramePr>
          <p:cNvPr id="4" name="Table 3"/>
          <p:cNvGraphicFramePr>
            <a:graphicFrameLocks noGrp="1"/>
          </p:cNvGraphicFramePr>
          <p:nvPr/>
        </p:nvGraphicFramePr>
        <p:xfrm>
          <a:off x="609600" y="2057400"/>
          <a:ext cx="8458200" cy="1894840"/>
        </p:xfrm>
        <a:graphic>
          <a:graphicData uri="http://schemas.openxmlformats.org/drawingml/2006/table">
            <a:tbl>
              <a:tblPr firstRow="1" bandRow="1">
                <a:tableStyleId>{72833802-FEF1-4C79-8D5D-14CF1EAF98D9}</a:tableStyleId>
              </a:tblPr>
              <a:tblGrid>
                <a:gridCol w="1828800"/>
                <a:gridCol w="1554480"/>
                <a:gridCol w="1691640"/>
                <a:gridCol w="1691640"/>
                <a:gridCol w="1691640"/>
              </a:tblGrid>
              <a:tr h="523240">
                <a:tc>
                  <a:txBody>
                    <a:bodyPr/>
                    <a:lstStyle/>
                    <a:p>
                      <a:endParaRPr lang="en-US" sz="2000" dirty="0">
                        <a:latin typeface="+mj-lt"/>
                      </a:endParaRPr>
                    </a:p>
                  </a:txBody>
                  <a:tcPr/>
                </a:tc>
                <a:tc>
                  <a:txBody>
                    <a:bodyPr/>
                    <a:lstStyle/>
                    <a:p>
                      <a:pPr marL="0" marR="0">
                        <a:spcBef>
                          <a:spcPts val="0"/>
                        </a:spcBef>
                        <a:spcAft>
                          <a:spcPts val="0"/>
                        </a:spcAft>
                      </a:pPr>
                      <a:r>
                        <a:rPr lang="en-US" sz="2000" b="1" dirty="0">
                          <a:latin typeface="+mj-lt"/>
                          <a:ea typeface="Times New Roman"/>
                          <a:cs typeface="Times New Roman"/>
                        </a:rPr>
                        <a:t>Local Mode</a:t>
                      </a:r>
                      <a:endParaRPr lang="en-US" sz="2000" dirty="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b="1" dirty="0">
                          <a:latin typeface="+mj-lt"/>
                          <a:ea typeface="Times New Roman"/>
                          <a:cs typeface="Times New Roman"/>
                        </a:rPr>
                        <a:t>Tez Local Mode</a:t>
                      </a:r>
                      <a:endParaRPr lang="en-US" sz="2000" dirty="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b="1" dirty="0">
                          <a:latin typeface="+mj-lt"/>
                          <a:ea typeface="Times New Roman"/>
                          <a:cs typeface="Times New Roman"/>
                        </a:rPr>
                        <a:t>Mapreduce Mode</a:t>
                      </a:r>
                      <a:endParaRPr lang="en-US" sz="2000" dirty="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b="1" dirty="0">
                          <a:latin typeface="+mj-lt"/>
                          <a:ea typeface="Times New Roman"/>
                          <a:cs typeface="Times New Roman"/>
                        </a:rPr>
                        <a:t>Tez Mode</a:t>
                      </a:r>
                      <a:endParaRPr lang="en-US" sz="2000" dirty="0">
                        <a:latin typeface="+mj-lt"/>
                        <a:ea typeface="Calibri"/>
                        <a:cs typeface="Times New Roman"/>
                      </a:endParaRPr>
                    </a:p>
                  </a:txBody>
                  <a:tcPr marL="38100" marR="38100" marT="38100" marB="38100" anchor="ctr"/>
                </a:tc>
              </a:tr>
              <a:tr h="523240">
                <a:tc>
                  <a:txBody>
                    <a:bodyPr/>
                    <a:lstStyle/>
                    <a:p>
                      <a:pPr marL="0" marR="0">
                        <a:spcBef>
                          <a:spcPts val="0"/>
                        </a:spcBef>
                        <a:spcAft>
                          <a:spcPts val="0"/>
                        </a:spcAft>
                      </a:pPr>
                      <a:r>
                        <a:rPr lang="en-US" sz="2000" b="1">
                          <a:latin typeface="+mj-lt"/>
                          <a:ea typeface="Times New Roman"/>
                          <a:cs typeface="Times New Roman"/>
                        </a:rPr>
                        <a:t>Interactive Mode </a:t>
                      </a:r>
                      <a:endParaRPr lang="en-US" sz="200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dirty="0">
                          <a:latin typeface="+mj-lt"/>
                          <a:ea typeface="Times New Roman"/>
                          <a:cs typeface="Times New Roman"/>
                        </a:rPr>
                        <a:t>yes</a:t>
                      </a:r>
                      <a:endParaRPr lang="en-US" sz="2000" dirty="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dirty="0">
                          <a:latin typeface="+mj-lt"/>
                          <a:ea typeface="Times New Roman"/>
                          <a:cs typeface="Times New Roman"/>
                        </a:rPr>
                        <a:t>experimental</a:t>
                      </a:r>
                      <a:endParaRPr lang="en-US" sz="2000" dirty="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a:latin typeface="+mj-lt"/>
                          <a:ea typeface="Times New Roman"/>
                          <a:cs typeface="Times New Roman"/>
                        </a:rPr>
                        <a:t>yes</a:t>
                      </a:r>
                      <a:endParaRPr lang="en-US" sz="200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a:latin typeface="+mj-lt"/>
                          <a:ea typeface="Times New Roman"/>
                          <a:cs typeface="Times New Roman"/>
                        </a:rPr>
                        <a:t>yes</a:t>
                      </a:r>
                      <a:endParaRPr lang="en-US" sz="2000">
                        <a:latin typeface="+mj-lt"/>
                        <a:ea typeface="Calibri"/>
                        <a:cs typeface="Times New Roman"/>
                      </a:endParaRPr>
                    </a:p>
                  </a:txBody>
                  <a:tcPr marL="38100" marR="38100" marT="38100" marB="38100" anchor="ctr"/>
                </a:tc>
              </a:tr>
              <a:tr h="523240">
                <a:tc>
                  <a:txBody>
                    <a:bodyPr/>
                    <a:lstStyle/>
                    <a:p>
                      <a:pPr marL="0" marR="0">
                        <a:spcBef>
                          <a:spcPts val="0"/>
                        </a:spcBef>
                        <a:spcAft>
                          <a:spcPts val="0"/>
                        </a:spcAft>
                      </a:pPr>
                      <a:r>
                        <a:rPr lang="en-US" sz="2000" b="1">
                          <a:latin typeface="+mj-lt"/>
                          <a:ea typeface="Times New Roman"/>
                          <a:cs typeface="Times New Roman"/>
                        </a:rPr>
                        <a:t>Batch Mode</a:t>
                      </a:r>
                      <a:r>
                        <a:rPr lang="en-US" sz="2000">
                          <a:latin typeface="+mj-lt"/>
                          <a:ea typeface="Times New Roman"/>
                          <a:cs typeface="Times New Roman"/>
                        </a:rPr>
                        <a:t> </a:t>
                      </a:r>
                      <a:endParaRPr lang="en-US" sz="200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a:latin typeface="+mj-lt"/>
                          <a:ea typeface="Times New Roman"/>
                          <a:cs typeface="Times New Roman"/>
                        </a:rPr>
                        <a:t>yes</a:t>
                      </a:r>
                      <a:endParaRPr lang="en-US" sz="200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dirty="0">
                          <a:latin typeface="+mj-lt"/>
                          <a:ea typeface="Times New Roman"/>
                          <a:cs typeface="Times New Roman"/>
                        </a:rPr>
                        <a:t>experimental</a:t>
                      </a:r>
                      <a:endParaRPr lang="en-US" sz="2000" dirty="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dirty="0">
                          <a:latin typeface="+mj-lt"/>
                          <a:ea typeface="Times New Roman"/>
                          <a:cs typeface="Times New Roman"/>
                        </a:rPr>
                        <a:t>yes</a:t>
                      </a:r>
                      <a:endParaRPr lang="en-US" sz="2000" dirty="0">
                        <a:latin typeface="+mj-lt"/>
                        <a:ea typeface="Calibri"/>
                        <a:cs typeface="Times New Roman"/>
                      </a:endParaRPr>
                    </a:p>
                  </a:txBody>
                  <a:tcPr marL="38100" marR="38100" marT="38100" marB="38100" anchor="ctr"/>
                </a:tc>
                <a:tc>
                  <a:txBody>
                    <a:bodyPr/>
                    <a:lstStyle/>
                    <a:p>
                      <a:pPr marL="0" marR="0">
                        <a:spcBef>
                          <a:spcPts val="0"/>
                        </a:spcBef>
                        <a:spcAft>
                          <a:spcPts val="0"/>
                        </a:spcAft>
                      </a:pPr>
                      <a:r>
                        <a:rPr lang="en-US" sz="2000" dirty="0">
                          <a:latin typeface="+mj-lt"/>
                          <a:ea typeface="Times New Roman"/>
                          <a:cs typeface="Times New Roman"/>
                        </a:rPr>
                        <a:t>yes</a:t>
                      </a:r>
                      <a:endParaRPr lang="en-US" sz="2000" dirty="0">
                        <a:latin typeface="+mj-lt"/>
                        <a:ea typeface="Calibri"/>
                        <a:cs typeface="Times New Roman"/>
                      </a:endParaRPr>
                    </a:p>
                  </a:txBody>
                  <a:tcPr marL="38100" marR="38100" marT="38100" marB="3810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Pig - Execution Modes</a:t>
            </a:r>
            <a:endParaRPr lang="en-US" dirty="0">
              <a:solidFill>
                <a:schemeClr val="tx1"/>
              </a:solidFill>
            </a:endParaRPr>
          </a:p>
        </p:txBody>
      </p:sp>
      <p:sp>
        <p:nvSpPr>
          <p:cNvPr id="3" name="Content Placeholder 2"/>
          <p:cNvSpPr>
            <a:spLocks noGrp="1"/>
          </p:cNvSpPr>
          <p:nvPr>
            <p:ph sz="quarter" idx="10"/>
          </p:nvPr>
        </p:nvSpPr>
        <p:spPr/>
        <p:txBody>
          <a:bodyPr/>
          <a:lstStyle/>
          <a:p>
            <a:r>
              <a:rPr lang="en-US" b="1" dirty="0" smtClean="0"/>
              <a:t>Local Mode</a:t>
            </a:r>
            <a:r>
              <a:rPr lang="en-US" dirty="0" smtClean="0"/>
              <a:t> </a:t>
            </a:r>
          </a:p>
          <a:p>
            <a:endParaRPr lang="en-US" dirty="0" smtClean="0"/>
          </a:p>
          <a:p>
            <a:r>
              <a:rPr lang="en-US" b="1" dirty="0" smtClean="0"/>
              <a:t>Tez Local Mode</a:t>
            </a:r>
            <a:r>
              <a:rPr lang="en-US" dirty="0" smtClean="0"/>
              <a:t> </a:t>
            </a:r>
          </a:p>
          <a:p>
            <a:endParaRPr lang="en-US" dirty="0" smtClean="0"/>
          </a:p>
          <a:p>
            <a:r>
              <a:rPr lang="en-US" b="1" dirty="0" smtClean="0"/>
              <a:t>Mapreduce Mode</a:t>
            </a:r>
            <a:r>
              <a:rPr lang="en-US" dirty="0" smtClean="0"/>
              <a:t> </a:t>
            </a:r>
          </a:p>
          <a:p>
            <a:endParaRPr lang="en-US" dirty="0" smtClean="0"/>
          </a:p>
          <a:p>
            <a:r>
              <a:rPr lang="en-US" b="1" dirty="0" smtClean="0"/>
              <a:t>Tez Mode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Pig - Execution Modes (cont..)</a:t>
            </a:r>
            <a:endParaRPr lang="en-US" dirty="0"/>
          </a:p>
        </p:txBody>
      </p:sp>
      <p:sp>
        <p:nvSpPr>
          <p:cNvPr id="3" name="Content Placeholder 2"/>
          <p:cNvSpPr>
            <a:spLocks noGrp="1"/>
          </p:cNvSpPr>
          <p:nvPr>
            <p:ph sz="quarter" idx="10"/>
          </p:nvPr>
        </p:nvSpPr>
        <p:spPr>
          <a:xfrm>
            <a:off x="304800" y="1066800"/>
            <a:ext cx="8896350" cy="4535487"/>
          </a:xfrm>
        </p:spPr>
        <p:txBody>
          <a:bodyPr/>
          <a:lstStyle/>
          <a:p>
            <a:r>
              <a:rPr lang="en-US" b="1" dirty="0" smtClean="0"/>
              <a:t>Examples</a:t>
            </a:r>
          </a:p>
          <a:p>
            <a:r>
              <a:rPr lang="en-US" dirty="0" smtClean="0"/>
              <a:t>This example shows how to run Pig in local and mapreduce mode using the pig command.</a:t>
            </a:r>
          </a:p>
          <a:p>
            <a:pPr lvl="2"/>
            <a:r>
              <a:rPr lang="en-US" sz="2000" b="1" dirty="0" smtClean="0"/>
              <a:t>local mode</a:t>
            </a:r>
            <a:r>
              <a:rPr lang="en-US" sz="2000" dirty="0" smtClean="0"/>
              <a:t> </a:t>
            </a:r>
          </a:p>
          <a:p>
            <a:pPr lvl="3">
              <a:buNone/>
            </a:pPr>
            <a:r>
              <a:rPr lang="en-US" sz="1800" dirty="0" smtClean="0"/>
              <a:t>$ pig -x local ... </a:t>
            </a:r>
          </a:p>
          <a:p>
            <a:pPr lvl="3">
              <a:buNone/>
            </a:pPr>
            <a:endParaRPr lang="en-US" sz="1800" dirty="0" smtClean="0"/>
          </a:p>
          <a:p>
            <a:pPr lvl="2"/>
            <a:r>
              <a:rPr lang="en-US" sz="2000" b="1" dirty="0" smtClean="0"/>
              <a:t>Tez local mode</a:t>
            </a:r>
          </a:p>
          <a:p>
            <a:pPr lvl="3">
              <a:buNone/>
            </a:pPr>
            <a:r>
              <a:rPr lang="en-US" sz="1800" dirty="0" smtClean="0"/>
              <a:t>$ pig -x </a:t>
            </a:r>
            <a:r>
              <a:rPr lang="en-US" sz="1800" dirty="0" err="1" smtClean="0"/>
              <a:t>tez_local</a:t>
            </a:r>
            <a:r>
              <a:rPr lang="en-US" sz="1800" dirty="0" smtClean="0"/>
              <a:t> </a:t>
            </a:r>
          </a:p>
          <a:p>
            <a:pPr lvl="3">
              <a:buNone/>
            </a:pPr>
            <a:endParaRPr lang="en-US" sz="1800" dirty="0" smtClean="0"/>
          </a:p>
          <a:p>
            <a:pPr lvl="2"/>
            <a:r>
              <a:rPr lang="en-US" sz="2000" b="1" dirty="0" smtClean="0"/>
              <a:t>Tez mode </a:t>
            </a:r>
          </a:p>
          <a:p>
            <a:pPr lvl="3">
              <a:buNone/>
            </a:pPr>
            <a:r>
              <a:rPr lang="en-US" sz="1800" dirty="0" smtClean="0"/>
              <a:t>$ pig -x </a:t>
            </a:r>
            <a:r>
              <a:rPr lang="en-US" sz="1800" dirty="0" err="1" smtClean="0"/>
              <a:t>tez</a:t>
            </a:r>
            <a:r>
              <a:rPr lang="en-US" sz="1800" dirty="0" smtClean="0"/>
              <a:t> </a:t>
            </a:r>
          </a:p>
          <a:p>
            <a:pPr lvl="3">
              <a:buNone/>
            </a:pPr>
            <a:endParaRPr lang="en-US" sz="1800" dirty="0" smtClean="0"/>
          </a:p>
          <a:p>
            <a:pPr lvl="2"/>
            <a:r>
              <a:rPr lang="en-US" sz="2000" b="1" dirty="0" err="1" smtClean="0"/>
              <a:t>mapreduce</a:t>
            </a:r>
            <a:r>
              <a:rPr lang="en-US" sz="2000" b="1" dirty="0" smtClean="0"/>
              <a:t> mode</a:t>
            </a:r>
          </a:p>
          <a:p>
            <a:pPr lvl="3">
              <a:buNone/>
            </a:pPr>
            <a:r>
              <a:rPr lang="en-US" sz="1800" dirty="0" smtClean="0"/>
              <a:t>$ pig ... or </a:t>
            </a:r>
          </a:p>
          <a:p>
            <a:pPr lvl="3">
              <a:buNone/>
            </a:pPr>
            <a:r>
              <a:rPr lang="en-US" sz="1800" dirty="0" smtClean="0"/>
              <a:t>$ pig -x </a:t>
            </a:r>
            <a:r>
              <a:rPr lang="en-US" sz="1800" dirty="0" err="1" smtClean="0"/>
              <a:t>mapreduce</a:t>
            </a:r>
            <a:endParaRPr lang="en-US" sz="1800" dirty="0" smtClean="0"/>
          </a:p>
          <a:p>
            <a:pPr lvl="3">
              <a:buNone/>
            </a:pPr>
            <a:endParaRPr lang="en-US" sz="1800"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04800" y="1524000"/>
            <a:ext cx="7086600" cy="25146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2" name="Title 1"/>
          <p:cNvSpPr>
            <a:spLocks noGrp="1"/>
          </p:cNvSpPr>
          <p:nvPr>
            <p:ph type="title"/>
          </p:nvPr>
        </p:nvSpPr>
        <p:spPr/>
        <p:txBody>
          <a:bodyPr/>
          <a:lstStyle/>
          <a:p>
            <a:r>
              <a:rPr lang="en-US" altLang="en-US" dirty="0" smtClean="0"/>
              <a:t>Pig Interacting with HDFS</a:t>
            </a:r>
            <a:endParaRPr lang="en-US" dirty="0"/>
          </a:p>
        </p:txBody>
      </p:sp>
      <p:sp>
        <p:nvSpPr>
          <p:cNvPr id="3" name="Content Placeholder 2"/>
          <p:cNvSpPr>
            <a:spLocks noGrp="1"/>
          </p:cNvSpPr>
          <p:nvPr>
            <p:ph idx="1"/>
          </p:nvPr>
        </p:nvSpPr>
        <p:spPr>
          <a:xfrm>
            <a:off x="304800" y="1219200"/>
            <a:ext cx="9223376" cy="4953000"/>
          </a:xfrm>
        </p:spPr>
        <p:txBody>
          <a:bodyPr/>
          <a:lstStyle/>
          <a:p>
            <a:endParaRPr lang="en-US" dirty="0" smtClean="0"/>
          </a:p>
          <a:p>
            <a:pPr>
              <a:buNone/>
            </a:pPr>
            <a:r>
              <a:rPr lang="en-US" sz="2800" dirty="0" smtClean="0"/>
              <a:t>	grunt&gt; </a:t>
            </a:r>
            <a:r>
              <a:rPr lang="en-US" sz="2800" dirty="0" err="1" smtClean="0"/>
              <a:t>fs</a:t>
            </a:r>
            <a:r>
              <a:rPr lang="en-US" sz="2800" dirty="0" smtClean="0"/>
              <a:t> -</a:t>
            </a:r>
            <a:r>
              <a:rPr lang="en-US" sz="2800" dirty="0" err="1" smtClean="0"/>
              <a:t>mkdir</a:t>
            </a:r>
            <a:r>
              <a:rPr lang="en-US" sz="2800" dirty="0" smtClean="0"/>
              <a:t> sales/;</a:t>
            </a:r>
          </a:p>
          <a:p>
            <a:pPr>
              <a:buNone/>
            </a:pPr>
            <a:r>
              <a:rPr lang="en-US" sz="2800" dirty="0" smtClean="0"/>
              <a:t>	grunt&gt; </a:t>
            </a:r>
            <a:r>
              <a:rPr lang="en-US" sz="2800" dirty="0" err="1" smtClean="0"/>
              <a:t>fs</a:t>
            </a:r>
            <a:r>
              <a:rPr lang="en-US" sz="2800" dirty="0" smtClean="0"/>
              <a:t> -put europe.txt sales/;</a:t>
            </a:r>
          </a:p>
          <a:p>
            <a:pPr>
              <a:buNone/>
            </a:pPr>
            <a:r>
              <a:rPr lang="en-US" sz="2800" dirty="0" smtClean="0"/>
              <a:t>	grunt&gt; </a:t>
            </a:r>
            <a:r>
              <a:rPr lang="en-US" sz="2800" dirty="0" err="1" smtClean="0"/>
              <a:t>fs</a:t>
            </a:r>
            <a:r>
              <a:rPr lang="en-US" sz="2800" dirty="0" smtClean="0"/>
              <a:t> -get europt.txt ;</a:t>
            </a:r>
          </a:p>
          <a:p>
            <a:pPr>
              <a:buNone/>
            </a:pPr>
            <a:r>
              <a:rPr lang="en-US" sz="2800" dirty="0" smtClean="0"/>
              <a:t>	grunt&gt; </a:t>
            </a:r>
            <a:r>
              <a:rPr lang="en-US" sz="2800" dirty="0" err="1" smtClean="0"/>
              <a:t>fs</a:t>
            </a:r>
            <a:r>
              <a:rPr lang="en-US" sz="2800" dirty="0" smtClean="0"/>
              <a:t> -</a:t>
            </a:r>
            <a:r>
              <a:rPr lang="en-US" sz="2800" dirty="0" err="1" smtClean="0"/>
              <a:t>getmerge</a:t>
            </a:r>
            <a:r>
              <a:rPr lang="en-US" sz="2800" dirty="0" smtClean="0"/>
              <a:t> </a:t>
            </a:r>
            <a:r>
              <a:rPr lang="en-US" sz="2800" dirty="0" err="1" smtClean="0"/>
              <a:t>myreport</a:t>
            </a:r>
            <a:r>
              <a:rPr lang="en-US" sz="2800" dirty="0" smtClean="0"/>
              <a:t>/bigsales.txt</a:t>
            </a:r>
          </a:p>
          <a:p>
            <a:endParaRPr lang="en-US" dirty="0" smtClean="0"/>
          </a:p>
          <a:p>
            <a:endParaRPr lang="en-US" dirty="0" smtClean="0"/>
          </a:p>
        </p:txBody>
      </p:sp>
    </p:spTree>
    <p:extLst>
      <p:ext uri="{BB962C8B-B14F-4D97-AF65-F5344CB8AC3E}">
        <p14:creationId xmlns="" xmlns:p14="http://schemas.microsoft.com/office/powerpoint/2010/main" val="1465559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28600" y="1371600"/>
            <a:ext cx="8915400" cy="4191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2" name="Title 1"/>
          <p:cNvSpPr>
            <a:spLocks noGrp="1"/>
          </p:cNvSpPr>
          <p:nvPr>
            <p:ph type="title"/>
          </p:nvPr>
        </p:nvSpPr>
        <p:spPr/>
        <p:txBody>
          <a:bodyPr/>
          <a:lstStyle/>
          <a:p>
            <a:r>
              <a:rPr lang="en-US" dirty="0" smtClean="0"/>
              <a:t>Interacting with Linux/ Unix</a:t>
            </a:r>
            <a:endParaRPr lang="en-US" dirty="0"/>
          </a:p>
        </p:txBody>
      </p:sp>
      <p:sp>
        <p:nvSpPr>
          <p:cNvPr id="3" name="Content Placeholder 2"/>
          <p:cNvSpPr>
            <a:spLocks noGrp="1"/>
          </p:cNvSpPr>
          <p:nvPr>
            <p:ph idx="1"/>
          </p:nvPr>
        </p:nvSpPr>
        <p:spPr>
          <a:xfrm>
            <a:off x="152400" y="1219200"/>
            <a:ext cx="9223376" cy="4724400"/>
          </a:xfrm>
        </p:spPr>
        <p:txBody>
          <a:bodyPr/>
          <a:lstStyle/>
          <a:p>
            <a:pPr>
              <a:buNone/>
            </a:pPr>
            <a:r>
              <a:rPr lang="en-US" dirty="0" smtClean="0"/>
              <a:t>	</a:t>
            </a:r>
          </a:p>
          <a:p>
            <a:pPr>
              <a:buNone/>
            </a:pPr>
            <a:r>
              <a:rPr lang="en-US" dirty="0" smtClean="0"/>
              <a:t>	grunt&gt; </a:t>
            </a:r>
            <a:r>
              <a:rPr lang="en-US" dirty="0" err="1" smtClean="0"/>
              <a:t>sh</a:t>
            </a:r>
            <a:r>
              <a:rPr lang="en-US" dirty="0" smtClean="0"/>
              <a:t> date </a:t>
            </a:r>
            <a:r>
              <a:rPr lang="en-US" dirty="0" smtClean="0">
                <a:sym typeface="Wingdings" pitchFamily="2" charset="2"/>
              </a:rPr>
              <a:t> display </a:t>
            </a:r>
            <a:r>
              <a:rPr lang="en-US" dirty="0" err="1" smtClean="0">
                <a:sym typeface="Wingdings" pitchFamily="2" charset="2"/>
              </a:rPr>
              <a:t>unix</a:t>
            </a:r>
            <a:r>
              <a:rPr lang="en-US" dirty="0" smtClean="0">
                <a:sym typeface="Wingdings" pitchFamily="2" charset="2"/>
              </a:rPr>
              <a:t> default date and time</a:t>
            </a:r>
          </a:p>
          <a:p>
            <a:pPr>
              <a:buNone/>
            </a:pPr>
            <a:endParaRPr lang="en-US" dirty="0" smtClean="0"/>
          </a:p>
          <a:p>
            <a:pPr>
              <a:buNone/>
            </a:pPr>
            <a:r>
              <a:rPr lang="en-US" dirty="0" smtClean="0"/>
              <a:t>	grunt&gt; </a:t>
            </a:r>
            <a:r>
              <a:rPr lang="en-US" dirty="0" err="1" smtClean="0"/>
              <a:t>sh</a:t>
            </a:r>
            <a:r>
              <a:rPr lang="en-US" dirty="0" smtClean="0"/>
              <a:t> </a:t>
            </a:r>
            <a:r>
              <a:rPr lang="en-US" dirty="0" err="1" smtClean="0"/>
              <a:t>ls</a:t>
            </a:r>
            <a:r>
              <a:rPr lang="en-US" dirty="0" smtClean="0"/>
              <a:t> ----&gt; listing files from local file system</a:t>
            </a:r>
          </a:p>
          <a:p>
            <a:pPr>
              <a:buNone/>
            </a:pPr>
            <a:r>
              <a:rPr lang="en-US" dirty="0" smtClean="0"/>
              <a:t>	</a:t>
            </a:r>
          </a:p>
          <a:p>
            <a:pPr>
              <a:buNone/>
            </a:pPr>
            <a:r>
              <a:rPr lang="en-US" dirty="0" smtClean="0"/>
              <a:t>	grunt&gt; </a:t>
            </a:r>
            <a:r>
              <a:rPr lang="en-US" dirty="0" err="1" smtClean="0"/>
              <a:t>fs</a:t>
            </a:r>
            <a:r>
              <a:rPr lang="en-US" dirty="0" smtClean="0"/>
              <a:t> </a:t>
            </a:r>
            <a:r>
              <a:rPr lang="en-US" dirty="0" err="1" smtClean="0"/>
              <a:t>ls</a:t>
            </a:r>
            <a:r>
              <a:rPr lang="en-US" dirty="0" smtClean="0"/>
              <a:t> ----&gt; listing files from default HDFS path</a:t>
            </a:r>
          </a:p>
          <a:p>
            <a:pPr>
              <a:buNone/>
            </a:pPr>
            <a:r>
              <a:rPr lang="en-US" dirty="0" smtClean="0"/>
              <a:t>	</a:t>
            </a:r>
          </a:p>
          <a:p>
            <a:pPr>
              <a:buNone/>
            </a:pPr>
            <a:r>
              <a:rPr lang="en-US" dirty="0" smtClean="0"/>
              <a:t>	grunt&gt; </a:t>
            </a:r>
            <a:r>
              <a:rPr lang="en-US" dirty="0" err="1" smtClean="0"/>
              <a:t>sh</a:t>
            </a:r>
            <a:r>
              <a:rPr lang="en-US" dirty="0" smtClean="0"/>
              <a:t> </a:t>
            </a:r>
            <a:r>
              <a:rPr lang="en-US" dirty="0" err="1" smtClean="0"/>
              <a:t>mkdir</a:t>
            </a:r>
            <a:r>
              <a:rPr lang="en-US" dirty="0" smtClean="0"/>
              <a:t> test  ----&gt; creating test directory in default local file systems </a:t>
            </a:r>
          </a:p>
          <a:p>
            <a:pPr>
              <a:buNone/>
            </a:pPr>
            <a:r>
              <a:rPr lang="en-US" dirty="0" smtClean="0"/>
              <a:t>	</a:t>
            </a:r>
          </a:p>
          <a:p>
            <a:pPr>
              <a:buNone/>
            </a:pPr>
            <a:r>
              <a:rPr lang="en-US" dirty="0" smtClean="0"/>
              <a:t>	grunt&gt; </a:t>
            </a:r>
            <a:r>
              <a:rPr lang="en-US" dirty="0" err="1" smtClean="0"/>
              <a:t>fs</a:t>
            </a:r>
            <a:r>
              <a:rPr lang="en-US" dirty="0" smtClean="0"/>
              <a:t> </a:t>
            </a:r>
            <a:r>
              <a:rPr lang="en-US" dirty="0" err="1" smtClean="0"/>
              <a:t>mkdir</a:t>
            </a:r>
            <a:r>
              <a:rPr lang="en-US" dirty="0" smtClean="0"/>
              <a:t> test ---&gt; creating test directory in default HDFS</a:t>
            </a:r>
            <a:endParaRPr lang="en-US" dirty="0"/>
          </a:p>
        </p:txBody>
      </p:sp>
    </p:spTree>
    <p:extLst>
      <p:ext uri="{BB962C8B-B14F-4D97-AF65-F5344CB8AC3E}">
        <p14:creationId xmlns="" xmlns:p14="http://schemas.microsoft.com/office/powerpoint/2010/main" val="1044024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Running Pig in Interactive Mode</a:t>
            </a:r>
            <a:endParaRPr lang="en-US" dirty="0">
              <a:solidFill>
                <a:schemeClr val="tx1"/>
              </a:solidFill>
            </a:endParaRPr>
          </a:p>
        </p:txBody>
      </p:sp>
      <p:sp>
        <p:nvSpPr>
          <p:cNvPr id="3" name="Content Placeholder 2"/>
          <p:cNvSpPr>
            <a:spLocks noGrp="1"/>
          </p:cNvSpPr>
          <p:nvPr>
            <p:ph sz="quarter" idx="10"/>
          </p:nvPr>
        </p:nvSpPr>
        <p:spPr>
          <a:xfrm>
            <a:off x="341313" y="1255713"/>
            <a:ext cx="8896350" cy="4840287"/>
          </a:xfrm>
        </p:spPr>
        <p:txBody>
          <a:bodyPr/>
          <a:lstStyle/>
          <a:p>
            <a:r>
              <a:rPr lang="en-US" dirty="0" smtClean="0"/>
              <a:t>You can run Pig in interactive mode using the Grunt shell. </a:t>
            </a:r>
          </a:p>
          <a:p>
            <a:r>
              <a:rPr lang="en-US" dirty="0" smtClean="0"/>
              <a:t>Invoke the Grunt shell using the "pig" command (as shown below) and then enter your Pig Latin statements and Pig commands interactively at the command line. </a:t>
            </a:r>
          </a:p>
          <a:p>
            <a:r>
              <a:rPr lang="en-US" dirty="0" smtClean="0"/>
              <a:t>The DUMP operator will display the results to your terminal screen.</a:t>
            </a:r>
          </a:p>
          <a:p>
            <a:pPr lvl="1">
              <a:buNone/>
            </a:pPr>
            <a:r>
              <a:rPr lang="en-US" i="1" dirty="0" smtClean="0"/>
              <a:t>grunt&gt; A = load '</a:t>
            </a:r>
            <a:r>
              <a:rPr lang="en-US" i="1" dirty="0" err="1" smtClean="0"/>
              <a:t>passwd</a:t>
            </a:r>
            <a:r>
              <a:rPr lang="en-US" i="1" dirty="0" smtClean="0"/>
              <a:t>' using PigStorage(':'); </a:t>
            </a:r>
          </a:p>
          <a:p>
            <a:pPr lvl="1">
              <a:buNone/>
            </a:pPr>
            <a:r>
              <a:rPr lang="en-US" i="1" dirty="0" smtClean="0"/>
              <a:t>grunt&gt; B = foreach A generate $0 as id; </a:t>
            </a:r>
          </a:p>
          <a:p>
            <a:pPr lvl="1">
              <a:buNone/>
            </a:pPr>
            <a:r>
              <a:rPr lang="en-US" i="1" dirty="0" smtClean="0"/>
              <a:t>grunt&gt; dump B; </a:t>
            </a:r>
          </a:p>
          <a:p>
            <a:pPr>
              <a:buNone/>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solidFill>
                  <a:schemeClr val="tx1"/>
                </a:solidFill>
              </a:rPr>
              <a:t>Pig Scripts</a:t>
            </a:r>
            <a:r>
              <a:rPr lang="en-US" b="1" dirty="0" smtClean="0">
                <a:solidFill>
                  <a:schemeClr val="tx1"/>
                </a:solidFill>
              </a:rPr>
              <a:t/>
            </a:r>
            <a:br>
              <a:rPr lang="en-US" b="1" dirty="0" smtClean="0">
                <a:solidFill>
                  <a:schemeClr val="tx1"/>
                </a:solidFill>
              </a:rPr>
            </a:br>
            <a:endParaRPr lang="en-US" dirty="0">
              <a:solidFill>
                <a:schemeClr val="tx1"/>
              </a:solidFill>
            </a:endParaRPr>
          </a:p>
        </p:txBody>
      </p:sp>
      <p:sp>
        <p:nvSpPr>
          <p:cNvPr id="3" name="Content Placeholder 2"/>
          <p:cNvSpPr>
            <a:spLocks noGrp="1"/>
          </p:cNvSpPr>
          <p:nvPr>
            <p:ph sz="quarter" idx="10"/>
          </p:nvPr>
        </p:nvSpPr>
        <p:spPr>
          <a:xfrm>
            <a:off x="341313" y="1255713"/>
            <a:ext cx="8896350" cy="5068887"/>
          </a:xfrm>
        </p:spPr>
        <p:txBody>
          <a:bodyPr/>
          <a:lstStyle/>
          <a:p>
            <a:r>
              <a:rPr lang="en-US" dirty="0" smtClean="0"/>
              <a:t>Use Pig scripts to place Pig Latin statements and Pig commands in a single file</a:t>
            </a:r>
          </a:p>
          <a:p>
            <a:r>
              <a:rPr lang="en-US" dirty="0" smtClean="0"/>
              <a:t>It is good practice to create the file using the .pig extension, however it is not mandatory.</a:t>
            </a:r>
          </a:p>
          <a:p>
            <a:pPr>
              <a:buNone/>
            </a:pPr>
            <a:r>
              <a:rPr lang="en-US" dirty="0" smtClean="0"/>
              <a:t>	</a:t>
            </a:r>
            <a:r>
              <a:rPr lang="en-US" b="1" dirty="0" smtClean="0"/>
              <a:t>Comments in Script:</a:t>
            </a:r>
          </a:p>
          <a:p>
            <a:r>
              <a:rPr lang="en-US" dirty="0" smtClean="0"/>
              <a:t>You can include comments in Pig scripts:</a:t>
            </a:r>
          </a:p>
          <a:p>
            <a:r>
              <a:rPr lang="en-US" dirty="0" smtClean="0"/>
              <a:t>For multi-line comments use</a:t>
            </a:r>
          </a:p>
          <a:p>
            <a:pPr>
              <a:buNone/>
            </a:pPr>
            <a:r>
              <a:rPr lang="en-US" dirty="0" smtClean="0"/>
              <a:t> 	/*</a:t>
            </a:r>
            <a:r>
              <a:rPr lang="en-US" sz="1400" i="1" dirty="0" err="1" smtClean="0">
                <a:solidFill>
                  <a:srgbClr val="C00000"/>
                </a:solidFill>
              </a:rPr>
              <a:t>myscript.pig</a:t>
            </a:r>
            <a:r>
              <a:rPr lang="en-US" sz="1400" i="1" dirty="0" smtClean="0">
                <a:solidFill>
                  <a:srgbClr val="C00000"/>
                </a:solidFill>
              </a:rPr>
              <a:t>  My script is simple. It includes three Pig Latin statements</a:t>
            </a:r>
            <a:r>
              <a:rPr lang="en-US" sz="2800" dirty="0" smtClean="0"/>
              <a:t> …. </a:t>
            </a:r>
            <a:r>
              <a:rPr lang="en-US" dirty="0" smtClean="0"/>
              <a:t>*/</a:t>
            </a:r>
          </a:p>
          <a:p>
            <a:r>
              <a:rPr lang="en-US" dirty="0" smtClean="0"/>
              <a:t>For single-line comments use</a:t>
            </a:r>
          </a:p>
          <a:p>
            <a:pPr>
              <a:buNone/>
            </a:pPr>
            <a:r>
              <a:rPr lang="en-US" dirty="0" smtClean="0"/>
              <a:t>	--</a:t>
            </a:r>
          </a:p>
          <a:p>
            <a:pPr>
              <a:buNone/>
            </a:pPr>
            <a:r>
              <a:rPr lang="en-US" dirty="0" err="1" smtClean="0"/>
              <a:t>Eg</a:t>
            </a:r>
            <a:r>
              <a:rPr lang="en-US" dirty="0" smtClean="0"/>
              <a:t>:  A = LOAD 'student' USING </a:t>
            </a:r>
            <a:r>
              <a:rPr lang="en-US" dirty="0" err="1" smtClean="0"/>
              <a:t>PigStorage</a:t>
            </a:r>
            <a:r>
              <a:rPr lang="en-US" dirty="0" smtClean="0"/>
              <a:t>() AS (</a:t>
            </a:r>
            <a:r>
              <a:rPr lang="en-US" dirty="0" err="1" smtClean="0"/>
              <a:t>name:chararray</a:t>
            </a:r>
            <a:r>
              <a:rPr lang="en-US" dirty="0" smtClean="0"/>
              <a:t>, </a:t>
            </a:r>
            <a:r>
              <a:rPr lang="en-US" dirty="0" err="1" smtClean="0"/>
              <a:t>age:int</a:t>
            </a:r>
            <a:r>
              <a:rPr lang="en-US" dirty="0" smtClean="0"/>
              <a:t>, </a:t>
            </a:r>
            <a:r>
              <a:rPr lang="en-US" dirty="0" err="1" smtClean="0"/>
              <a:t>gpa:float</a:t>
            </a:r>
            <a:r>
              <a:rPr lang="en-US" dirty="0" smtClean="0"/>
              <a:t>); </a:t>
            </a:r>
            <a:r>
              <a:rPr lang="en-US" i="1" dirty="0" smtClean="0">
                <a:solidFill>
                  <a:srgbClr val="C00000"/>
                </a:solidFill>
              </a:rPr>
              <a:t>-- loading data</a:t>
            </a:r>
            <a:endParaRPr lang="en-US" sz="1600" i="1" dirty="0" smtClean="0">
              <a:solidFill>
                <a:srgbClr val="C00000"/>
              </a:solidFill>
            </a:endParaRPr>
          </a:p>
          <a:p>
            <a:pPr>
              <a:buNone/>
            </a:pPr>
            <a:endParaRPr lang="en-US" dirty="0" smtClean="0"/>
          </a:p>
        </p:txBody>
      </p:sp>
    </p:spTree>
    <p:extLst>
      <p:ext uri="{BB962C8B-B14F-4D97-AF65-F5344CB8AC3E}">
        <p14:creationId xmlns="" xmlns:p14="http://schemas.microsoft.com/office/powerpoint/2010/main" val="661254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sz="2800" dirty="0" smtClean="0"/>
              <a:t>Pig – Use Cases</a:t>
            </a:r>
            <a:endParaRPr lang="en-US" sz="2800" dirty="0"/>
          </a:p>
        </p:txBody>
      </p:sp>
      <p:sp>
        <p:nvSpPr>
          <p:cNvPr id="4" name="Title 3"/>
          <p:cNvSpPr>
            <a:spLocks noGrp="1"/>
          </p:cNvSpPr>
          <p:nvPr>
            <p:ph type="title"/>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 Use Cases : Web Server log</a:t>
            </a:r>
            <a:endParaRPr lang="en-US" dirty="0"/>
          </a:p>
        </p:txBody>
      </p:sp>
      <p:sp>
        <p:nvSpPr>
          <p:cNvPr id="3" name="Content Placeholder 2"/>
          <p:cNvSpPr>
            <a:spLocks noGrp="1"/>
          </p:cNvSpPr>
          <p:nvPr>
            <p:ph idx="1"/>
          </p:nvPr>
        </p:nvSpPr>
        <p:spPr>
          <a:xfrm>
            <a:off x="304800" y="1143001"/>
            <a:ext cx="9223376" cy="609599"/>
          </a:xfrm>
        </p:spPr>
        <p:txBody>
          <a:bodyPr/>
          <a:lstStyle/>
          <a:p>
            <a:r>
              <a:rPr lang="en-US" dirty="0" smtClean="0"/>
              <a:t>Pig can help to extract valuable information from Web Server log files</a:t>
            </a:r>
          </a:p>
          <a:p>
            <a:endParaRPr lang="en-US" dirty="0"/>
          </a:p>
        </p:txBody>
      </p:sp>
      <p:pic>
        <p:nvPicPr>
          <p:cNvPr id="5" name="Picture 2"/>
          <p:cNvPicPr>
            <a:picLocks noChangeAspect="1" noChangeArrowheads="1"/>
          </p:cNvPicPr>
          <p:nvPr/>
        </p:nvPicPr>
        <p:blipFill>
          <a:blip r:embed="rId2" cstate="print"/>
          <a:srcRect t="9524"/>
          <a:stretch>
            <a:fillRect/>
          </a:stretch>
        </p:blipFill>
        <p:spPr bwMode="auto">
          <a:xfrm>
            <a:off x="381000" y="1600200"/>
            <a:ext cx="8096534" cy="4343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 Use Cases : Random Sampling</a:t>
            </a:r>
            <a:endParaRPr lang="en-US" dirty="0"/>
          </a:p>
        </p:txBody>
      </p:sp>
      <p:sp>
        <p:nvSpPr>
          <p:cNvPr id="3" name="Content Placeholder 2"/>
          <p:cNvSpPr>
            <a:spLocks noGrp="1"/>
          </p:cNvSpPr>
          <p:nvPr>
            <p:ph idx="1"/>
          </p:nvPr>
        </p:nvSpPr>
        <p:spPr>
          <a:xfrm>
            <a:off x="682624" y="914401"/>
            <a:ext cx="9223376" cy="1371600"/>
          </a:xfrm>
        </p:spPr>
        <p:txBody>
          <a:bodyPr/>
          <a:lstStyle/>
          <a:p>
            <a:r>
              <a:rPr lang="en-US" dirty="0" smtClean="0"/>
              <a:t>Pig Can used to spit data from large data set into smaller segment </a:t>
            </a:r>
          </a:p>
          <a:p>
            <a:pPr lvl="1"/>
            <a:r>
              <a:rPr lang="en-US" dirty="0" smtClean="0"/>
              <a:t>Allows to examine this portion with tools that do not scale well</a:t>
            </a:r>
          </a:p>
          <a:p>
            <a:pPr lvl="1"/>
            <a:r>
              <a:rPr lang="en-US" dirty="0" smtClean="0"/>
              <a:t>Supports faster during development of analysis jobs</a:t>
            </a:r>
            <a:endParaRPr lang="en-US" dirty="0"/>
          </a:p>
        </p:txBody>
      </p:sp>
      <p:pic>
        <p:nvPicPr>
          <p:cNvPr id="5" name="Picture 2"/>
          <p:cNvPicPr>
            <a:picLocks noChangeAspect="1" noChangeArrowheads="1"/>
          </p:cNvPicPr>
          <p:nvPr/>
        </p:nvPicPr>
        <p:blipFill>
          <a:blip r:embed="rId2" cstate="print"/>
          <a:srcRect l="54756" t="46862" r="31876" b="23013"/>
          <a:stretch>
            <a:fillRect/>
          </a:stretch>
        </p:blipFill>
        <p:spPr bwMode="auto">
          <a:xfrm>
            <a:off x="4648200" y="3124200"/>
            <a:ext cx="990600" cy="1371600"/>
          </a:xfrm>
          <a:prstGeom prst="rect">
            <a:avLst/>
          </a:prstGeom>
          <a:noFill/>
          <a:ln w="9525">
            <a:noFill/>
            <a:miter lim="800000"/>
            <a:headEnd/>
            <a:tailEnd/>
          </a:ln>
        </p:spPr>
      </p:pic>
      <p:sp>
        <p:nvSpPr>
          <p:cNvPr id="6" name="Flowchart: Magnetic Disk 5"/>
          <p:cNvSpPr/>
          <p:nvPr/>
        </p:nvSpPr>
        <p:spPr bwMode="auto">
          <a:xfrm>
            <a:off x="990600" y="2590800"/>
            <a:ext cx="1524000" cy="2514600"/>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100 TB</a:t>
            </a:r>
          </a:p>
        </p:txBody>
      </p:sp>
      <p:sp>
        <p:nvSpPr>
          <p:cNvPr id="7" name="Flowchart: Magnetic Disk 6"/>
          <p:cNvSpPr/>
          <p:nvPr/>
        </p:nvSpPr>
        <p:spPr bwMode="auto">
          <a:xfrm>
            <a:off x="7543800" y="2133600"/>
            <a:ext cx="838200" cy="838200"/>
          </a:xfrm>
          <a:prstGeom prst="flowChartMagneticDisk">
            <a:avLst/>
          </a:prstGeom>
          <a:solidFill>
            <a:schemeClr val="bg1"/>
          </a:solidFill>
          <a:ln w="63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25 TB</a:t>
            </a:r>
          </a:p>
        </p:txBody>
      </p:sp>
      <p:sp>
        <p:nvSpPr>
          <p:cNvPr id="8" name="Flowchart: Magnetic Disk 7"/>
          <p:cNvSpPr/>
          <p:nvPr/>
        </p:nvSpPr>
        <p:spPr bwMode="auto">
          <a:xfrm>
            <a:off x="7543800" y="3200400"/>
            <a:ext cx="838200" cy="838200"/>
          </a:xfrm>
          <a:prstGeom prst="flowChartMagneticDisk">
            <a:avLst/>
          </a:prstGeom>
          <a:solidFill>
            <a:schemeClr val="bg1"/>
          </a:solidFill>
          <a:ln w="63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600" dirty="0" smtClean="0">
                <a:solidFill>
                  <a:schemeClr val="tx2">
                    <a:lumMod val="50000"/>
                  </a:schemeClr>
                </a:solidFill>
                <a:cs typeface="Arial" charset="0"/>
              </a:rPr>
              <a:t>10TB</a:t>
            </a: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9" name="Flowchart: Magnetic Disk 8"/>
          <p:cNvSpPr/>
          <p:nvPr/>
        </p:nvSpPr>
        <p:spPr bwMode="auto">
          <a:xfrm>
            <a:off x="7543800" y="4114800"/>
            <a:ext cx="838200" cy="838200"/>
          </a:xfrm>
          <a:prstGeom prst="flowChartMagneticDisk">
            <a:avLst/>
          </a:prstGeom>
          <a:solidFill>
            <a:schemeClr val="bg1"/>
          </a:solidFill>
          <a:ln w="63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35</a:t>
            </a:r>
            <a:r>
              <a:rPr kumimoji="0" lang="en-US" sz="1600" i="0" u="none" strike="noStrike" cap="none" normalizeH="0" dirty="0" smtClean="0">
                <a:ln>
                  <a:noFill/>
                </a:ln>
                <a:solidFill>
                  <a:schemeClr val="tx2">
                    <a:lumMod val="50000"/>
                  </a:schemeClr>
                </a:solidFill>
                <a:effectLst/>
                <a:latin typeface="+mn-lt"/>
                <a:cs typeface="Arial" charset="0"/>
              </a:rPr>
              <a:t> TB</a:t>
            </a: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10" name="Flowchart: Magnetic Disk 9"/>
          <p:cNvSpPr/>
          <p:nvPr/>
        </p:nvSpPr>
        <p:spPr bwMode="auto">
          <a:xfrm>
            <a:off x="7543800" y="5181600"/>
            <a:ext cx="838200" cy="838200"/>
          </a:xfrm>
          <a:prstGeom prst="flowChartMagneticDisk">
            <a:avLst/>
          </a:prstGeom>
          <a:solidFill>
            <a:schemeClr val="bg1"/>
          </a:solidFill>
          <a:ln w="63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30TB</a:t>
            </a:r>
          </a:p>
        </p:txBody>
      </p:sp>
      <p:sp>
        <p:nvSpPr>
          <p:cNvPr id="11" name="Right Arrow 10"/>
          <p:cNvSpPr/>
          <p:nvPr/>
        </p:nvSpPr>
        <p:spPr bwMode="auto">
          <a:xfrm>
            <a:off x="2590800" y="3657600"/>
            <a:ext cx="1981200" cy="609600"/>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cxnSp>
        <p:nvCxnSpPr>
          <p:cNvPr id="15" name="Straight Arrow Connector 14"/>
          <p:cNvCxnSpPr/>
          <p:nvPr/>
        </p:nvCxnSpPr>
        <p:spPr bwMode="auto">
          <a:xfrm flipV="1">
            <a:off x="5562600" y="2743200"/>
            <a:ext cx="1981200" cy="91440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p:cNvCxnSpPr>
          <p:nvPr/>
        </p:nvCxnSpPr>
        <p:spPr bwMode="auto">
          <a:xfrm>
            <a:off x="5638800" y="3810000"/>
            <a:ext cx="1981200" cy="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bwMode="auto">
          <a:xfrm>
            <a:off x="5638800" y="3962400"/>
            <a:ext cx="1905000" cy="68580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10" idx="2"/>
          </p:cNvCxnSpPr>
          <p:nvPr/>
        </p:nvCxnSpPr>
        <p:spPr bwMode="auto">
          <a:xfrm>
            <a:off x="5638800" y="4343400"/>
            <a:ext cx="1905000" cy="125730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038600" y="4572000"/>
            <a:ext cx="1657826" cy="307777"/>
          </a:xfrm>
          <a:prstGeom prst="rect">
            <a:avLst/>
          </a:prstGeom>
          <a:noFill/>
        </p:spPr>
        <p:txBody>
          <a:bodyPr wrap="none" rtlCol="0">
            <a:spAutoFit/>
          </a:bodyPr>
          <a:lstStyle/>
          <a:p>
            <a:r>
              <a:rPr lang="en-US" sz="1400" dirty="0" smtClean="0">
                <a:solidFill>
                  <a:schemeClr val="tx2">
                    <a:lumMod val="50000"/>
                  </a:schemeClr>
                </a:solidFill>
              </a:rPr>
              <a:t>Random Sampling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smtClean="0">
                <a:solidFill>
                  <a:schemeClr val="tx1"/>
                </a:solidFill>
              </a:rPr>
              <a:t>Module Outline</a:t>
            </a:r>
            <a:endParaRPr lang="en-US" dirty="0">
              <a:solidFill>
                <a:schemeClr val="tx1"/>
              </a:solidFill>
            </a:endParaRPr>
          </a:p>
        </p:txBody>
      </p:sp>
      <p:sp>
        <p:nvSpPr>
          <p:cNvPr id="3" name="Content Placeholder 2"/>
          <p:cNvSpPr>
            <a:spLocks noGrp="1"/>
          </p:cNvSpPr>
          <p:nvPr>
            <p:ph sz="quarter" idx="10"/>
          </p:nvPr>
        </p:nvSpPr>
        <p:spPr>
          <a:xfrm>
            <a:off x="304800" y="990600"/>
            <a:ext cx="9067800" cy="4876800"/>
          </a:xfrm>
        </p:spPr>
        <p:txBody>
          <a:bodyPr/>
          <a:lstStyle/>
          <a:p>
            <a:pPr lvl="2">
              <a:buFont typeface="Arial" pitchFamily="34" charset="0"/>
              <a:buChar char="•"/>
            </a:pPr>
            <a:r>
              <a:rPr lang="en-US" sz="2000" dirty="0" smtClean="0"/>
              <a:t>Apache Pig Overview</a:t>
            </a:r>
          </a:p>
          <a:p>
            <a:pPr lvl="3">
              <a:buFont typeface="Arial" pitchFamily="34" charset="0"/>
              <a:buChar char="•"/>
            </a:pPr>
            <a:r>
              <a:rPr lang="en-US" sz="1800" dirty="0" smtClean="0"/>
              <a:t>Pig – Big Picture</a:t>
            </a:r>
          </a:p>
          <a:p>
            <a:pPr lvl="3">
              <a:buFont typeface="Arial" pitchFamily="34" charset="0"/>
              <a:buChar char="•"/>
            </a:pPr>
            <a:r>
              <a:rPr lang="en-US" sz="1800" dirty="0" smtClean="0"/>
              <a:t>Pig Features</a:t>
            </a:r>
          </a:p>
          <a:p>
            <a:pPr lvl="3">
              <a:buFont typeface="Arial" pitchFamily="34" charset="0"/>
              <a:buChar char="•"/>
            </a:pPr>
            <a:r>
              <a:rPr lang="en-US" sz="1800" dirty="0" smtClean="0"/>
              <a:t>How are Organizations using Pig?</a:t>
            </a:r>
          </a:p>
          <a:p>
            <a:pPr lvl="3">
              <a:buFont typeface="Arial" pitchFamily="34" charset="0"/>
              <a:buChar char="•"/>
            </a:pPr>
            <a:r>
              <a:rPr lang="en-US" sz="1800" dirty="0" smtClean="0"/>
              <a:t>The Pig Latin framework</a:t>
            </a:r>
          </a:p>
          <a:p>
            <a:pPr lvl="2">
              <a:buFont typeface="Arial" pitchFamily="34" charset="0"/>
              <a:buChar char="•"/>
            </a:pPr>
            <a:r>
              <a:rPr lang="en-US" sz="2000" dirty="0" smtClean="0"/>
              <a:t>Running Pig and its execution modes</a:t>
            </a:r>
          </a:p>
          <a:p>
            <a:pPr lvl="3">
              <a:buFont typeface="Arial" pitchFamily="34" charset="0"/>
              <a:buChar char="•"/>
            </a:pPr>
            <a:r>
              <a:rPr lang="en-US" sz="1800" dirty="0" smtClean="0"/>
              <a:t>Pig Interacting with HDFS </a:t>
            </a:r>
          </a:p>
          <a:p>
            <a:pPr lvl="3">
              <a:buFont typeface="Arial" pitchFamily="34" charset="0"/>
              <a:buChar char="•"/>
            </a:pPr>
            <a:r>
              <a:rPr lang="en-US" sz="1800" dirty="0" smtClean="0"/>
              <a:t>Interacting with Linux/ Unix</a:t>
            </a:r>
          </a:p>
          <a:p>
            <a:pPr lvl="3">
              <a:buFont typeface="Arial" pitchFamily="34" charset="0"/>
              <a:buChar char="•"/>
            </a:pPr>
            <a:r>
              <a:rPr lang="en-US" sz="1800" dirty="0" smtClean="0"/>
              <a:t>Running Pig in Interactive Mode</a:t>
            </a:r>
          </a:p>
          <a:p>
            <a:pPr lvl="3">
              <a:buFont typeface="Arial" pitchFamily="34" charset="0"/>
              <a:buChar char="•"/>
            </a:pPr>
            <a:r>
              <a:rPr lang="en-US" sz="1800" dirty="0" smtClean="0"/>
              <a:t>Running Pig script in batch mode</a:t>
            </a:r>
          </a:p>
          <a:p>
            <a:pPr lvl="2">
              <a:buFont typeface="Arial" pitchFamily="34" charset="0"/>
              <a:buChar char="•"/>
            </a:pPr>
            <a:r>
              <a:rPr lang="en-US" sz="2000" dirty="0" smtClean="0"/>
              <a:t>Pig Data Types</a:t>
            </a:r>
          </a:p>
          <a:p>
            <a:pPr lvl="3">
              <a:buFont typeface="Arial" pitchFamily="34" charset="0"/>
              <a:buChar char="•"/>
            </a:pPr>
            <a:r>
              <a:rPr lang="en-US" altLang="en-US" sz="1800" dirty="0" smtClean="0"/>
              <a:t>Data Types</a:t>
            </a:r>
          </a:p>
          <a:p>
            <a:pPr lvl="3">
              <a:buFont typeface="Arial" pitchFamily="34" charset="0"/>
              <a:buChar char="•"/>
            </a:pPr>
            <a:r>
              <a:rPr lang="en-US" altLang="en-US" sz="1800" dirty="0" smtClean="0"/>
              <a:t>Referencing Relations	</a:t>
            </a:r>
          </a:p>
          <a:p>
            <a:pPr lvl="3">
              <a:buFont typeface="Arial" pitchFamily="34" charset="0"/>
              <a:buChar char="•"/>
            </a:pPr>
            <a:r>
              <a:rPr lang="en-US" altLang="en-US" sz="1800" dirty="0" smtClean="0"/>
              <a:t>Referencing Fields</a:t>
            </a:r>
          </a:p>
          <a:p>
            <a:pPr lvl="3">
              <a:buFont typeface="Arial" pitchFamily="34" charset="0"/>
              <a:buChar char="•"/>
            </a:pPr>
            <a:r>
              <a:rPr lang="en-US" altLang="en-US" sz="1800" dirty="0" smtClean="0"/>
              <a:t>Schemas	</a:t>
            </a:r>
          </a:p>
          <a:p>
            <a:pPr lvl="3">
              <a:buFont typeface="Arial" pitchFamily="34" charset="0"/>
              <a:buChar char="•"/>
            </a:pPr>
            <a:r>
              <a:rPr lang="en-US" altLang="en-US" sz="1800" dirty="0" smtClean="0"/>
              <a:t>Relation without schema</a:t>
            </a:r>
          </a:p>
          <a:p>
            <a:pPr lvl="2">
              <a:buFont typeface="Arial" pitchFamily="34" charset="0"/>
              <a:buChar char="•"/>
            </a:pPr>
            <a:endParaRPr lang="en-US" sz="2000" dirty="0" smtClean="0"/>
          </a:p>
        </p:txBody>
      </p:sp>
    </p:spTree>
    <p:extLst>
      <p:ext uri="{BB962C8B-B14F-4D97-AF65-F5344CB8AC3E}">
        <p14:creationId xmlns="" xmlns:p14="http://schemas.microsoft.com/office/powerpoint/2010/main" val="3200048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3429000" y="2819400"/>
            <a:ext cx="4648200" cy="25908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2" name="Title 1"/>
          <p:cNvSpPr>
            <a:spLocks noGrp="1"/>
          </p:cNvSpPr>
          <p:nvPr>
            <p:ph type="title"/>
          </p:nvPr>
        </p:nvSpPr>
        <p:spPr/>
        <p:txBody>
          <a:bodyPr/>
          <a:lstStyle/>
          <a:p>
            <a:r>
              <a:rPr lang="en-US" dirty="0" smtClean="0"/>
              <a:t>Pig – Use :  ETL Tool</a:t>
            </a:r>
            <a:endParaRPr lang="en-US" dirty="0"/>
          </a:p>
        </p:txBody>
      </p:sp>
      <p:sp>
        <p:nvSpPr>
          <p:cNvPr id="3" name="Content Placeholder 2"/>
          <p:cNvSpPr>
            <a:spLocks noGrp="1"/>
          </p:cNvSpPr>
          <p:nvPr>
            <p:ph idx="1"/>
          </p:nvPr>
        </p:nvSpPr>
        <p:spPr>
          <a:xfrm>
            <a:off x="381000" y="1219200"/>
            <a:ext cx="9223376" cy="4438649"/>
          </a:xfrm>
        </p:spPr>
        <p:txBody>
          <a:bodyPr/>
          <a:lstStyle/>
          <a:p>
            <a:r>
              <a:rPr lang="en-US" dirty="0" smtClean="0"/>
              <a:t>Pig uses widely as ETL tool</a:t>
            </a:r>
          </a:p>
          <a:p>
            <a:pPr>
              <a:buNone/>
            </a:pPr>
            <a:endParaRPr lang="en-US" dirty="0" smtClean="0"/>
          </a:p>
          <a:p>
            <a:pPr>
              <a:buNone/>
            </a:pPr>
            <a:endParaRPr lang="en-US" dirty="0"/>
          </a:p>
        </p:txBody>
      </p:sp>
      <p:sp>
        <p:nvSpPr>
          <p:cNvPr id="5" name="Flowchart: Magnetic Disk 4"/>
          <p:cNvSpPr/>
          <p:nvPr/>
        </p:nvSpPr>
        <p:spPr bwMode="auto">
          <a:xfrm>
            <a:off x="685800" y="1905000"/>
            <a:ext cx="1371600" cy="1143000"/>
          </a:xfrm>
          <a:prstGeom prst="flowChartMagneticDisk">
            <a:avLst/>
          </a:prstGeom>
          <a:solidFill>
            <a:schemeClr val="bg1"/>
          </a:solidFill>
          <a:ln w="63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Source 1</a:t>
            </a:r>
          </a:p>
        </p:txBody>
      </p:sp>
      <p:sp>
        <p:nvSpPr>
          <p:cNvPr id="6" name="Flowchart: Card 5"/>
          <p:cNvSpPr/>
          <p:nvPr/>
        </p:nvSpPr>
        <p:spPr bwMode="auto">
          <a:xfrm>
            <a:off x="685800" y="3505200"/>
            <a:ext cx="1143000" cy="914400"/>
          </a:xfrm>
          <a:prstGeom prst="flowChartPunchedCard">
            <a:avLst/>
          </a:prstGeom>
          <a:solidFill>
            <a:schemeClr val="bg1"/>
          </a:solidFill>
          <a:ln w="63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Source 2</a:t>
            </a:r>
          </a:p>
        </p:txBody>
      </p:sp>
      <p:sp>
        <p:nvSpPr>
          <p:cNvPr id="7" name="Flowchart: Predefined Process 6"/>
          <p:cNvSpPr/>
          <p:nvPr/>
        </p:nvSpPr>
        <p:spPr bwMode="auto">
          <a:xfrm>
            <a:off x="685800" y="4953000"/>
            <a:ext cx="1219200" cy="838200"/>
          </a:xfrm>
          <a:prstGeom prst="flowChartPredefinedProcess">
            <a:avLst/>
          </a:prstGeom>
          <a:solidFill>
            <a:schemeClr val="bg1"/>
          </a:solidFill>
          <a:ln w="63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Source 3</a:t>
            </a:r>
          </a:p>
        </p:txBody>
      </p:sp>
      <p:sp>
        <p:nvSpPr>
          <p:cNvPr id="8" name="Flowchart: Process 7"/>
          <p:cNvSpPr/>
          <p:nvPr/>
        </p:nvSpPr>
        <p:spPr bwMode="auto">
          <a:xfrm>
            <a:off x="3657600" y="2971800"/>
            <a:ext cx="762000" cy="2133600"/>
          </a:xfrm>
          <a:prstGeom prst="flowChartProcess">
            <a:avLst/>
          </a:prstGeom>
          <a:solidFill>
            <a:schemeClr val="bg1"/>
          </a:solidFill>
          <a:ln w="63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Extract </a:t>
            </a:r>
          </a:p>
        </p:txBody>
      </p:sp>
      <p:sp>
        <p:nvSpPr>
          <p:cNvPr id="9" name="Flowchart: Process 8"/>
          <p:cNvSpPr/>
          <p:nvPr/>
        </p:nvSpPr>
        <p:spPr bwMode="auto">
          <a:xfrm>
            <a:off x="4953000" y="2971800"/>
            <a:ext cx="1066800" cy="2133600"/>
          </a:xfrm>
          <a:prstGeom prst="flowChartProcess">
            <a:avLst/>
          </a:prstGeom>
          <a:solidFill>
            <a:schemeClr val="bg1"/>
          </a:solidFill>
          <a:ln w="63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Transform</a:t>
            </a:r>
          </a:p>
        </p:txBody>
      </p:sp>
      <p:sp>
        <p:nvSpPr>
          <p:cNvPr id="10" name="Flowchart: Process 9"/>
          <p:cNvSpPr/>
          <p:nvPr/>
        </p:nvSpPr>
        <p:spPr bwMode="auto">
          <a:xfrm>
            <a:off x="6705600" y="2971800"/>
            <a:ext cx="1066800" cy="2133600"/>
          </a:xfrm>
          <a:prstGeom prst="flowChartProcess">
            <a:avLst/>
          </a:prstGeom>
          <a:solidFill>
            <a:schemeClr val="bg1"/>
          </a:solidFill>
          <a:ln w="63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lang="en-US" sz="1600" dirty="0" smtClean="0">
                <a:solidFill>
                  <a:schemeClr val="tx2">
                    <a:lumMod val="50000"/>
                  </a:schemeClr>
                </a:solidFill>
                <a:cs typeface="Arial" charset="0"/>
              </a:rPr>
              <a:t>Load</a:t>
            </a: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11" name="Flowchart: Magnetic Disk 10"/>
          <p:cNvSpPr/>
          <p:nvPr/>
        </p:nvSpPr>
        <p:spPr bwMode="auto">
          <a:xfrm>
            <a:off x="8382000" y="2971800"/>
            <a:ext cx="1371600" cy="1981200"/>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r>
              <a:rPr kumimoji="0" lang="en-US" sz="1600" i="0" u="none" strike="noStrike" cap="none" normalizeH="0" baseline="0" dirty="0" smtClean="0">
                <a:ln>
                  <a:noFill/>
                </a:ln>
                <a:solidFill>
                  <a:schemeClr val="tx2">
                    <a:lumMod val="50000"/>
                  </a:schemeClr>
                </a:solidFill>
                <a:effectLst/>
                <a:latin typeface="+mn-lt"/>
                <a:cs typeface="Arial" charset="0"/>
              </a:rPr>
              <a:t>Target</a:t>
            </a:r>
          </a:p>
        </p:txBody>
      </p:sp>
      <p:cxnSp>
        <p:nvCxnSpPr>
          <p:cNvPr id="13" name="Straight Arrow Connector 12"/>
          <p:cNvCxnSpPr>
            <a:stCxn id="5" idx="4"/>
          </p:cNvCxnSpPr>
          <p:nvPr/>
        </p:nvCxnSpPr>
        <p:spPr bwMode="auto">
          <a:xfrm>
            <a:off x="2057400" y="2476500"/>
            <a:ext cx="1295400" cy="14097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bwMode="auto">
          <a:xfrm>
            <a:off x="1905000" y="3962400"/>
            <a:ext cx="16002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bwMode="auto">
          <a:xfrm flipV="1">
            <a:off x="1905000" y="4038600"/>
            <a:ext cx="1447800" cy="12954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bwMode="auto">
          <a:xfrm>
            <a:off x="4419600" y="4114800"/>
            <a:ext cx="6096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bwMode="auto">
          <a:xfrm>
            <a:off x="6019800" y="4038600"/>
            <a:ext cx="6858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bwMode="auto">
          <a:xfrm>
            <a:off x="7772400" y="4114800"/>
            <a:ext cx="609600"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pic>
        <p:nvPicPr>
          <p:cNvPr id="24" name="Picture 2"/>
          <p:cNvPicPr>
            <a:picLocks noChangeAspect="1" noChangeArrowheads="1"/>
          </p:cNvPicPr>
          <p:nvPr/>
        </p:nvPicPr>
        <p:blipFill>
          <a:blip r:embed="rId2" cstate="print"/>
          <a:srcRect l="54756" t="46862" r="31876" b="23013"/>
          <a:stretch>
            <a:fillRect/>
          </a:stretch>
        </p:blipFill>
        <p:spPr bwMode="auto">
          <a:xfrm>
            <a:off x="3581400" y="3048000"/>
            <a:ext cx="609600" cy="844062"/>
          </a:xfrm>
          <a:prstGeom prst="rect">
            <a:avLst/>
          </a:prstGeom>
          <a:noFill/>
          <a:ln w="9525">
            <a:noFill/>
            <a:miter lim="800000"/>
            <a:headEnd/>
            <a:tailEnd/>
          </a:ln>
        </p:spPr>
      </p:pic>
      <p:pic>
        <p:nvPicPr>
          <p:cNvPr id="25" name="Picture 2"/>
          <p:cNvPicPr>
            <a:picLocks noChangeAspect="1" noChangeArrowheads="1"/>
          </p:cNvPicPr>
          <p:nvPr/>
        </p:nvPicPr>
        <p:blipFill>
          <a:blip r:embed="rId2" cstate="print"/>
          <a:srcRect l="54756" t="46862" r="31876" b="23013"/>
          <a:stretch>
            <a:fillRect/>
          </a:stretch>
        </p:blipFill>
        <p:spPr bwMode="auto">
          <a:xfrm>
            <a:off x="5181600" y="3048000"/>
            <a:ext cx="609600" cy="844062"/>
          </a:xfrm>
          <a:prstGeom prst="rect">
            <a:avLst/>
          </a:prstGeom>
          <a:noFill/>
          <a:ln w="9525">
            <a:noFill/>
            <a:miter lim="800000"/>
            <a:headEnd/>
            <a:tailEnd/>
          </a:ln>
        </p:spPr>
      </p:pic>
      <p:pic>
        <p:nvPicPr>
          <p:cNvPr id="26" name="Picture 2"/>
          <p:cNvPicPr>
            <a:picLocks noChangeAspect="1" noChangeArrowheads="1"/>
          </p:cNvPicPr>
          <p:nvPr/>
        </p:nvPicPr>
        <p:blipFill>
          <a:blip r:embed="rId2" cstate="print"/>
          <a:srcRect l="54756" t="46862" r="31876" b="23013"/>
          <a:stretch>
            <a:fillRect/>
          </a:stretch>
        </p:blipFill>
        <p:spPr bwMode="auto">
          <a:xfrm>
            <a:off x="7086600" y="3048000"/>
            <a:ext cx="609600" cy="844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902340600"/>
              </p:ext>
            </p:extLst>
          </p:nvPr>
        </p:nvGraphicFramePr>
        <p:xfrm>
          <a:off x="533400" y="1219200"/>
          <a:ext cx="8458200" cy="4677774"/>
        </p:xfrm>
        <a:graphic>
          <a:graphicData uri="http://schemas.openxmlformats.org/drawingml/2006/table">
            <a:tbl>
              <a:tblPr/>
              <a:tblGrid>
                <a:gridCol w="1741394"/>
                <a:gridCol w="3437557"/>
                <a:gridCol w="3279249"/>
              </a:tblGrid>
              <a:tr h="386621">
                <a:tc>
                  <a:txBody>
                    <a:bodyPr/>
                    <a:lstStyle/>
                    <a:p>
                      <a:pPr algn="l" fontAlgn="ctr"/>
                      <a:r>
                        <a:rPr lang="en-US" sz="1400" b="1" i="0" u="none" strike="noStrike" dirty="0">
                          <a:solidFill>
                            <a:srgbClr val="000000"/>
                          </a:solidFill>
                          <a:latin typeface="+mn-lt"/>
                        </a:rPr>
                        <a:t>Simple Data Types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en-US" sz="1400" b="1" i="0" u="none" strike="noStrike">
                          <a:solidFill>
                            <a:srgbClr val="000000"/>
                          </a:solidFill>
                          <a:latin typeface="+mn-lt"/>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en-US" sz="1400" b="1" i="0" u="none" strike="noStrike">
                          <a:solidFill>
                            <a:srgbClr val="000000"/>
                          </a:solidFill>
                          <a:latin typeface="+mn-lt"/>
                        </a:rPr>
                        <a:t>Example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27424">
                <a:tc>
                  <a:txBody>
                    <a:bodyPr/>
                    <a:lstStyle/>
                    <a:p>
                      <a:pPr algn="l" fontAlgn="ctr"/>
                      <a:r>
                        <a:rPr lang="en-US" sz="1400" b="1" i="0" u="none" strike="noStrike" dirty="0">
                          <a:solidFill>
                            <a:srgbClr val="000000"/>
                          </a:solidFill>
                          <a:latin typeface="+mn-lt"/>
                        </a:rPr>
                        <a:t>Scalars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ctr"/>
                      <a:r>
                        <a:rPr lang="en-US" sz="1400" b="0" i="0" u="none" strike="noStrike">
                          <a:solidFill>
                            <a:srgbClr val="000000"/>
                          </a:solidFill>
                          <a:latin typeface="+mn-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7424">
                <a:tc>
                  <a:txBody>
                    <a:bodyPr/>
                    <a:lstStyle/>
                    <a:p>
                      <a:pPr algn="l" fontAlgn="ctr"/>
                      <a:r>
                        <a:rPr lang="en-US" sz="1400" b="0" i="0" u="none" strike="noStrike" dirty="0" err="1">
                          <a:solidFill>
                            <a:srgbClr val="000000"/>
                          </a:solidFill>
                          <a:latin typeface="+mn-lt"/>
                        </a:rPr>
                        <a:t>int</a:t>
                      </a:r>
                      <a:endParaRPr lang="en-US" sz="1400" b="0" i="0" u="none" strike="noStrike" dirty="0">
                        <a:solidFill>
                          <a:srgbClr val="000000"/>
                        </a:solidFill>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Signed 32-bit integer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86621">
                <a:tc>
                  <a:txBody>
                    <a:bodyPr/>
                    <a:lstStyle/>
                    <a:p>
                      <a:pPr algn="l" fontAlgn="ctr"/>
                      <a:r>
                        <a:rPr lang="en-US" sz="1400" b="0" i="0" u="none" strike="noStrike" dirty="0">
                          <a:solidFill>
                            <a:srgbClr val="000000"/>
                          </a:solidFill>
                          <a:latin typeface="+mn-lt"/>
                        </a:rPr>
                        <a:t>long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mn-lt"/>
                        </a:rPr>
                        <a:t>Signed 64-bit integer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Data:     10L or 10l   Display: 10L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79931">
                <a:tc>
                  <a:txBody>
                    <a:bodyPr/>
                    <a:lstStyle/>
                    <a:p>
                      <a:pPr algn="l" fontAlgn="ctr"/>
                      <a:r>
                        <a:rPr lang="en-US" sz="1400" b="0" i="0" u="none" strike="noStrike" dirty="0">
                          <a:solidFill>
                            <a:srgbClr val="000000"/>
                          </a:solidFill>
                          <a:latin typeface="+mn-lt"/>
                        </a:rPr>
                        <a:t>float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32-bit floating point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Data:     10.5F or 10.5f or 10.5e2f or 10.5E2F  Display: 10.5F or 1050.0F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614045">
                <a:tc>
                  <a:txBody>
                    <a:bodyPr/>
                    <a:lstStyle/>
                    <a:p>
                      <a:pPr algn="l" fontAlgn="ctr"/>
                      <a:r>
                        <a:rPr lang="en-US" sz="1400" b="0" i="0" u="none" strike="noStrike" dirty="0">
                          <a:solidFill>
                            <a:srgbClr val="000000"/>
                          </a:solidFill>
                          <a:latin typeface="+mn-lt"/>
                        </a:rPr>
                        <a:t>double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mn-lt"/>
                        </a:rPr>
                        <a:t>64-bit floating point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Data:     10.5 or 10.5e2 or 10.5E2   Display: 10.5 or 1050.0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7424">
                <a:tc>
                  <a:txBody>
                    <a:bodyPr/>
                    <a:lstStyle/>
                    <a:p>
                      <a:pPr algn="l" fontAlgn="ctr"/>
                      <a:r>
                        <a:rPr lang="en-US" sz="1400" b="0" i="0" u="none" strike="noStrike" dirty="0">
                          <a:solidFill>
                            <a:srgbClr val="000000"/>
                          </a:solidFill>
                          <a:latin typeface="+mn-lt"/>
                        </a:rPr>
                        <a:t>Arrays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mn-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00333">
                <a:tc>
                  <a:txBody>
                    <a:bodyPr/>
                    <a:lstStyle/>
                    <a:p>
                      <a:pPr algn="l" fontAlgn="ctr"/>
                      <a:r>
                        <a:rPr lang="en-US" sz="1400" b="0" i="0" u="none" strike="noStrike" dirty="0" err="1">
                          <a:solidFill>
                            <a:srgbClr val="000000"/>
                          </a:solidFill>
                          <a:latin typeface="+mn-lt"/>
                        </a:rPr>
                        <a:t>chararray</a:t>
                      </a:r>
                      <a:endParaRPr lang="en-US" sz="1400" b="0" i="0" u="none" strike="noStrike" dirty="0">
                        <a:solidFill>
                          <a:srgbClr val="000000"/>
                        </a:solidFill>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mn-lt"/>
                        </a:rPr>
                        <a:t>Character array (string) in Unicode UTF-8 format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hello world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8394">
                <a:tc>
                  <a:txBody>
                    <a:bodyPr/>
                    <a:lstStyle/>
                    <a:p>
                      <a:pPr algn="l" fontAlgn="ctr"/>
                      <a:r>
                        <a:rPr lang="en-US" sz="1400" b="0" i="0" u="none" strike="noStrike" dirty="0" err="1">
                          <a:solidFill>
                            <a:srgbClr val="000000"/>
                          </a:solidFill>
                          <a:latin typeface="+mn-lt"/>
                        </a:rPr>
                        <a:t>bytearray</a:t>
                      </a:r>
                      <a:endParaRPr lang="en-US" sz="1400" b="0" i="0" u="none" strike="noStrike" dirty="0">
                        <a:solidFill>
                          <a:srgbClr val="000000"/>
                        </a:solidFill>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mn-lt"/>
                        </a:rPr>
                        <a:t>Byte array (blob)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27285">
                <a:tc>
                  <a:txBody>
                    <a:bodyPr/>
                    <a:lstStyle/>
                    <a:p>
                      <a:pPr algn="l" fontAlgn="ctr"/>
                      <a:r>
                        <a:rPr lang="en-US" sz="1400" b="1" i="0" u="none" strike="noStrike">
                          <a:solidFill>
                            <a:srgbClr val="000000"/>
                          </a:solidFill>
                          <a:latin typeface="+mn-lt"/>
                        </a:rPr>
                        <a:t>Complex Data Types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ctr"/>
                      <a:r>
                        <a:rPr lang="en-US" sz="1400" b="0" i="0" u="none" strike="noStrike" dirty="0">
                          <a:solidFill>
                            <a:srgbClr val="000000"/>
                          </a:solidFill>
                          <a:latin typeface="+mn-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7424">
                <a:tc>
                  <a:txBody>
                    <a:bodyPr/>
                    <a:lstStyle/>
                    <a:p>
                      <a:pPr algn="l" fontAlgn="ctr"/>
                      <a:r>
                        <a:rPr lang="en-US" sz="1400" b="0" i="0" u="none" strike="noStrike">
                          <a:solidFill>
                            <a:srgbClr val="000000"/>
                          </a:solidFill>
                          <a:latin typeface="+mn-lt"/>
                        </a:rPr>
                        <a:t>tuple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mn-lt"/>
                        </a:rPr>
                        <a:t>An ordered set of fields.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mn-lt"/>
                        </a:rPr>
                        <a:t>(19,2)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7424">
                <a:tc>
                  <a:txBody>
                    <a:bodyPr/>
                    <a:lstStyle/>
                    <a:p>
                      <a:pPr algn="l" fontAlgn="ctr"/>
                      <a:r>
                        <a:rPr lang="en-US" sz="1400" b="0" i="0" u="none" strike="noStrike">
                          <a:solidFill>
                            <a:srgbClr val="000000"/>
                          </a:solidFill>
                          <a:latin typeface="+mn-lt"/>
                        </a:rPr>
                        <a:t>bag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mn-lt"/>
                        </a:rPr>
                        <a:t>An collection of tuples.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a:solidFill>
                            <a:srgbClr val="000000"/>
                          </a:solidFill>
                          <a:latin typeface="+mn-lt"/>
                        </a:rPr>
                        <a:t>{(19,2), (18,1)}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7424">
                <a:tc>
                  <a:txBody>
                    <a:bodyPr/>
                    <a:lstStyle/>
                    <a:p>
                      <a:pPr algn="l" fontAlgn="ctr"/>
                      <a:r>
                        <a:rPr lang="en-US" sz="1400" b="0" i="0" u="none" strike="noStrike">
                          <a:solidFill>
                            <a:srgbClr val="000000"/>
                          </a:solidFill>
                          <a:latin typeface="+mn-lt"/>
                        </a:rPr>
                        <a:t>map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mn-lt"/>
                        </a:rPr>
                        <a:t>A set of key value pairs.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0000"/>
                          </a:solidFill>
                          <a:latin typeface="+mn-lt"/>
                        </a:rPr>
                        <a:t>[</a:t>
                      </a:r>
                      <a:r>
                        <a:rPr lang="en-US" sz="1400" b="0" i="0" u="none" strike="noStrike" dirty="0" err="1">
                          <a:solidFill>
                            <a:srgbClr val="000000"/>
                          </a:solidFill>
                          <a:latin typeface="+mn-lt"/>
                        </a:rPr>
                        <a:t>open#apache</a:t>
                      </a:r>
                      <a:r>
                        <a:rPr lang="en-US" sz="1400" b="0" i="0" u="none" strike="noStrike" dirty="0">
                          <a:solidFill>
                            <a:srgbClr val="000000"/>
                          </a:solidFill>
                          <a:latin typeface="+mn-lt"/>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(cont..)</a:t>
            </a:r>
            <a:endParaRPr lang="en-US" dirty="0"/>
          </a:p>
        </p:txBody>
      </p:sp>
      <p:sp>
        <p:nvSpPr>
          <p:cNvPr id="3" name="Content Placeholder 2"/>
          <p:cNvSpPr>
            <a:spLocks noGrp="1"/>
          </p:cNvSpPr>
          <p:nvPr>
            <p:ph idx="1"/>
          </p:nvPr>
        </p:nvSpPr>
        <p:spPr>
          <a:xfrm>
            <a:off x="304800" y="1143000"/>
            <a:ext cx="9223376" cy="2819400"/>
          </a:xfrm>
        </p:spPr>
        <p:txBody>
          <a:bodyPr/>
          <a:lstStyle/>
          <a:p>
            <a:r>
              <a:rPr lang="en-US" dirty="0" smtClean="0"/>
              <a:t> fields default to type </a:t>
            </a:r>
            <a:r>
              <a:rPr lang="en-US" dirty="0" err="1" smtClean="0"/>
              <a:t>bytearray</a:t>
            </a:r>
            <a:r>
              <a:rPr lang="en-US" dirty="0" smtClean="0"/>
              <a:t> </a:t>
            </a:r>
          </a:p>
          <a:p>
            <a:endParaRPr lang="en-US" dirty="0" smtClean="0"/>
          </a:p>
          <a:p>
            <a:r>
              <a:rPr lang="en-US" dirty="0" smtClean="0"/>
              <a:t>Implicit conversions are applied to the data depending on the context in which t</a:t>
            </a:r>
          </a:p>
          <a:p>
            <a:endParaRPr lang="en-US" dirty="0" smtClean="0"/>
          </a:p>
          <a:p>
            <a:pPr lvl="1"/>
            <a:r>
              <a:rPr lang="en-US" dirty="0" smtClean="0"/>
              <a:t>For example, in relation B, f1 is converted to integer because 5 is integer.</a:t>
            </a:r>
          </a:p>
          <a:p>
            <a:pPr lvl="1"/>
            <a:r>
              <a:rPr lang="en-US" dirty="0" smtClean="0"/>
              <a:t> In relation C, f1 and f2 are converted to double because we don't know the type of either f1 or f2.hat data is used</a:t>
            </a:r>
          </a:p>
          <a:p>
            <a:pPr lvl="1"/>
            <a:endParaRPr lang="en-US" dirty="0" smtClean="0"/>
          </a:p>
        </p:txBody>
      </p:sp>
      <p:sp>
        <p:nvSpPr>
          <p:cNvPr id="4" name="Rectangle 3"/>
          <p:cNvSpPr/>
          <p:nvPr/>
        </p:nvSpPr>
        <p:spPr>
          <a:xfrm>
            <a:off x="685800" y="4038600"/>
            <a:ext cx="7924800" cy="155427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buNone/>
            </a:pPr>
            <a:r>
              <a:rPr lang="en-US" i="1" dirty="0" smtClean="0"/>
              <a:t>A = LOAD ‘salaries.txt ' AS (</a:t>
            </a:r>
            <a:r>
              <a:rPr lang="en-US" i="1" dirty="0" err="1" smtClean="0"/>
              <a:t>gender,age,income</a:t>
            </a:r>
            <a:r>
              <a:rPr lang="en-US" i="1" dirty="0" smtClean="0"/>
              <a:t>);</a:t>
            </a:r>
          </a:p>
          <a:p>
            <a:pPr lvl="1">
              <a:buNone/>
            </a:pPr>
            <a:endParaRPr lang="en-US" i="1" dirty="0" smtClean="0"/>
          </a:p>
          <a:p>
            <a:pPr lvl="1">
              <a:buNone/>
            </a:pPr>
            <a:r>
              <a:rPr lang="en-US" i="1" dirty="0" smtClean="0"/>
              <a:t>B = FOREACH A GENERATE age + 5;</a:t>
            </a:r>
          </a:p>
          <a:p>
            <a:pPr lvl="1">
              <a:buNone/>
            </a:pPr>
            <a:endParaRPr lang="en-US" i="1" dirty="0" smtClean="0"/>
          </a:p>
          <a:p>
            <a:pPr lvl="1">
              <a:buNone/>
            </a:pPr>
            <a:r>
              <a:rPr lang="en-US" i="1" dirty="0" smtClean="0"/>
              <a:t>C = FOREACH A generate  age + income;</a:t>
            </a:r>
            <a:endParaRPr lang="en-US"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(cont..)</a:t>
            </a:r>
            <a:endParaRPr lang="en-US" dirty="0"/>
          </a:p>
        </p:txBody>
      </p:sp>
      <p:sp>
        <p:nvSpPr>
          <p:cNvPr id="3" name="Content Placeholder 2"/>
          <p:cNvSpPr>
            <a:spLocks noGrp="1"/>
          </p:cNvSpPr>
          <p:nvPr>
            <p:ph idx="1"/>
          </p:nvPr>
        </p:nvSpPr>
        <p:spPr>
          <a:xfrm>
            <a:off x="304800" y="1219200"/>
            <a:ext cx="9223376" cy="4438649"/>
          </a:xfrm>
        </p:spPr>
        <p:txBody>
          <a:bodyPr/>
          <a:lstStyle/>
          <a:p>
            <a:r>
              <a:rPr lang="en-US" dirty="0" smtClean="0"/>
              <a:t>If a schema is defined as part of a load statement, the load function will attempt to enforce the schema.</a:t>
            </a:r>
          </a:p>
          <a:p>
            <a:endParaRPr lang="en-US" dirty="0" smtClean="0"/>
          </a:p>
          <a:p>
            <a:r>
              <a:rPr lang="en-US" dirty="0" smtClean="0"/>
              <a:t> If the data does not conform to the schema, the loader will generate a null value or an error.</a:t>
            </a:r>
          </a:p>
          <a:p>
            <a:pPr lvl="1">
              <a:buNone/>
            </a:pPr>
            <a:r>
              <a:rPr lang="en-US" i="1" dirty="0" smtClean="0"/>
              <a:t>A = LOAD ‘salaries.txt‘ AS (</a:t>
            </a:r>
            <a:r>
              <a:rPr lang="en-US" i="1" dirty="0" err="1" smtClean="0"/>
              <a:t>gender:chararray</a:t>
            </a:r>
            <a:r>
              <a:rPr lang="en-US" i="1" dirty="0" smtClean="0"/>
              <a:t>, </a:t>
            </a:r>
            <a:r>
              <a:rPr lang="en-US" i="1" dirty="0" err="1" smtClean="0"/>
              <a:t>age:int</a:t>
            </a:r>
            <a:r>
              <a:rPr lang="en-US" i="1" dirty="0" smtClean="0"/>
              <a:t>, </a:t>
            </a:r>
            <a:r>
              <a:rPr lang="en-US" i="1" dirty="0" err="1" smtClean="0"/>
              <a:t>income:float,zip:int</a:t>
            </a:r>
            <a:r>
              <a:rPr lang="en-US" i="1" dirty="0" smtClean="0"/>
              <a:t>);</a:t>
            </a:r>
          </a:p>
          <a:p>
            <a:pPr lvl="1">
              <a:buNone/>
            </a:pPr>
            <a:endParaRPr lang="en-US" i="1" dirty="0" smtClean="0"/>
          </a:p>
          <a:p>
            <a:r>
              <a:rPr lang="en-US" sz="2200" dirty="0" smtClean="0"/>
              <a:t>If an explicit cast is not supported, an error will occur</a:t>
            </a:r>
          </a:p>
          <a:p>
            <a:pPr lvl="2">
              <a:buNone/>
            </a:pPr>
            <a:r>
              <a:rPr lang="en-US" i="1" dirty="0" smtClean="0"/>
              <a:t>A = LOAD ‘salaries.txt' AS (</a:t>
            </a:r>
            <a:r>
              <a:rPr lang="en-US" i="1" dirty="0" err="1" smtClean="0"/>
              <a:t>gender:chararray</a:t>
            </a:r>
            <a:r>
              <a:rPr lang="en-US" i="1" dirty="0" smtClean="0"/>
              <a:t>, </a:t>
            </a:r>
            <a:r>
              <a:rPr lang="en-US" i="1" dirty="0" err="1" smtClean="0"/>
              <a:t>age:int</a:t>
            </a:r>
            <a:r>
              <a:rPr lang="en-US" i="1" dirty="0" smtClean="0"/>
              <a:t>, </a:t>
            </a:r>
            <a:r>
              <a:rPr lang="en-US" i="1" dirty="0" err="1" smtClean="0"/>
              <a:t>income:float</a:t>
            </a:r>
            <a:r>
              <a:rPr lang="en-US" i="1" dirty="0" smtClean="0"/>
              <a:t>);</a:t>
            </a:r>
          </a:p>
          <a:p>
            <a:pPr lvl="2">
              <a:buNone/>
            </a:pPr>
            <a:r>
              <a:rPr lang="en-US" i="1" dirty="0" smtClean="0"/>
              <a:t>B = FOREACH A GENERATE (</a:t>
            </a:r>
            <a:r>
              <a:rPr lang="en-US" i="1" dirty="0" err="1" smtClean="0"/>
              <a:t>int</a:t>
            </a:r>
            <a:r>
              <a:rPr lang="en-US" i="1" dirty="0" smtClean="0"/>
              <a:t>)age;</a:t>
            </a:r>
          </a:p>
          <a:p>
            <a:pPr lvl="2">
              <a:buNone/>
            </a:pPr>
            <a:endParaRPr lang="en-US" i="1" dirty="0" smtClean="0"/>
          </a:p>
          <a:p>
            <a:pPr lvl="2">
              <a:buNone/>
            </a:pPr>
            <a:r>
              <a:rPr lang="en-US" i="1" dirty="0" smtClean="0"/>
              <a:t>This will cause an error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895600"/>
            <a:ext cx="9223376" cy="990600"/>
          </a:xfrm>
        </p:spPr>
        <p:txBody>
          <a:bodyPr/>
          <a:lstStyle/>
          <a:p>
            <a:pPr algn="ctr">
              <a:buNone/>
            </a:pPr>
            <a:r>
              <a:rPr lang="en-US" sz="4400" dirty="0" smtClean="0"/>
              <a:t>Q &amp; A</a:t>
            </a:r>
            <a:endParaRPr lang="en-US" sz="4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0" y="1828800"/>
            <a:ext cx="9905999" cy="1676400"/>
          </a:xfrm>
          <a:prstGeom prst="rect">
            <a:avLst/>
          </a:prstGeom>
        </p:spPr>
        <p:txBody>
          <a:bodyPr vert="horz" lIns="297529" tIns="33059" rIns="165294" bIns="33059" rtlCol="0" anchor="ctr">
            <a:noAutofit/>
          </a:bodyPr>
          <a:lstStyle/>
          <a:p>
            <a:pPr marL="0" marR="0" lvl="0" indent="0" algn="ctr" defTabSz="914342" rtl="0" eaLnBrk="1" fontAlgn="auto" latinLnBrk="0" hangingPunct="1">
              <a:lnSpc>
                <a:spcPct val="85000"/>
              </a:lnSpc>
              <a:spcBef>
                <a:spcPct val="0"/>
              </a:spcBef>
              <a:spcAft>
                <a:spcPts val="0"/>
              </a:spcAft>
              <a:buClrTx/>
              <a:buSzTx/>
              <a:buFontTx/>
              <a:buNone/>
              <a:tabLst/>
              <a:defRPr/>
            </a:pPr>
            <a:r>
              <a:rPr lang="en-US" sz="4000" dirty="0" smtClean="0">
                <a:latin typeface="Arial Narrow" pitchFamily="34" charset="0"/>
                <a:ea typeface="+mj-ea"/>
                <a:cs typeface="+mj-cs"/>
              </a:rPr>
              <a:t>Thank You</a:t>
            </a:r>
            <a:endParaRPr kumimoji="0" lang="en-US" sz="40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graphicFrame>
        <p:nvGraphicFramePr>
          <p:cNvPr id="5" name="Table 4"/>
          <p:cNvGraphicFramePr>
            <a:graphicFrameLocks noGrp="1"/>
          </p:cNvGraphicFramePr>
          <p:nvPr>
            <p:extLst>
              <p:ext uri="{D42A27DB-BD31-4B8C-83A1-F6EECF244321}">
                <p14:modId xmlns="" xmlns:p14="http://schemas.microsoft.com/office/powerpoint/2010/main" val="286507075"/>
              </p:ext>
            </p:extLst>
          </p:nvPr>
        </p:nvGraphicFramePr>
        <p:xfrm>
          <a:off x="6858000" y="5029200"/>
          <a:ext cx="2819400" cy="1112520"/>
        </p:xfrm>
        <a:graphic>
          <a:graphicData uri="http://schemas.openxmlformats.org/drawingml/2006/table">
            <a:tbl>
              <a:tblPr firstRow="1" bandRow="1">
                <a:tableStyleId>{72833802-FEF1-4C79-8D5D-14CF1EAF98D9}</a:tableStyleId>
              </a:tblPr>
              <a:tblGrid>
                <a:gridCol w="1371600"/>
                <a:gridCol w="1447800"/>
              </a:tblGrid>
              <a:tr h="370840">
                <a:tc>
                  <a:txBody>
                    <a:bodyPr/>
                    <a:lstStyle/>
                    <a:p>
                      <a:r>
                        <a:rPr lang="en-US" sz="1000" b="1" dirty="0" smtClean="0">
                          <a:solidFill>
                            <a:schemeClr val="tx1"/>
                          </a:solidFill>
                        </a:rPr>
                        <a:t>Review Date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1" dirty="0" smtClean="0">
                          <a:solidFill>
                            <a:schemeClr val="tx1"/>
                          </a:solidFill>
                        </a:rPr>
                        <a:t>25-May-2016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000" b="1" dirty="0" smtClean="0">
                          <a:solidFill>
                            <a:schemeClr val="tx1"/>
                          </a:solidFill>
                        </a:rPr>
                        <a:t>Version</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1.0</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000" b="1" dirty="0" smtClean="0">
                          <a:solidFill>
                            <a:schemeClr val="tx1"/>
                          </a:solidFill>
                        </a:rPr>
                        <a:t>Next Review Due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15-July-2016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855864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367" name="think-cell Slide" r:id="rId3" imgW="360" imgH="360"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smtClean="0">
                <a:solidFill>
                  <a:schemeClr val="tx1"/>
                </a:solidFill>
              </a:rPr>
              <a:t>Apache Pig Overview</a:t>
            </a:r>
            <a:endParaRPr lang="en-US" dirty="0">
              <a:solidFill>
                <a:schemeClr val="tx1"/>
              </a:solidFill>
            </a:endParaRPr>
          </a:p>
        </p:txBody>
      </p:sp>
      <p:sp>
        <p:nvSpPr>
          <p:cNvPr id="3" name="Content Placeholder 2"/>
          <p:cNvSpPr>
            <a:spLocks noGrp="1"/>
          </p:cNvSpPr>
          <p:nvPr>
            <p:ph sz="quarter" idx="10"/>
          </p:nvPr>
        </p:nvSpPr>
        <p:spPr/>
        <p:txBody>
          <a:bodyPr/>
          <a:lstStyle/>
          <a:p>
            <a:r>
              <a:rPr lang="en-US" dirty="0" smtClean="0"/>
              <a:t>Pig is one of important ecosystem in Hadoop framework to process or transform textual data for “Text Data analysis".</a:t>
            </a:r>
          </a:p>
          <a:p>
            <a:r>
              <a:rPr lang="en-US" dirty="0" smtClean="0"/>
              <a:t> Pig is an alternative of </a:t>
            </a:r>
            <a:r>
              <a:rPr lang="en-US" dirty="0" err="1" smtClean="0"/>
              <a:t>MapReduce</a:t>
            </a:r>
            <a:r>
              <a:rPr lang="en-US" dirty="0" smtClean="0"/>
              <a:t> to process textual (structured, semi-structured, unstructured) data. </a:t>
            </a:r>
          </a:p>
          <a:p>
            <a:r>
              <a:rPr lang="en-US" dirty="0" smtClean="0"/>
              <a:t>Originally developed as a research project at Yahoo</a:t>
            </a:r>
          </a:p>
          <a:p>
            <a:pPr lvl="1"/>
            <a:r>
              <a:rPr lang="en-US" dirty="0" smtClean="0"/>
              <a:t> Goals: flexibility , productivity and maintainability </a:t>
            </a:r>
          </a:p>
          <a:p>
            <a:pPr lvl="1"/>
            <a:r>
              <a:rPr lang="en-US" dirty="0" smtClean="0"/>
              <a:t> Now it is an open-source Apache Project</a:t>
            </a:r>
            <a:endParaRPr lang="en-US" dirty="0"/>
          </a:p>
        </p:txBody>
      </p:sp>
      <p:pic>
        <p:nvPicPr>
          <p:cNvPr id="4" name="Picture 2"/>
          <p:cNvPicPr>
            <a:picLocks noChangeAspect="1" noChangeArrowheads="1"/>
          </p:cNvPicPr>
          <p:nvPr/>
        </p:nvPicPr>
        <p:blipFill rotWithShape="1">
          <a:blip r:embed="rId3">
            <a:extLst>
              <a:ext uri="{28A0092B-C50C-407E-A947-70E740481C1C}">
                <a14:useLocalDpi xmlns="" xmlns:a14="http://schemas.microsoft.com/office/drawing/2010/main" val="0"/>
              </a:ext>
            </a:extLst>
          </a:blip>
          <a:srcRect l="2612" t="27091" r="6255"/>
          <a:stretch/>
        </p:blipFill>
        <p:spPr bwMode="auto">
          <a:xfrm>
            <a:off x="3733800" y="2895600"/>
            <a:ext cx="5791200" cy="27431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90000"/>
              </a:lnSpc>
            </a:pPr>
            <a:r>
              <a:rPr lang="en-US" dirty="0"/>
              <a:t>Apache Pig </a:t>
            </a:r>
            <a:r>
              <a:rPr lang="en-US" dirty="0" smtClean="0"/>
              <a:t>Overview (cont..)</a:t>
            </a:r>
            <a:endParaRPr lang="en-IN" dirty="0" smtClean="0"/>
          </a:p>
        </p:txBody>
      </p:sp>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8" name="Left-Right Arrow 7"/>
          <p:cNvSpPr/>
          <p:nvPr/>
        </p:nvSpPr>
        <p:spPr bwMode="auto">
          <a:xfrm>
            <a:off x="4132295" y="2967057"/>
            <a:ext cx="1811306" cy="504056"/>
          </a:xfrm>
          <a:prstGeom prst="leftRightArrow">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5000"/>
              </a:lnSpc>
              <a:spcBef>
                <a:spcPct val="0"/>
              </a:spcBef>
              <a:spcAft>
                <a:spcPct val="0"/>
              </a:spcAft>
              <a:buClrTx/>
              <a:buSzTx/>
              <a:buFontTx/>
              <a:buNone/>
              <a:tabLst/>
            </a:pPr>
            <a:endParaRPr kumimoji="0" lang="en-US" sz="2000" b="1" i="0" u="none" strike="noStrike" cap="none" normalizeH="0" baseline="0" smtClean="0">
              <a:ln>
                <a:noFill/>
              </a:ln>
              <a:solidFill>
                <a:schemeClr val="bg1"/>
              </a:solidFill>
              <a:effectLst/>
              <a:latin typeface="Arial" charset="0"/>
              <a:cs typeface="Arial" charset="0"/>
            </a:endParaRPr>
          </a:p>
        </p:txBody>
      </p:sp>
      <p:sp>
        <p:nvSpPr>
          <p:cNvPr id="11" name="Rectangle 10"/>
          <p:cNvSpPr/>
          <p:nvPr/>
        </p:nvSpPr>
        <p:spPr>
          <a:xfrm>
            <a:off x="457200" y="1066800"/>
            <a:ext cx="8991600" cy="5463034"/>
          </a:xfrm>
          <a:prstGeom prst="rect">
            <a:avLst/>
          </a:prstGeom>
        </p:spPr>
        <p:txBody>
          <a:bodyPr wrap="square">
            <a:spAutoFit/>
          </a:bodyPr>
          <a:lstStyle/>
          <a:p>
            <a:pPr marL="265113" lvl="2" indent="-265113" algn="just" defTabSz="914342">
              <a:lnSpc>
                <a:spcPct val="90000"/>
              </a:lnSpc>
              <a:spcAft>
                <a:spcPts val="600"/>
              </a:spcAft>
              <a:buClr>
                <a:schemeClr val="accent2"/>
              </a:buClr>
              <a:buFont typeface="Wingdings" pitchFamily="2" charset="2"/>
              <a:buChar char="§"/>
            </a:pPr>
            <a:r>
              <a:rPr lang="en-US" altLang="zh-CN" sz="2000" dirty="0" smtClean="0">
                <a:ea typeface="ＭＳ Ｐゴシック" pitchFamily="34" charset="-128"/>
              </a:rPr>
              <a:t>Apache Pig is a platform for analyzing large data sets that consists of a high-level language for expressing data analysis programs, coupled with infrastructure for evaluating these programs. </a:t>
            </a:r>
          </a:p>
          <a:p>
            <a:pPr marL="265113" lvl="2" indent="-265113" algn="just" defTabSz="914342">
              <a:lnSpc>
                <a:spcPct val="90000"/>
              </a:lnSpc>
              <a:spcAft>
                <a:spcPts val="600"/>
              </a:spcAft>
              <a:buClr>
                <a:schemeClr val="accent2"/>
              </a:buClr>
              <a:buFont typeface="Wingdings" pitchFamily="2" charset="2"/>
              <a:buChar char="§"/>
            </a:pPr>
            <a:endParaRPr lang="en-US" altLang="zh-CN" sz="2000" dirty="0" smtClean="0">
              <a:ea typeface="ＭＳ Ｐゴシック" pitchFamily="34" charset="-128"/>
            </a:endParaRPr>
          </a:p>
          <a:p>
            <a:pPr marL="265113" lvl="2" indent="-265113" algn="just" defTabSz="914342">
              <a:lnSpc>
                <a:spcPct val="90000"/>
              </a:lnSpc>
              <a:spcAft>
                <a:spcPts val="600"/>
              </a:spcAft>
              <a:buClr>
                <a:schemeClr val="accent2"/>
              </a:buClr>
              <a:buFont typeface="Wingdings" pitchFamily="2" charset="2"/>
              <a:buChar char="§"/>
            </a:pPr>
            <a:r>
              <a:rPr lang="en-US" sz="2000" dirty="0" smtClean="0"/>
              <a:t>Pig's infrastructure layer consists of </a:t>
            </a:r>
          </a:p>
          <a:p>
            <a:pPr marL="743991" lvl="3" indent="-265113" algn="just" defTabSz="914342">
              <a:lnSpc>
                <a:spcPct val="90000"/>
              </a:lnSpc>
              <a:spcAft>
                <a:spcPts val="600"/>
              </a:spcAft>
              <a:buClr>
                <a:schemeClr val="accent2"/>
              </a:buClr>
              <a:buFont typeface="Arial" pitchFamily="34" charset="0"/>
              <a:buChar char="•"/>
            </a:pPr>
            <a:r>
              <a:rPr lang="en-US" sz="2000" dirty="0" smtClean="0"/>
              <a:t>a compiler that produces sequences of Map-Reduce programs, </a:t>
            </a:r>
          </a:p>
          <a:p>
            <a:pPr marL="743991" lvl="3" indent="-265113" algn="just" defTabSz="914342">
              <a:lnSpc>
                <a:spcPct val="90000"/>
              </a:lnSpc>
              <a:spcAft>
                <a:spcPts val="600"/>
              </a:spcAft>
              <a:buClr>
                <a:schemeClr val="accent2"/>
              </a:buClr>
              <a:buFont typeface="Arial" pitchFamily="34" charset="0"/>
              <a:buChar char="•"/>
            </a:pPr>
            <a:r>
              <a:rPr lang="en-US" sz="2000" dirty="0" smtClean="0"/>
              <a:t>Pig's language layer currently consists of a textual language called Pig Latin, which has the following key properties: </a:t>
            </a:r>
          </a:p>
          <a:p>
            <a:pPr marL="1393276" lvl="4" indent="-228600" defTabSz="914342">
              <a:buClr>
                <a:schemeClr val="accent2"/>
              </a:buClr>
              <a:buFont typeface="Arial" pitchFamily="34" charset="0"/>
              <a:buChar char="•"/>
            </a:pPr>
            <a:r>
              <a:rPr lang="en-US" sz="1800" b="1" dirty="0" smtClean="0"/>
              <a:t>Ease of programming</a:t>
            </a:r>
            <a:r>
              <a:rPr lang="en-US" sz="1800" dirty="0" smtClean="0"/>
              <a:t>. It is trivial to achieve parallel execution of simple, "embarrassingly parallel" data analysis tasks. Complex tasks comprised of multiple interrelated data transformations are explicitly encoded as data flow sequences, making them easy to write, understand, and maintain.</a:t>
            </a:r>
          </a:p>
          <a:p>
            <a:pPr marL="1393276" lvl="4" indent="-228600" defTabSz="914342">
              <a:buClr>
                <a:schemeClr val="accent2"/>
              </a:buClr>
              <a:buFont typeface="Arial" pitchFamily="34" charset="0"/>
              <a:buChar char="•"/>
            </a:pPr>
            <a:r>
              <a:rPr lang="en-US" sz="1800" b="1" dirty="0" smtClean="0"/>
              <a:t>Optimization opportunities</a:t>
            </a:r>
            <a:r>
              <a:rPr lang="en-US" sz="1800" dirty="0" smtClean="0"/>
              <a:t>. The way in which tasks are encoded permits the system to optimize their execution automatically, allowing the user to focus on semantics rather than efficiency.</a:t>
            </a:r>
          </a:p>
          <a:p>
            <a:pPr marL="1393276" lvl="4" indent="-228600" defTabSz="914342">
              <a:buClr>
                <a:schemeClr val="accent2"/>
              </a:buClr>
              <a:buFont typeface="Arial" pitchFamily="34" charset="0"/>
              <a:buChar char="•"/>
            </a:pPr>
            <a:r>
              <a:rPr lang="en-US" sz="1800" b="1" dirty="0" smtClean="0"/>
              <a:t>Extensibility.</a:t>
            </a:r>
            <a:r>
              <a:rPr lang="en-US" sz="1800" dirty="0" smtClean="0"/>
              <a:t> Users can create their own functions to do special-purpose processing.</a:t>
            </a:r>
          </a:p>
        </p:txBody>
      </p:sp>
    </p:spTree>
    <p:extLst>
      <p:ext uri="{BB962C8B-B14F-4D97-AF65-F5344CB8AC3E}">
        <p14:creationId xmlns="" xmlns:p14="http://schemas.microsoft.com/office/powerpoint/2010/main" val="193077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5999" cy="801924"/>
          </a:xfrm>
        </p:spPr>
        <p:txBody>
          <a:bodyPr/>
          <a:lstStyle/>
          <a:p>
            <a:pPr>
              <a:lnSpc>
                <a:spcPct val="90000"/>
              </a:lnSpc>
            </a:pPr>
            <a:r>
              <a:rPr lang="en-CA" dirty="0" smtClean="0">
                <a:solidFill>
                  <a:schemeClr val="tx1"/>
                </a:solidFill>
              </a:rPr>
              <a:t>Pig – Big Picture</a:t>
            </a:r>
            <a:endParaRPr lang="en-US" dirty="0" smtClean="0">
              <a:solidFill>
                <a:schemeClr val="tx1"/>
              </a:solidFill>
            </a:endParaRPr>
          </a:p>
        </p:txBody>
      </p:sp>
      <p:pic>
        <p:nvPicPr>
          <p:cNvPr id="32" name="Picture 1"/>
          <p:cNvPicPr>
            <a:picLocks/>
          </p:cNvPicPr>
          <p:nvPr/>
        </p:nvPicPr>
        <p:blipFill>
          <a:blip r:embed="rId3"/>
          <a:srcRect t="17143" b="11429"/>
          <a:stretch>
            <a:fillRect/>
          </a:stretch>
        </p:blipFill>
        <p:spPr bwMode="auto">
          <a:xfrm>
            <a:off x="228600" y="1600200"/>
            <a:ext cx="9144000" cy="3810000"/>
          </a:xfrm>
          <a:prstGeom prst="rect">
            <a:avLst/>
          </a:prstGeom>
          <a:noFill/>
          <a:ln w="9525">
            <a:noFill/>
            <a:miter lim="800000"/>
            <a:headEnd/>
            <a:tailEnd/>
          </a:ln>
        </p:spPr>
      </p:pic>
      <p:sp>
        <p:nvSpPr>
          <p:cNvPr id="33" name="TextBox 3"/>
          <p:cNvSpPr txBox="1">
            <a:spLocks noChangeArrowheads="1"/>
          </p:cNvSpPr>
          <p:nvPr/>
        </p:nvSpPr>
        <p:spPr bwMode="auto">
          <a:xfrm>
            <a:off x="586532" y="2324100"/>
            <a:ext cx="2362200" cy="647700"/>
          </a:xfrm>
          <a:prstGeom prst="rect">
            <a:avLst/>
          </a:prstGeom>
          <a:noFill/>
          <a:ln w="9525">
            <a:noFill/>
            <a:miter lim="800000"/>
            <a:headEnd/>
            <a:tailEnd/>
          </a:ln>
        </p:spPr>
        <p:txBody>
          <a:bodyPr wrap="none" lIns="0" tIns="0" rIns="0" bIns="0">
            <a:spAutoFit/>
          </a:bodyPr>
          <a:lstStyle/>
          <a:p>
            <a:pPr>
              <a:lnSpc>
                <a:spcPts val="2100"/>
              </a:lnSpc>
              <a:tabLst>
                <a:tab pos="114300" algn="l"/>
              </a:tabLst>
            </a:pPr>
            <a:r>
              <a:rPr lang="en-CA" dirty="0">
                <a:solidFill>
                  <a:srgbClr val="000000"/>
                </a:solidFill>
                <a:latin typeface="Gill Sans MT" pitchFamily="34" charset="0"/>
                <a:ea typeface="Gill Sans MT" pitchFamily="34" charset="0"/>
                <a:cs typeface="Gill Sans MT" pitchFamily="34" charset="0"/>
              </a:rPr>
              <a:t>Pig Latin</a:t>
            </a:r>
            <a:r>
              <a:rPr lang="en-CA" dirty="0">
                <a:solidFill>
                  <a:srgbClr val="000000"/>
                </a:solidFill>
                <a:latin typeface="Times New Roman" pitchFamily="18" charset="0"/>
              </a:rPr>
              <a:t/>
            </a:r>
            <a:br>
              <a:rPr lang="en-CA" dirty="0">
                <a:solidFill>
                  <a:srgbClr val="000000"/>
                </a:solidFill>
                <a:latin typeface="Times New Roman" pitchFamily="18" charset="0"/>
              </a:rPr>
            </a:br>
            <a:r>
              <a:rPr lang="en-CA" dirty="0">
                <a:solidFill>
                  <a:srgbClr val="000000"/>
                </a:solidFill>
                <a:latin typeface="Gill Sans MT" pitchFamily="34" charset="0"/>
                <a:ea typeface="Gill Sans MT" pitchFamily="34" charset="0"/>
                <a:cs typeface="Gill Sans MT" pitchFamily="34" charset="0"/>
              </a:rPr>
              <a:t>	Script</a:t>
            </a:r>
          </a:p>
          <a:p>
            <a:pPr>
              <a:lnSpc>
                <a:spcPts val="2163"/>
              </a:lnSpc>
              <a:tabLst>
                <a:tab pos="114300" algn="l"/>
              </a:tabLst>
            </a:pPr>
            <a:endParaRPr lang="en-CA" dirty="0">
              <a:solidFill>
                <a:srgbClr val="000000"/>
              </a:solidFill>
            </a:endParaRPr>
          </a:p>
        </p:txBody>
      </p:sp>
      <p:sp>
        <p:nvSpPr>
          <p:cNvPr id="34" name="TextBox 4"/>
          <p:cNvSpPr txBox="1">
            <a:spLocks noChangeArrowheads="1"/>
          </p:cNvSpPr>
          <p:nvPr/>
        </p:nvSpPr>
        <p:spPr bwMode="auto">
          <a:xfrm>
            <a:off x="726232" y="3314700"/>
            <a:ext cx="2222500" cy="381000"/>
          </a:xfrm>
          <a:prstGeom prst="rect">
            <a:avLst/>
          </a:prstGeom>
          <a:noFill/>
          <a:ln w="9525">
            <a:noFill/>
            <a:miter lim="800000"/>
            <a:headEnd/>
            <a:tailEnd/>
          </a:ln>
        </p:spPr>
        <p:txBody>
          <a:bodyPr wrap="none" lIns="0" tIns="0" rIns="0" bIns="0">
            <a:spAutoFit/>
          </a:bodyPr>
          <a:lstStyle/>
          <a:p>
            <a:pPr>
              <a:lnSpc>
                <a:spcPts val="2100"/>
              </a:lnSpc>
            </a:pPr>
            <a:r>
              <a:rPr lang="en-CA" dirty="0">
                <a:solidFill>
                  <a:srgbClr val="000000"/>
                </a:solidFill>
                <a:latin typeface="Gill Sans MT" pitchFamily="34" charset="0"/>
                <a:ea typeface="Gill Sans MT" pitchFamily="34" charset="0"/>
                <a:cs typeface="Gill Sans MT" pitchFamily="34" charset="0"/>
              </a:rPr>
              <a:t>User-</a:t>
            </a:r>
          </a:p>
          <a:p>
            <a:pPr>
              <a:lnSpc>
                <a:spcPts val="2075"/>
              </a:lnSpc>
            </a:pPr>
            <a:endParaRPr lang="en-CA" dirty="0">
              <a:solidFill>
                <a:srgbClr val="000000"/>
              </a:solidFill>
            </a:endParaRPr>
          </a:p>
        </p:txBody>
      </p:sp>
      <p:sp>
        <p:nvSpPr>
          <p:cNvPr id="35" name="TextBox 5"/>
          <p:cNvSpPr txBox="1">
            <a:spLocks noChangeArrowheads="1"/>
          </p:cNvSpPr>
          <p:nvPr/>
        </p:nvSpPr>
        <p:spPr bwMode="auto">
          <a:xfrm>
            <a:off x="611932" y="3594100"/>
            <a:ext cx="2336800" cy="381000"/>
          </a:xfrm>
          <a:prstGeom prst="rect">
            <a:avLst/>
          </a:prstGeom>
          <a:noFill/>
          <a:ln w="9525">
            <a:noFill/>
            <a:miter lim="800000"/>
            <a:headEnd/>
            <a:tailEnd/>
          </a:ln>
        </p:spPr>
        <p:txBody>
          <a:bodyPr wrap="none" lIns="0" tIns="0" rIns="0" bIns="0">
            <a:spAutoFit/>
          </a:bodyPr>
          <a:lstStyle/>
          <a:p>
            <a:pPr>
              <a:lnSpc>
                <a:spcPts val="2100"/>
              </a:lnSpc>
            </a:pPr>
            <a:r>
              <a:rPr lang="en-CA" dirty="0">
                <a:solidFill>
                  <a:srgbClr val="000000"/>
                </a:solidFill>
                <a:latin typeface="Gill Sans MT" pitchFamily="34" charset="0"/>
                <a:ea typeface="Gill Sans MT" pitchFamily="34" charset="0"/>
                <a:cs typeface="Gill Sans MT" pitchFamily="34" charset="0"/>
              </a:rPr>
              <a:t>Defined</a:t>
            </a:r>
          </a:p>
          <a:p>
            <a:pPr>
              <a:lnSpc>
                <a:spcPts val="2075"/>
              </a:lnSpc>
            </a:pPr>
            <a:endParaRPr lang="en-CA" dirty="0">
              <a:solidFill>
                <a:srgbClr val="000000"/>
              </a:solidFill>
            </a:endParaRPr>
          </a:p>
        </p:txBody>
      </p:sp>
      <p:sp>
        <p:nvSpPr>
          <p:cNvPr id="36" name="TextBox 6"/>
          <p:cNvSpPr txBox="1"/>
          <p:nvPr/>
        </p:nvSpPr>
        <p:spPr>
          <a:xfrm>
            <a:off x="523032" y="3873500"/>
            <a:ext cx="2425700" cy="381000"/>
          </a:xfrm>
          <a:prstGeom prst="rect">
            <a:avLst/>
          </a:prstGeom>
          <a:noFill/>
        </p:spPr>
        <p:txBody>
          <a:bodyPr wrap="none" lIns="0" tIns="0" rIns="0" bIns="0">
            <a:spAutoFit/>
          </a:bodyPr>
          <a:lstStyle/>
          <a:p>
            <a:pPr>
              <a:lnSpc>
                <a:spcPts val="2100"/>
              </a:lnSpc>
            </a:pPr>
            <a:r>
              <a:rPr lang="en-CA">
                <a:solidFill>
                  <a:srgbClr val="000000"/>
                </a:solidFill>
                <a:latin typeface="Gill Sans MT" pitchFamily="34" charset="0"/>
                <a:ea typeface="Gill Sans MT" pitchFamily="34" charset="0"/>
                <a:cs typeface="Gill Sans MT" pitchFamily="34" charset="0"/>
              </a:rPr>
              <a:t>Functions</a:t>
            </a:r>
          </a:p>
          <a:p>
            <a:pPr>
              <a:lnSpc>
                <a:spcPts val="2075"/>
              </a:lnSpc>
            </a:pPr>
            <a:endParaRPr lang="en-CA">
              <a:solidFill>
                <a:srgbClr val="000000"/>
              </a:solidFill>
            </a:endParaRPr>
          </a:p>
        </p:txBody>
      </p:sp>
      <p:sp>
        <p:nvSpPr>
          <p:cNvPr id="37" name="TextBox 7"/>
          <p:cNvSpPr txBox="1">
            <a:spLocks noChangeArrowheads="1"/>
          </p:cNvSpPr>
          <p:nvPr/>
        </p:nvSpPr>
        <p:spPr bwMode="auto">
          <a:xfrm>
            <a:off x="3393232" y="2171700"/>
            <a:ext cx="5753100" cy="381000"/>
          </a:xfrm>
          <a:prstGeom prst="rect">
            <a:avLst/>
          </a:prstGeom>
          <a:noFill/>
          <a:ln w="9525">
            <a:noFill/>
            <a:miter lim="800000"/>
            <a:headEnd/>
            <a:tailEnd/>
          </a:ln>
        </p:spPr>
        <p:txBody>
          <a:bodyPr wrap="none" lIns="0" tIns="0" rIns="0" bIns="0">
            <a:spAutoFit/>
          </a:bodyPr>
          <a:lstStyle/>
          <a:p>
            <a:pPr>
              <a:lnSpc>
                <a:spcPts val="2100"/>
              </a:lnSpc>
            </a:pPr>
            <a:r>
              <a:rPr lang="en-CA" dirty="0">
                <a:solidFill>
                  <a:srgbClr val="000000"/>
                </a:solidFill>
                <a:latin typeface="Gill Sans MT" pitchFamily="34" charset="0"/>
                <a:ea typeface="Gill Sans MT" pitchFamily="34" charset="0"/>
                <a:cs typeface="Gill Sans MT" pitchFamily="34" charset="0"/>
              </a:rPr>
              <a:t>Pig</a:t>
            </a:r>
          </a:p>
          <a:p>
            <a:pPr>
              <a:lnSpc>
                <a:spcPts val="2075"/>
              </a:lnSpc>
            </a:pPr>
            <a:endParaRPr lang="en-CA" dirty="0">
              <a:solidFill>
                <a:srgbClr val="000000"/>
              </a:solidFill>
            </a:endParaRPr>
          </a:p>
        </p:txBody>
      </p:sp>
      <p:sp>
        <p:nvSpPr>
          <p:cNvPr id="38" name="TextBox 8"/>
          <p:cNvSpPr txBox="1">
            <a:spLocks noChangeArrowheads="1"/>
          </p:cNvSpPr>
          <p:nvPr/>
        </p:nvSpPr>
        <p:spPr bwMode="auto">
          <a:xfrm>
            <a:off x="5463332" y="2552700"/>
            <a:ext cx="3683000" cy="647700"/>
          </a:xfrm>
          <a:prstGeom prst="rect">
            <a:avLst/>
          </a:prstGeom>
          <a:noFill/>
          <a:ln w="9525">
            <a:noFill/>
            <a:miter lim="800000"/>
            <a:headEnd/>
            <a:tailEnd/>
          </a:ln>
        </p:spPr>
        <p:txBody>
          <a:bodyPr wrap="none" lIns="0" tIns="0" rIns="0" bIns="0">
            <a:spAutoFit/>
          </a:bodyPr>
          <a:lstStyle/>
          <a:p>
            <a:pPr>
              <a:lnSpc>
                <a:spcPts val="2100"/>
              </a:lnSpc>
              <a:tabLst>
                <a:tab pos="63500" algn="l"/>
              </a:tabLst>
            </a:pPr>
            <a:r>
              <a:rPr lang="en-CA" dirty="0">
                <a:solidFill>
                  <a:srgbClr val="000000"/>
                </a:solidFill>
                <a:latin typeface="Gill Sans MT" pitchFamily="34" charset="0"/>
                <a:ea typeface="Gill Sans MT" pitchFamily="34" charset="0"/>
                <a:cs typeface="Gill Sans MT" pitchFamily="34" charset="0"/>
              </a:rPr>
              <a:t>Map-Reduce</a:t>
            </a:r>
            <a:r>
              <a:rPr lang="en-CA" dirty="0">
                <a:solidFill>
                  <a:srgbClr val="000000"/>
                </a:solidFill>
                <a:latin typeface="Times New Roman" pitchFamily="18" charset="0"/>
              </a:rPr>
              <a:t/>
            </a:r>
            <a:br>
              <a:rPr lang="en-CA" dirty="0">
                <a:solidFill>
                  <a:srgbClr val="000000"/>
                </a:solidFill>
                <a:latin typeface="Times New Roman" pitchFamily="18" charset="0"/>
              </a:rPr>
            </a:br>
            <a:r>
              <a:rPr lang="en-CA" dirty="0">
                <a:solidFill>
                  <a:srgbClr val="000000"/>
                </a:solidFill>
                <a:latin typeface="Gill Sans MT" pitchFamily="34" charset="0"/>
                <a:ea typeface="Gill Sans MT" pitchFamily="34" charset="0"/>
                <a:cs typeface="Gill Sans MT" pitchFamily="34" charset="0"/>
              </a:rPr>
              <a:t>	Statements</a:t>
            </a:r>
          </a:p>
          <a:p>
            <a:pPr>
              <a:lnSpc>
                <a:spcPts val="2163"/>
              </a:lnSpc>
              <a:tabLst>
                <a:tab pos="63500" algn="l"/>
              </a:tabLst>
            </a:pPr>
            <a:endParaRPr lang="en-CA" dirty="0">
              <a:solidFill>
                <a:srgbClr val="000000"/>
              </a:solidFill>
            </a:endParaRPr>
          </a:p>
        </p:txBody>
      </p:sp>
      <p:sp>
        <p:nvSpPr>
          <p:cNvPr id="39" name="TextBox 9"/>
          <p:cNvSpPr txBox="1">
            <a:spLocks noChangeArrowheads="1"/>
          </p:cNvSpPr>
          <p:nvPr/>
        </p:nvSpPr>
        <p:spPr bwMode="auto">
          <a:xfrm>
            <a:off x="3050332" y="3289300"/>
            <a:ext cx="6096000" cy="381000"/>
          </a:xfrm>
          <a:prstGeom prst="rect">
            <a:avLst/>
          </a:prstGeom>
          <a:noFill/>
          <a:ln w="9525">
            <a:noFill/>
            <a:miter lim="800000"/>
            <a:headEnd/>
            <a:tailEnd/>
          </a:ln>
        </p:spPr>
        <p:txBody>
          <a:bodyPr wrap="none" lIns="0" tIns="0" rIns="0" bIns="0">
            <a:spAutoFit/>
          </a:bodyPr>
          <a:lstStyle/>
          <a:p>
            <a:pPr>
              <a:lnSpc>
                <a:spcPts val="2100"/>
              </a:lnSpc>
            </a:pPr>
            <a:r>
              <a:rPr lang="en-CA" dirty="0">
                <a:solidFill>
                  <a:srgbClr val="6FC000"/>
                </a:solidFill>
                <a:latin typeface="Gill Sans MT" pitchFamily="34" charset="0"/>
                <a:ea typeface="Gill Sans MT" pitchFamily="34" charset="0"/>
                <a:cs typeface="Gill Sans MT" pitchFamily="34" charset="0"/>
              </a:rPr>
              <a:t>Compile</a:t>
            </a:r>
          </a:p>
          <a:p>
            <a:pPr>
              <a:lnSpc>
                <a:spcPts val="2075"/>
              </a:lnSpc>
            </a:pPr>
            <a:endParaRPr lang="en-CA" dirty="0">
              <a:solidFill>
                <a:srgbClr val="000000"/>
              </a:solidFill>
            </a:endParaRPr>
          </a:p>
        </p:txBody>
      </p:sp>
      <p:sp>
        <p:nvSpPr>
          <p:cNvPr id="40" name="TextBox 10"/>
          <p:cNvSpPr txBox="1">
            <a:spLocks noChangeArrowheads="1"/>
          </p:cNvSpPr>
          <p:nvPr/>
        </p:nvSpPr>
        <p:spPr bwMode="auto">
          <a:xfrm>
            <a:off x="3253532" y="4051300"/>
            <a:ext cx="5892800" cy="381000"/>
          </a:xfrm>
          <a:prstGeom prst="rect">
            <a:avLst/>
          </a:prstGeom>
          <a:noFill/>
          <a:ln w="9525">
            <a:noFill/>
            <a:miter lim="800000"/>
            <a:headEnd/>
            <a:tailEnd/>
          </a:ln>
        </p:spPr>
        <p:txBody>
          <a:bodyPr wrap="none" lIns="0" tIns="0" rIns="0" bIns="0">
            <a:spAutoFit/>
          </a:bodyPr>
          <a:lstStyle/>
          <a:p>
            <a:pPr>
              <a:lnSpc>
                <a:spcPts val="2100"/>
              </a:lnSpc>
            </a:pPr>
            <a:r>
              <a:rPr lang="en-CA" dirty="0">
                <a:solidFill>
                  <a:srgbClr val="6FC000"/>
                </a:solidFill>
                <a:latin typeface="Gill Sans MT" pitchFamily="34" charset="0"/>
                <a:ea typeface="Gill Sans MT" pitchFamily="34" charset="0"/>
                <a:cs typeface="Gill Sans MT" pitchFamily="34" charset="0"/>
              </a:rPr>
              <a:t>Optimize</a:t>
            </a:r>
          </a:p>
          <a:p>
            <a:pPr>
              <a:lnSpc>
                <a:spcPts val="2075"/>
              </a:lnSpc>
            </a:pPr>
            <a:endParaRPr lang="en-CA" dirty="0">
              <a:solidFill>
                <a:srgbClr val="000000"/>
              </a:solidFill>
            </a:endParaRPr>
          </a:p>
        </p:txBody>
      </p:sp>
      <p:sp>
        <p:nvSpPr>
          <p:cNvPr id="41" name="TextBox 11"/>
          <p:cNvSpPr txBox="1">
            <a:spLocks noChangeArrowheads="1"/>
          </p:cNvSpPr>
          <p:nvPr/>
        </p:nvSpPr>
        <p:spPr bwMode="auto">
          <a:xfrm>
            <a:off x="5888877" y="4146645"/>
            <a:ext cx="3289300" cy="381000"/>
          </a:xfrm>
          <a:prstGeom prst="rect">
            <a:avLst/>
          </a:prstGeom>
          <a:noFill/>
          <a:ln w="9525">
            <a:noFill/>
            <a:miter lim="800000"/>
            <a:headEnd/>
            <a:tailEnd/>
          </a:ln>
        </p:spPr>
        <p:txBody>
          <a:bodyPr wrap="none" lIns="0" tIns="0" rIns="0" bIns="0">
            <a:spAutoFit/>
          </a:bodyPr>
          <a:lstStyle/>
          <a:p>
            <a:pPr>
              <a:lnSpc>
                <a:spcPts val="2100"/>
              </a:lnSpc>
              <a:tabLst>
                <a:tab pos="1676400" algn="l"/>
              </a:tabLst>
            </a:pPr>
            <a:r>
              <a:rPr lang="en-CA" dirty="0">
                <a:solidFill>
                  <a:srgbClr val="000000"/>
                </a:solidFill>
                <a:latin typeface="Gill Sans MT" pitchFamily="34" charset="0"/>
                <a:ea typeface="Gill Sans MT" pitchFamily="34" charset="0"/>
                <a:cs typeface="Gill Sans MT" pitchFamily="34" charset="0"/>
              </a:rPr>
              <a:t>Write Results	Read Data</a:t>
            </a:r>
          </a:p>
          <a:p>
            <a:pPr>
              <a:lnSpc>
                <a:spcPts val="2075"/>
              </a:lnSpc>
              <a:tabLst>
                <a:tab pos="1676400" algn="l"/>
              </a:tabLst>
            </a:pPr>
            <a:endParaRPr lang="en-CA"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smtClean="0">
                <a:solidFill>
                  <a:schemeClr val="tx1"/>
                </a:solidFill>
              </a:rPr>
              <a:t>Pig Features</a:t>
            </a:r>
            <a:endParaRPr lang="en-US" dirty="0">
              <a:solidFill>
                <a:schemeClr val="tx1"/>
              </a:solidFill>
            </a:endParaRPr>
          </a:p>
        </p:txBody>
      </p:sp>
      <p:sp>
        <p:nvSpPr>
          <p:cNvPr id="3" name="Content Placeholder 2"/>
          <p:cNvSpPr>
            <a:spLocks noGrp="1"/>
          </p:cNvSpPr>
          <p:nvPr>
            <p:ph sz="quarter" idx="10"/>
          </p:nvPr>
        </p:nvSpPr>
        <p:spPr>
          <a:xfrm>
            <a:off x="341313" y="1255713"/>
            <a:ext cx="8497887" cy="4535487"/>
          </a:xfrm>
        </p:spPr>
        <p:txBody>
          <a:bodyPr/>
          <a:lstStyle/>
          <a:p>
            <a:r>
              <a:rPr lang="en-US" dirty="0" smtClean="0"/>
              <a:t>Pig is an alternative to writing low-level </a:t>
            </a:r>
            <a:r>
              <a:rPr lang="en-US" dirty="0" err="1" smtClean="0"/>
              <a:t>MapReduce</a:t>
            </a:r>
            <a:r>
              <a:rPr lang="en-US" dirty="0" smtClean="0"/>
              <a:t> Code</a:t>
            </a:r>
          </a:p>
          <a:p>
            <a:r>
              <a:rPr lang="en-US" dirty="0" smtClean="0"/>
              <a:t>Pig Provides sophisticated analysis and processing for</a:t>
            </a:r>
          </a:p>
          <a:p>
            <a:pPr lvl="1"/>
            <a:r>
              <a:rPr lang="en-US" dirty="0" smtClean="0"/>
              <a:t> HDFC Manipulation</a:t>
            </a:r>
          </a:p>
          <a:p>
            <a:pPr lvl="1"/>
            <a:r>
              <a:rPr lang="en-US" dirty="0" smtClean="0"/>
              <a:t> Unix Shell commands</a:t>
            </a:r>
          </a:p>
          <a:p>
            <a:pPr lvl="1"/>
            <a:r>
              <a:rPr lang="en-US" dirty="0" smtClean="0"/>
              <a:t> Relational Operations</a:t>
            </a:r>
          </a:p>
          <a:p>
            <a:pPr lvl="1"/>
            <a:r>
              <a:rPr lang="en-US" dirty="0" smtClean="0"/>
              <a:t> common mathematical functions</a:t>
            </a:r>
          </a:p>
          <a:p>
            <a:pPr lvl="1"/>
            <a:r>
              <a:rPr lang="en-US" dirty="0" smtClean="0"/>
              <a:t>Supports Custom used defined functions (UDF's)</a:t>
            </a:r>
          </a:p>
          <a:p>
            <a:pPr lvl="1"/>
            <a:r>
              <a:rPr lang="en-US" dirty="0" smtClean="0"/>
              <a:t>Provides complex data structures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smtClean="0">
                <a:solidFill>
                  <a:schemeClr val="tx1"/>
                </a:solidFill>
              </a:rPr>
              <a:t>How are Organizations using Pig?</a:t>
            </a:r>
            <a:endParaRPr lang="en-US" dirty="0">
              <a:solidFill>
                <a:schemeClr val="tx1"/>
              </a:solidFill>
            </a:endParaRPr>
          </a:p>
        </p:txBody>
      </p:sp>
      <p:sp>
        <p:nvSpPr>
          <p:cNvPr id="3" name="Content Placeholder 2"/>
          <p:cNvSpPr>
            <a:spLocks noGrp="1"/>
          </p:cNvSpPr>
          <p:nvPr>
            <p:ph sz="quarter" idx="10"/>
          </p:nvPr>
        </p:nvSpPr>
        <p:spPr>
          <a:xfrm>
            <a:off x="341313" y="1255713"/>
            <a:ext cx="8896350" cy="4764087"/>
          </a:xfrm>
        </p:spPr>
        <p:txBody>
          <a:bodyPr/>
          <a:lstStyle/>
          <a:p>
            <a:r>
              <a:rPr lang="en-US" dirty="0" smtClean="0"/>
              <a:t>Usage of Pig </a:t>
            </a:r>
          </a:p>
          <a:p>
            <a:pPr lvl="1"/>
            <a:r>
              <a:rPr lang="en-US" dirty="0" smtClean="0"/>
              <a:t>Many Organization use Pig for data analyses to</a:t>
            </a:r>
          </a:p>
          <a:p>
            <a:pPr lvl="1"/>
            <a:r>
              <a:rPr lang="en-US" dirty="0" smtClean="0"/>
              <a:t>Find relevant records in a massive data</a:t>
            </a:r>
          </a:p>
          <a:p>
            <a:pPr lvl="1"/>
            <a:r>
              <a:rPr lang="en-US" dirty="0" smtClean="0"/>
              <a:t>Querying multiple data sets</a:t>
            </a:r>
          </a:p>
          <a:p>
            <a:pPr lvl="1"/>
            <a:r>
              <a:rPr lang="en-US" dirty="0" smtClean="0"/>
              <a:t>Calculating values from input data</a:t>
            </a:r>
          </a:p>
          <a:p>
            <a:pPr lvl="1"/>
            <a:r>
              <a:rPr lang="en-US" dirty="0" smtClean="0"/>
              <a:t>Pig also frequently used for data processing that includes</a:t>
            </a:r>
          </a:p>
          <a:p>
            <a:pPr lvl="1"/>
            <a:r>
              <a:rPr lang="en-US" dirty="0" smtClean="0"/>
              <a:t>Reorganizing an existing data set</a:t>
            </a:r>
          </a:p>
          <a:p>
            <a:pPr lvl="1"/>
            <a:r>
              <a:rPr lang="en-US" dirty="0" smtClean="0"/>
              <a:t> Joining dataset from multiple sources to produce a new data set.</a:t>
            </a:r>
          </a:p>
          <a:p>
            <a:r>
              <a:rPr lang="en-US" dirty="0" smtClean="0"/>
              <a:t>However, Organization uses 80% of Pig features for data processing purpose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smtClean="0">
                <a:solidFill>
                  <a:schemeClr val="tx1"/>
                </a:solidFill>
              </a:rPr>
              <a:t>The Pig Latin framework</a:t>
            </a:r>
            <a:endParaRPr lang="en-US" dirty="0">
              <a:solidFill>
                <a:schemeClr val="tx1"/>
              </a:solidFill>
            </a:endParaRPr>
          </a:p>
        </p:txBody>
      </p:sp>
      <p:sp>
        <p:nvSpPr>
          <p:cNvPr id="3" name="Content Placeholder 2"/>
          <p:cNvSpPr>
            <a:spLocks noGrp="1"/>
          </p:cNvSpPr>
          <p:nvPr>
            <p:ph sz="quarter" idx="10"/>
          </p:nvPr>
        </p:nvSpPr>
        <p:spPr/>
        <p:txBody>
          <a:bodyPr/>
          <a:lstStyle/>
          <a:p>
            <a:r>
              <a:rPr lang="en-US" dirty="0" smtClean="0"/>
              <a:t>Main components of Pig</a:t>
            </a:r>
          </a:p>
          <a:p>
            <a:pPr lvl="1"/>
            <a:r>
              <a:rPr lang="en-US" dirty="0" smtClean="0"/>
              <a:t> The data flow language (Pig Latin)</a:t>
            </a:r>
          </a:p>
          <a:p>
            <a:pPr lvl="1"/>
            <a:r>
              <a:rPr lang="en-US" dirty="0" smtClean="0"/>
              <a:t> The Interactive shell where you can type Pig Latin Statements (Grunt shell)</a:t>
            </a:r>
          </a:p>
          <a:p>
            <a:pPr lvl="1"/>
            <a:r>
              <a:rPr lang="en-US" dirty="0" smtClean="0"/>
              <a:t> The Pig Interpreter and execution engine</a:t>
            </a:r>
            <a:endParaRPr lang="en-US" dirty="0"/>
          </a:p>
        </p:txBody>
      </p:sp>
      <p:pic>
        <p:nvPicPr>
          <p:cNvPr id="4" name="Picture 2"/>
          <p:cNvPicPr>
            <a:picLocks noChangeAspect="1" noChangeArrowheads="1"/>
          </p:cNvPicPr>
          <p:nvPr/>
        </p:nvPicPr>
        <p:blipFill>
          <a:blip r:embed="rId2" cstate="print"/>
          <a:srcRect t="34606"/>
          <a:stretch>
            <a:fillRect/>
          </a:stretch>
        </p:blipFill>
        <p:spPr bwMode="auto">
          <a:xfrm>
            <a:off x="609600" y="3352800"/>
            <a:ext cx="7934325" cy="24479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The Pig Latin </a:t>
            </a:r>
            <a:r>
              <a:rPr lang="en-US" dirty="0" smtClean="0">
                <a:solidFill>
                  <a:schemeClr val="tx1"/>
                </a:solidFill>
              </a:rPr>
              <a:t>framework (cont..)</a:t>
            </a:r>
            <a:endParaRPr lang="en-US" dirty="0"/>
          </a:p>
        </p:txBody>
      </p:sp>
      <p:sp>
        <p:nvSpPr>
          <p:cNvPr id="3" name="Content Placeholder 2"/>
          <p:cNvSpPr>
            <a:spLocks noGrp="1"/>
          </p:cNvSpPr>
          <p:nvPr>
            <p:ph sz="quarter" idx="10"/>
          </p:nvPr>
        </p:nvSpPr>
        <p:spPr>
          <a:xfrm>
            <a:off x="341313" y="1255713"/>
            <a:ext cx="9183687" cy="4459287"/>
          </a:xfrm>
        </p:spPr>
        <p:txBody>
          <a:bodyPr/>
          <a:lstStyle/>
          <a:p>
            <a:endParaRPr lang="en-US" dirty="0"/>
          </a:p>
          <a:p>
            <a:r>
              <a:rPr lang="en-US" b="1" dirty="0" smtClean="0"/>
              <a:t>Pig Latin"</a:t>
            </a:r>
            <a:r>
              <a:rPr lang="en-US" dirty="0" smtClean="0"/>
              <a:t> language is used to define data flows in Pig transformation.  Pig</a:t>
            </a:r>
          </a:p>
          <a:p>
            <a:pPr marL="0" indent="0">
              <a:buNone/>
            </a:pPr>
            <a:r>
              <a:rPr lang="en-US" dirty="0"/>
              <a:t> </a:t>
            </a:r>
            <a:r>
              <a:rPr lang="en-US" dirty="0" smtClean="0"/>
              <a:t>   Latin is called as data-flow language. Dataflow is a collection of </a:t>
            </a:r>
            <a:r>
              <a:rPr lang="en-US" b="1" dirty="0" smtClean="0"/>
              <a:t>data pipes </a:t>
            </a:r>
          </a:p>
          <a:p>
            <a:pPr marL="0" indent="0">
              <a:buNone/>
            </a:pPr>
            <a:r>
              <a:rPr lang="en-US" b="1" dirty="0"/>
              <a:t> </a:t>
            </a:r>
            <a:r>
              <a:rPr lang="en-US" b="1" dirty="0" smtClean="0"/>
              <a:t>  </a:t>
            </a:r>
            <a:r>
              <a:rPr lang="en-US" dirty="0" smtClean="0"/>
              <a:t> wherein each pipe is an operation.</a:t>
            </a:r>
          </a:p>
          <a:p>
            <a:pPr marL="0" indent="0">
              <a:buNone/>
            </a:pPr>
            <a:endParaRPr lang="en-US" dirty="0" smtClean="0"/>
          </a:p>
          <a:p>
            <a:r>
              <a:rPr lang="en-US" dirty="0" smtClean="0"/>
              <a:t>The Operations can be loading data, transformation, data sorting, grouping of data, filtering data, aggregation etc</a:t>
            </a:r>
          </a:p>
          <a:p>
            <a:pPr>
              <a:buNone/>
            </a:pPr>
            <a:endParaRPr lang="en-US" dirty="0" smtClean="0"/>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BIG-01_Big Data Overview_Training_1">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amp;D_Learning and Development 2015_Section break">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BIG-01_Big Data Overview_Training_1</Template>
  <TotalTime>2613</TotalTime>
  <Words>1362</Words>
  <Application>Microsoft Office PowerPoint</Application>
  <PresentationFormat>A4 Paper (210x297 mm)</PresentationFormat>
  <Paragraphs>270</Paragraphs>
  <Slides>26</Slides>
  <Notes>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26</vt:i4>
      </vt:variant>
    </vt:vector>
  </HeadingPairs>
  <TitlesOfParts>
    <vt:vector size="30" baseType="lpstr">
      <vt:lpstr>BIG-01_Big Data Overview_Training_1</vt:lpstr>
      <vt:lpstr>I&amp;D_Learning and Development 2015_Closing Slides</vt:lpstr>
      <vt:lpstr>I&amp;D_Learning and Development 2015_Section break</vt:lpstr>
      <vt:lpstr>think-cell Slide</vt:lpstr>
      <vt:lpstr>Learning &amp; Development  Enabling development, Impacting growth…</vt:lpstr>
      <vt:lpstr>Module Outline</vt:lpstr>
      <vt:lpstr>Apache Pig Overview</vt:lpstr>
      <vt:lpstr>Apache Pig Overview (cont..)</vt:lpstr>
      <vt:lpstr>Pig – Big Picture</vt:lpstr>
      <vt:lpstr>Pig Features</vt:lpstr>
      <vt:lpstr>How are Organizations using Pig?</vt:lpstr>
      <vt:lpstr>The Pig Latin framework</vt:lpstr>
      <vt:lpstr>The Pig Latin framework (cont..)</vt:lpstr>
      <vt:lpstr>Running Pig </vt:lpstr>
      <vt:lpstr>Pig - Execution Modes</vt:lpstr>
      <vt:lpstr>Pig - Execution Modes (cont..)</vt:lpstr>
      <vt:lpstr>Pig Interacting with HDFS</vt:lpstr>
      <vt:lpstr>Interacting with Linux/ Unix</vt:lpstr>
      <vt:lpstr>Running Pig in Interactive Mode</vt:lpstr>
      <vt:lpstr> Pig Scripts </vt:lpstr>
      <vt:lpstr>Slide 17</vt:lpstr>
      <vt:lpstr>Pig – Use Cases : Web Server log</vt:lpstr>
      <vt:lpstr>Pig – Use Cases : Random Sampling</vt:lpstr>
      <vt:lpstr>Pig – Use :  ETL Tool</vt:lpstr>
      <vt:lpstr>Data Types</vt:lpstr>
      <vt:lpstr>Data Types (cont..)</vt:lpstr>
      <vt:lpstr>Data Types (cont..)</vt:lpstr>
      <vt:lpstr>Slide 24</vt:lpstr>
      <vt:lpstr>Slide 25</vt:lpstr>
      <vt:lpstr>Slide 26</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Development  Enabling development, Impacting growth…</dc:title>
  <dc:creator>svaikunt</dc:creator>
  <cp:lastModifiedBy>bdesai</cp:lastModifiedBy>
  <cp:revision>193</cp:revision>
  <dcterms:created xsi:type="dcterms:W3CDTF">2015-07-09T08:35:18Z</dcterms:created>
  <dcterms:modified xsi:type="dcterms:W3CDTF">2016-05-26T11:35:16Z</dcterms:modified>
</cp:coreProperties>
</file>