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ags/tag8.xml" ContentType="application/vnd.openxmlformats-officedocument.presentationml.tags+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38.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34.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tags/tag41.xml" ContentType="application/vnd.openxmlformats-officedocument.presentationml.tags+xml"/>
  <Override PartName="/ppt/tags/tag50.xml" ContentType="application/vnd.openxmlformats-officedocument.presentationml.tags+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Default Extension="bin" ContentType="application/vnd.openxmlformats-officedocument.oleObject"/>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tags/tag39.xml" ContentType="application/vnd.openxmlformats-officedocument.presentationml.tags+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slideLayouts/slideLayout14.xml" ContentType="application/vnd.openxmlformats-officedocument.presentationml.slideLayout+xml"/>
  <Override PartName="/ppt/tags/tag4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slideLayouts/slideLayout12.xml" ContentType="application/vnd.openxmlformats-officedocument.presentationml.slideLayout+xml"/>
  <Override PartName="/ppt/tags/tag46.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Default Extension="gif" ContentType="image/gif"/>
  <Override PartName="/ppt/tags/tag44.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slideLayouts/slideLayout11.xml" ContentType="application/vnd.openxmlformats-officedocument.presentationml.slideLayout+xml"/>
  <Override PartName="/ppt/tags/tag36.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notesSlides/notesSlide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7" r:id="rId1"/>
    <p:sldMasterId id="2147483993" r:id="rId2"/>
    <p:sldMasterId id="2147483946" r:id="rId3"/>
  </p:sldMasterIdLst>
  <p:notesMasterIdLst>
    <p:notesMasterId r:id="rId34"/>
  </p:notesMasterIdLst>
  <p:handoutMasterIdLst>
    <p:handoutMasterId r:id="rId35"/>
  </p:handoutMasterIdLst>
  <p:sldIdLst>
    <p:sldId id="407" r:id="rId4"/>
    <p:sldId id="741" r:id="rId5"/>
    <p:sldId id="695" r:id="rId6"/>
    <p:sldId id="696" r:id="rId7"/>
    <p:sldId id="680" r:id="rId8"/>
    <p:sldId id="702" r:id="rId9"/>
    <p:sldId id="691" r:id="rId10"/>
    <p:sldId id="574" r:id="rId11"/>
    <p:sldId id="597" r:id="rId12"/>
    <p:sldId id="730" r:id="rId13"/>
    <p:sldId id="689" r:id="rId14"/>
    <p:sldId id="704" r:id="rId15"/>
    <p:sldId id="705" r:id="rId16"/>
    <p:sldId id="599" r:id="rId17"/>
    <p:sldId id="731" r:id="rId18"/>
    <p:sldId id="693" r:id="rId19"/>
    <p:sldId id="694" r:id="rId20"/>
    <p:sldId id="700" r:id="rId21"/>
    <p:sldId id="698" r:id="rId22"/>
    <p:sldId id="688" r:id="rId23"/>
    <p:sldId id="699" r:id="rId24"/>
    <p:sldId id="476" r:id="rId25"/>
    <p:sldId id="477" r:id="rId26"/>
    <p:sldId id="707" r:id="rId27"/>
    <p:sldId id="708" r:id="rId28"/>
    <p:sldId id="502" r:id="rId29"/>
    <p:sldId id="505" r:id="rId30"/>
    <p:sldId id="743" r:id="rId31"/>
    <p:sldId id="459" r:id="rId32"/>
    <p:sldId id="329" r:id="rId33"/>
  </p:sldIdLst>
  <p:sldSz cx="9906000" cy="6858000" type="A4"/>
  <p:notesSz cx="6797675" cy="9874250"/>
  <p:custDataLst>
    <p:tags r:id="rId36"/>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F2F2F2"/>
    <a:srgbClr val="E47E1A"/>
    <a:srgbClr val="BA0065"/>
    <a:srgbClr val="FFBC1D"/>
    <a:srgbClr val="598E20"/>
    <a:srgbClr val="D03833"/>
    <a:srgbClr val="805924"/>
    <a:srgbClr val="72633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41" autoAdjust="0"/>
    <p:restoredTop sz="92652" autoAdjust="0"/>
  </p:normalViewPr>
  <p:slideViewPr>
    <p:cSldViewPr>
      <p:cViewPr>
        <p:scale>
          <a:sx n="70" d="100"/>
          <a:sy n="70" d="100"/>
        </p:scale>
        <p:origin x="-1968" y="-408"/>
      </p:cViewPr>
      <p:guideLst>
        <p:guide orient="horz" pos="3948"/>
        <p:guide orient="horz" pos="791"/>
        <p:guide orient="horz" pos="1062"/>
        <p:guide orient="horz" pos="3620"/>
        <p:guide orient="horz" pos="2374"/>
        <p:guide pos="3120"/>
        <p:guide pos="6025"/>
        <p:guide pos="3042"/>
        <p:guide pos="3198"/>
        <p:guide pos="220"/>
        <p:guide pos="420"/>
        <p:guide pos="5819"/>
      </p:guideLst>
    </p:cSldViewPr>
  </p:slideViewPr>
  <p:outlineViewPr>
    <p:cViewPr>
      <p:scale>
        <a:sx n="33" d="100"/>
        <a:sy n="33" d="100"/>
      </p:scale>
      <p:origin x="0" y="7233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2" d="100"/>
          <a:sy n="72" d="100"/>
        </p:scale>
        <p:origin x="-3246" y="-102"/>
      </p:cViewPr>
      <p:guideLst>
        <p:guide orient="horz" pos="3110"/>
        <p:guide pos="214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gs" Target="tags/tag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xmlns="" val="34500323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7/26/2016</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xmlns="" val="3773016071"/>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5488" y="741363"/>
            <a:ext cx="5346700"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12700">
              <a:lnSpc>
                <a:spcPct val="100000"/>
              </a:lnSpc>
            </a:pPr>
            <a:r>
              <a:rPr lang="en-US" sz="1000" b="1" spc="-5" dirty="0" smtClean="0">
                <a:latin typeface="Arial" panose="020B0604020202020204" pitchFamily="34" charset="0"/>
                <a:cs typeface="Arial" panose="020B0604020202020204" pitchFamily="34" charset="0"/>
              </a:rPr>
              <a:t>Pig Latin Relation</a:t>
            </a:r>
            <a:r>
              <a:rPr lang="en-US" sz="1000" b="1" spc="-55" dirty="0" smtClean="0">
                <a:latin typeface="Arial" panose="020B0604020202020204" pitchFamily="34" charset="0"/>
                <a:cs typeface="Arial" panose="020B0604020202020204" pitchFamily="34" charset="0"/>
              </a:rPr>
              <a:t> </a:t>
            </a:r>
            <a:r>
              <a:rPr lang="en-US" sz="1000" b="1" spc="-5" dirty="0" smtClean="0">
                <a:latin typeface="Arial" panose="020B0604020202020204" pitchFamily="34" charset="0"/>
                <a:cs typeface="Arial" panose="020B0604020202020204" pitchFamily="34" charset="0"/>
              </a:rPr>
              <a:t>Names</a:t>
            </a:r>
            <a:endParaRPr lang="en-US" sz="1000" dirty="0" smtClean="0">
              <a:latin typeface="Arial" panose="020B0604020202020204" pitchFamily="34" charset="0"/>
              <a:cs typeface="Arial" panose="020B0604020202020204" pitchFamily="34" charset="0"/>
            </a:endParaRPr>
          </a:p>
          <a:p>
            <a:pPr marL="12700" marR="5080">
              <a:lnSpc>
                <a:spcPct val="101699"/>
              </a:lnSpc>
              <a:spcBef>
                <a:spcPts val="1230"/>
              </a:spcBef>
            </a:pPr>
            <a:r>
              <a:rPr lang="en-US" sz="1000" dirty="0" smtClean="0">
                <a:latin typeface="Arial" panose="020B0604020202020204" pitchFamily="34" charset="0"/>
                <a:cs typeface="Arial" panose="020B0604020202020204" pitchFamily="34" charset="0"/>
              </a:rPr>
              <a:t>Each processing step of a Pig Latin script results in a new data set, referred to as a  </a:t>
            </a:r>
            <a:r>
              <a:rPr lang="en-US" sz="1000" b="1" i="1" spc="-5" dirty="0" smtClean="0">
                <a:latin typeface="Arial" panose="020B0604020202020204" pitchFamily="34" charset="0"/>
                <a:cs typeface="Arial" panose="020B0604020202020204" pitchFamily="34" charset="0"/>
              </a:rPr>
              <a:t>relation</a:t>
            </a:r>
            <a:r>
              <a:rPr lang="en-US" sz="1000" spc="-5"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You assign names to relations, and the name of a relation is referred to as</a:t>
            </a:r>
            <a:r>
              <a:rPr lang="en-US" sz="1000" spc="-65"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its  </a:t>
            </a:r>
            <a:r>
              <a:rPr lang="en-US" sz="1000" b="1" i="1" dirty="0" smtClean="0">
                <a:latin typeface="Arial" panose="020B0604020202020204" pitchFamily="34" charset="0"/>
                <a:cs typeface="Arial" panose="020B0604020202020204" pitchFamily="34" charset="0"/>
              </a:rPr>
              <a:t>alias</a:t>
            </a:r>
            <a:r>
              <a:rPr lang="en-US" sz="1000" dirty="0" smtClean="0">
                <a:latin typeface="Arial" panose="020B0604020202020204" pitchFamily="34" charset="0"/>
                <a:cs typeface="Arial" panose="020B0604020202020204" pitchFamily="34" charset="0"/>
              </a:rPr>
              <a:t>. For example, consider the following Pig Latin</a:t>
            </a:r>
            <a:r>
              <a:rPr lang="en-US" sz="1000" spc="-105"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statement:</a:t>
            </a:r>
          </a:p>
          <a:p>
            <a:pPr marL="12700" marR="5080">
              <a:lnSpc>
                <a:spcPct val="101699"/>
              </a:lnSpc>
              <a:spcBef>
                <a:spcPts val="1230"/>
              </a:spcBef>
            </a:pPr>
            <a:endParaRPr lang="en-US" sz="1000" dirty="0" smtClean="0">
              <a:latin typeface="Arial" panose="020B0604020202020204" pitchFamily="34" charset="0"/>
              <a:cs typeface="Arial" panose="020B0604020202020204" pitchFamily="34" charset="0"/>
            </a:endParaRPr>
          </a:p>
          <a:p>
            <a:pPr marL="0" marR="0" indent="0" algn="l" defTabSz="914342" rtl="0" eaLnBrk="1" fontAlgn="auto" latinLnBrk="0" hangingPunct="1">
              <a:lnSpc>
                <a:spcPct val="100000"/>
              </a:lnSpc>
              <a:spcBef>
                <a:spcPts val="0"/>
              </a:spcBef>
              <a:spcAft>
                <a:spcPts val="0"/>
              </a:spcAft>
              <a:buClrTx/>
              <a:buSzTx/>
              <a:buFontTx/>
              <a:buNone/>
              <a:tabLst/>
              <a:defRPr/>
            </a:pPr>
            <a:r>
              <a:rPr lang="en-US" sz="1000" spc="25" dirty="0" smtClean="0">
                <a:latin typeface="Arial" panose="020B0604020202020204" pitchFamily="34" charset="0"/>
                <a:cs typeface="Arial" panose="020B0604020202020204" pitchFamily="34" charset="0"/>
              </a:rPr>
              <a:t>stocks </a:t>
            </a:r>
            <a:r>
              <a:rPr lang="en-US" sz="1000" spc="15" dirty="0" smtClean="0">
                <a:latin typeface="Arial" panose="020B0604020202020204" pitchFamily="34" charset="0"/>
                <a:cs typeface="Arial" panose="020B0604020202020204" pitchFamily="34" charset="0"/>
              </a:rPr>
              <a:t>= </a:t>
            </a:r>
            <a:r>
              <a:rPr lang="en-US" sz="1000" spc="25" dirty="0" smtClean="0">
                <a:latin typeface="Arial" panose="020B0604020202020204" pitchFamily="34" charset="0"/>
                <a:cs typeface="Arial" panose="020B0604020202020204" pitchFamily="34" charset="0"/>
              </a:rPr>
              <a:t>LOAD 'mydata.txt' using</a:t>
            </a:r>
            <a:r>
              <a:rPr lang="en-US" sz="1000" spc="90" dirty="0" smtClean="0">
                <a:latin typeface="Arial" panose="020B0604020202020204" pitchFamily="34" charset="0"/>
                <a:cs typeface="Arial" panose="020B0604020202020204" pitchFamily="34" charset="0"/>
              </a:rPr>
              <a:t> </a:t>
            </a:r>
            <a:r>
              <a:rPr lang="en-US" sz="1000" spc="25" dirty="0" err="1" smtClean="0">
                <a:latin typeface="Arial" panose="020B0604020202020204" pitchFamily="34" charset="0"/>
                <a:cs typeface="Arial" panose="020B0604020202020204" pitchFamily="34" charset="0"/>
              </a:rPr>
              <a:t>TextLoader</a:t>
            </a:r>
            <a:r>
              <a:rPr lang="en-US" sz="1000" spc="25" dirty="0" smtClean="0">
                <a:latin typeface="Arial" panose="020B0604020202020204" pitchFamily="34" charset="0"/>
                <a:cs typeface="Arial" panose="020B0604020202020204" pitchFamily="34" charset="0"/>
              </a:rPr>
              <a:t>();</a:t>
            </a:r>
            <a:endParaRPr lang="en-US" sz="1000" dirty="0" smtClean="0">
              <a:latin typeface="Arial" panose="020B0604020202020204" pitchFamily="34" charset="0"/>
              <a:cs typeface="Arial" panose="020B0604020202020204" pitchFamily="34" charset="0"/>
            </a:endParaRPr>
          </a:p>
          <a:p>
            <a:pPr marL="0" marR="0" indent="0" algn="l" defTabSz="914342"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The alias </a:t>
            </a:r>
            <a:r>
              <a:rPr lang="en-US" sz="1000" b="1" dirty="0" smtClean="0">
                <a:latin typeface="Arial" panose="020B0604020202020204" pitchFamily="34" charset="0"/>
                <a:cs typeface="Arial" panose="020B0604020202020204" pitchFamily="34" charset="0"/>
              </a:rPr>
              <a:t>stocks </a:t>
            </a:r>
            <a:r>
              <a:rPr lang="en-US" sz="1000" dirty="0" smtClean="0">
                <a:latin typeface="Arial" panose="020B0604020202020204" pitchFamily="34" charset="0"/>
                <a:cs typeface="Arial" panose="020B0604020202020204" pitchFamily="34" charset="0"/>
              </a:rPr>
              <a:t>is assigned to the relation created by the </a:t>
            </a:r>
            <a:r>
              <a:rPr lang="en-US" sz="1000" b="1" dirty="0" smtClean="0">
                <a:latin typeface="Arial" panose="020B0604020202020204" pitchFamily="34" charset="0"/>
                <a:cs typeface="Arial" panose="020B0604020202020204" pitchFamily="34" charset="0"/>
              </a:rPr>
              <a:t>LOAD </a:t>
            </a:r>
            <a:r>
              <a:rPr lang="en-US" sz="1000" dirty="0" smtClean="0">
                <a:latin typeface="Arial" panose="020B0604020202020204" pitchFamily="34" charset="0"/>
                <a:cs typeface="Arial" panose="020B0604020202020204" pitchFamily="34" charset="0"/>
              </a:rPr>
              <a:t>statement, which in</a:t>
            </a:r>
            <a:r>
              <a:rPr lang="en-US" sz="1000" spc="-114"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this  statement is a line of text from the </a:t>
            </a:r>
            <a:r>
              <a:rPr lang="en-US" sz="1000" b="1" spc="-5" dirty="0" smtClean="0">
                <a:latin typeface="Arial" panose="020B0604020202020204" pitchFamily="34" charset="0"/>
                <a:cs typeface="Arial" panose="020B0604020202020204" pitchFamily="34" charset="0"/>
              </a:rPr>
              <a:t>mydata.txt </a:t>
            </a:r>
            <a:r>
              <a:rPr lang="en-US" sz="1000" spc="-5" dirty="0" smtClean="0">
                <a:latin typeface="Arial" panose="020B0604020202020204" pitchFamily="34" charset="0"/>
                <a:cs typeface="Arial" panose="020B0604020202020204" pitchFamily="34" charset="0"/>
              </a:rPr>
              <a:t>file. The </a:t>
            </a:r>
            <a:r>
              <a:rPr lang="en-US" sz="1000" b="1" dirty="0" smtClean="0">
                <a:latin typeface="Arial" panose="020B0604020202020204" pitchFamily="34" charset="0"/>
                <a:cs typeface="Arial" panose="020B0604020202020204" pitchFamily="34" charset="0"/>
              </a:rPr>
              <a:t>stocks </a:t>
            </a:r>
            <a:r>
              <a:rPr lang="en-US" sz="1000" dirty="0" smtClean="0">
                <a:latin typeface="Arial" panose="020B0604020202020204" pitchFamily="34" charset="0"/>
                <a:cs typeface="Arial" panose="020B0604020202020204" pitchFamily="34" charset="0"/>
              </a:rPr>
              <a:t>alias now represents the  collection </a:t>
            </a:r>
            <a:r>
              <a:rPr lang="en-US" sz="1000" spc="-5" dirty="0" smtClean="0">
                <a:latin typeface="Arial" panose="020B0604020202020204" pitchFamily="34" charset="0"/>
                <a:cs typeface="Arial" panose="020B0604020202020204" pitchFamily="34" charset="0"/>
              </a:rPr>
              <a:t>of records in</a:t>
            </a:r>
            <a:r>
              <a:rPr lang="en-US" sz="1000" spc="-40" dirty="0" smtClean="0">
                <a:latin typeface="Arial" panose="020B0604020202020204" pitchFamily="34" charset="0"/>
                <a:cs typeface="Arial" panose="020B0604020202020204" pitchFamily="34" charset="0"/>
              </a:rPr>
              <a:t> </a:t>
            </a:r>
            <a:r>
              <a:rPr lang="en-US" sz="1000" b="1" spc="-5" dirty="0" smtClean="0">
                <a:latin typeface="Arial" panose="020B0604020202020204" pitchFamily="34" charset="0"/>
                <a:cs typeface="Arial" panose="020B0604020202020204" pitchFamily="34" charset="0"/>
              </a:rPr>
              <a:t>mydata.txt</a:t>
            </a:r>
            <a:r>
              <a:rPr lang="en-US" sz="1000" spc="-5" dirty="0" smtClean="0">
                <a:latin typeface="Arial" panose="020B0604020202020204" pitchFamily="34" charset="0"/>
                <a:cs typeface="Arial" panose="020B0604020202020204" pitchFamily="34" charset="0"/>
              </a:rPr>
              <a:t>.</a:t>
            </a:r>
            <a:endParaRPr lang="en-US" sz="1000" spc="0" dirty="0" smtClean="0">
              <a:latin typeface="Arial" panose="020B0604020202020204" pitchFamily="34" charset="0"/>
              <a:cs typeface="Arial" panose="020B0604020202020204" pitchFamily="34" charset="0"/>
            </a:endParaRPr>
          </a:p>
          <a:p>
            <a:pPr marL="0" marR="0" indent="0" algn="l" defTabSz="914342" rtl="0" eaLnBrk="1" fontAlgn="auto" latinLnBrk="0" hangingPunct="1">
              <a:lnSpc>
                <a:spcPct val="100000"/>
              </a:lnSpc>
              <a:spcBef>
                <a:spcPts val="0"/>
              </a:spcBef>
              <a:spcAft>
                <a:spcPts val="0"/>
              </a:spcAft>
              <a:buClrTx/>
              <a:buSzTx/>
              <a:buFontTx/>
              <a:buNone/>
              <a:tabLst/>
              <a:defRPr/>
            </a:pPr>
            <a:endParaRPr lang="en-US" sz="1000" b="1" spc="0" dirty="0" smtClean="0">
              <a:latin typeface="Arial" panose="020B0604020202020204" pitchFamily="34" charset="0"/>
              <a:cs typeface="Arial" panose="020B0604020202020204" pitchFamily="34" charset="0"/>
            </a:endParaRPr>
          </a:p>
          <a:p>
            <a:pPr marL="0" marR="0" indent="0" algn="l" defTabSz="914342" rtl="0" eaLnBrk="1" fontAlgn="auto" latinLnBrk="0" hangingPunct="1">
              <a:lnSpc>
                <a:spcPct val="100000"/>
              </a:lnSpc>
              <a:spcBef>
                <a:spcPts val="0"/>
              </a:spcBef>
              <a:spcAft>
                <a:spcPts val="0"/>
              </a:spcAft>
              <a:buClrTx/>
              <a:buSzTx/>
              <a:buFontTx/>
              <a:buNone/>
              <a:tabLst/>
              <a:defRPr/>
            </a:pPr>
            <a:r>
              <a:rPr lang="en-US" sz="1000" b="1" spc="-5" dirty="0" smtClean="0">
                <a:latin typeface="Arial" panose="020B0604020202020204" pitchFamily="34" charset="0"/>
                <a:cs typeface="Arial" panose="020B0604020202020204" pitchFamily="34" charset="0"/>
              </a:rPr>
              <a:t>NOTE</a:t>
            </a:r>
            <a:r>
              <a:rPr lang="en-US" sz="1000" spc="-5" dirty="0" smtClean="0">
                <a:latin typeface="Arial" panose="020B0604020202020204" pitchFamily="34" charset="0"/>
                <a:cs typeface="Arial" panose="020B0604020202020204" pitchFamily="34" charset="0"/>
              </a:rPr>
              <a:t>: </a:t>
            </a:r>
            <a:r>
              <a:rPr lang="en-US" sz="1000" b="1" spc="-5" dirty="0" err="1" smtClean="0">
                <a:latin typeface="Arial" panose="020B0604020202020204" pitchFamily="34" charset="0"/>
                <a:cs typeface="Arial" panose="020B0604020202020204" pitchFamily="34" charset="0"/>
              </a:rPr>
              <a:t>TextLoader</a:t>
            </a:r>
            <a:r>
              <a:rPr lang="en-US" sz="1000" b="1" spc="-5"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is a simple way of loading each line of text in a file into a  record, no matter what the format of the data</a:t>
            </a:r>
            <a:r>
              <a:rPr lang="en-US" sz="1000" spc="-1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is.</a:t>
            </a:r>
          </a:p>
          <a:p>
            <a:pPr marL="170180" marR="265430">
              <a:lnSpc>
                <a:spcPct val="101699"/>
              </a:lnSpc>
            </a:pPr>
            <a:endParaRPr lang="en-US" sz="1000" dirty="0" smtClean="0">
              <a:latin typeface="Arial" panose="020B0604020202020204" pitchFamily="34" charset="0"/>
              <a:cs typeface="Arial" panose="020B0604020202020204" pitchFamily="34" charset="0"/>
            </a:endParaRPr>
          </a:p>
          <a:p>
            <a:pPr marL="0" marR="0" indent="0" algn="l" defTabSz="914342"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Relation names (aliases) are not variables, even though they look like variables. You</a:t>
            </a:r>
            <a:r>
              <a:rPr lang="en-US" sz="1000" spc="-1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can  reassign an alias to a different relation, but that is not</a:t>
            </a:r>
            <a:r>
              <a:rPr lang="en-US" sz="1000" spc="-1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recommended.</a:t>
            </a:r>
          </a:p>
          <a:p>
            <a:pPr marL="0" marR="0" indent="0" algn="l" defTabSz="914342" rtl="0" eaLnBrk="1" fontAlgn="auto" latinLnBrk="0" hangingPunct="1">
              <a:lnSpc>
                <a:spcPct val="100000"/>
              </a:lnSpc>
              <a:spcBef>
                <a:spcPts val="0"/>
              </a:spcBef>
              <a:spcAft>
                <a:spcPts val="0"/>
              </a:spcAft>
              <a:buClrTx/>
              <a:buSzTx/>
              <a:buFontTx/>
              <a:buNone/>
              <a:tabLst/>
              <a:defRPr/>
            </a:pPr>
            <a:endParaRPr lang="en-US" sz="1000" dirty="0" smtClean="0">
              <a:latin typeface="Arial" panose="020B0604020202020204" pitchFamily="34" charset="0"/>
              <a:cs typeface="Arial" panose="020B0604020202020204" pitchFamily="34" charset="0"/>
            </a:endParaRPr>
          </a:p>
          <a:p>
            <a:pPr marL="12700">
              <a:lnSpc>
                <a:spcPct val="100000"/>
              </a:lnSpc>
            </a:pPr>
            <a:r>
              <a:rPr lang="en-US" sz="1000" dirty="0" smtClean="0">
                <a:latin typeface="Arial" panose="020B0604020202020204" pitchFamily="34" charset="0"/>
                <a:cs typeface="Arial" panose="020B0604020202020204" pitchFamily="34" charset="0"/>
              </a:rPr>
              <a:t>Both field names and relation names must satisfy the following naming</a:t>
            </a:r>
            <a:r>
              <a:rPr lang="en-US" sz="1000" spc="-105"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criteria:</a:t>
            </a:r>
          </a:p>
          <a:p>
            <a:pPr>
              <a:lnSpc>
                <a:spcPct val="100000"/>
              </a:lnSpc>
              <a:spcBef>
                <a:spcPts val="5"/>
              </a:spcBef>
            </a:pPr>
            <a:endParaRPr lang="en-US" sz="1000" dirty="0" smtClean="0">
              <a:latin typeface="Arial" panose="020B0604020202020204" pitchFamily="34" charset="0"/>
              <a:cs typeface="Arial" panose="020B0604020202020204" pitchFamily="34" charset="0"/>
            </a:endParaRPr>
          </a:p>
          <a:p>
            <a:pPr marL="469900" indent="-228600">
              <a:lnSpc>
                <a:spcPct val="100000"/>
              </a:lnSpc>
              <a:buFont typeface="Symbol"/>
              <a:buChar char=""/>
              <a:tabLst>
                <a:tab pos="469265" algn="l"/>
                <a:tab pos="469900" algn="l"/>
              </a:tabLst>
            </a:pPr>
            <a:r>
              <a:rPr lang="en-US" sz="1000" dirty="0" smtClean="0">
                <a:latin typeface="Arial" panose="020B0604020202020204" pitchFamily="34" charset="0"/>
                <a:cs typeface="Arial" panose="020B0604020202020204" pitchFamily="34" charset="0"/>
              </a:rPr>
              <a:t>Start with an alphabetic</a:t>
            </a:r>
            <a:r>
              <a:rPr lang="en-US" sz="1000" spc="-1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character</a:t>
            </a:r>
          </a:p>
          <a:p>
            <a:pPr>
              <a:lnSpc>
                <a:spcPct val="100000"/>
              </a:lnSpc>
              <a:spcBef>
                <a:spcPts val="5"/>
              </a:spcBef>
              <a:buFont typeface="Symbol"/>
              <a:buChar char=""/>
            </a:pPr>
            <a:endParaRPr lang="en-US" sz="1000" dirty="0" smtClean="0">
              <a:latin typeface="Arial" panose="020B0604020202020204" pitchFamily="34" charset="0"/>
              <a:cs typeface="Arial" panose="020B0604020202020204" pitchFamily="34" charset="0"/>
            </a:endParaRPr>
          </a:p>
          <a:p>
            <a:pPr marL="469900" marR="5080" indent="-228600">
              <a:lnSpc>
                <a:spcPct val="101699"/>
              </a:lnSpc>
              <a:buFont typeface="Symbol"/>
              <a:buChar char=""/>
              <a:tabLst>
                <a:tab pos="469265" algn="l"/>
                <a:tab pos="469900" algn="l"/>
              </a:tabLst>
            </a:pPr>
            <a:r>
              <a:rPr lang="en-US" sz="1000" dirty="0" smtClean="0">
                <a:latin typeface="Arial" panose="020B0604020202020204" pitchFamily="34" charset="0"/>
                <a:cs typeface="Arial" panose="020B0604020202020204" pitchFamily="34" charset="0"/>
              </a:rPr>
              <a:t>Can contain alphabetic and numeric characters, as well as the underscore</a:t>
            </a:r>
            <a:r>
              <a:rPr lang="en-US" sz="1000" spc="-1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(_)  character</a:t>
            </a:r>
          </a:p>
          <a:p>
            <a:pPr>
              <a:lnSpc>
                <a:spcPct val="100000"/>
              </a:lnSpc>
              <a:spcBef>
                <a:spcPts val="5"/>
              </a:spcBef>
              <a:buFont typeface="Symbol"/>
              <a:buChar char=""/>
            </a:pPr>
            <a:endParaRPr lang="en-US" sz="1000" dirty="0" smtClean="0">
              <a:latin typeface="Arial" panose="020B0604020202020204" pitchFamily="34" charset="0"/>
              <a:cs typeface="Arial" panose="020B0604020202020204" pitchFamily="34" charset="0"/>
            </a:endParaRPr>
          </a:p>
          <a:p>
            <a:pPr marL="469900" indent="-228600">
              <a:lnSpc>
                <a:spcPct val="100000"/>
              </a:lnSpc>
              <a:buFont typeface="Symbol"/>
              <a:buChar char=""/>
              <a:tabLst>
                <a:tab pos="469265" algn="l"/>
                <a:tab pos="469900" algn="l"/>
              </a:tabLst>
            </a:pPr>
            <a:r>
              <a:rPr lang="en-US" sz="1000" dirty="0" smtClean="0">
                <a:latin typeface="Arial" panose="020B0604020202020204" pitchFamily="34" charset="0"/>
                <a:cs typeface="Arial" panose="020B0604020202020204" pitchFamily="34" charset="0"/>
              </a:rPr>
              <a:t>All characters must be</a:t>
            </a:r>
            <a:r>
              <a:rPr lang="en-US" sz="1000" spc="-1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ASCII</a:t>
            </a:r>
          </a:p>
          <a:p>
            <a:pPr>
              <a:lnSpc>
                <a:spcPct val="100000"/>
              </a:lnSpc>
              <a:spcBef>
                <a:spcPts val="35"/>
              </a:spcBef>
            </a:pPr>
            <a:endParaRPr lang="en-US" sz="1000" dirty="0" smtClean="0">
              <a:latin typeface="Arial" panose="020B0604020202020204" pitchFamily="34" charset="0"/>
              <a:cs typeface="Arial" panose="020B0604020202020204" pitchFamily="34" charset="0"/>
            </a:endParaRPr>
          </a:p>
          <a:p>
            <a:pPr marL="170180" marR="278765">
              <a:lnSpc>
                <a:spcPct val="101699"/>
              </a:lnSpc>
            </a:pPr>
            <a:r>
              <a:rPr lang="en-US" sz="1000" b="1" dirty="0" smtClean="0">
                <a:latin typeface="Arial" panose="020B0604020202020204" pitchFamily="34" charset="0"/>
                <a:cs typeface="Arial" panose="020B0604020202020204" pitchFamily="34" charset="0"/>
              </a:rPr>
              <a:t>IMPORTANT</a:t>
            </a:r>
            <a:r>
              <a:rPr lang="en-US" sz="1000" dirty="0" smtClean="0">
                <a:latin typeface="Arial" panose="020B0604020202020204" pitchFamily="34" charset="0"/>
                <a:cs typeface="Arial" panose="020B0604020202020204" pitchFamily="34" charset="0"/>
              </a:rPr>
              <a:t>: Field names and relation names are case sensitive in your Pig  Latin scripts. User Defined Functions (UDFs) are also case</a:t>
            </a:r>
            <a:r>
              <a:rPr lang="en-US" sz="1000" spc="-105"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sensitive.</a:t>
            </a:r>
          </a:p>
          <a:p>
            <a:pPr marL="170180">
              <a:lnSpc>
                <a:spcPct val="100000"/>
              </a:lnSpc>
              <a:spcBef>
                <a:spcPts val="45"/>
              </a:spcBef>
            </a:pPr>
            <a:r>
              <a:rPr lang="en-US" sz="1000" dirty="0" smtClean="0">
                <a:latin typeface="Arial" panose="020B0604020202020204" pitchFamily="34" charset="0"/>
                <a:cs typeface="Arial" panose="020B0604020202020204" pitchFamily="34" charset="0"/>
              </a:rPr>
              <a:t>However, Pig Latin keywords (like LOAD and AS) are not case</a:t>
            </a:r>
            <a:r>
              <a:rPr lang="en-US" sz="1000" spc="-1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sensitive.</a:t>
            </a:r>
          </a:p>
          <a:p>
            <a:pPr marL="0" marR="0" indent="0" algn="l" defTabSz="914342" rtl="0" eaLnBrk="1" fontAlgn="auto" latinLnBrk="0" hangingPunct="1">
              <a:lnSpc>
                <a:spcPct val="100000"/>
              </a:lnSpc>
              <a:spcBef>
                <a:spcPts val="0"/>
              </a:spcBef>
              <a:spcAft>
                <a:spcPts val="0"/>
              </a:spcAft>
              <a:buClrTx/>
              <a:buSzTx/>
              <a:buFontTx/>
              <a:buNone/>
              <a:tabLst/>
              <a:defRPr/>
            </a:pP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a:p>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71E7D22E-2FCF-4181-8686-08BDCDF94062}" type="slidenum">
              <a:rPr lang="en-US" smtClean="0"/>
              <a:pPr/>
              <a:t>3</a:t>
            </a:fld>
            <a:endParaRPr lang="en-US" dirty="0"/>
          </a:p>
        </p:txBody>
      </p:sp>
    </p:spTree>
    <p:extLst>
      <p:ext uri="{BB962C8B-B14F-4D97-AF65-F5344CB8AC3E}">
        <p14:creationId xmlns:p14="http://schemas.microsoft.com/office/powerpoint/2010/main" xmlns="" val="3098910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dirty="0"/>
          </a:p>
        </p:txBody>
      </p:sp>
    </p:spTree>
    <p:extLst>
      <p:ext uri="{BB962C8B-B14F-4D97-AF65-F5344CB8AC3E}">
        <p14:creationId xmlns:p14="http://schemas.microsoft.com/office/powerpoint/2010/main" xmlns="" val="1562641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12700">
              <a:lnSpc>
                <a:spcPct val="100000"/>
              </a:lnSpc>
            </a:pPr>
            <a:r>
              <a:rPr lang="en-US" sz="1000" b="1" spc="-5" dirty="0" smtClean="0">
                <a:latin typeface="Arial" panose="020B0604020202020204" pitchFamily="34" charset="0"/>
                <a:cs typeface="Arial" panose="020B0604020202020204" pitchFamily="34" charset="0"/>
              </a:rPr>
              <a:t>Defining a</a:t>
            </a:r>
            <a:r>
              <a:rPr lang="en-US" sz="1000" b="1" spc="-70" dirty="0" smtClean="0">
                <a:latin typeface="Arial" panose="020B0604020202020204" pitchFamily="34" charset="0"/>
                <a:cs typeface="Arial" panose="020B0604020202020204" pitchFamily="34" charset="0"/>
              </a:rPr>
              <a:t> </a:t>
            </a:r>
            <a:r>
              <a:rPr lang="en-US" sz="1000" b="1" spc="-5" dirty="0" smtClean="0">
                <a:latin typeface="Arial" panose="020B0604020202020204" pitchFamily="34" charset="0"/>
                <a:cs typeface="Arial" panose="020B0604020202020204" pitchFamily="34" charset="0"/>
              </a:rPr>
              <a:t>Schema</a:t>
            </a:r>
            <a:endParaRPr lang="en-US" sz="1000" dirty="0" smtClean="0">
              <a:latin typeface="Arial" panose="020B0604020202020204" pitchFamily="34" charset="0"/>
              <a:cs typeface="Arial" panose="020B0604020202020204" pitchFamily="34" charset="0"/>
            </a:endParaRPr>
          </a:p>
          <a:p>
            <a:pPr marL="12700" marR="5080">
              <a:lnSpc>
                <a:spcPct val="101699"/>
              </a:lnSpc>
              <a:spcBef>
                <a:spcPts val="1230"/>
              </a:spcBef>
            </a:pPr>
            <a:r>
              <a:rPr lang="en-US" sz="1000" dirty="0" smtClean="0">
                <a:latin typeface="Arial" panose="020B0604020202020204" pitchFamily="34" charset="0"/>
                <a:cs typeface="Arial" panose="020B0604020202020204" pitchFamily="34" charset="0"/>
              </a:rPr>
              <a:t>Pig will eat any kind of data, but if your data has a known structure to it, then you can  define a schema for </a:t>
            </a:r>
            <a:r>
              <a:rPr lang="en-US" sz="1000" spc="-5" dirty="0" smtClean="0">
                <a:latin typeface="Arial" panose="020B0604020202020204" pitchFamily="34" charset="0"/>
                <a:cs typeface="Arial" panose="020B0604020202020204" pitchFamily="34" charset="0"/>
              </a:rPr>
              <a:t>it. </a:t>
            </a:r>
            <a:r>
              <a:rPr lang="en-US" sz="1000" dirty="0" smtClean="0">
                <a:latin typeface="Arial" panose="020B0604020202020204" pitchFamily="34" charset="0"/>
                <a:cs typeface="Arial" panose="020B0604020202020204" pitchFamily="34" charset="0"/>
              </a:rPr>
              <a:t>The schema is typically defined when you load the data using</a:t>
            </a:r>
            <a:r>
              <a:rPr lang="en-US" sz="1000" spc="-85"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the  </a:t>
            </a:r>
            <a:r>
              <a:rPr lang="en-US" sz="1000" b="1" dirty="0" smtClean="0">
                <a:latin typeface="Arial" panose="020B0604020202020204" pitchFamily="34" charset="0"/>
                <a:cs typeface="Arial" panose="020B0604020202020204" pitchFamily="34" charset="0"/>
              </a:rPr>
              <a:t>AS</a:t>
            </a:r>
            <a:r>
              <a:rPr lang="en-US" sz="1000" b="1" spc="-1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keyword.</a:t>
            </a:r>
          </a:p>
          <a:p>
            <a:pPr>
              <a:lnSpc>
                <a:spcPct val="100000"/>
              </a:lnSpc>
              <a:spcBef>
                <a:spcPts val="15"/>
              </a:spcBef>
            </a:pPr>
            <a:endParaRPr lang="en-US" sz="1000" dirty="0" smtClean="0">
              <a:latin typeface="Arial" panose="020B0604020202020204" pitchFamily="34" charset="0"/>
              <a:cs typeface="Arial" panose="020B0604020202020204" pitchFamily="34" charset="0"/>
            </a:endParaRPr>
          </a:p>
          <a:p>
            <a:pPr marL="12700">
              <a:lnSpc>
                <a:spcPct val="100000"/>
              </a:lnSpc>
            </a:pPr>
            <a:r>
              <a:rPr lang="en-US" sz="1000" dirty="0" smtClean="0">
                <a:latin typeface="Arial" panose="020B0604020202020204" pitchFamily="34" charset="0"/>
                <a:cs typeface="Arial" panose="020B0604020202020204" pitchFamily="34" charset="0"/>
              </a:rPr>
              <a:t>For</a:t>
            </a:r>
            <a:r>
              <a:rPr lang="en-US" sz="1000" spc="-1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example:</a:t>
            </a:r>
          </a:p>
          <a:p>
            <a:pPr marL="17780">
              <a:lnSpc>
                <a:spcPts val="1080"/>
              </a:lnSpc>
            </a:pPr>
            <a:r>
              <a:rPr lang="en-US" sz="1000" spc="25" dirty="0" smtClean="0">
                <a:latin typeface="Arial" panose="020B0604020202020204" pitchFamily="34" charset="0"/>
                <a:cs typeface="Arial" panose="020B0604020202020204" pitchFamily="34" charset="0"/>
              </a:rPr>
              <a:t>customers </a:t>
            </a:r>
            <a:r>
              <a:rPr lang="en-US" sz="1000" spc="15" dirty="0" smtClean="0">
                <a:latin typeface="Arial" panose="020B0604020202020204" pitchFamily="34" charset="0"/>
                <a:cs typeface="Arial" panose="020B0604020202020204" pitchFamily="34" charset="0"/>
              </a:rPr>
              <a:t>= </a:t>
            </a:r>
            <a:r>
              <a:rPr lang="en-US" sz="1000" spc="25" dirty="0" smtClean="0">
                <a:latin typeface="Arial" panose="020B0604020202020204" pitchFamily="34" charset="0"/>
                <a:cs typeface="Arial" panose="020B0604020202020204" pitchFamily="34" charset="0"/>
              </a:rPr>
              <a:t>LOAD '</a:t>
            </a:r>
            <a:r>
              <a:rPr lang="en-US" sz="1000" spc="25" dirty="0" err="1" smtClean="0">
                <a:latin typeface="Arial" panose="020B0604020202020204" pitchFamily="34" charset="0"/>
                <a:cs typeface="Arial" panose="020B0604020202020204" pitchFamily="34" charset="0"/>
              </a:rPr>
              <a:t>customer_data</a:t>
            </a:r>
            <a:r>
              <a:rPr lang="en-US" sz="1000" spc="25" dirty="0" smtClean="0">
                <a:latin typeface="Arial" panose="020B0604020202020204" pitchFamily="34" charset="0"/>
                <a:cs typeface="Arial" panose="020B0604020202020204" pitchFamily="34" charset="0"/>
              </a:rPr>
              <a:t>' </a:t>
            </a:r>
            <a:r>
              <a:rPr lang="en-US" sz="1000" spc="20" dirty="0" smtClean="0">
                <a:latin typeface="Arial" panose="020B0604020202020204" pitchFamily="34" charset="0"/>
                <a:cs typeface="Arial" panose="020B0604020202020204" pitchFamily="34" charset="0"/>
              </a:rPr>
              <a:t>AS</a:t>
            </a:r>
            <a:r>
              <a:rPr lang="en-US" sz="1000" spc="100" dirty="0" smtClean="0">
                <a:latin typeface="Arial" panose="020B0604020202020204" pitchFamily="34" charset="0"/>
                <a:cs typeface="Arial" panose="020B0604020202020204" pitchFamily="34" charset="0"/>
              </a:rPr>
              <a:t> </a:t>
            </a:r>
            <a:r>
              <a:rPr lang="en-US" sz="1000" spc="25" dirty="0" smtClean="0">
                <a:latin typeface="Arial" panose="020B0604020202020204" pitchFamily="34" charset="0"/>
                <a:cs typeface="Arial" panose="020B0604020202020204" pitchFamily="34" charset="0"/>
              </a:rPr>
              <a:t>(</a:t>
            </a:r>
            <a:r>
              <a:rPr lang="en-US" sz="1000" spc="25" dirty="0" err="1" smtClean="0">
                <a:latin typeface="Arial" panose="020B0604020202020204" pitchFamily="34" charset="0"/>
                <a:cs typeface="Arial" panose="020B0604020202020204" pitchFamily="34" charset="0"/>
              </a:rPr>
              <a:t>firstname</a:t>
            </a:r>
            <a:r>
              <a:rPr lang="en-US" sz="1000" spc="25" dirty="0" smtClean="0">
                <a:latin typeface="Arial" panose="020B0604020202020204" pitchFamily="34" charset="0"/>
                <a:cs typeface="Arial" panose="020B0604020202020204" pitchFamily="34" charset="0"/>
              </a:rPr>
              <a:t>:</a:t>
            </a:r>
            <a:endParaRPr lang="en-US" sz="1000" dirty="0" smtClean="0">
              <a:latin typeface="Arial" panose="020B0604020202020204" pitchFamily="34" charset="0"/>
              <a:cs typeface="Arial" panose="020B0604020202020204" pitchFamily="34" charset="0"/>
            </a:endParaRPr>
          </a:p>
          <a:p>
            <a:pPr marL="17780" marR="1183640">
              <a:lnSpc>
                <a:spcPts val="1250"/>
              </a:lnSpc>
              <a:spcBef>
                <a:spcPts val="30"/>
              </a:spcBef>
            </a:pPr>
            <a:r>
              <a:rPr lang="en-US" sz="1000" spc="25" dirty="0" err="1" smtClean="0">
                <a:latin typeface="Arial" panose="020B0604020202020204" pitchFamily="34" charset="0"/>
                <a:cs typeface="Arial" panose="020B0604020202020204" pitchFamily="34" charset="0"/>
              </a:rPr>
              <a:t>chararray,lastname:chararray,house_number:int</a:t>
            </a:r>
            <a:r>
              <a:rPr lang="en-US" sz="1000" spc="25" dirty="0" smtClean="0">
                <a:latin typeface="Arial" panose="020B0604020202020204" pitchFamily="34" charset="0"/>
                <a:cs typeface="Arial" panose="020B0604020202020204" pitchFamily="34" charset="0"/>
              </a:rPr>
              <a:t>,  </a:t>
            </a:r>
            <a:r>
              <a:rPr lang="en-US" sz="1000" spc="25" dirty="0" err="1" smtClean="0">
                <a:latin typeface="Arial" panose="020B0604020202020204" pitchFamily="34" charset="0"/>
                <a:cs typeface="Arial" panose="020B0604020202020204" pitchFamily="34" charset="0"/>
              </a:rPr>
              <a:t>street:chararray,phone:long,payment:double</a:t>
            </a:r>
            <a:r>
              <a:rPr lang="en-US" sz="1000" spc="25" dirty="0" smtClean="0">
                <a:latin typeface="Arial" panose="020B0604020202020204" pitchFamily="34" charset="0"/>
                <a:cs typeface="Arial" panose="020B0604020202020204" pitchFamily="34" charset="0"/>
              </a:rPr>
              <a:t>);</a:t>
            </a:r>
          </a:p>
          <a:p>
            <a:pPr marL="17780" marR="1183640">
              <a:lnSpc>
                <a:spcPts val="1250"/>
              </a:lnSpc>
              <a:spcBef>
                <a:spcPts val="30"/>
              </a:spcBef>
            </a:pPr>
            <a:endParaRPr lang="en-US" sz="1000" dirty="0" smtClean="0">
              <a:latin typeface="Arial" panose="020B0604020202020204" pitchFamily="34" charset="0"/>
              <a:cs typeface="Arial" panose="020B0604020202020204" pitchFamily="34" charset="0"/>
            </a:endParaRPr>
          </a:p>
          <a:p>
            <a:pPr marL="12700" marR="0" indent="0" algn="l" defTabSz="914342"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The </a:t>
            </a:r>
            <a:r>
              <a:rPr lang="en-US" sz="1000" b="1" spc="-5" dirty="0" smtClean="0">
                <a:latin typeface="Arial" panose="020B0604020202020204" pitchFamily="34" charset="0"/>
                <a:cs typeface="Arial" panose="020B0604020202020204" pitchFamily="34" charset="0"/>
              </a:rPr>
              <a:t>customers </a:t>
            </a:r>
            <a:r>
              <a:rPr lang="en-US" sz="1000" dirty="0" smtClean="0">
                <a:latin typeface="Arial" panose="020B0604020202020204" pitchFamily="34" charset="0"/>
                <a:cs typeface="Arial" panose="020B0604020202020204" pitchFamily="34" charset="0"/>
              </a:rPr>
              <a:t>relation has six fields, and each field is a specific data</a:t>
            </a:r>
            <a:r>
              <a:rPr lang="en-US" sz="1000" spc="-7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type.</a:t>
            </a:r>
          </a:p>
          <a:p>
            <a:pPr marL="12700" marR="0" indent="0" algn="l" defTabSz="914342" rtl="0" eaLnBrk="1" fontAlgn="auto" latinLnBrk="0" hangingPunct="1">
              <a:lnSpc>
                <a:spcPct val="100000"/>
              </a:lnSpc>
              <a:spcBef>
                <a:spcPts val="0"/>
              </a:spcBef>
              <a:spcAft>
                <a:spcPts val="0"/>
              </a:spcAft>
              <a:buClrTx/>
              <a:buSzTx/>
              <a:buFontTx/>
              <a:buNone/>
              <a:tabLst/>
              <a:defRPr/>
            </a:pPr>
            <a:endParaRPr lang="en-US" sz="1000" b="1" spc="-5" dirty="0" smtClean="0">
              <a:latin typeface="Arial" panose="020B0604020202020204" pitchFamily="34" charset="0"/>
              <a:cs typeface="Arial" panose="020B0604020202020204" pitchFamily="34" charset="0"/>
            </a:endParaRPr>
          </a:p>
          <a:p>
            <a:pPr marL="12700" marR="0" indent="0" algn="l" defTabSz="914342" rtl="0" eaLnBrk="1" fontAlgn="auto" latinLnBrk="0" hangingPunct="1">
              <a:lnSpc>
                <a:spcPct val="100000"/>
              </a:lnSpc>
              <a:spcBef>
                <a:spcPts val="0"/>
              </a:spcBef>
              <a:spcAft>
                <a:spcPts val="0"/>
              </a:spcAft>
              <a:buClrTx/>
              <a:buSzTx/>
              <a:buFontTx/>
              <a:buNone/>
              <a:tabLst/>
              <a:defRPr/>
            </a:pPr>
            <a:r>
              <a:rPr lang="en-US" sz="1000" b="1" spc="-5" dirty="0" smtClean="0">
                <a:latin typeface="Arial" panose="020B0604020202020204" pitchFamily="34" charset="0"/>
                <a:cs typeface="Arial" panose="020B0604020202020204" pitchFamily="34" charset="0"/>
              </a:rPr>
              <a:t>NOTE</a:t>
            </a:r>
            <a:r>
              <a:rPr lang="en-US" sz="1000" spc="-5"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If you load a customer record that has more than six fields, then the  extra fields will be truncated. If you load a customer record that has fewer  than six </a:t>
            </a:r>
            <a:r>
              <a:rPr lang="en-US" sz="1000" spc="-5" dirty="0" smtClean="0">
                <a:latin typeface="Arial" panose="020B0604020202020204" pitchFamily="34" charset="0"/>
                <a:cs typeface="Arial" panose="020B0604020202020204" pitchFamily="34" charset="0"/>
              </a:rPr>
              <a:t>fields, </a:t>
            </a:r>
            <a:r>
              <a:rPr lang="en-US" sz="1000" dirty="0" smtClean="0">
                <a:latin typeface="Arial" panose="020B0604020202020204" pitchFamily="34" charset="0"/>
                <a:cs typeface="Arial" panose="020B0604020202020204" pitchFamily="34" charset="0"/>
              </a:rPr>
              <a:t>then it will pad the end of the record with</a:t>
            </a:r>
            <a:r>
              <a:rPr lang="en-US" sz="1000" spc="-65"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nulls.</a:t>
            </a:r>
          </a:p>
          <a:p>
            <a:pPr marL="12700" marR="0" indent="0" algn="l" defTabSz="914342" rtl="0" eaLnBrk="1" fontAlgn="auto" latinLnBrk="0" hangingPunct="1">
              <a:lnSpc>
                <a:spcPct val="100000"/>
              </a:lnSpc>
              <a:spcBef>
                <a:spcPts val="0"/>
              </a:spcBef>
              <a:spcAft>
                <a:spcPts val="0"/>
              </a:spcAft>
              <a:buClrTx/>
              <a:buSzTx/>
              <a:buFontTx/>
              <a:buNone/>
              <a:tabLst/>
              <a:defRPr/>
            </a:pPr>
            <a:endParaRPr lang="en-US" sz="1000" dirty="0" smtClean="0">
              <a:latin typeface="Arial" panose="020B0604020202020204" pitchFamily="34" charset="0"/>
              <a:cs typeface="Arial" panose="020B0604020202020204" pitchFamily="34" charset="0"/>
            </a:endParaRPr>
          </a:p>
          <a:p>
            <a:pPr marL="12700" marR="0" indent="0" algn="l" defTabSz="914342"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The schema can also specify complex types. For </a:t>
            </a:r>
            <a:r>
              <a:rPr lang="en-US" sz="1000" spc="-5" dirty="0" smtClean="0">
                <a:latin typeface="Arial" panose="020B0604020202020204" pitchFamily="34" charset="0"/>
                <a:cs typeface="Arial" panose="020B0604020202020204" pitchFamily="34" charset="0"/>
              </a:rPr>
              <a:t>example, </a:t>
            </a:r>
            <a:r>
              <a:rPr lang="en-US" sz="1000" dirty="0" smtClean="0">
                <a:latin typeface="Arial" panose="020B0604020202020204" pitchFamily="34" charset="0"/>
                <a:cs typeface="Arial" panose="020B0604020202020204" pitchFamily="34" charset="0"/>
              </a:rPr>
              <a:t>suppose we have</a:t>
            </a:r>
            <a:r>
              <a:rPr lang="en-US" sz="1000" spc="-65"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the  following dataset in a file named</a:t>
            </a:r>
            <a:r>
              <a:rPr lang="en-US" sz="1000" spc="-110"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‘bag_demo.txt’</a:t>
            </a:r>
            <a:r>
              <a:rPr lang="en-US" sz="1000" dirty="0" smtClean="0">
                <a:latin typeface="Arial" panose="020B0604020202020204" pitchFamily="34" charset="0"/>
                <a:cs typeface="Arial" panose="020B0604020202020204" pitchFamily="34" charset="0"/>
              </a:rPr>
              <a:t>:</a:t>
            </a:r>
          </a:p>
          <a:p>
            <a:pPr marL="17780">
              <a:lnSpc>
                <a:spcPts val="1090"/>
              </a:lnSpc>
            </a:pPr>
            <a:r>
              <a:rPr lang="en-US" sz="1000" spc="25" dirty="0" smtClean="0">
                <a:latin typeface="Arial" panose="020B0604020202020204" pitchFamily="34" charset="0"/>
                <a:cs typeface="Arial" panose="020B0604020202020204" pitchFamily="34" charset="0"/>
              </a:rPr>
              <a:t>F,66,{(41000,95103),(33000,57701)}</a:t>
            </a:r>
            <a:endParaRPr lang="en-US" sz="1000" dirty="0" smtClean="0">
              <a:latin typeface="Arial" panose="020B0604020202020204" pitchFamily="34" charset="0"/>
              <a:cs typeface="Arial" panose="020B0604020202020204" pitchFamily="34" charset="0"/>
            </a:endParaRPr>
          </a:p>
          <a:p>
            <a:pPr marL="17780" marR="1434465">
              <a:lnSpc>
                <a:spcPts val="1250"/>
              </a:lnSpc>
              <a:spcBef>
                <a:spcPts val="40"/>
              </a:spcBef>
            </a:pPr>
            <a:r>
              <a:rPr lang="en-US" sz="1000" spc="25" dirty="0" smtClean="0">
                <a:latin typeface="Arial" panose="020B0604020202020204" pitchFamily="34" charset="0"/>
                <a:cs typeface="Arial" panose="020B0604020202020204" pitchFamily="34" charset="0"/>
              </a:rPr>
              <a:t>M,40,{(76000,95102)}  F,58,{(95000,95103,(60000,95105)}  M,85,{(14000,95102),(0,95105),(2000,94040)}</a:t>
            </a:r>
            <a:endParaRPr lang="en-US" sz="1000" dirty="0" smtClean="0">
              <a:latin typeface="Arial" panose="020B0604020202020204" pitchFamily="34" charset="0"/>
              <a:cs typeface="Arial" panose="020B0604020202020204" pitchFamily="34" charset="0"/>
            </a:endParaRPr>
          </a:p>
          <a:p>
            <a:pPr marL="12700" marR="0" indent="0" algn="l" defTabSz="914342" rtl="0" eaLnBrk="1" fontAlgn="auto" latinLnBrk="0" hangingPunct="1">
              <a:lnSpc>
                <a:spcPct val="100000"/>
              </a:lnSpc>
              <a:spcBef>
                <a:spcPts val="0"/>
              </a:spcBef>
              <a:spcAft>
                <a:spcPts val="0"/>
              </a:spcAft>
              <a:buClrTx/>
              <a:buSzTx/>
              <a:buFontTx/>
              <a:buNone/>
              <a:tabLst/>
              <a:defRPr/>
            </a:pPr>
            <a:endParaRPr lang="en-US" sz="1000" dirty="0" smtClean="0">
              <a:latin typeface="Arial" panose="020B0604020202020204" pitchFamily="34" charset="0"/>
              <a:cs typeface="Arial" panose="020B0604020202020204" pitchFamily="34" charset="0"/>
            </a:endParaRPr>
          </a:p>
          <a:p>
            <a:pPr marL="12700" marR="0" indent="0" algn="l" defTabSz="914342"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The corresponding relation might look</a:t>
            </a:r>
            <a:r>
              <a:rPr lang="en-US" sz="1000" spc="-1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like:</a:t>
            </a:r>
          </a:p>
          <a:p>
            <a:pPr marL="17780">
              <a:lnSpc>
                <a:spcPts val="1090"/>
              </a:lnSpc>
            </a:pPr>
            <a:r>
              <a:rPr lang="en-US" sz="1000" spc="25" dirty="0" smtClean="0">
                <a:latin typeface="Arial" panose="020B0604020202020204" pitchFamily="34" charset="0"/>
                <a:cs typeface="Arial" panose="020B0604020202020204" pitchFamily="34" charset="0"/>
              </a:rPr>
              <a:t>salaries </a:t>
            </a:r>
            <a:r>
              <a:rPr lang="en-US" sz="1000" spc="15" dirty="0" smtClean="0">
                <a:latin typeface="Arial" panose="020B0604020202020204" pitchFamily="34" charset="0"/>
                <a:cs typeface="Arial" panose="020B0604020202020204" pitchFamily="34" charset="0"/>
              </a:rPr>
              <a:t>= </a:t>
            </a:r>
            <a:r>
              <a:rPr lang="en-US" sz="1000" spc="25" dirty="0" smtClean="0">
                <a:latin typeface="Arial" panose="020B0604020202020204" pitchFamily="34" charset="0"/>
                <a:cs typeface="Arial" panose="020B0604020202020204" pitchFamily="34" charset="0"/>
              </a:rPr>
              <a:t>LOAD 'bag_demo.txt' </a:t>
            </a:r>
            <a:r>
              <a:rPr lang="en-US" sz="1000" spc="20" dirty="0" smtClean="0">
                <a:latin typeface="Arial" panose="020B0604020202020204" pitchFamily="34" charset="0"/>
                <a:cs typeface="Arial" panose="020B0604020202020204" pitchFamily="34" charset="0"/>
              </a:rPr>
              <a:t>AS</a:t>
            </a:r>
            <a:r>
              <a:rPr lang="en-US" sz="1000" spc="114" dirty="0" smtClean="0">
                <a:latin typeface="Arial" panose="020B0604020202020204" pitchFamily="34" charset="0"/>
                <a:cs typeface="Arial" panose="020B0604020202020204" pitchFamily="34" charset="0"/>
              </a:rPr>
              <a:t> </a:t>
            </a:r>
            <a:r>
              <a:rPr lang="en-US" sz="1000" spc="25" dirty="0" smtClean="0">
                <a:latin typeface="Arial" panose="020B0604020202020204" pitchFamily="34" charset="0"/>
                <a:cs typeface="Arial" panose="020B0604020202020204" pitchFamily="34" charset="0"/>
              </a:rPr>
              <a:t>(</a:t>
            </a:r>
            <a:r>
              <a:rPr lang="en-US" sz="1000" spc="25" dirty="0" err="1" smtClean="0">
                <a:latin typeface="Arial" panose="020B0604020202020204" pitchFamily="34" charset="0"/>
                <a:cs typeface="Arial" panose="020B0604020202020204" pitchFamily="34" charset="0"/>
              </a:rPr>
              <a:t>gender:chararray</a:t>
            </a:r>
            <a:r>
              <a:rPr lang="en-US" sz="1000" spc="25" dirty="0" smtClean="0">
                <a:latin typeface="Arial" panose="020B0604020202020204" pitchFamily="34" charset="0"/>
                <a:cs typeface="Arial" panose="020B0604020202020204" pitchFamily="34" charset="0"/>
              </a:rPr>
              <a:t>,</a:t>
            </a:r>
            <a:endParaRPr lang="en-US" sz="1000" dirty="0" smtClean="0">
              <a:latin typeface="Arial" panose="020B0604020202020204" pitchFamily="34" charset="0"/>
              <a:cs typeface="Arial" panose="020B0604020202020204" pitchFamily="34" charset="0"/>
            </a:endParaRPr>
          </a:p>
          <a:p>
            <a:pPr marL="17780">
              <a:lnSpc>
                <a:spcPts val="1255"/>
              </a:lnSpc>
            </a:pPr>
            <a:r>
              <a:rPr lang="en-US" sz="1000" spc="25" dirty="0" err="1" smtClean="0">
                <a:latin typeface="Arial" panose="020B0604020202020204" pitchFamily="34" charset="0"/>
                <a:cs typeface="Arial" panose="020B0604020202020204" pitchFamily="34" charset="0"/>
              </a:rPr>
              <a:t>age:int</a:t>
            </a:r>
            <a:r>
              <a:rPr lang="en-US" sz="1000" spc="25" dirty="0" smtClean="0">
                <a:latin typeface="Arial" panose="020B0604020202020204" pitchFamily="34" charset="0"/>
                <a:cs typeface="Arial" panose="020B0604020202020204" pitchFamily="34" charset="0"/>
              </a:rPr>
              <a:t>,</a:t>
            </a:r>
            <a:r>
              <a:rPr lang="en-US" sz="1000" spc="75" dirty="0" smtClean="0">
                <a:latin typeface="Arial" panose="020B0604020202020204" pitchFamily="34" charset="0"/>
                <a:cs typeface="Arial" panose="020B0604020202020204" pitchFamily="34" charset="0"/>
              </a:rPr>
              <a:t> </a:t>
            </a:r>
            <a:r>
              <a:rPr lang="en-US" sz="1000" spc="25" dirty="0" err="1" smtClean="0">
                <a:latin typeface="Arial" panose="020B0604020202020204" pitchFamily="34" charset="0"/>
                <a:cs typeface="Arial" panose="020B0604020202020204" pitchFamily="34" charset="0"/>
              </a:rPr>
              <a:t>details:bag</a:t>
            </a:r>
            <a:r>
              <a:rPr lang="en-US" sz="1000" spc="25" dirty="0" smtClean="0">
                <a:latin typeface="Arial" panose="020B0604020202020204" pitchFamily="34" charset="0"/>
                <a:cs typeface="Arial" panose="020B0604020202020204" pitchFamily="34" charset="0"/>
              </a:rPr>
              <a:t>{b:(</a:t>
            </a:r>
            <a:r>
              <a:rPr lang="en-US" sz="1000" spc="25" dirty="0" err="1" smtClean="0">
                <a:latin typeface="Arial" panose="020B0604020202020204" pitchFamily="34" charset="0"/>
                <a:cs typeface="Arial" panose="020B0604020202020204" pitchFamily="34" charset="0"/>
              </a:rPr>
              <a:t>salary:double,zip:long</a:t>
            </a:r>
            <a:r>
              <a:rPr lang="en-US" sz="1000" spc="25" dirty="0" smtClean="0">
                <a:latin typeface="Arial" panose="020B0604020202020204" pitchFamily="34" charset="0"/>
                <a:cs typeface="Arial" panose="020B0604020202020204" pitchFamily="34" charset="0"/>
              </a:rPr>
              <a:t>)});</a:t>
            </a:r>
            <a:endParaRPr lang="en-US" sz="1000" dirty="0" smtClean="0">
              <a:latin typeface="Arial" panose="020B0604020202020204" pitchFamily="34" charset="0"/>
              <a:cs typeface="Arial" panose="020B0604020202020204" pitchFamily="34" charset="0"/>
            </a:endParaRPr>
          </a:p>
          <a:p>
            <a:pPr marL="12700" marR="0" indent="0" algn="l" defTabSz="914342" rtl="0" eaLnBrk="1" fontAlgn="auto" latinLnBrk="0" hangingPunct="1">
              <a:lnSpc>
                <a:spcPct val="100000"/>
              </a:lnSpc>
              <a:spcBef>
                <a:spcPts val="0"/>
              </a:spcBef>
              <a:spcAft>
                <a:spcPts val="0"/>
              </a:spcAft>
              <a:buClrTx/>
              <a:buSzTx/>
              <a:buFontTx/>
              <a:buNone/>
              <a:tabLst/>
              <a:defRPr/>
            </a:pPr>
            <a:endParaRPr lang="en-US" sz="1000" dirty="0" smtClean="0">
              <a:latin typeface="Arial" panose="020B0604020202020204" pitchFamily="34" charset="0"/>
              <a:cs typeface="Arial" panose="020B0604020202020204" pitchFamily="34" charset="0"/>
            </a:endParaRPr>
          </a:p>
          <a:p>
            <a:pPr marL="12700" marR="0" indent="0" algn="l" defTabSz="914342"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The </a:t>
            </a:r>
            <a:r>
              <a:rPr lang="en-US" sz="1000" b="1" dirty="0" smtClean="0">
                <a:latin typeface="Arial" panose="020B0604020202020204" pitchFamily="34" charset="0"/>
                <a:cs typeface="Arial" panose="020B0604020202020204" pitchFamily="34" charset="0"/>
              </a:rPr>
              <a:t>salaries </a:t>
            </a:r>
            <a:r>
              <a:rPr lang="en-US" sz="1000" dirty="0" smtClean="0">
                <a:latin typeface="Arial" panose="020B0604020202020204" pitchFamily="34" charset="0"/>
                <a:cs typeface="Arial" panose="020B0604020202020204" pitchFamily="34" charset="0"/>
              </a:rPr>
              <a:t>relation is a tuple of three fields: the first field is a </a:t>
            </a:r>
            <a:r>
              <a:rPr lang="en-US" sz="1000" b="1" spc="-5" dirty="0" err="1" smtClean="0">
                <a:latin typeface="Arial" panose="020B0604020202020204" pitchFamily="34" charset="0"/>
                <a:cs typeface="Arial" panose="020B0604020202020204" pitchFamily="34" charset="0"/>
              </a:rPr>
              <a:t>chararray</a:t>
            </a:r>
            <a:r>
              <a:rPr lang="en-US" sz="1000" b="1" spc="-5"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named</a:t>
            </a:r>
            <a:r>
              <a:rPr lang="en-US" sz="1000" spc="-65" dirty="0" smtClean="0">
                <a:latin typeface="Arial" panose="020B0604020202020204" pitchFamily="34" charset="0"/>
                <a:cs typeface="Arial" panose="020B0604020202020204" pitchFamily="34" charset="0"/>
              </a:rPr>
              <a:t> </a:t>
            </a:r>
            <a:r>
              <a:rPr lang="en-US" sz="1000" b="1" spc="-5" dirty="0" smtClean="0">
                <a:latin typeface="Arial" panose="020B0604020202020204" pitchFamily="34" charset="0"/>
                <a:cs typeface="Arial" panose="020B0604020202020204" pitchFamily="34" charset="0"/>
              </a:rPr>
              <a:t>gender</a:t>
            </a:r>
            <a:r>
              <a:rPr lang="en-US" sz="1000" spc="-5"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the second field is an </a:t>
            </a:r>
            <a:r>
              <a:rPr lang="en-US" sz="1000" b="1" dirty="0" err="1" smtClean="0">
                <a:latin typeface="Arial" panose="020B0604020202020204" pitchFamily="34" charset="0"/>
                <a:cs typeface="Arial" panose="020B0604020202020204" pitchFamily="34" charset="0"/>
              </a:rPr>
              <a:t>int</a:t>
            </a:r>
            <a:r>
              <a:rPr lang="en-US" sz="1000" b="1"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named </a:t>
            </a:r>
            <a:r>
              <a:rPr lang="en-US" sz="1000" b="1" spc="-5" dirty="0" smtClean="0">
                <a:latin typeface="Arial" panose="020B0604020202020204" pitchFamily="34" charset="0"/>
                <a:cs typeface="Arial" panose="020B0604020202020204" pitchFamily="34" charset="0"/>
              </a:rPr>
              <a:t>age</a:t>
            </a:r>
            <a:r>
              <a:rPr lang="en-US" sz="1000" spc="-5"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the third field is a </a:t>
            </a:r>
            <a:r>
              <a:rPr lang="en-US" sz="1000" b="1" dirty="0" smtClean="0">
                <a:latin typeface="Arial" panose="020B0604020202020204" pitchFamily="34" charset="0"/>
                <a:cs typeface="Arial" panose="020B0604020202020204" pitchFamily="34" charset="0"/>
              </a:rPr>
              <a:t>bag </a:t>
            </a:r>
            <a:r>
              <a:rPr lang="en-US" sz="1000" dirty="0" smtClean="0">
                <a:latin typeface="Arial" panose="020B0604020202020204" pitchFamily="34" charset="0"/>
                <a:cs typeface="Arial" panose="020B0604020202020204" pitchFamily="34" charset="0"/>
              </a:rPr>
              <a:t>named</a:t>
            </a:r>
            <a:r>
              <a:rPr lang="en-US" sz="1000" spc="-90"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details</a:t>
            </a:r>
            <a:r>
              <a:rPr lang="en-US" sz="1000" dirty="0" smtClean="0">
                <a:latin typeface="Arial" panose="020B0604020202020204" pitchFamily="34" charset="0"/>
                <a:cs typeface="Arial" panose="020B0604020202020204" pitchFamily="34" charset="0"/>
              </a:rPr>
              <a:t>.</a:t>
            </a:r>
          </a:p>
          <a:p>
            <a:pPr marL="12700" marR="0" indent="0" algn="l" defTabSz="914342" rtl="0" eaLnBrk="1" fontAlgn="auto" latinLnBrk="0" hangingPunct="1">
              <a:lnSpc>
                <a:spcPct val="100000"/>
              </a:lnSpc>
              <a:spcBef>
                <a:spcPts val="0"/>
              </a:spcBef>
              <a:spcAft>
                <a:spcPts val="0"/>
              </a:spcAft>
              <a:buClrTx/>
              <a:buSzTx/>
              <a:buFontTx/>
              <a:buNone/>
              <a:tabLst/>
              <a:defRPr/>
            </a:pPr>
            <a:endParaRPr lang="en-US" sz="1000" b="1" spc="-5" dirty="0" smtClean="0">
              <a:latin typeface="Arial" panose="020B0604020202020204" pitchFamily="34" charset="0"/>
              <a:cs typeface="Arial" panose="020B0604020202020204" pitchFamily="34" charset="0"/>
            </a:endParaRPr>
          </a:p>
          <a:p>
            <a:pPr marL="12700" marR="0" indent="0" algn="l" defTabSz="914342" rtl="0" eaLnBrk="1" fontAlgn="auto" latinLnBrk="0" hangingPunct="1">
              <a:lnSpc>
                <a:spcPct val="100000"/>
              </a:lnSpc>
              <a:spcBef>
                <a:spcPts val="0"/>
              </a:spcBef>
              <a:spcAft>
                <a:spcPts val="0"/>
              </a:spcAft>
              <a:buClrTx/>
              <a:buSzTx/>
              <a:buFontTx/>
              <a:buNone/>
              <a:tabLst/>
              <a:defRPr/>
            </a:pPr>
            <a:r>
              <a:rPr lang="en-US" sz="1000" b="1" spc="-5" dirty="0" smtClean="0">
                <a:latin typeface="Arial" panose="020B0604020202020204" pitchFamily="34" charset="0"/>
                <a:cs typeface="Arial" panose="020B0604020202020204" pitchFamily="34" charset="0"/>
              </a:rPr>
              <a:t>NOTE</a:t>
            </a:r>
            <a:r>
              <a:rPr lang="en-US" sz="1000" spc="-5"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Bags are odd in that the tuple inside the bag must have a name,  which is </a:t>
            </a:r>
            <a:r>
              <a:rPr lang="en-US" sz="1000" b="1" dirty="0" smtClean="0">
                <a:latin typeface="Arial" panose="020B0604020202020204" pitchFamily="34" charset="0"/>
                <a:cs typeface="Arial" panose="020B0604020202020204" pitchFamily="34" charset="0"/>
              </a:rPr>
              <a:t>b </a:t>
            </a:r>
            <a:r>
              <a:rPr lang="en-US" sz="1000" dirty="0" smtClean="0">
                <a:latin typeface="Arial" panose="020B0604020202020204" pitchFamily="34" charset="0"/>
                <a:cs typeface="Arial" panose="020B0604020202020204" pitchFamily="34" charset="0"/>
              </a:rPr>
              <a:t>in the </a:t>
            </a:r>
            <a:r>
              <a:rPr lang="en-US" sz="1000" b="1" dirty="0" smtClean="0">
                <a:latin typeface="Arial" panose="020B0604020202020204" pitchFamily="34" charset="0"/>
                <a:cs typeface="Arial" panose="020B0604020202020204" pitchFamily="34" charset="0"/>
              </a:rPr>
              <a:t>salaries </a:t>
            </a:r>
            <a:r>
              <a:rPr lang="en-US" sz="1000" dirty="0" smtClean="0">
                <a:latin typeface="Arial" panose="020B0604020202020204" pitchFamily="34" charset="0"/>
                <a:cs typeface="Arial" panose="020B0604020202020204" pitchFamily="34" charset="0"/>
              </a:rPr>
              <a:t>relation. But you will never actually use the </a:t>
            </a:r>
            <a:r>
              <a:rPr lang="en-US" sz="1000" b="1" dirty="0" smtClean="0">
                <a:latin typeface="Arial" panose="020B0604020202020204" pitchFamily="34" charset="0"/>
                <a:cs typeface="Arial" panose="020B0604020202020204" pitchFamily="34" charset="0"/>
              </a:rPr>
              <a:t>b </a:t>
            </a:r>
            <a:r>
              <a:rPr lang="en-US" sz="1000" dirty="0" smtClean="0">
                <a:latin typeface="Arial" panose="020B0604020202020204" pitchFamily="34" charset="0"/>
                <a:cs typeface="Arial" panose="020B0604020202020204" pitchFamily="34" charset="0"/>
              </a:rPr>
              <a:t>name  in any future Pig</a:t>
            </a:r>
            <a:r>
              <a:rPr lang="en-US" sz="1000" spc="-1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commands.</a:t>
            </a:r>
          </a:p>
          <a:p>
            <a:pPr marL="12700">
              <a:lnSpc>
                <a:spcPct val="100000"/>
              </a:lnSpc>
            </a:pPr>
            <a:r>
              <a:rPr lang="en-US" sz="1000" dirty="0" smtClean="0">
                <a:latin typeface="Arial" panose="020B0604020202020204" pitchFamily="34" charset="0"/>
                <a:cs typeface="Arial" panose="020B0604020202020204" pitchFamily="34" charset="0"/>
              </a:rPr>
              <a:t>Pig is very lenient when it comes to</a:t>
            </a:r>
            <a:r>
              <a:rPr lang="en-US" sz="1000" spc="-105"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schemas:</a:t>
            </a:r>
          </a:p>
          <a:p>
            <a:pPr>
              <a:lnSpc>
                <a:spcPct val="100000"/>
              </a:lnSpc>
              <a:spcBef>
                <a:spcPts val="5"/>
              </a:spcBef>
            </a:pPr>
            <a:endParaRPr lang="en-US" sz="1000" dirty="0" smtClean="0">
              <a:latin typeface="Arial" panose="020B0604020202020204" pitchFamily="34" charset="0"/>
              <a:cs typeface="Arial" panose="020B0604020202020204" pitchFamily="34" charset="0"/>
            </a:endParaRPr>
          </a:p>
          <a:p>
            <a:pPr marL="469900" indent="-228600">
              <a:lnSpc>
                <a:spcPct val="100000"/>
              </a:lnSpc>
              <a:buFont typeface="Symbol"/>
              <a:buChar char=""/>
              <a:tabLst>
                <a:tab pos="469265" algn="l"/>
                <a:tab pos="469900" algn="l"/>
              </a:tabLst>
            </a:pPr>
            <a:r>
              <a:rPr lang="en-US" sz="1000" dirty="0" smtClean="0">
                <a:latin typeface="Arial" panose="020B0604020202020204" pitchFamily="34" charset="0"/>
                <a:cs typeface="Arial" panose="020B0604020202020204" pitchFamily="34" charset="0"/>
              </a:rPr>
              <a:t>If you define a schema, then Pig will perform </a:t>
            </a:r>
            <a:r>
              <a:rPr lang="en-US" sz="1000" spc="-50" dirty="0" smtClean="0">
                <a:latin typeface="Arial" panose="020B0604020202020204" pitchFamily="34" charset="0"/>
                <a:cs typeface="Arial" panose="020B0604020202020204" pitchFamily="34" charset="0"/>
              </a:rPr>
              <a:t>error-­‐checking </a:t>
            </a:r>
            <a:r>
              <a:rPr lang="en-US" sz="1000" dirty="0" smtClean="0">
                <a:latin typeface="Arial" panose="020B0604020202020204" pitchFamily="34" charset="0"/>
                <a:cs typeface="Arial" panose="020B0604020202020204" pitchFamily="34" charset="0"/>
              </a:rPr>
              <a:t>with</a:t>
            </a:r>
            <a:r>
              <a:rPr lang="en-US" sz="1000" spc="1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it.</a:t>
            </a:r>
          </a:p>
          <a:p>
            <a:pPr>
              <a:lnSpc>
                <a:spcPct val="100000"/>
              </a:lnSpc>
              <a:spcBef>
                <a:spcPts val="40"/>
              </a:spcBef>
              <a:buFont typeface="Symbol"/>
              <a:buChar char=""/>
            </a:pPr>
            <a:endParaRPr lang="en-US" sz="1000" dirty="0" smtClean="0">
              <a:latin typeface="Arial" panose="020B0604020202020204" pitchFamily="34" charset="0"/>
              <a:cs typeface="Arial" panose="020B0604020202020204" pitchFamily="34" charset="0"/>
            </a:endParaRPr>
          </a:p>
          <a:p>
            <a:pPr marL="469900" marR="5080" indent="-228600">
              <a:lnSpc>
                <a:spcPct val="103299"/>
              </a:lnSpc>
              <a:buFont typeface="Symbol"/>
              <a:buChar char=""/>
              <a:tabLst>
                <a:tab pos="469265" algn="l"/>
                <a:tab pos="469900" algn="l"/>
              </a:tabLst>
            </a:pPr>
            <a:r>
              <a:rPr lang="en-US" sz="1000" dirty="0" smtClean="0">
                <a:latin typeface="Arial" panose="020B0604020202020204" pitchFamily="34" charset="0"/>
                <a:cs typeface="Arial" panose="020B0604020202020204" pitchFamily="34" charset="0"/>
              </a:rPr>
              <a:t>If you do not define a schema, Pig will make a </a:t>
            </a:r>
            <a:r>
              <a:rPr lang="en-US" sz="1000" spc="-5" dirty="0" smtClean="0">
                <a:latin typeface="Arial" panose="020B0604020202020204" pitchFamily="34" charset="0"/>
                <a:cs typeface="Arial" panose="020B0604020202020204" pitchFamily="34" charset="0"/>
              </a:rPr>
              <a:t>“best </a:t>
            </a:r>
            <a:r>
              <a:rPr lang="en-US" sz="1000" dirty="0" smtClean="0">
                <a:latin typeface="Arial" panose="020B0604020202020204" pitchFamily="34" charset="0"/>
                <a:cs typeface="Arial" panose="020B0604020202020204" pitchFamily="34" charset="0"/>
              </a:rPr>
              <a:t>guess” as to how the</a:t>
            </a:r>
            <a:r>
              <a:rPr lang="en-US" sz="1000" spc="-75"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data  should be</a:t>
            </a:r>
            <a:r>
              <a:rPr lang="en-US" sz="1000" spc="-1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treated.</a:t>
            </a:r>
          </a:p>
          <a:p>
            <a:pPr marL="12700" marR="0" indent="0" algn="l" defTabSz="914342" rtl="0" eaLnBrk="1" fontAlgn="auto" latinLnBrk="0" hangingPunct="1">
              <a:lnSpc>
                <a:spcPct val="100000"/>
              </a:lnSpc>
              <a:spcBef>
                <a:spcPts val="0"/>
              </a:spcBef>
              <a:spcAft>
                <a:spcPts val="0"/>
              </a:spcAft>
              <a:buClrTx/>
              <a:buSzTx/>
              <a:buFontTx/>
              <a:buNone/>
              <a:tabLst/>
              <a:defRPr/>
            </a:pPr>
            <a:endParaRPr lang="en-US" sz="100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71E7D22E-2FCF-4181-8686-08BDCDF94062}" type="slidenum">
              <a:rPr lang="en-US" smtClean="0"/>
              <a:pPr/>
              <a:t>5</a:t>
            </a:fld>
            <a:endParaRPr lang="en-US" dirty="0"/>
          </a:p>
        </p:txBody>
      </p:sp>
    </p:spTree>
    <p:extLst>
      <p:ext uri="{BB962C8B-B14F-4D97-AF65-F5344CB8AC3E}">
        <p14:creationId xmlns:p14="http://schemas.microsoft.com/office/powerpoint/2010/main" xmlns="" val="3115128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700">
              <a:lnSpc>
                <a:spcPct val="100000"/>
              </a:lnSpc>
            </a:pPr>
            <a:r>
              <a:rPr lang="en-US" sz="1000" b="1" spc="-5" dirty="0" smtClean="0">
                <a:latin typeface="Arial" panose="020B0604020202020204" pitchFamily="34" charset="0"/>
                <a:cs typeface="Arial" panose="020B0604020202020204" pitchFamily="34" charset="0"/>
              </a:rPr>
              <a:t>Relations without a</a:t>
            </a:r>
            <a:r>
              <a:rPr lang="en-US" sz="1000" b="1" spc="-55" dirty="0" smtClean="0">
                <a:latin typeface="Arial" panose="020B0604020202020204" pitchFamily="34" charset="0"/>
                <a:cs typeface="Arial" panose="020B0604020202020204" pitchFamily="34" charset="0"/>
              </a:rPr>
              <a:t> </a:t>
            </a:r>
            <a:r>
              <a:rPr lang="en-US" sz="1000" b="1" spc="-5" dirty="0" smtClean="0">
                <a:latin typeface="Arial" panose="020B0604020202020204" pitchFamily="34" charset="0"/>
                <a:cs typeface="Arial" panose="020B0604020202020204" pitchFamily="34" charset="0"/>
              </a:rPr>
              <a:t>Schema</a:t>
            </a:r>
            <a:endParaRPr lang="en-US" sz="1000" dirty="0" smtClean="0">
              <a:latin typeface="Arial" panose="020B0604020202020204" pitchFamily="34" charset="0"/>
              <a:cs typeface="Arial" panose="020B0604020202020204" pitchFamily="34" charset="0"/>
            </a:endParaRPr>
          </a:p>
          <a:p>
            <a:pPr marL="12700" marR="5080">
              <a:lnSpc>
                <a:spcPct val="101699"/>
              </a:lnSpc>
              <a:spcBef>
                <a:spcPts val="1230"/>
              </a:spcBef>
            </a:pPr>
            <a:r>
              <a:rPr lang="en-US" sz="1000" dirty="0" smtClean="0">
                <a:latin typeface="Arial" panose="020B0604020202020204" pitchFamily="34" charset="0"/>
                <a:cs typeface="Arial" panose="020B0604020202020204" pitchFamily="34" charset="0"/>
              </a:rPr>
              <a:t>If you do not define a schema, then the fields of a relation are specified using an index  that starts at </a:t>
            </a:r>
            <a:r>
              <a:rPr lang="en-US" sz="1000" b="1" dirty="0" smtClean="0">
                <a:latin typeface="Arial" panose="020B0604020202020204" pitchFamily="34" charset="0"/>
                <a:cs typeface="Arial" panose="020B0604020202020204" pitchFamily="34" charset="0"/>
              </a:rPr>
              <a:t>$0</a:t>
            </a:r>
            <a:r>
              <a:rPr lang="en-US" sz="1000" dirty="0" smtClean="0">
                <a:latin typeface="Arial" panose="020B0604020202020204" pitchFamily="34" charset="0"/>
                <a:cs typeface="Arial" panose="020B0604020202020204" pitchFamily="34" charset="0"/>
              </a:rPr>
              <a:t>. This works well for datasets that have a lot of columns or for data</a:t>
            </a:r>
            <a:r>
              <a:rPr lang="en-US" sz="1000" spc="-105"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that  is not</a:t>
            </a:r>
            <a:r>
              <a:rPr lang="en-US" sz="1000" spc="-1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structured.</a:t>
            </a:r>
          </a:p>
          <a:p>
            <a:pPr>
              <a:lnSpc>
                <a:spcPct val="100000"/>
              </a:lnSpc>
              <a:spcBef>
                <a:spcPts val="15"/>
              </a:spcBef>
            </a:pPr>
            <a:endParaRPr lang="en-US" sz="1000" dirty="0" smtClean="0">
              <a:latin typeface="Arial" panose="020B0604020202020204" pitchFamily="34" charset="0"/>
              <a:cs typeface="Arial" panose="020B0604020202020204" pitchFamily="34" charset="0"/>
            </a:endParaRPr>
          </a:p>
          <a:p>
            <a:pPr marL="12700">
              <a:lnSpc>
                <a:spcPct val="100000"/>
              </a:lnSpc>
            </a:pPr>
            <a:r>
              <a:rPr lang="en-US" sz="1000" dirty="0" smtClean="0">
                <a:latin typeface="Arial" panose="020B0604020202020204" pitchFamily="34" charset="0"/>
                <a:cs typeface="Arial" panose="020B0604020202020204" pitchFamily="34" charset="0"/>
              </a:rPr>
              <a:t>The following relation has four columns but does not define a</a:t>
            </a:r>
            <a:r>
              <a:rPr lang="en-US" sz="1000" spc="-105"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schema:</a:t>
            </a:r>
          </a:p>
          <a:p>
            <a:pPr marL="0" marR="0" indent="0" algn="l" defTabSz="914342" rtl="0" eaLnBrk="1" fontAlgn="auto" latinLnBrk="0" hangingPunct="1">
              <a:lnSpc>
                <a:spcPct val="100000"/>
              </a:lnSpc>
              <a:spcBef>
                <a:spcPts val="0"/>
              </a:spcBef>
              <a:spcAft>
                <a:spcPts val="0"/>
              </a:spcAft>
              <a:buClrTx/>
              <a:buSzTx/>
              <a:buFontTx/>
              <a:buNone/>
              <a:tabLst/>
              <a:defRPr/>
            </a:pPr>
            <a:r>
              <a:rPr lang="en-US" sz="1000" spc="25" dirty="0" smtClean="0">
                <a:latin typeface="Arial" panose="020B0604020202020204" pitchFamily="34" charset="0"/>
                <a:cs typeface="Arial" panose="020B0604020202020204" pitchFamily="34" charset="0"/>
              </a:rPr>
              <a:t>salaries </a:t>
            </a:r>
            <a:r>
              <a:rPr lang="en-US" sz="1000" spc="15" dirty="0" smtClean="0">
                <a:latin typeface="Arial" panose="020B0604020202020204" pitchFamily="34" charset="0"/>
                <a:cs typeface="Arial" panose="020B0604020202020204" pitchFamily="34" charset="0"/>
              </a:rPr>
              <a:t>= </a:t>
            </a:r>
            <a:r>
              <a:rPr lang="en-US" sz="1000" spc="25" dirty="0" smtClean="0">
                <a:latin typeface="Arial" panose="020B0604020202020204" pitchFamily="34" charset="0"/>
                <a:cs typeface="Arial" panose="020B0604020202020204" pitchFamily="34" charset="0"/>
              </a:rPr>
              <a:t>LOAD 'salaries.txt' USING</a:t>
            </a:r>
            <a:r>
              <a:rPr lang="en-US" sz="1000" spc="110" dirty="0" smtClean="0">
                <a:latin typeface="Arial" panose="020B0604020202020204" pitchFamily="34" charset="0"/>
                <a:cs typeface="Arial" panose="020B0604020202020204" pitchFamily="34" charset="0"/>
              </a:rPr>
              <a:t> </a:t>
            </a:r>
            <a:r>
              <a:rPr lang="en-US" sz="1000" spc="25" dirty="0" err="1" smtClean="0">
                <a:latin typeface="Arial" panose="020B0604020202020204" pitchFamily="34" charset="0"/>
                <a:cs typeface="Arial" panose="020B0604020202020204" pitchFamily="34" charset="0"/>
              </a:rPr>
              <a:t>PigStorage</a:t>
            </a:r>
            <a:r>
              <a:rPr lang="en-US" sz="1000" spc="25" dirty="0" smtClean="0">
                <a:latin typeface="Arial" panose="020B0604020202020204" pitchFamily="34" charset="0"/>
                <a:cs typeface="Arial" panose="020B0604020202020204" pitchFamily="34" charset="0"/>
              </a:rPr>
              <a:t>(',');</a:t>
            </a:r>
            <a:endParaRPr lang="en-US" sz="1000" dirty="0" smtClean="0">
              <a:latin typeface="Arial" panose="020B0604020202020204" pitchFamily="34" charset="0"/>
              <a:cs typeface="Arial" panose="020B0604020202020204" pitchFamily="34" charset="0"/>
            </a:endParaRPr>
          </a:p>
          <a:p>
            <a:pPr marL="0" marR="0" indent="0" algn="l" defTabSz="914342" rtl="0" eaLnBrk="1" fontAlgn="auto" latinLnBrk="0" hangingPunct="1">
              <a:lnSpc>
                <a:spcPct val="100000"/>
              </a:lnSpc>
              <a:spcBef>
                <a:spcPts val="0"/>
              </a:spcBef>
              <a:spcAft>
                <a:spcPts val="0"/>
              </a:spcAft>
              <a:buClrTx/>
              <a:buSzTx/>
              <a:buFontTx/>
              <a:buNone/>
              <a:tabLst/>
              <a:defRPr/>
            </a:pPr>
            <a:endParaRPr lang="en-US" sz="1000" dirty="0" smtClean="0">
              <a:latin typeface="Arial" panose="020B0604020202020204" pitchFamily="34" charset="0"/>
              <a:cs typeface="Arial" panose="020B0604020202020204" pitchFamily="34" charset="0"/>
            </a:endParaRPr>
          </a:p>
          <a:p>
            <a:pPr marL="0" marR="0" indent="0" algn="l" defTabSz="914342"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Notice what the output is when you try to describe this</a:t>
            </a:r>
            <a:r>
              <a:rPr lang="en-US" sz="1000" spc="-1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relation:</a:t>
            </a:r>
          </a:p>
          <a:p>
            <a:pPr marL="0" marR="0" indent="0" algn="l" defTabSz="914342" rtl="0" eaLnBrk="1" fontAlgn="auto" latinLnBrk="0" hangingPunct="1">
              <a:lnSpc>
                <a:spcPct val="100000"/>
              </a:lnSpc>
              <a:spcBef>
                <a:spcPts val="0"/>
              </a:spcBef>
              <a:spcAft>
                <a:spcPts val="0"/>
              </a:spcAft>
              <a:buClrTx/>
              <a:buSzTx/>
              <a:buFontTx/>
              <a:buNone/>
              <a:tabLst/>
              <a:defRPr/>
            </a:pPr>
            <a:endParaRPr lang="en-US" sz="1000" dirty="0" smtClean="0">
              <a:latin typeface="Arial" panose="020B0604020202020204" pitchFamily="34" charset="0"/>
              <a:cs typeface="Arial" panose="020B0604020202020204" pitchFamily="34" charset="0"/>
            </a:endParaRPr>
          </a:p>
          <a:p>
            <a:pPr marL="17780">
              <a:lnSpc>
                <a:spcPts val="1090"/>
              </a:lnSpc>
            </a:pPr>
            <a:r>
              <a:rPr lang="en-US" sz="1000" spc="15" dirty="0" smtClean="0">
                <a:latin typeface="Arial" panose="020B0604020202020204" pitchFamily="34" charset="0"/>
                <a:cs typeface="Arial" panose="020B0604020202020204" pitchFamily="34" charset="0"/>
              </a:rPr>
              <a:t>&gt; </a:t>
            </a:r>
            <a:r>
              <a:rPr lang="en-US" sz="1000" spc="25" dirty="0" smtClean="0">
                <a:latin typeface="Arial" panose="020B0604020202020204" pitchFamily="34" charset="0"/>
                <a:cs typeface="Arial" panose="020B0604020202020204" pitchFamily="34" charset="0"/>
              </a:rPr>
              <a:t>DESCRIBE</a:t>
            </a:r>
            <a:r>
              <a:rPr lang="en-US" sz="1000" spc="5" dirty="0" smtClean="0">
                <a:latin typeface="Arial" panose="020B0604020202020204" pitchFamily="34" charset="0"/>
                <a:cs typeface="Arial" panose="020B0604020202020204" pitchFamily="34" charset="0"/>
              </a:rPr>
              <a:t> </a:t>
            </a:r>
            <a:r>
              <a:rPr lang="en-US" sz="1000" spc="25" dirty="0" smtClean="0">
                <a:latin typeface="Arial" panose="020B0604020202020204" pitchFamily="34" charset="0"/>
                <a:cs typeface="Arial" panose="020B0604020202020204" pitchFamily="34" charset="0"/>
              </a:rPr>
              <a:t>salaries;</a:t>
            </a:r>
            <a:endParaRPr lang="en-US" sz="1000" dirty="0" smtClean="0">
              <a:latin typeface="Arial" panose="020B0604020202020204" pitchFamily="34" charset="0"/>
              <a:cs typeface="Arial" panose="020B0604020202020204" pitchFamily="34" charset="0"/>
            </a:endParaRPr>
          </a:p>
          <a:p>
            <a:pPr marL="17780">
              <a:lnSpc>
                <a:spcPts val="1255"/>
              </a:lnSpc>
            </a:pPr>
            <a:r>
              <a:rPr lang="en-US" sz="1000" spc="25" dirty="0" smtClean="0">
                <a:latin typeface="Arial" panose="020B0604020202020204" pitchFamily="34" charset="0"/>
                <a:cs typeface="Arial" panose="020B0604020202020204" pitchFamily="34" charset="0"/>
              </a:rPr>
              <a:t>Schema </a:t>
            </a:r>
            <a:r>
              <a:rPr lang="en-US" sz="1000" spc="20" dirty="0" smtClean="0">
                <a:latin typeface="Arial" panose="020B0604020202020204" pitchFamily="34" charset="0"/>
                <a:cs typeface="Arial" panose="020B0604020202020204" pitchFamily="34" charset="0"/>
              </a:rPr>
              <a:t>for </a:t>
            </a:r>
            <a:r>
              <a:rPr lang="en-US" sz="1000" spc="25" dirty="0" smtClean="0">
                <a:latin typeface="Arial" panose="020B0604020202020204" pitchFamily="34" charset="0"/>
                <a:cs typeface="Arial" panose="020B0604020202020204" pitchFamily="34" charset="0"/>
              </a:rPr>
              <a:t>salaries</a:t>
            </a:r>
            <a:r>
              <a:rPr lang="en-US" sz="1000" spc="30" dirty="0" smtClean="0">
                <a:latin typeface="Arial" panose="020B0604020202020204" pitchFamily="34" charset="0"/>
                <a:cs typeface="Arial" panose="020B0604020202020204" pitchFamily="34" charset="0"/>
              </a:rPr>
              <a:t> </a:t>
            </a:r>
            <a:r>
              <a:rPr lang="en-US" sz="1000" spc="25" dirty="0" smtClean="0">
                <a:latin typeface="Arial" panose="020B0604020202020204" pitchFamily="34" charset="0"/>
                <a:cs typeface="Arial" panose="020B0604020202020204" pitchFamily="34" charset="0"/>
              </a:rPr>
              <a:t>unknown.</a:t>
            </a:r>
            <a:endParaRPr lang="en-US" sz="1000" dirty="0" smtClean="0">
              <a:latin typeface="Arial" panose="020B0604020202020204" pitchFamily="34" charset="0"/>
              <a:cs typeface="Arial" panose="020B0604020202020204" pitchFamily="34" charset="0"/>
            </a:endParaRPr>
          </a:p>
          <a:p>
            <a:pPr marL="0" marR="0" indent="0" algn="l" defTabSz="914342"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The following relation groups </a:t>
            </a:r>
            <a:r>
              <a:rPr lang="en-US" sz="1000" b="1" dirty="0" smtClean="0">
                <a:latin typeface="Arial" panose="020B0604020202020204" pitchFamily="34" charset="0"/>
                <a:cs typeface="Arial" panose="020B0604020202020204" pitchFamily="34" charset="0"/>
              </a:rPr>
              <a:t>salaries </a:t>
            </a:r>
            <a:r>
              <a:rPr lang="en-US" sz="1000" dirty="0" smtClean="0">
                <a:latin typeface="Arial" panose="020B0604020202020204" pitchFamily="34" charset="0"/>
                <a:cs typeface="Arial" panose="020B0604020202020204" pitchFamily="34" charset="0"/>
              </a:rPr>
              <a:t>by </a:t>
            </a:r>
            <a:r>
              <a:rPr lang="en-US" sz="1000" spc="-5" dirty="0" smtClean="0">
                <a:latin typeface="Arial" panose="020B0604020202020204" pitchFamily="34" charset="0"/>
                <a:cs typeface="Arial" panose="020B0604020202020204" pitchFamily="34" charset="0"/>
              </a:rPr>
              <a:t>its </a:t>
            </a:r>
            <a:r>
              <a:rPr lang="en-US" sz="1000" dirty="0" smtClean="0">
                <a:latin typeface="Arial" panose="020B0604020202020204" pitchFamily="34" charset="0"/>
                <a:cs typeface="Arial" panose="020B0604020202020204" pitchFamily="34" charset="0"/>
              </a:rPr>
              <a:t>fourth</a:t>
            </a:r>
            <a:r>
              <a:rPr lang="en-US" sz="1000" spc="-9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field:</a:t>
            </a:r>
          </a:p>
          <a:p>
            <a:pPr marL="0" marR="0" indent="0" algn="l" defTabSz="914342" rtl="0" eaLnBrk="1" fontAlgn="auto" latinLnBrk="0" hangingPunct="1">
              <a:lnSpc>
                <a:spcPct val="100000"/>
              </a:lnSpc>
              <a:spcBef>
                <a:spcPts val="0"/>
              </a:spcBef>
              <a:spcAft>
                <a:spcPts val="0"/>
              </a:spcAft>
              <a:buClrTx/>
              <a:buSzTx/>
              <a:buFontTx/>
              <a:buNone/>
              <a:tabLst/>
              <a:defRPr/>
            </a:pPr>
            <a:r>
              <a:rPr lang="en-US" sz="1000" spc="25" dirty="0" err="1" smtClean="0">
                <a:latin typeface="Arial" panose="020B0604020202020204" pitchFamily="34" charset="0"/>
                <a:cs typeface="Arial" panose="020B0604020202020204" pitchFamily="34" charset="0"/>
              </a:rPr>
              <a:t>salariesgroup</a:t>
            </a:r>
            <a:r>
              <a:rPr lang="en-US" sz="1000" spc="25" dirty="0" smtClean="0">
                <a:latin typeface="Arial" panose="020B0604020202020204" pitchFamily="34" charset="0"/>
                <a:cs typeface="Arial" panose="020B0604020202020204" pitchFamily="34" charset="0"/>
              </a:rPr>
              <a:t> </a:t>
            </a:r>
            <a:r>
              <a:rPr lang="en-US" sz="1000" spc="15" dirty="0" smtClean="0">
                <a:latin typeface="Arial" panose="020B0604020202020204" pitchFamily="34" charset="0"/>
                <a:cs typeface="Arial" panose="020B0604020202020204" pitchFamily="34" charset="0"/>
              </a:rPr>
              <a:t>= </a:t>
            </a:r>
            <a:r>
              <a:rPr lang="en-US" sz="1000" spc="25" dirty="0" smtClean="0">
                <a:latin typeface="Arial" panose="020B0604020202020204" pitchFamily="34" charset="0"/>
                <a:cs typeface="Arial" panose="020B0604020202020204" pitchFamily="34" charset="0"/>
              </a:rPr>
              <a:t>GROUP salaries </a:t>
            </a:r>
            <a:r>
              <a:rPr lang="en-US" sz="1000" spc="20" dirty="0" smtClean="0">
                <a:latin typeface="Arial" panose="020B0604020202020204" pitchFamily="34" charset="0"/>
                <a:cs typeface="Arial" panose="020B0604020202020204" pitchFamily="34" charset="0"/>
              </a:rPr>
              <a:t>BY</a:t>
            </a:r>
            <a:r>
              <a:rPr lang="en-US" sz="1000" spc="70" dirty="0" smtClean="0">
                <a:latin typeface="Arial" panose="020B0604020202020204" pitchFamily="34" charset="0"/>
                <a:cs typeface="Arial" panose="020B0604020202020204" pitchFamily="34" charset="0"/>
              </a:rPr>
              <a:t> </a:t>
            </a:r>
            <a:r>
              <a:rPr lang="en-US" sz="1000" spc="25" dirty="0" smtClean="0">
                <a:latin typeface="Arial" panose="020B0604020202020204" pitchFamily="34" charset="0"/>
                <a:cs typeface="Arial" panose="020B0604020202020204" pitchFamily="34" charset="0"/>
              </a:rPr>
              <a:t>$3;</a:t>
            </a:r>
          </a:p>
          <a:p>
            <a:pPr marL="0" marR="0" indent="0" algn="l" defTabSz="914342" rtl="0" eaLnBrk="1" fontAlgn="auto" latinLnBrk="0" hangingPunct="1">
              <a:lnSpc>
                <a:spcPct val="100000"/>
              </a:lnSpc>
              <a:spcBef>
                <a:spcPts val="0"/>
              </a:spcBef>
              <a:spcAft>
                <a:spcPts val="0"/>
              </a:spcAft>
              <a:buClrTx/>
              <a:buSzTx/>
              <a:buFontTx/>
              <a:buNone/>
              <a:tabLst/>
              <a:defRPr/>
            </a:pPr>
            <a:endParaRPr lang="en-US" sz="1000" spc="25" dirty="0" smtClean="0">
              <a:latin typeface="Arial" panose="020B0604020202020204" pitchFamily="34" charset="0"/>
              <a:cs typeface="Arial" panose="020B0604020202020204" pitchFamily="34" charset="0"/>
            </a:endParaRPr>
          </a:p>
          <a:p>
            <a:pPr marL="0" marR="0" indent="0" algn="l" defTabSz="914342"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Notice the </a:t>
            </a:r>
            <a:r>
              <a:rPr lang="en-US" sz="1000" b="1" dirty="0" err="1" smtClean="0">
                <a:latin typeface="Arial" panose="020B0604020202020204" pitchFamily="34" charset="0"/>
                <a:cs typeface="Arial" panose="020B0604020202020204" pitchFamily="34" charset="0"/>
              </a:rPr>
              <a:t>salariesgroup</a:t>
            </a:r>
            <a:r>
              <a:rPr lang="en-US" sz="1000" b="1"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relation does not have a schema for its </a:t>
            </a:r>
            <a:r>
              <a:rPr lang="en-US" sz="1000" b="1" dirty="0" smtClean="0">
                <a:latin typeface="Arial" panose="020B0604020202020204" pitchFamily="34" charset="0"/>
                <a:cs typeface="Arial" panose="020B0604020202020204" pitchFamily="34" charset="0"/>
              </a:rPr>
              <a:t>salaries</a:t>
            </a:r>
            <a:r>
              <a:rPr lang="en-US" sz="1000" b="1" spc="-110" dirty="0" smtClean="0">
                <a:latin typeface="Arial" panose="020B0604020202020204" pitchFamily="34" charset="0"/>
                <a:cs typeface="Arial" panose="020B0604020202020204" pitchFamily="34" charset="0"/>
              </a:rPr>
              <a:t> </a:t>
            </a:r>
            <a:r>
              <a:rPr lang="en-US" sz="1000" spc="-5" dirty="0" smtClean="0">
                <a:latin typeface="Arial" panose="020B0604020202020204" pitchFamily="34" charset="0"/>
                <a:cs typeface="Arial" panose="020B0604020202020204" pitchFamily="34" charset="0"/>
              </a:rPr>
              <a:t>field:</a:t>
            </a:r>
            <a:endParaRPr lang="en-US" sz="1000" dirty="0" smtClean="0">
              <a:latin typeface="Arial" panose="020B0604020202020204" pitchFamily="34" charset="0"/>
              <a:cs typeface="Arial" panose="020B0604020202020204" pitchFamily="34" charset="0"/>
            </a:endParaRPr>
          </a:p>
          <a:p>
            <a:pPr marL="17780">
              <a:lnSpc>
                <a:spcPts val="1090"/>
              </a:lnSpc>
            </a:pPr>
            <a:r>
              <a:rPr lang="en-US" sz="1000" spc="15" dirty="0" smtClean="0">
                <a:latin typeface="Arial" panose="020B0604020202020204" pitchFamily="34" charset="0"/>
                <a:cs typeface="Arial" panose="020B0604020202020204" pitchFamily="34" charset="0"/>
              </a:rPr>
              <a:t>&gt; </a:t>
            </a:r>
            <a:r>
              <a:rPr lang="en-US" sz="1000" spc="25" dirty="0" smtClean="0">
                <a:latin typeface="Arial" panose="020B0604020202020204" pitchFamily="34" charset="0"/>
                <a:cs typeface="Arial" panose="020B0604020202020204" pitchFamily="34" charset="0"/>
              </a:rPr>
              <a:t>describe</a:t>
            </a:r>
            <a:r>
              <a:rPr lang="en-US" sz="1000" spc="20" dirty="0" smtClean="0">
                <a:latin typeface="Arial" panose="020B0604020202020204" pitchFamily="34" charset="0"/>
                <a:cs typeface="Arial" panose="020B0604020202020204" pitchFamily="34" charset="0"/>
              </a:rPr>
              <a:t> </a:t>
            </a:r>
            <a:r>
              <a:rPr lang="en-US" sz="1000" spc="25" dirty="0" err="1" smtClean="0">
                <a:latin typeface="Arial" panose="020B0604020202020204" pitchFamily="34" charset="0"/>
                <a:cs typeface="Arial" panose="020B0604020202020204" pitchFamily="34" charset="0"/>
              </a:rPr>
              <a:t>salariesgroup</a:t>
            </a:r>
            <a:endParaRPr lang="en-US" sz="1000" dirty="0" smtClean="0">
              <a:latin typeface="Arial" panose="020B0604020202020204" pitchFamily="34" charset="0"/>
              <a:cs typeface="Arial" panose="020B0604020202020204" pitchFamily="34" charset="0"/>
            </a:endParaRPr>
          </a:p>
          <a:p>
            <a:pPr marL="17780">
              <a:lnSpc>
                <a:spcPts val="1255"/>
              </a:lnSpc>
            </a:pPr>
            <a:r>
              <a:rPr lang="en-US" sz="1000" spc="25" dirty="0" err="1" smtClean="0">
                <a:latin typeface="Arial" panose="020B0604020202020204" pitchFamily="34" charset="0"/>
                <a:cs typeface="Arial" panose="020B0604020202020204" pitchFamily="34" charset="0"/>
              </a:rPr>
              <a:t>salariesgroup</a:t>
            </a:r>
            <a:r>
              <a:rPr lang="en-US" sz="1000" spc="25" dirty="0" smtClean="0">
                <a:latin typeface="Arial" panose="020B0604020202020204" pitchFamily="34" charset="0"/>
                <a:cs typeface="Arial" panose="020B0604020202020204" pitchFamily="34" charset="0"/>
              </a:rPr>
              <a:t>: {group: </a:t>
            </a:r>
            <a:r>
              <a:rPr lang="en-US" sz="1000" spc="25" dirty="0" err="1" smtClean="0">
                <a:latin typeface="Arial" panose="020B0604020202020204" pitchFamily="34" charset="0"/>
                <a:cs typeface="Arial" panose="020B0604020202020204" pitchFamily="34" charset="0"/>
              </a:rPr>
              <a:t>bytearray,salaries</a:t>
            </a:r>
            <a:r>
              <a:rPr lang="en-US" sz="1000" spc="25" dirty="0" smtClean="0">
                <a:latin typeface="Arial" panose="020B0604020202020204" pitchFamily="34" charset="0"/>
                <a:cs typeface="Arial" panose="020B0604020202020204" pitchFamily="34" charset="0"/>
              </a:rPr>
              <a:t>:</a:t>
            </a:r>
            <a:r>
              <a:rPr lang="en-US" sz="1000" spc="70" dirty="0" smtClean="0">
                <a:latin typeface="Arial" panose="020B0604020202020204" pitchFamily="34" charset="0"/>
                <a:cs typeface="Arial" panose="020B0604020202020204" pitchFamily="34" charset="0"/>
              </a:rPr>
              <a:t> </a:t>
            </a:r>
            <a:r>
              <a:rPr lang="en-US" sz="1000" spc="25" dirty="0" smtClean="0">
                <a:latin typeface="Arial" panose="020B0604020202020204" pitchFamily="34" charset="0"/>
                <a:cs typeface="Arial" panose="020B0604020202020204" pitchFamily="34" charset="0"/>
              </a:rPr>
              <a:t>{()}}</a:t>
            </a:r>
          </a:p>
          <a:p>
            <a:pPr marL="17780">
              <a:lnSpc>
                <a:spcPts val="1255"/>
              </a:lnSpc>
            </a:pPr>
            <a:endParaRPr lang="en-US" sz="1000" spc="25" dirty="0" smtClean="0">
              <a:latin typeface="Arial" panose="020B0604020202020204" pitchFamily="34" charset="0"/>
              <a:cs typeface="Arial" panose="020B0604020202020204" pitchFamily="34" charset="0"/>
            </a:endParaRPr>
          </a:p>
          <a:p>
            <a:pPr marL="17780">
              <a:lnSpc>
                <a:spcPts val="1255"/>
              </a:lnSpc>
            </a:pPr>
            <a:endParaRPr lang="en-US" sz="1000" dirty="0" smtClean="0">
              <a:latin typeface="Arial" panose="020B0604020202020204" pitchFamily="34" charset="0"/>
              <a:cs typeface="Arial" panose="020B0604020202020204" pitchFamily="34" charset="0"/>
            </a:endParaRPr>
          </a:p>
          <a:p>
            <a:pPr marL="0" marR="0" indent="0" algn="l" defTabSz="914342" rtl="0" eaLnBrk="1" fontAlgn="auto" latinLnBrk="0" hangingPunct="1">
              <a:lnSpc>
                <a:spcPct val="100000"/>
              </a:lnSpc>
              <a:spcBef>
                <a:spcPts val="0"/>
              </a:spcBef>
              <a:spcAft>
                <a:spcPts val="0"/>
              </a:spcAft>
              <a:buClrTx/>
              <a:buSzTx/>
              <a:buFontTx/>
              <a:buNone/>
              <a:tabLst/>
              <a:defRPr/>
            </a:pP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a:p>
            <a:pPr marL="12700" marR="0" indent="0" algn="l" defTabSz="914342" rtl="0" eaLnBrk="1" fontAlgn="auto" latinLnBrk="0" hangingPunct="1">
              <a:lnSpc>
                <a:spcPct val="100000"/>
              </a:lnSpc>
              <a:spcBef>
                <a:spcPts val="0"/>
              </a:spcBef>
              <a:spcAft>
                <a:spcPts val="0"/>
              </a:spcAft>
              <a:buClrTx/>
              <a:buSzTx/>
              <a:buFontTx/>
              <a:buNone/>
              <a:tabLst/>
              <a:defRPr/>
            </a:pPr>
            <a:endParaRPr lang="en-US" sz="1000" dirty="0" smtClean="0">
              <a:latin typeface="Arial" panose="020B0604020202020204" pitchFamily="34" charset="0"/>
              <a:cs typeface="Arial" panose="020B0604020202020204" pitchFamily="34" charset="0"/>
            </a:endParaRPr>
          </a:p>
          <a:p>
            <a:pPr marL="12700" marR="0" indent="0" algn="l" defTabSz="914342" rtl="0" eaLnBrk="1" fontAlgn="auto" latinLnBrk="0" hangingPunct="1">
              <a:lnSpc>
                <a:spcPct val="100000"/>
              </a:lnSpc>
              <a:spcBef>
                <a:spcPts val="0"/>
              </a:spcBef>
              <a:spcAft>
                <a:spcPts val="0"/>
              </a:spcAft>
              <a:buClrTx/>
              <a:buSzTx/>
              <a:buFontTx/>
              <a:buNone/>
              <a:tabLst/>
              <a:defRPr/>
            </a:pPr>
            <a:endParaRPr lang="en-US" sz="1000" dirty="0" smtClean="0">
              <a:latin typeface="Arial" panose="020B0604020202020204" pitchFamily="34" charset="0"/>
              <a:cs typeface="Arial" panose="020B0604020202020204" pitchFamily="34" charset="0"/>
            </a:endParaRPr>
          </a:p>
          <a:p>
            <a:pPr marL="12700">
              <a:lnSpc>
                <a:spcPct val="100000"/>
              </a:lnSpc>
            </a:pP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a:p>
            <a:endParaRPr lang="en-US" sz="1000"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6</a:t>
            </a:fld>
            <a:endParaRPr lang="en-US" dirty="0"/>
          </a:p>
        </p:txBody>
      </p:sp>
    </p:spTree>
    <p:extLst>
      <p:ext uri="{BB962C8B-B14F-4D97-AF65-F5344CB8AC3E}">
        <p14:creationId xmlns:p14="http://schemas.microsoft.com/office/powerpoint/2010/main" xmlns="" val="3186472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8</a:t>
            </a:fld>
            <a:endParaRPr lang="en-US" dirty="0"/>
          </a:p>
        </p:txBody>
      </p:sp>
    </p:spTree>
    <p:extLst>
      <p:ext uri="{BB962C8B-B14F-4D97-AF65-F5344CB8AC3E}">
        <p14:creationId xmlns:p14="http://schemas.microsoft.com/office/powerpoint/2010/main" xmlns="" val="818956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9</a:t>
            </a:fld>
            <a:endParaRPr lang="en-US" dirty="0"/>
          </a:p>
        </p:txBody>
      </p:sp>
    </p:spTree>
    <p:extLst>
      <p:ext uri="{BB962C8B-B14F-4D97-AF65-F5344CB8AC3E}">
        <p14:creationId xmlns:p14="http://schemas.microsoft.com/office/powerpoint/2010/main" xmlns="" val="851144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12700">
              <a:lnSpc>
                <a:spcPct val="100000"/>
              </a:lnSpc>
            </a:pPr>
            <a:r>
              <a:rPr lang="en-US" sz="1000" b="1" spc="-5" dirty="0" smtClean="0">
                <a:latin typeface="Arial" pitchFamily="34" charset="0"/>
                <a:cs typeface="Arial" pitchFamily="34" charset="0"/>
              </a:rPr>
              <a:t>The ORDER BY</a:t>
            </a:r>
            <a:r>
              <a:rPr lang="en-US" sz="1000" b="1" spc="-60" dirty="0" smtClean="0">
                <a:latin typeface="Arial" pitchFamily="34" charset="0"/>
                <a:cs typeface="Arial" pitchFamily="34" charset="0"/>
              </a:rPr>
              <a:t> </a:t>
            </a:r>
            <a:r>
              <a:rPr lang="en-US" sz="1000" b="1" spc="-5" dirty="0" smtClean="0">
                <a:latin typeface="Arial" pitchFamily="34" charset="0"/>
                <a:cs typeface="Arial" pitchFamily="34" charset="0"/>
              </a:rPr>
              <a:t>Operator</a:t>
            </a:r>
            <a:endParaRPr lang="en-US" sz="1000" dirty="0" smtClean="0">
              <a:latin typeface="Arial" pitchFamily="34" charset="0"/>
              <a:cs typeface="Arial" pitchFamily="34" charset="0"/>
            </a:endParaRPr>
          </a:p>
          <a:p>
            <a:pPr marL="12700">
              <a:lnSpc>
                <a:spcPct val="100000"/>
              </a:lnSpc>
              <a:spcBef>
                <a:spcPts val="1255"/>
              </a:spcBef>
            </a:pPr>
            <a:r>
              <a:rPr lang="en-US" sz="1000" dirty="0" smtClean="0">
                <a:latin typeface="Arial" pitchFamily="34" charset="0"/>
                <a:cs typeface="Arial" pitchFamily="34" charset="0"/>
              </a:rPr>
              <a:t>The </a:t>
            </a:r>
            <a:r>
              <a:rPr lang="en-US" sz="1000" b="1" dirty="0" smtClean="0">
                <a:latin typeface="Arial" pitchFamily="34" charset="0"/>
                <a:cs typeface="Arial" pitchFamily="34" charset="0"/>
              </a:rPr>
              <a:t>ORDER BY </a:t>
            </a:r>
            <a:r>
              <a:rPr lang="en-US" sz="1000" dirty="0" smtClean="0">
                <a:latin typeface="Arial" pitchFamily="34" charset="0"/>
                <a:cs typeface="Arial" pitchFamily="34" charset="0"/>
              </a:rPr>
              <a:t>command allows you to sort the data in a</a:t>
            </a:r>
            <a:r>
              <a:rPr lang="en-US" sz="1000" spc="-100" dirty="0" smtClean="0">
                <a:latin typeface="Arial" pitchFamily="34" charset="0"/>
                <a:cs typeface="Arial" pitchFamily="34" charset="0"/>
              </a:rPr>
              <a:t> </a:t>
            </a:r>
            <a:r>
              <a:rPr lang="en-US" sz="1000" dirty="0" smtClean="0">
                <a:latin typeface="Arial" pitchFamily="34" charset="0"/>
                <a:cs typeface="Arial" pitchFamily="34" charset="0"/>
              </a:rPr>
              <a:t>relation:</a:t>
            </a:r>
          </a:p>
          <a:p>
            <a:pPr marL="17780">
              <a:lnSpc>
                <a:spcPts val="1090"/>
              </a:lnSpc>
            </a:pPr>
            <a:r>
              <a:rPr lang="en-US" sz="1000" spc="25" dirty="0" smtClean="0">
                <a:latin typeface="Arial" pitchFamily="34" charset="0"/>
                <a:cs typeface="Arial" pitchFamily="34" charset="0"/>
              </a:rPr>
              <a:t>salaries </a:t>
            </a:r>
            <a:r>
              <a:rPr lang="en-US" sz="1000" spc="15" dirty="0" smtClean="0">
                <a:latin typeface="Arial" pitchFamily="34" charset="0"/>
                <a:cs typeface="Arial" pitchFamily="34" charset="0"/>
              </a:rPr>
              <a:t>= </a:t>
            </a:r>
            <a:r>
              <a:rPr lang="en-US" sz="1000" spc="25" dirty="0" smtClean="0">
                <a:latin typeface="Arial" pitchFamily="34" charset="0"/>
                <a:cs typeface="Arial" pitchFamily="34" charset="0"/>
              </a:rPr>
              <a:t>LOAD 'salaries.txt' USING </a:t>
            </a:r>
            <a:r>
              <a:rPr lang="en-US" sz="1000" spc="25" dirty="0" err="1" smtClean="0">
                <a:latin typeface="Arial" pitchFamily="34" charset="0"/>
                <a:cs typeface="Arial" pitchFamily="34" charset="0"/>
              </a:rPr>
              <a:t>PigStorage</a:t>
            </a:r>
            <a:r>
              <a:rPr lang="en-US" sz="1000" spc="25" dirty="0" smtClean="0">
                <a:latin typeface="Arial" pitchFamily="34" charset="0"/>
                <a:cs typeface="Arial" pitchFamily="34" charset="0"/>
              </a:rPr>
              <a:t>(',')</a:t>
            </a:r>
            <a:r>
              <a:rPr lang="en-US" sz="1000" spc="114" dirty="0" smtClean="0">
                <a:latin typeface="Arial" pitchFamily="34" charset="0"/>
                <a:cs typeface="Arial" pitchFamily="34" charset="0"/>
              </a:rPr>
              <a:t> </a:t>
            </a:r>
            <a:r>
              <a:rPr lang="en-US" sz="1000" spc="25" dirty="0" smtClean="0">
                <a:latin typeface="Arial" pitchFamily="34" charset="0"/>
                <a:cs typeface="Arial" pitchFamily="34" charset="0"/>
              </a:rPr>
              <a:t>AS</a:t>
            </a:r>
            <a:endParaRPr lang="en-US" sz="1000" dirty="0" smtClean="0">
              <a:latin typeface="Arial" pitchFamily="34" charset="0"/>
              <a:cs typeface="Arial" pitchFamily="34" charset="0"/>
            </a:endParaRPr>
          </a:p>
          <a:p>
            <a:pPr marL="17780" marR="93345" indent="335280">
              <a:lnSpc>
                <a:spcPts val="1250"/>
              </a:lnSpc>
              <a:spcBef>
                <a:spcPts val="45"/>
              </a:spcBef>
            </a:pPr>
            <a:r>
              <a:rPr lang="en-US" sz="1000" spc="25" dirty="0" smtClean="0">
                <a:latin typeface="Arial" pitchFamily="34" charset="0"/>
                <a:cs typeface="Arial" pitchFamily="34" charset="0"/>
              </a:rPr>
              <a:t>(</a:t>
            </a:r>
            <a:r>
              <a:rPr lang="en-US" sz="1000" spc="25" dirty="0" err="1" smtClean="0">
                <a:latin typeface="Arial" pitchFamily="34" charset="0"/>
                <a:cs typeface="Arial" pitchFamily="34" charset="0"/>
              </a:rPr>
              <a:t>gender:chararray,age:int,salary:double,zip:chararray</a:t>
            </a:r>
            <a:r>
              <a:rPr lang="en-US" sz="1000" spc="25" dirty="0" smtClean="0">
                <a:latin typeface="Arial" pitchFamily="34" charset="0"/>
                <a:cs typeface="Arial" pitchFamily="34" charset="0"/>
              </a:rPr>
              <a:t>);  </a:t>
            </a:r>
            <a:r>
              <a:rPr lang="en-US" sz="1000" spc="25" dirty="0" err="1" smtClean="0">
                <a:latin typeface="Arial" pitchFamily="34" charset="0"/>
                <a:cs typeface="Arial" pitchFamily="34" charset="0"/>
              </a:rPr>
              <a:t>byage</a:t>
            </a:r>
            <a:r>
              <a:rPr lang="en-US" sz="1000" spc="25" dirty="0" smtClean="0">
                <a:latin typeface="Arial" pitchFamily="34" charset="0"/>
                <a:cs typeface="Arial" pitchFamily="34" charset="0"/>
              </a:rPr>
              <a:t> </a:t>
            </a:r>
            <a:r>
              <a:rPr lang="en-US" sz="1000" spc="15" dirty="0" smtClean="0">
                <a:latin typeface="Arial" pitchFamily="34" charset="0"/>
                <a:cs typeface="Arial" pitchFamily="34" charset="0"/>
              </a:rPr>
              <a:t>= </a:t>
            </a:r>
            <a:r>
              <a:rPr lang="en-US" sz="1000" b="1" spc="25" dirty="0" smtClean="0">
                <a:latin typeface="Arial" pitchFamily="34" charset="0"/>
                <a:cs typeface="Arial" pitchFamily="34" charset="0"/>
              </a:rPr>
              <a:t>ORDER salaries </a:t>
            </a:r>
            <a:r>
              <a:rPr lang="en-US" sz="1000" b="1" spc="20" dirty="0" smtClean="0">
                <a:latin typeface="Arial" pitchFamily="34" charset="0"/>
                <a:cs typeface="Arial" pitchFamily="34" charset="0"/>
              </a:rPr>
              <a:t>BY age</a:t>
            </a:r>
            <a:r>
              <a:rPr lang="en-US" sz="1000" b="1" spc="75" dirty="0" smtClean="0">
                <a:latin typeface="Arial" pitchFamily="34" charset="0"/>
                <a:cs typeface="Arial" pitchFamily="34" charset="0"/>
              </a:rPr>
              <a:t> </a:t>
            </a:r>
            <a:r>
              <a:rPr lang="en-US" sz="1000" b="1" spc="25" dirty="0" smtClean="0">
                <a:latin typeface="Arial" pitchFamily="34" charset="0"/>
                <a:cs typeface="Arial" pitchFamily="34" charset="0"/>
              </a:rPr>
              <a:t>ASC</a:t>
            </a:r>
            <a:r>
              <a:rPr lang="en-US" sz="1000" spc="25" dirty="0" smtClean="0">
                <a:latin typeface="Arial" pitchFamily="34" charset="0"/>
                <a:cs typeface="Arial" pitchFamily="34" charset="0"/>
              </a:rPr>
              <a:t>;</a:t>
            </a:r>
            <a:endParaRPr lang="en-US" sz="1000" dirty="0" smtClean="0">
              <a:latin typeface="Arial" pitchFamily="34" charset="0"/>
              <a:cs typeface="Arial" pitchFamily="34" charset="0"/>
            </a:endParaRPr>
          </a:p>
          <a:p>
            <a:endParaRPr lang="en-US" sz="1000" dirty="0" smtClean="0">
              <a:latin typeface="Arial" pitchFamily="34" charset="0"/>
              <a:cs typeface="Arial" pitchFamily="34" charset="0"/>
            </a:endParaRPr>
          </a:p>
          <a:p>
            <a:pPr marL="0" marR="0" indent="0" algn="l" defTabSz="914342"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The records in the </a:t>
            </a:r>
            <a:r>
              <a:rPr lang="en-US" sz="1000" b="1" dirty="0" err="1" smtClean="0">
                <a:latin typeface="Arial" pitchFamily="34" charset="0"/>
                <a:cs typeface="Arial" pitchFamily="34" charset="0"/>
              </a:rPr>
              <a:t>byage</a:t>
            </a:r>
            <a:r>
              <a:rPr lang="en-US" sz="1000" b="1" dirty="0" smtClean="0">
                <a:latin typeface="Arial" pitchFamily="34" charset="0"/>
                <a:cs typeface="Arial" pitchFamily="34" charset="0"/>
              </a:rPr>
              <a:t> </a:t>
            </a:r>
            <a:r>
              <a:rPr lang="en-US" sz="1000" dirty="0" smtClean="0">
                <a:latin typeface="Arial" pitchFamily="34" charset="0"/>
                <a:cs typeface="Arial" pitchFamily="34" charset="0"/>
              </a:rPr>
              <a:t>relation will be sorted by</a:t>
            </a:r>
            <a:r>
              <a:rPr lang="en-US" sz="1000" spc="-110" dirty="0" smtClean="0">
                <a:latin typeface="Arial" pitchFamily="34" charset="0"/>
                <a:cs typeface="Arial" pitchFamily="34" charset="0"/>
              </a:rPr>
              <a:t> </a:t>
            </a:r>
            <a:r>
              <a:rPr lang="en-US" sz="1000" dirty="0" smtClean="0">
                <a:latin typeface="Arial" pitchFamily="34" charset="0"/>
                <a:cs typeface="Arial" pitchFamily="34" charset="0"/>
              </a:rPr>
              <a:t>age:</a:t>
            </a:r>
          </a:p>
          <a:p>
            <a:pPr marL="17780" algn="just">
              <a:lnSpc>
                <a:spcPts val="1090"/>
              </a:lnSpc>
            </a:pPr>
            <a:r>
              <a:rPr lang="en-US" sz="1000" spc="25" dirty="0" smtClean="0">
                <a:latin typeface="Arial" pitchFamily="34" charset="0"/>
                <a:cs typeface="Arial" pitchFamily="34" charset="0"/>
              </a:rPr>
              <a:t>(M,19,0.0,95050)</a:t>
            </a:r>
            <a:endParaRPr lang="en-US" sz="1000" dirty="0" smtClean="0">
              <a:latin typeface="Arial" pitchFamily="34" charset="0"/>
              <a:cs typeface="Arial" pitchFamily="34" charset="0"/>
            </a:endParaRPr>
          </a:p>
          <a:p>
            <a:pPr marL="17780" marR="3362960" algn="just">
              <a:lnSpc>
                <a:spcPts val="1250"/>
              </a:lnSpc>
              <a:spcBef>
                <a:spcPts val="45"/>
              </a:spcBef>
            </a:pPr>
            <a:r>
              <a:rPr lang="en-US" sz="1000" spc="25" dirty="0" smtClean="0">
                <a:latin typeface="Arial" pitchFamily="34" charset="0"/>
                <a:cs typeface="Arial" pitchFamily="34" charset="0"/>
              </a:rPr>
              <a:t>(F,22,90000.0,95102)  </a:t>
            </a:r>
          </a:p>
          <a:p>
            <a:pPr marL="17780" marR="3362960" algn="just">
              <a:lnSpc>
                <a:spcPts val="1250"/>
              </a:lnSpc>
              <a:spcBef>
                <a:spcPts val="45"/>
              </a:spcBef>
            </a:pPr>
            <a:r>
              <a:rPr lang="en-US" sz="1000" spc="25" dirty="0" smtClean="0">
                <a:latin typeface="Arial" pitchFamily="34" charset="0"/>
                <a:cs typeface="Arial" pitchFamily="34" charset="0"/>
              </a:rPr>
              <a:t>(M,23,89000.0,95105)  </a:t>
            </a:r>
          </a:p>
          <a:p>
            <a:pPr marL="17780" marR="3362960" algn="just">
              <a:lnSpc>
                <a:spcPts val="1250"/>
              </a:lnSpc>
              <a:spcBef>
                <a:spcPts val="45"/>
              </a:spcBef>
            </a:pPr>
            <a:r>
              <a:rPr lang="en-US" sz="1000" spc="25" dirty="0" smtClean="0">
                <a:latin typeface="Arial" pitchFamily="34" charset="0"/>
                <a:cs typeface="Arial" pitchFamily="34" charset="0"/>
              </a:rPr>
              <a:t>(M,23,64000.0,94041)  </a:t>
            </a:r>
          </a:p>
          <a:p>
            <a:pPr marL="17780" marR="3362960" algn="just">
              <a:lnSpc>
                <a:spcPts val="1250"/>
              </a:lnSpc>
              <a:spcBef>
                <a:spcPts val="45"/>
              </a:spcBef>
            </a:pPr>
            <a:r>
              <a:rPr lang="en-US" sz="1000" spc="25" dirty="0" smtClean="0">
                <a:latin typeface="Arial" pitchFamily="34" charset="0"/>
                <a:cs typeface="Arial" pitchFamily="34" charset="0"/>
              </a:rPr>
              <a:t>(F,30,10000.0,95101)  </a:t>
            </a:r>
          </a:p>
          <a:p>
            <a:pPr marL="17780" marR="3362960" algn="just">
              <a:lnSpc>
                <a:spcPts val="1250"/>
              </a:lnSpc>
              <a:spcBef>
                <a:spcPts val="45"/>
              </a:spcBef>
            </a:pPr>
            <a:r>
              <a:rPr lang="en-US" sz="1000" spc="25" dirty="0" smtClean="0">
                <a:latin typeface="Arial" pitchFamily="34" charset="0"/>
                <a:cs typeface="Arial" pitchFamily="34" charset="0"/>
              </a:rPr>
              <a:t>(M,31,95000.0,94041)</a:t>
            </a:r>
          </a:p>
          <a:p>
            <a:pPr marL="17780" marR="3362960" algn="just">
              <a:lnSpc>
                <a:spcPts val="1250"/>
              </a:lnSpc>
              <a:spcBef>
                <a:spcPts val="45"/>
              </a:spcBef>
            </a:pPr>
            <a:endParaRPr lang="en-US" sz="1000" spc="25" dirty="0" smtClean="0">
              <a:latin typeface="Arial" pitchFamily="34" charset="0"/>
              <a:cs typeface="Arial" pitchFamily="34" charset="0"/>
            </a:endParaRPr>
          </a:p>
          <a:p>
            <a:pPr marL="17780" marR="3362960" indent="0" algn="just" defTabSz="914342" rtl="0" eaLnBrk="1" fontAlgn="auto" latinLnBrk="0" hangingPunct="1">
              <a:lnSpc>
                <a:spcPts val="1250"/>
              </a:lnSpc>
              <a:spcBef>
                <a:spcPts val="45"/>
              </a:spcBef>
              <a:spcAft>
                <a:spcPts val="0"/>
              </a:spcAft>
              <a:buClrTx/>
              <a:buSzTx/>
              <a:buFontTx/>
              <a:buNone/>
              <a:tabLst/>
              <a:defRPr/>
            </a:pPr>
            <a:r>
              <a:rPr lang="en-US" sz="1000" dirty="0" smtClean="0">
                <a:latin typeface="Arial" pitchFamily="34" charset="0"/>
                <a:cs typeface="Arial" pitchFamily="34" charset="0"/>
              </a:rPr>
              <a:t>You can use </a:t>
            </a:r>
            <a:r>
              <a:rPr lang="en-US" sz="1000" b="1" spc="-5" dirty="0" smtClean="0">
                <a:latin typeface="Arial" pitchFamily="34" charset="0"/>
                <a:cs typeface="Arial" pitchFamily="34" charset="0"/>
              </a:rPr>
              <a:t>DESC </a:t>
            </a:r>
            <a:r>
              <a:rPr lang="en-US" sz="1000" dirty="0" smtClean="0">
                <a:latin typeface="Arial" pitchFamily="34" charset="0"/>
                <a:cs typeface="Arial" pitchFamily="34" charset="0"/>
              </a:rPr>
              <a:t>or </a:t>
            </a:r>
            <a:r>
              <a:rPr lang="en-US" sz="1000" b="1" dirty="0" smtClean="0">
                <a:latin typeface="Arial" pitchFamily="34" charset="0"/>
                <a:cs typeface="Arial" pitchFamily="34" charset="0"/>
              </a:rPr>
              <a:t>ASC </a:t>
            </a:r>
            <a:r>
              <a:rPr lang="en-US" sz="1000" dirty="0" smtClean="0">
                <a:latin typeface="Arial" pitchFamily="34" charset="0"/>
                <a:cs typeface="Arial" pitchFamily="34" charset="0"/>
              </a:rPr>
              <a:t>in the </a:t>
            </a:r>
            <a:r>
              <a:rPr lang="en-US" sz="1000" b="1" dirty="0" smtClean="0">
                <a:latin typeface="Arial" pitchFamily="34" charset="0"/>
                <a:cs typeface="Arial" pitchFamily="34" charset="0"/>
              </a:rPr>
              <a:t>BY </a:t>
            </a:r>
            <a:r>
              <a:rPr lang="en-US" sz="1000" dirty="0" smtClean="0">
                <a:latin typeface="Arial" pitchFamily="34" charset="0"/>
                <a:cs typeface="Arial" pitchFamily="34" charset="0"/>
              </a:rPr>
              <a:t>clause. You can also order by multiple fields.</a:t>
            </a:r>
            <a:r>
              <a:rPr lang="en-US" sz="1000" spc="-90" dirty="0" smtClean="0">
                <a:latin typeface="Arial" pitchFamily="34" charset="0"/>
                <a:cs typeface="Arial" pitchFamily="34" charset="0"/>
              </a:rPr>
              <a:t> </a:t>
            </a:r>
            <a:r>
              <a:rPr lang="en-US" sz="1000" dirty="0" smtClean="0">
                <a:latin typeface="Arial" pitchFamily="34" charset="0"/>
                <a:cs typeface="Arial" pitchFamily="34" charset="0"/>
              </a:rPr>
              <a:t>For  example:</a:t>
            </a:r>
          </a:p>
          <a:p>
            <a:pPr marL="17780" marR="3362960" algn="just">
              <a:lnSpc>
                <a:spcPts val="1250"/>
              </a:lnSpc>
              <a:spcBef>
                <a:spcPts val="45"/>
              </a:spcBef>
            </a:pPr>
            <a:endParaRPr lang="en-US" sz="1000" dirty="0" smtClean="0">
              <a:latin typeface="Arial" pitchFamily="34" charset="0"/>
              <a:cs typeface="Arial" pitchFamily="34" charset="0"/>
            </a:endParaRPr>
          </a:p>
          <a:p>
            <a:pPr marL="17780" marR="3362960" indent="0" algn="just" defTabSz="914342" rtl="0" eaLnBrk="1" fontAlgn="auto" latinLnBrk="0" hangingPunct="1">
              <a:lnSpc>
                <a:spcPts val="1250"/>
              </a:lnSpc>
              <a:spcBef>
                <a:spcPts val="45"/>
              </a:spcBef>
              <a:spcAft>
                <a:spcPts val="0"/>
              </a:spcAft>
              <a:buClrTx/>
              <a:buSzTx/>
              <a:buFontTx/>
              <a:buNone/>
              <a:tabLst/>
              <a:defRPr/>
            </a:pPr>
            <a:r>
              <a:rPr lang="en-US" sz="1000" spc="25" dirty="0" err="1" smtClean="0">
                <a:latin typeface="Arial" pitchFamily="34" charset="0"/>
                <a:cs typeface="Arial" pitchFamily="34" charset="0"/>
              </a:rPr>
              <a:t>agesalary</a:t>
            </a:r>
            <a:r>
              <a:rPr lang="en-US" sz="1000" spc="25" dirty="0" smtClean="0">
                <a:latin typeface="Arial" pitchFamily="34" charset="0"/>
                <a:cs typeface="Arial" pitchFamily="34" charset="0"/>
              </a:rPr>
              <a:t> </a:t>
            </a:r>
            <a:r>
              <a:rPr lang="en-US" sz="1000" spc="15" dirty="0" smtClean="0">
                <a:latin typeface="Arial" pitchFamily="34" charset="0"/>
                <a:cs typeface="Arial" pitchFamily="34" charset="0"/>
              </a:rPr>
              <a:t>= </a:t>
            </a:r>
            <a:r>
              <a:rPr lang="en-US" sz="1000" spc="25" dirty="0" smtClean="0">
                <a:latin typeface="Arial" pitchFamily="34" charset="0"/>
                <a:cs typeface="Arial" pitchFamily="34" charset="0"/>
              </a:rPr>
              <a:t>ORDER salaries </a:t>
            </a:r>
            <a:r>
              <a:rPr lang="en-US" sz="1000" b="1" spc="20" dirty="0" smtClean="0">
                <a:latin typeface="Arial" pitchFamily="34" charset="0"/>
                <a:cs typeface="Arial" pitchFamily="34" charset="0"/>
              </a:rPr>
              <a:t>BY age </a:t>
            </a:r>
            <a:r>
              <a:rPr lang="en-US" sz="1000" b="1" spc="25" dirty="0" smtClean="0">
                <a:latin typeface="Arial" pitchFamily="34" charset="0"/>
                <a:cs typeface="Arial" pitchFamily="34" charset="0"/>
              </a:rPr>
              <a:t>ASC, salary</a:t>
            </a:r>
            <a:r>
              <a:rPr lang="en-US" sz="1000" b="1" spc="130" dirty="0" smtClean="0">
                <a:latin typeface="Arial" pitchFamily="34" charset="0"/>
                <a:cs typeface="Arial" pitchFamily="34" charset="0"/>
              </a:rPr>
              <a:t> </a:t>
            </a:r>
            <a:r>
              <a:rPr lang="en-US" sz="1000" b="1" spc="25" dirty="0" smtClean="0">
                <a:latin typeface="Arial" pitchFamily="34" charset="0"/>
                <a:cs typeface="Arial" pitchFamily="34" charset="0"/>
              </a:rPr>
              <a:t>ASC</a:t>
            </a:r>
            <a:r>
              <a:rPr lang="en-US" sz="1000" spc="25" dirty="0" smtClean="0">
                <a:latin typeface="Arial" pitchFamily="34" charset="0"/>
                <a:cs typeface="Arial" pitchFamily="34" charset="0"/>
              </a:rPr>
              <a:t>;</a:t>
            </a:r>
            <a:endParaRPr lang="en-US" sz="1000" dirty="0" smtClean="0">
              <a:latin typeface="Arial" pitchFamily="34" charset="0"/>
              <a:cs typeface="Arial" pitchFamily="34" charset="0"/>
            </a:endParaRPr>
          </a:p>
          <a:p>
            <a:pPr marL="17780" marR="3362960" algn="just">
              <a:lnSpc>
                <a:spcPts val="1250"/>
              </a:lnSpc>
              <a:spcBef>
                <a:spcPts val="45"/>
              </a:spcBef>
            </a:pPr>
            <a:endParaRPr lang="en-US" sz="1000" dirty="0" smtClean="0">
              <a:latin typeface="Arial" pitchFamily="34" charset="0"/>
              <a:cs typeface="Arial" pitchFamily="34" charset="0"/>
            </a:endParaRPr>
          </a:p>
          <a:p>
            <a:pPr marL="17780" marR="3362960" indent="0" algn="just" defTabSz="914342" rtl="0" eaLnBrk="1" fontAlgn="auto" latinLnBrk="0" hangingPunct="1">
              <a:lnSpc>
                <a:spcPts val="1250"/>
              </a:lnSpc>
              <a:spcBef>
                <a:spcPts val="45"/>
              </a:spcBef>
              <a:spcAft>
                <a:spcPts val="0"/>
              </a:spcAft>
              <a:buClrTx/>
              <a:buSzTx/>
              <a:buFontTx/>
              <a:buNone/>
              <a:tabLst/>
              <a:defRPr/>
            </a:pPr>
            <a:r>
              <a:rPr lang="en-US" sz="1000" dirty="0" smtClean="0">
                <a:latin typeface="Arial" pitchFamily="34" charset="0"/>
                <a:cs typeface="Arial" pitchFamily="34" charset="0"/>
              </a:rPr>
              <a:t>The output is similar to </a:t>
            </a:r>
            <a:r>
              <a:rPr lang="en-US" sz="1000" b="1" spc="-5" dirty="0" err="1" smtClean="0">
                <a:latin typeface="Arial" pitchFamily="34" charset="0"/>
                <a:cs typeface="Arial" pitchFamily="34" charset="0"/>
              </a:rPr>
              <a:t>byage</a:t>
            </a:r>
            <a:r>
              <a:rPr lang="en-US" sz="1000" spc="-5" dirty="0" smtClean="0">
                <a:latin typeface="Arial" pitchFamily="34" charset="0"/>
                <a:cs typeface="Arial" pitchFamily="34" charset="0"/>
              </a:rPr>
              <a:t>, </a:t>
            </a:r>
            <a:r>
              <a:rPr lang="en-US" sz="1000" dirty="0" smtClean="0">
                <a:latin typeface="Arial" pitchFamily="34" charset="0"/>
                <a:cs typeface="Arial" pitchFamily="34" charset="0"/>
              </a:rPr>
              <a:t>except the </a:t>
            </a:r>
            <a:r>
              <a:rPr lang="en-US" sz="1000" b="1" dirty="0" smtClean="0">
                <a:latin typeface="Arial" pitchFamily="34" charset="0"/>
                <a:cs typeface="Arial" pitchFamily="34" charset="0"/>
              </a:rPr>
              <a:t>salary </a:t>
            </a:r>
            <a:r>
              <a:rPr lang="en-US" sz="1000" dirty="0" smtClean="0">
                <a:latin typeface="Arial" pitchFamily="34" charset="0"/>
                <a:cs typeface="Arial" pitchFamily="34" charset="0"/>
              </a:rPr>
              <a:t>field is sorted ascending. Compare</a:t>
            </a:r>
            <a:r>
              <a:rPr lang="en-US" sz="1000" spc="-85" dirty="0" smtClean="0">
                <a:latin typeface="Arial" pitchFamily="34" charset="0"/>
                <a:cs typeface="Arial" pitchFamily="34" charset="0"/>
              </a:rPr>
              <a:t> </a:t>
            </a:r>
            <a:r>
              <a:rPr lang="en-US" sz="1000" dirty="0" smtClean="0">
                <a:latin typeface="Arial" pitchFamily="34" charset="0"/>
                <a:cs typeface="Arial" pitchFamily="34" charset="0"/>
              </a:rPr>
              <a:t>the  two outputs of the records with age =</a:t>
            </a:r>
            <a:r>
              <a:rPr lang="en-US" sz="1000" spc="-100" dirty="0" smtClean="0">
                <a:latin typeface="Arial" pitchFamily="34" charset="0"/>
                <a:cs typeface="Arial" pitchFamily="34" charset="0"/>
              </a:rPr>
              <a:t> </a:t>
            </a:r>
            <a:r>
              <a:rPr lang="en-US" sz="1000" dirty="0" smtClean="0">
                <a:latin typeface="Arial" pitchFamily="34" charset="0"/>
                <a:cs typeface="Arial" pitchFamily="34" charset="0"/>
              </a:rPr>
              <a:t>23:</a:t>
            </a:r>
          </a:p>
          <a:p>
            <a:pPr marL="17780" marR="3362960" algn="just">
              <a:lnSpc>
                <a:spcPts val="1250"/>
              </a:lnSpc>
              <a:spcBef>
                <a:spcPts val="45"/>
              </a:spcBef>
            </a:pPr>
            <a:endParaRPr lang="en-US" sz="1000" dirty="0" smtClean="0">
              <a:latin typeface="Arial" pitchFamily="34" charset="0"/>
              <a:cs typeface="Arial" pitchFamily="34" charset="0"/>
            </a:endParaRPr>
          </a:p>
          <a:p>
            <a:pPr marL="17780" algn="just">
              <a:lnSpc>
                <a:spcPts val="1090"/>
              </a:lnSpc>
            </a:pPr>
            <a:r>
              <a:rPr lang="en-US" sz="1000" spc="25" dirty="0" smtClean="0">
                <a:latin typeface="Arial" pitchFamily="34" charset="0"/>
                <a:cs typeface="Arial" pitchFamily="34" charset="0"/>
              </a:rPr>
              <a:t>(M,19,0.0,95050)</a:t>
            </a:r>
            <a:endParaRPr lang="en-US" sz="1000" dirty="0" smtClean="0">
              <a:latin typeface="Arial" pitchFamily="34" charset="0"/>
              <a:cs typeface="Arial" pitchFamily="34" charset="0"/>
            </a:endParaRPr>
          </a:p>
          <a:p>
            <a:pPr marL="17780" marR="3362960" algn="just">
              <a:lnSpc>
                <a:spcPts val="1250"/>
              </a:lnSpc>
              <a:spcBef>
                <a:spcPts val="40"/>
              </a:spcBef>
            </a:pPr>
            <a:r>
              <a:rPr lang="en-US" sz="1000" spc="25" dirty="0" smtClean="0">
                <a:latin typeface="Arial" pitchFamily="34" charset="0"/>
                <a:cs typeface="Arial" pitchFamily="34" charset="0"/>
              </a:rPr>
              <a:t>(F,22,90000.0,95102)  (M,23,64000.0,94041)  (M,23,89000.0,95105)  (F,30,10000.0,95101)  (M,31,95000.0,94041)</a:t>
            </a:r>
            <a:endParaRPr lang="en-US" sz="1000" dirty="0" smtClean="0">
              <a:latin typeface="Arial" pitchFamily="34" charset="0"/>
              <a:cs typeface="Arial" pitchFamily="34" charset="0"/>
            </a:endParaRPr>
          </a:p>
          <a:p>
            <a:pPr marL="17780" marR="3362960" algn="just">
              <a:lnSpc>
                <a:spcPts val="1250"/>
              </a:lnSpc>
              <a:spcBef>
                <a:spcPts val="45"/>
              </a:spcBef>
            </a:pPr>
            <a:endParaRPr lang="en-US" sz="1000" dirty="0" smtClean="0">
              <a:latin typeface="Arial" pitchFamily="34" charset="0"/>
              <a:cs typeface="Arial" pitchFamily="34" charset="0"/>
            </a:endParaRPr>
          </a:p>
          <a:p>
            <a:pPr marL="170180" marR="311785">
              <a:lnSpc>
                <a:spcPct val="101699"/>
              </a:lnSpc>
            </a:pPr>
            <a:r>
              <a:rPr lang="en-US" sz="1000" b="1" spc="-5" dirty="0" smtClean="0">
                <a:latin typeface="Arial" pitchFamily="34" charset="0"/>
                <a:cs typeface="Arial" pitchFamily="34" charset="0"/>
              </a:rPr>
              <a:t>NOTE</a:t>
            </a:r>
            <a:r>
              <a:rPr lang="en-US" sz="1000" spc="-5" dirty="0" smtClean="0">
                <a:latin typeface="Arial" pitchFamily="34" charset="0"/>
                <a:cs typeface="Arial" pitchFamily="34" charset="0"/>
              </a:rPr>
              <a:t>: </a:t>
            </a:r>
            <a:r>
              <a:rPr lang="en-US" sz="1000" dirty="0" smtClean="0">
                <a:latin typeface="Arial" pitchFamily="34" charset="0"/>
                <a:cs typeface="Arial" pitchFamily="34" charset="0"/>
              </a:rPr>
              <a:t>The resulting output of an </a:t>
            </a:r>
            <a:r>
              <a:rPr lang="en-US" sz="1000" b="1" dirty="0" smtClean="0">
                <a:latin typeface="Arial" pitchFamily="34" charset="0"/>
                <a:cs typeface="Arial" pitchFamily="34" charset="0"/>
              </a:rPr>
              <a:t>ORDER BY </a:t>
            </a:r>
            <a:r>
              <a:rPr lang="en-US" sz="1000" dirty="0" smtClean="0">
                <a:latin typeface="Arial" pitchFamily="34" charset="0"/>
                <a:cs typeface="Arial" pitchFamily="34" charset="0"/>
              </a:rPr>
              <a:t>relation is a </a:t>
            </a:r>
            <a:r>
              <a:rPr lang="en-US" sz="1000" i="1" dirty="0" smtClean="0">
                <a:latin typeface="Arial" pitchFamily="34" charset="0"/>
                <a:cs typeface="Arial" pitchFamily="34" charset="0"/>
              </a:rPr>
              <a:t>total </a:t>
            </a:r>
            <a:r>
              <a:rPr lang="en-US" sz="1000" i="1" spc="-5" dirty="0" smtClean="0">
                <a:latin typeface="Arial" pitchFamily="34" charset="0"/>
                <a:cs typeface="Arial" pitchFamily="34" charset="0"/>
              </a:rPr>
              <a:t>ordering</a:t>
            </a:r>
            <a:r>
              <a:rPr lang="en-US" sz="1000" spc="-5" dirty="0" smtClean="0">
                <a:latin typeface="Arial" pitchFamily="34" charset="0"/>
                <a:cs typeface="Arial" pitchFamily="34" charset="0"/>
              </a:rPr>
              <a:t>,  </a:t>
            </a:r>
            <a:r>
              <a:rPr lang="en-US" sz="1000" dirty="0" smtClean="0">
                <a:latin typeface="Arial" pitchFamily="34" charset="0"/>
                <a:cs typeface="Arial" pitchFamily="34" charset="0"/>
              </a:rPr>
              <a:t>which means the data will be sorted across all output files. In other words,  </a:t>
            </a:r>
            <a:r>
              <a:rPr lang="en-US" sz="1000" b="1" spc="-95" dirty="0" smtClean="0">
                <a:latin typeface="Arial" pitchFamily="34" charset="0"/>
                <a:cs typeface="Arial" pitchFamily="34" charset="0"/>
              </a:rPr>
              <a:t>part-­‐r-­‐00000 </a:t>
            </a:r>
            <a:r>
              <a:rPr lang="en-US" sz="1000" dirty="0" smtClean="0">
                <a:latin typeface="Arial" pitchFamily="34" charset="0"/>
                <a:cs typeface="Arial" pitchFamily="34" charset="0"/>
              </a:rPr>
              <a:t>will contain the first set of ordered </a:t>
            </a:r>
            <a:r>
              <a:rPr lang="en-US" sz="1000" dirty="0" err="1" smtClean="0">
                <a:latin typeface="Arial" pitchFamily="34" charset="0"/>
                <a:cs typeface="Arial" pitchFamily="34" charset="0"/>
              </a:rPr>
              <a:t>tuples</a:t>
            </a:r>
            <a:r>
              <a:rPr lang="en-US" sz="1000" dirty="0" smtClean="0">
                <a:latin typeface="Arial" pitchFamily="34" charset="0"/>
                <a:cs typeface="Arial" pitchFamily="34" charset="0"/>
              </a:rPr>
              <a:t>, then </a:t>
            </a:r>
            <a:r>
              <a:rPr lang="en-US" sz="1000" b="1" spc="-95" dirty="0" smtClean="0">
                <a:latin typeface="Arial" pitchFamily="34" charset="0"/>
                <a:cs typeface="Arial" pitchFamily="34" charset="0"/>
              </a:rPr>
              <a:t>part-­‐r-­‐00001  </a:t>
            </a:r>
            <a:r>
              <a:rPr lang="en-US" sz="1000" dirty="0" smtClean="0">
                <a:latin typeface="Arial" pitchFamily="34" charset="0"/>
                <a:cs typeface="Arial" pitchFamily="34" charset="0"/>
              </a:rPr>
              <a:t>will continue where the first records left off, and so</a:t>
            </a:r>
            <a:r>
              <a:rPr lang="en-US" sz="1000" spc="-90" dirty="0" smtClean="0">
                <a:latin typeface="Arial" pitchFamily="34" charset="0"/>
                <a:cs typeface="Arial" pitchFamily="34" charset="0"/>
              </a:rPr>
              <a:t> </a:t>
            </a:r>
            <a:r>
              <a:rPr lang="en-US" sz="1000" spc="-5" dirty="0" smtClean="0">
                <a:latin typeface="Arial" pitchFamily="34" charset="0"/>
                <a:cs typeface="Arial" pitchFamily="34" charset="0"/>
              </a:rPr>
              <a:t>on.</a:t>
            </a:r>
            <a:endParaRPr lang="en-US" sz="1000" dirty="0" smtClean="0">
              <a:latin typeface="Arial" pitchFamily="34" charset="0"/>
              <a:cs typeface="Arial" pitchFamily="34" charset="0"/>
            </a:endParaRPr>
          </a:p>
          <a:p>
            <a:pPr marL="17780" marR="3362960" algn="just">
              <a:lnSpc>
                <a:spcPts val="1250"/>
              </a:lnSpc>
              <a:spcBef>
                <a:spcPts val="45"/>
              </a:spcBef>
            </a:pPr>
            <a:endParaRPr lang="en-US" sz="1000" dirty="0" smtClean="0">
              <a:latin typeface="Arial" pitchFamily="34" charset="0"/>
              <a:cs typeface="Arial" pitchFamily="34" charset="0"/>
            </a:endParaRPr>
          </a:p>
          <a:p>
            <a:pPr marL="170180" marR="351155">
              <a:lnSpc>
                <a:spcPct val="102499"/>
              </a:lnSpc>
            </a:pPr>
            <a:r>
              <a:rPr lang="en-US" sz="1000" b="1" spc="-5" dirty="0" smtClean="0">
                <a:latin typeface="Arial" pitchFamily="34" charset="0"/>
                <a:cs typeface="Arial" pitchFamily="34" charset="0"/>
              </a:rPr>
              <a:t>IMPORTANT</a:t>
            </a:r>
            <a:r>
              <a:rPr lang="en-US" sz="1000" spc="-5" dirty="0" smtClean="0">
                <a:latin typeface="Arial" pitchFamily="34" charset="0"/>
                <a:cs typeface="Arial" pitchFamily="34" charset="0"/>
              </a:rPr>
              <a:t>: </a:t>
            </a:r>
            <a:r>
              <a:rPr lang="en-US" sz="1000" dirty="0" smtClean="0">
                <a:latin typeface="Arial" pitchFamily="34" charset="0"/>
                <a:cs typeface="Arial" pitchFamily="34" charset="0"/>
              </a:rPr>
              <a:t>If you define a relation with an ordering, then process that  relation in another expression, then the ordering is no longer guaranteed.  For</a:t>
            </a:r>
            <a:r>
              <a:rPr lang="en-US" sz="1000" spc="-100" dirty="0" smtClean="0">
                <a:latin typeface="Arial" pitchFamily="34" charset="0"/>
                <a:cs typeface="Arial" pitchFamily="34" charset="0"/>
              </a:rPr>
              <a:t> </a:t>
            </a:r>
            <a:r>
              <a:rPr lang="en-US" sz="1000" dirty="0" smtClean="0">
                <a:latin typeface="Arial" pitchFamily="34" charset="0"/>
                <a:cs typeface="Arial" pitchFamily="34" charset="0"/>
              </a:rPr>
              <a:t>example:</a:t>
            </a:r>
          </a:p>
          <a:p>
            <a:pPr>
              <a:lnSpc>
                <a:spcPct val="100000"/>
              </a:lnSpc>
              <a:spcBef>
                <a:spcPts val="10"/>
              </a:spcBef>
            </a:pPr>
            <a:endParaRPr lang="en-US" sz="1000" dirty="0" smtClean="0">
              <a:latin typeface="Arial" pitchFamily="34" charset="0"/>
              <a:cs typeface="Arial" pitchFamily="34" charset="0"/>
            </a:endParaRPr>
          </a:p>
          <a:p>
            <a:pPr marL="170180" marR="1624965">
              <a:lnSpc>
                <a:spcPts val="1340"/>
              </a:lnSpc>
            </a:pPr>
            <a:r>
              <a:rPr lang="en-US" sz="1000" dirty="0" smtClean="0">
                <a:latin typeface="Arial" pitchFamily="34" charset="0"/>
                <a:cs typeface="Arial" pitchFamily="34" charset="0"/>
              </a:rPr>
              <a:t>A = </a:t>
            </a:r>
            <a:r>
              <a:rPr lang="en-US" sz="1000" spc="-5" dirty="0" smtClean="0">
                <a:latin typeface="Arial" pitchFamily="34" charset="0"/>
                <a:cs typeface="Arial" pitchFamily="34" charset="0"/>
              </a:rPr>
              <a:t>ORDER visitors BY </a:t>
            </a:r>
            <a:r>
              <a:rPr lang="en-US" sz="1000" spc="-5" dirty="0" err="1" smtClean="0">
                <a:latin typeface="Arial" pitchFamily="34" charset="0"/>
                <a:cs typeface="Arial" pitchFamily="34" charset="0"/>
              </a:rPr>
              <a:t>lastname</a:t>
            </a:r>
            <a:r>
              <a:rPr lang="en-US" sz="1000" spc="-5" dirty="0" smtClean="0">
                <a:latin typeface="Arial" pitchFamily="34" charset="0"/>
                <a:cs typeface="Arial" pitchFamily="34" charset="0"/>
              </a:rPr>
              <a:t> </a:t>
            </a:r>
            <a:r>
              <a:rPr lang="en-US" sz="1000" dirty="0" smtClean="0">
                <a:latin typeface="Arial" pitchFamily="34" charset="0"/>
                <a:cs typeface="Arial" pitchFamily="34" charset="0"/>
              </a:rPr>
              <a:t>DESC;  B = </a:t>
            </a:r>
            <a:r>
              <a:rPr lang="en-US" sz="1000" spc="-5" dirty="0" smtClean="0">
                <a:latin typeface="Arial" pitchFamily="34" charset="0"/>
                <a:cs typeface="Arial" pitchFamily="34" charset="0"/>
              </a:rPr>
              <a:t>FILTER </a:t>
            </a:r>
            <a:r>
              <a:rPr lang="en-US" sz="1000" dirty="0" smtClean="0">
                <a:latin typeface="Arial" pitchFamily="34" charset="0"/>
                <a:cs typeface="Arial" pitchFamily="34" charset="0"/>
              </a:rPr>
              <a:t>A </a:t>
            </a:r>
            <a:r>
              <a:rPr lang="en-US" sz="1000" spc="-5" dirty="0" smtClean="0">
                <a:latin typeface="Arial" pitchFamily="34" charset="0"/>
                <a:cs typeface="Arial" pitchFamily="34" charset="0"/>
              </a:rPr>
              <a:t>BY age &gt;=</a:t>
            </a:r>
            <a:r>
              <a:rPr lang="en-US" sz="1000" spc="-65" dirty="0" smtClean="0">
                <a:latin typeface="Arial" pitchFamily="34" charset="0"/>
                <a:cs typeface="Arial" pitchFamily="34" charset="0"/>
              </a:rPr>
              <a:t> </a:t>
            </a:r>
            <a:r>
              <a:rPr lang="en-US" sz="1000" dirty="0" smtClean="0">
                <a:latin typeface="Arial" pitchFamily="34" charset="0"/>
                <a:cs typeface="Arial" pitchFamily="34" charset="0"/>
              </a:rPr>
              <a:t>21;</a:t>
            </a:r>
          </a:p>
          <a:p>
            <a:pPr>
              <a:lnSpc>
                <a:spcPct val="100000"/>
              </a:lnSpc>
              <a:spcBef>
                <a:spcPts val="35"/>
              </a:spcBef>
            </a:pPr>
            <a:endParaRPr lang="en-US" sz="1000" dirty="0" smtClean="0">
              <a:latin typeface="Arial" pitchFamily="34" charset="0"/>
              <a:cs typeface="Arial" pitchFamily="34" charset="0"/>
            </a:endParaRPr>
          </a:p>
          <a:p>
            <a:pPr marL="170180">
              <a:lnSpc>
                <a:spcPct val="100000"/>
              </a:lnSpc>
            </a:pPr>
            <a:r>
              <a:rPr lang="en-US" sz="1000" dirty="0" smtClean="0">
                <a:latin typeface="Arial" pitchFamily="34" charset="0"/>
                <a:cs typeface="Arial" pitchFamily="34" charset="0"/>
              </a:rPr>
              <a:t>The </a:t>
            </a:r>
            <a:r>
              <a:rPr lang="en-US" sz="1000" spc="-5" dirty="0" smtClean="0">
                <a:latin typeface="Arial" pitchFamily="34" charset="0"/>
                <a:cs typeface="Arial" pitchFamily="34" charset="0"/>
              </a:rPr>
              <a:t>records in </a:t>
            </a:r>
            <a:r>
              <a:rPr lang="en-US" sz="1000" b="1" dirty="0" smtClean="0">
                <a:latin typeface="Arial" pitchFamily="34" charset="0"/>
                <a:cs typeface="Arial" pitchFamily="34" charset="0"/>
              </a:rPr>
              <a:t>B </a:t>
            </a:r>
            <a:r>
              <a:rPr lang="en-US" sz="1000" dirty="0" smtClean="0">
                <a:latin typeface="Arial" pitchFamily="34" charset="0"/>
                <a:cs typeface="Arial" pitchFamily="34" charset="0"/>
              </a:rPr>
              <a:t>are no longer guaranteed to be ordered by</a:t>
            </a:r>
            <a:r>
              <a:rPr lang="en-US" sz="1000" spc="-45" dirty="0" smtClean="0">
                <a:latin typeface="Arial" pitchFamily="34" charset="0"/>
                <a:cs typeface="Arial" pitchFamily="34" charset="0"/>
              </a:rPr>
              <a:t> </a:t>
            </a:r>
            <a:r>
              <a:rPr lang="en-US" sz="1000" b="1" spc="-5" dirty="0" err="1" smtClean="0">
                <a:latin typeface="Arial" pitchFamily="34" charset="0"/>
                <a:cs typeface="Arial" pitchFamily="34" charset="0"/>
              </a:rPr>
              <a:t>lastname</a:t>
            </a:r>
            <a:endParaRPr lang="en-US" sz="1000" dirty="0" smtClean="0">
              <a:latin typeface="Arial" pitchFamily="34" charset="0"/>
              <a:cs typeface="Arial" pitchFamily="34" charset="0"/>
            </a:endParaRPr>
          </a:p>
          <a:p>
            <a:pPr marL="170180">
              <a:lnSpc>
                <a:spcPct val="100000"/>
              </a:lnSpc>
              <a:spcBef>
                <a:spcPts val="20"/>
              </a:spcBef>
            </a:pPr>
            <a:r>
              <a:rPr lang="en-US" sz="1000" spc="-5" dirty="0" smtClean="0">
                <a:latin typeface="Arial" pitchFamily="34" charset="0"/>
                <a:cs typeface="Arial" pitchFamily="34" charset="0"/>
              </a:rPr>
              <a:t>descending.</a:t>
            </a:r>
            <a:endParaRPr lang="en-US" sz="1000" dirty="0" smtClean="0">
              <a:latin typeface="Arial" pitchFamily="34" charset="0"/>
              <a:cs typeface="Arial" pitchFamily="34" charset="0"/>
            </a:endParaRPr>
          </a:p>
          <a:p>
            <a:pPr marL="17780" marR="3362960" algn="just">
              <a:lnSpc>
                <a:spcPts val="1250"/>
              </a:lnSpc>
              <a:spcBef>
                <a:spcPts val="45"/>
              </a:spcBef>
            </a:pPr>
            <a:endParaRPr lang="en-US" sz="1000" dirty="0" smtClean="0">
              <a:latin typeface="Arial" pitchFamily="34" charset="0"/>
              <a:cs typeface="Arial" pitchFamily="34" charset="0"/>
            </a:endParaRPr>
          </a:p>
          <a:p>
            <a:endParaRPr lang="en-US" sz="1000" dirty="0" smtClean="0">
              <a:latin typeface="Arial" pitchFamily="34" charset="0"/>
              <a:cs typeface="Arial" pitchFamily="34" charset="0"/>
            </a:endParaRPr>
          </a:p>
          <a:p>
            <a:endParaRPr lang="en-US" sz="10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71E7D22E-2FCF-4181-8686-08BDCDF94062}" type="slidenum">
              <a:rPr lang="en-US" smtClean="0"/>
              <a:pPr/>
              <a:t>13</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29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0.xml"/><Relationship Id="rId7" Type="http://schemas.openxmlformats.org/officeDocument/2006/relationships/oleObject" Target="../embeddings/oleObject2.bin"/><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image" Target="../media/image3.jpeg"/><Relationship Id="rId5" Type="http://schemas.openxmlformats.org/officeDocument/2006/relationships/slideMaster" Target="../slideMasters/slideMaster1.xml"/><Relationship Id="rId4" Type="http://schemas.openxmlformats.org/officeDocument/2006/relationships/tags" Target="../tags/tag11.xml"/><Relationship Id="rId9"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1.vml"/></Relationships>
</file>

<file path=ppt/slideLayouts/_rels/slideLayout11.xml.rels><?xml version="1.0" encoding="UTF-8" standalone="yes"?>
<Relationships xmlns="http://schemas.openxmlformats.org/package/2006/relationships"><Relationship Id="rId8" Type="http://schemas.openxmlformats.org/officeDocument/2006/relationships/hyperlink" Target="http://www.capgemini.com/" TargetMode="External"/><Relationship Id="rId3" Type="http://schemas.openxmlformats.org/officeDocument/2006/relationships/slideMaster" Target="../slideMasters/slideMaster2.xml"/><Relationship Id="rId7" Type="http://schemas.openxmlformats.org/officeDocument/2006/relationships/hyperlink" Target="http://www.capgemini.com/about/how-we-work/rightshorer" TargetMode="External"/><Relationship Id="rId2" Type="http://schemas.openxmlformats.org/officeDocument/2006/relationships/tags" Target="../tags/tag44.xml"/><Relationship Id="rId1" Type="http://schemas.openxmlformats.org/officeDocument/2006/relationships/vmlDrawing" Target="../drawings/vmlDrawing13.vml"/><Relationship Id="rId6" Type="http://schemas.openxmlformats.org/officeDocument/2006/relationships/hyperlink" Target="http://www.capgemini.com/about/how-we-work/the-collaborative-business-experiencetm" TargetMode="External"/><Relationship Id="rId5" Type="http://schemas.openxmlformats.org/officeDocument/2006/relationships/image" Target="../media/image12.png"/><Relationship Id="rId4" Type="http://schemas.openxmlformats.org/officeDocument/2006/relationships/oleObject" Target="../embeddings/oleObject13.bin"/></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www.capgemini.com/" TargetMode="External"/><Relationship Id="rId3" Type="http://schemas.openxmlformats.org/officeDocument/2006/relationships/slideMaster" Target="../slideMasters/slideMaster2.xml"/><Relationship Id="rId7" Type="http://schemas.openxmlformats.org/officeDocument/2006/relationships/hyperlink" Target="http://www.capgemini.com/about/how-we-work/rightshorer" TargetMode="External"/><Relationship Id="rId2" Type="http://schemas.openxmlformats.org/officeDocument/2006/relationships/tags" Target="../tags/tag45.xml"/><Relationship Id="rId1" Type="http://schemas.openxmlformats.org/officeDocument/2006/relationships/vmlDrawing" Target="../drawings/vmlDrawing14.vml"/><Relationship Id="rId6" Type="http://schemas.openxmlformats.org/officeDocument/2006/relationships/hyperlink" Target="http://www.capgemini.com/about/how-we-work/the-collaborative-business-experiencetm" TargetMode="External"/><Relationship Id="rId5" Type="http://schemas.openxmlformats.org/officeDocument/2006/relationships/image" Target="../media/image12.png"/><Relationship Id="rId4" Type="http://schemas.openxmlformats.org/officeDocument/2006/relationships/oleObject" Target="../embeddings/oleObject14.bin"/></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2.xml"/><Relationship Id="rId1" Type="http://schemas.openxmlformats.org/officeDocument/2006/relationships/vmlDrawing" Target="../drawings/vmlDrawing15.v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6.xml"/><Relationship Id="rId1" Type="http://schemas.openxmlformats.org/officeDocument/2006/relationships/vmlDrawing" Target="../drawings/vmlDrawing17.vml"/><Relationship Id="rId5" Type="http://schemas.openxmlformats.org/officeDocument/2006/relationships/oleObject" Target="../embeddings/oleObject17.bin"/><Relationship Id="rId4" Type="http://schemas.openxmlformats.org/officeDocument/2006/relationships/image" Target="../media/image3.jpeg"/></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7.xml"/><Relationship Id="rId1" Type="http://schemas.openxmlformats.org/officeDocument/2006/relationships/vmlDrawing" Target="../drawings/vmlDrawing18.vml"/><Relationship Id="rId5" Type="http://schemas.openxmlformats.org/officeDocument/2006/relationships/oleObject" Target="../embeddings/oleObject18.bin"/><Relationship Id="rId4" Type="http://schemas.openxmlformats.org/officeDocument/2006/relationships/image" Target="../media/image13.jpeg"/></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8.xml"/><Relationship Id="rId1" Type="http://schemas.openxmlformats.org/officeDocument/2006/relationships/vmlDrawing" Target="../drawings/vmlDrawing19.vml"/><Relationship Id="rId5" Type="http://schemas.openxmlformats.org/officeDocument/2006/relationships/oleObject" Target="../embeddings/oleObject19.bin"/><Relationship Id="rId4" Type="http://schemas.openxmlformats.org/officeDocument/2006/relationships/image" Target="../media/image14.jpe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3.xml"/><Relationship Id="rId7" Type="http://schemas.openxmlformats.org/officeDocument/2006/relationships/oleObject" Target="../embeddings/oleObject3.bin"/><Relationship Id="rId2" Type="http://schemas.openxmlformats.org/officeDocument/2006/relationships/tags" Target="../tags/tag12.xml"/><Relationship Id="rId1" Type="http://schemas.openxmlformats.org/officeDocument/2006/relationships/vmlDrawing" Target="../drawings/vmlDrawing3.vml"/><Relationship Id="rId6" Type="http://schemas.openxmlformats.org/officeDocument/2006/relationships/image" Target="../media/image5.jpeg"/><Relationship Id="rId5" Type="http://schemas.openxmlformats.org/officeDocument/2006/relationships/slideMaster" Target="../slideMasters/slideMaster1.xml"/><Relationship Id="rId4" Type="http://schemas.openxmlformats.org/officeDocument/2006/relationships/tags" Target="../tags/tag14.xml"/><Relationship Id="rId9"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image" Target="../media/image6.jpeg"/><Relationship Id="rId5" Type="http://schemas.openxmlformats.org/officeDocument/2006/relationships/slideMaster" Target="../slideMasters/slideMaster1.xml"/><Relationship Id="rId4" Type="http://schemas.openxmlformats.org/officeDocument/2006/relationships/tags" Target="../tags/tag17.xml"/><Relationship Id="rId9"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oleObject" Target="../embeddings/oleObject5.bin"/><Relationship Id="rId2" Type="http://schemas.openxmlformats.org/officeDocument/2006/relationships/tags" Target="../tags/tag18.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Master" Target="../slideMasters/slideMaster1.xml"/><Relationship Id="rId4" Type="http://schemas.openxmlformats.org/officeDocument/2006/relationships/tags" Target="../tags/tag26.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29.xml"/></Relationships>
</file>

<file path=ppt/slideLayouts/_rels/slideLayout8.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31.xml"/><Relationship Id="rId7"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9.v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5.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0" name="Image 5"/>
          <p:cNvPicPr>
            <a:picLocks noChangeAspect="1"/>
          </p:cNvPicPr>
          <p:nvPr userDrawn="1"/>
        </p:nvPicPr>
        <p:blipFill rotWithShape="1">
          <a:blip r:embed="rId6" cstate="screen">
            <a:extLst>
              <a:ext uri="{28A0092B-C50C-407E-A947-70E740481C1C}">
                <a14:useLocalDpi xmlns:a14="http://schemas.microsoft.com/office/drawing/2010/main" xmlns=""/>
              </a:ext>
            </a:extLst>
          </a:blip>
          <a:srcRect r="2413"/>
          <a:stretch/>
        </p:blipFill>
        <p:spPr>
          <a:xfrm>
            <a:off x="-2052" y="1348661"/>
            <a:ext cx="9908052" cy="5513714"/>
          </a:xfrm>
          <a:prstGeom prst="rect">
            <a:avLst/>
          </a:prstGeom>
          <a:noFill/>
          <a:ln>
            <a:noFill/>
          </a:ln>
        </p:spPr>
      </p:pic>
      <p:sp>
        <p:nvSpPr>
          <p:cNvPr id="11" name="Rectangle 10"/>
          <p:cNvSpPr/>
          <p:nvPr userDrawn="1"/>
        </p:nvSpPr>
        <p:spPr>
          <a:xfrm rot="10800000">
            <a:off x="-2" y="5388769"/>
            <a:ext cx="5895975" cy="1473606"/>
          </a:xfrm>
          <a:prstGeom prst="rect">
            <a:avLst/>
          </a:prstGeom>
          <a:gradFill flip="none" rotWithShape="1">
            <a:gsLst>
              <a:gs pos="0">
                <a:schemeClr val="bg1">
                  <a:alpha val="83000"/>
                </a:schemeClr>
              </a:gs>
              <a:gs pos="100000">
                <a:schemeClr val="bg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6569" tIns="43285" rIns="86569" bIns="43285" rtlCol="0" anchor="ctr"/>
          <a:lstStyle/>
          <a:p>
            <a:pPr algn="ctr"/>
            <a:endParaRPr lang="en-US" sz="2268" dirty="0" smtClean="0">
              <a:solidFill>
                <a:schemeClr val="tx2">
                  <a:lumMod val="50000"/>
                </a:schemeClr>
              </a:solidFill>
            </a:endParaRPr>
          </a:p>
        </p:txBody>
      </p:sp>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634926" name="think-cell Slide" r:id="rId7" imgW="360" imgH="360" progId="">
              <p:embed/>
            </p:oleObj>
          </a:graphicData>
        </a:graphic>
      </p:graphicFrame>
      <p:sp>
        <p:nvSpPr>
          <p:cNvPr id="2" name="Title 1"/>
          <p:cNvSpPr>
            <a:spLocks noGrp="1"/>
          </p:cNvSpPr>
          <p:nvPr>
            <p:ph type="ctrTitle" hasCustomPrompt="1"/>
            <p:custDataLst>
              <p:tags r:id="rId3"/>
            </p:custDataLst>
          </p:nvPr>
        </p:nvSpPr>
        <p:spPr>
          <a:xfrm>
            <a:off x="349250" y="5534025"/>
            <a:ext cx="4727575" cy="724977"/>
          </a:xfrm>
          <a:effectLst>
            <a:outerShdw blurRad="12700" dist="12700" dir="2700000" sx="133000" sy="133000" algn="tl" rotWithShape="0">
              <a:schemeClr val="bg1">
                <a:alpha val="80000"/>
              </a:schemeClr>
            </a:outerShdw>
          </a:effectLst>
        </p:spPr>
        <p:txBody>
          <a:bodyPr lIns="0" tIns="33059" rIns="33059" bIns="33059" anchor="ctr"/>
          <a:lstStyle>
            <a:lvl1pPr algn="l">
              <a:lnSpc>
                <a:spcPct val="100000"/>
              </a:lnSpc>
              <a:defRPr sz="2800" b="0">
                <a:solidFill>
                  <a:schemeClr val="tx1"/>
                </a:solidFill>
                <a:effectLst/>
                <a:latin typeface="Arial Narrow" pitchFamily="34" charset="0"/>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349249" y="6267450"/>
            <a:ext cx="5861051" cy="381000"/>
          </a:xfrm>
          <a:effectLst>
            <a:outerShdw blurRad="12700" dist="12700" dir="2700000" sx="133000" sy="133000" algn="tl" rotWithShape="0">
              <a:schemeClr val="bg1">
                <a:alpha val="80000"/>
              </a:schemeClr>
            </a:outerShdw>
          </a:effectLst>
        </p:spPr>
        <p:txBody>
          <a:bodyPr lIns="0" tIns="33059" rIns="33059" bIns="33059" anchor="ctr"/>
          <a:lstStyle>
            <a:lvl1pPr marL="0" indent="0" algn="l">
              <a:lnSpc>
                <a:spcPct val="100000"/>
              </a:lnSpc>
              <a:buNone/>
              <a:defRPr sz="1800" b="0">
                <a:solidFill>
                  <a:schemeClr val="accent2"/>
                </a:solidFill>
                <a:effectLst/>
                <a:latin typeface="Arial Narrow" pitchFamily="34" charset="0"/>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41338" name="Picture 26" descr="D:\Users\bkp\My Work\TEMPLATES\LOGO Library\Capgemini_Logo_Set\Capgemini Logo Set\ppt\Logo_Capgemini_RGB.png"/>
          <p:cNvPicPr>
            <a:picLocks noChangeAspect="1" noChangeArrowheads="1"/>
          </p:cNvPicPr>
          <p:nvPr userDrawn="1"/>
        </p:nvPicPr>
        <p:blipFill>
          <a:blip r:embed="rId8">
            <a:extLst>
              <a:ext uri="{28A0092B-C50C-407E-A947-70E740481C1C}">
                <a14:useLocalDpi xmlns:a14="http://schemas.microsoft.com/office/drawing/2010/main" xmlns="" val="0"/>
              </a:ext>
            </a:extLst>
          </a:blip>
          <a:srcRect/>
          <a:stretch>
            <a:fillRect/>
          </a:stretch>
        </p:blipFill>
        <p:spPr bwMode="auto">
          <a:xfrm>
            <a:off x="658799" y="633766"/>
            <a:ext cx="2926080" cy="678134"/>
          </a:xfrm>
          <a:prstGeom prst="rect">
            <a:avLst/>
          </a:prstGeom>
          <a:noFill/>
          <a:extLst>
            <a:ext uri="{909E8E84-426E-40DD-AFC4-6F175D3DCCD1}">
              <a14:hiddenFill xmlns:a14="http://schemas.microsoft.com/office/drawing/2010/main" xmlns="">
                <a:solidFill>
                  <a:srgbClr val="FFFFFF"/>
                </a:solidFill>
              </a14:hiddenFill>
            </a:ext>
          </a:extLst>
        </p:spPr>
      </p:pic>
      <p:pic>
        <p:nvPicPr>
          <p:cNvPr id="141342" name="Picture 30" descr="D:\Users\bkp\My Work\TEMPLATES\LOGO Library\Capgemini_Logo_Set\Slogan_PMRC_cmyk_Capgemini.png"/>
          <p:cNvPicPr>
            <a:picLocks noChangeAspect="1" noChangeArrowheads="1"/>
          </p:cNvPicPr>
          <p:nvPr userDrawn="1"/>
        </p:nvPicPr>
        <p:blipFill>
          <a:blip r:embed="rId9">
            <a:extLst>
              <a:ext uri="{28A0092B-C50C-407E-A947-70E740481C1C}">
                <a14:useLocalDpi xmlns:a14="http://schemas.microsoft.com/office/drawing/2010/main" xmlns="" val="0"/>
              </a:ext>
            </a:extLst>
          </a:blip>
          <a:srcRect/>
          <a:stretch>
            <a:fillRect/>
          </a:stretch>
        </p:blipFill>
        <p:spPr bwMode="auto">
          <a:xfrm>
            <a:off x="6311583" y="821745"/>
            <a:ext cx="2926080" cy="24001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458451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7061" cy="143985"/>
        </p:xfrm>
        <a:graphic>
          <a:graphicData uri="http://schemas.openxmlformats.org/presentationml/2006/ole">
            <p:oleObj spid="_x0000_s76878"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0"/>
          <a:ext cx="147061" cy="143985"/>
        </p:xfrm>
        <a:graphic>
          <a:graphicData uri="http://schemas.openxmlformats.org/presentationml/2006/ole">
            <p:oleObj spid="_x0000_s631854" name="think-cell Slide" r:id="rId4" imgW="360" imgH="360" progId="">
              <p:embed/>
            </p:oleObj>
          </a:graphicData>
        </a:graphic>
      </p:graphicFrame>
      <p:sp>
        <p:nvSpPr>
          <p:cNvPr id="184" name="Rectangle 9"/>
          <p:cNvSpPr>
            <a:spLocks noChangeArrowheads="1"/>
          </p:cNvSpPr>
          <p:nvPr userDrawn="1">
            <p:custDataLst>
              <p:tags r:id="rId2"/>
            </p:custDataLst>
          </p:nvPr>
        </p:nvSpPr>
        <p:spPr bwMode="gray">
          <a:xfrm>
            <a:off x="1117963" y="3432666"/>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rnd" cmpd="sng" algn="ctr">
            <a:gradFill flip="none" rotWithShape="1">
              <a:gsLst>
                <a:gs pos="0">
                  <a:schemeClr val="tx1">
                    <a:lumMod val="40000"/>
                    <a:lumOff val="60000"/>
                  </a:schemeClr>
                </a:gs>
                <a:gs pos="50000">
                  <a:schemeClr val="accent2">
                    <a:lumMod val="20000"/>
                    <a:lumOff val="80000"/>
                  </a:schemeClr>
                </a:gs>
                <a:gs pos="100000">
                  <a:schemeClr val="accent2">
                    <a:lumMod val="60000"/>
                    <a:lumOff val="40000"/>
                  </a:schemeClr>
                </a:gs>
              </a:gsLst>
              <a:lin ang="0" scaled="1"/>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spcBef>
                <a:spcPts val="600"/>
              </a:spcBef>
            </a:pPr>
            <a:r>
              <a:rPr lang="en-US" sz="1000" dirty="0" smtClean="0">
                <a:solidFill>
                  <a:schemeClr val="bg1"/>
                </a:solidFill>
                <a:latin typeface="Arial" pitchFamily="34" charset="0"/>
                <a:cs typeface="Arial" pitchFamily="34" charset="0"/>
              </a:rPr>
              <a:t>With almost 145,000 people in over 40 countries, Capgemini is one of the world's foremost providers of consulting, technology and outsourcing services. The Group reported 2014 global revenues of EUR 10.573 billion.</a:t>
            </a:r>
          </a:p>
          <a:p>
            <a:pPr marL="0" indent="0" algn="just">
              <a:spcBef>
                <a:spcPts val="600"/>
              </a:spcBef>
            </a:pPr>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a:t>
            </a:r>
            <a:r>
              <a:rPr lang="en-US" sz="1000" u="sng" dirty="0" smtClean="0">
                <a:solidFill>
                  <a:schemeClr val="bg1"/>
                </a:solidFill>
                <a:latin typeface="Arial" pitchFamily="34" charset="0"/>
                <a:cs typeface="Arial" pitchFamily="34" charset="0"/>
              </a:rPr>
              <a:t>the Collaborative Business Experience™</a:t>
            </a:r>
            <a:r>
              <a:rPr lang="en-US" sz="1000" dirty="0" smtClean="0">
                <a:solidFill>
                  <a:schemeClr val="bg1"/>
                </a:solidFill>
                <a:latin typeface="Arial" pitchFamily="34" charset="0"/>
                <a:cs typeface="Arial" pitchFamily="34" charset="0"/>
              </a:rPr>
              <a:t>, and draws on </a:t>
            </a:r>
            <a:r>
              <a:rPr lang="en-US" sz="1000" u="sng" dirty="0" err="1" smtClean="0">
                <a:solidFill>
                  <a:schemeClr val="bg1"/>
                </a:solidFill>
                <a:latin typeface="Arial" pitchFamily="34" charset="0"/>
                <a:cs typeface="Arial" pitchFamily="34" charset="0"/>
              </a:rPr>
              <a:t>Rightshore</a:t>
            </a:r>
            <a:r>
              <a:rPr lang="en-US" sz="1000" u="sng"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p>
          <a:p>
            <a:pPr marL="0" indent="0" algn="just">
              <a:spcBef>
                <a:spcPts val="600"/>
              </a:spcBef>
            </a:pPr>
            <a:r>
              <a:rPr lang="en-US" sz="1000" dirty="0" smtClean="0">
                <a:solidFill>
                  <a:schemeClr val="bg1"/>
                </a:solidFill>
                <a:latin typeface="Arial" pitchFamily="34" charset="0"/>
                <a:cs typeface="Arial" pitchFamily="34" charset="0"/>
              </a:rPr>
              <a:t>Learn more about us at </a:t>
            </a:r>
            <a:r>
              <a:rPr lang="en-US" sz="1000" b="1" u="sng" dirty="0" smtClean="0">
                <a:solidFill>
                  <a:schemeClr val="bg1"/>
                </a:solidFill>
                <a:latin typeface="Arial" pitchFamily="34" charset="0"/>
                <a:cs typeface="Arial" pitchFamily="34" charset="0"/>
              </a:rPr>
              <a:t>www.capgemini.com</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p:txBody>
      </p:sp>
      <p:pic>
        <p:nvPicPr>
          <p:cNvPr id="208" name="Image 337" descr="CBE_Label_ppt.png"/>
          <p:cNvPicPr>
            <a:picLocks noChangeAspect="1"/>
          </p:cNvPicPr>
          <p:nvPr userDrawn="1"/>
        </p:nvPicPr>
        <p:blipFill>
          <a:blip r:embed="rId5" cstate="screen"/>
          <a:stretch>
            <a:fillRect/>
          </a:stretch>
        </p:blipFill>
        <p:spPr>
          <a:xfrm>
            <a:off x="867725" y="3283811"/>
            <a:ext cx="519572" cy="522508"/>
          </a:xfrm>
          <a:prstGeom prst="rect">
            <a:avLst/>
          </a:prstGeom>
        </p:spPr>
      </p:pic>
      <p:grpSp>
        <p:nvGrpSpPr>
          <p:cNvPr id="75" name="Group 74"/>
          <p:cNvGrpSpPr/>
          <p:nvPr userDrawn="1"/>
        </p:nvGrpSpPr>
        <p:grpSpPr>
          <a:xfrm>
            <a:off x="5722379" y="3575705"/>
            <a:ext cx="3826121" cy="1827268"/>
            <a:chOff x="5722379" y="3575705"/>
            <a:chExt cx="3826121" cy="1827268"/>
          </a:xfrm>
        </p:grpSpPr>
        <p:grpSp>
          <p:nvGrpSpPr>
            <p:cNvPr id="77" name="Group 76"/>
            <p:cNvGrpSpPr/>
            <p:nvPr userDrawn="1"/>
          </p:nvGrpSpPr>
          <p:grpSpPr>
            <a:xfrm>
              <a:off x="5722379" y="3575705"/>
              <a:ext cx="3826121" cy="1827268"/>
              <a:chOff x="5722379" y="3575705"/>
              <a:chExt cx="3826121" cy="1827268"/>
            </a:xfrm>
          </p:grpSpPr>
          <p:grpSp>
            <p:nvGrpSpPr>
              <p:cNvPr id="187" name="Groupe 203"/>
              <p:cNvGrpSpPr/>
              <p:nvPr userDrawn="1"/>
            </p:nvGrpSpPr>
            <p:grpSpPr>
              <a:xfrm>
                <a:off x="5722379" y="3575705"/>
                <a:ext cx="3826121" cy="1827268"/>
                <a:chOff x="5421313" y="3175001"/>
                <a:chExt cx="4141788" cy="1978025"/>
              </a:xfrm>
              <a:noFill/>
            </p:grpSpPr>
            <p:sp>
              <p:nvSpPr>
                <p:cNvPr id="192" name="Freeform 6"/>
                <p:cNvSpPr>
                  <a:spLocks/>
                </p:cNvSpPr>
                <p:nvPr userDrawn="1"/>
              </p:nvSpPr>
              <p:spPr bwMode="auto">
                <a:xfrm>
                  <a:off x="6532563" y="3200401"/>
                  <a:ext cx="503238" cy="406400"/>
                </a:xfrm>
                <a:custGeom>
                  <a:avLst/>
                  <a:gdLst/>
                  <a:ahLst/>
                  <a:cxnLst>
                    <a:cxn ang="0">
                      <a:pos x="24" y="71"/>
                    </a:cxn>
                    <a:cxn ang="0">
                      <a:pos x="0" y="49"/>
                    </a:cxn>
                    <a:cxn ang="0">
                      <a:pos x="41" y="11"/>
                    </a:cxn>
                    <a:cxn ang="0">
                      <a:pos x="114" y="11"/>
                    </a:cxn>
                    <a:cxn ang="0">
                      <a:pos x="124" y="0"/>
                    </a:cxn>
                    <a:cxn ang="0">
                      <a:pos x="259" y="0"/>
                    </a:cxn>
                    <a:cxn ang="0">
                      <a:pos x="273" y="16"/>
                    </a:cxn>
                    <a:cxn ang="0">
                      <a:pos x="317" y="14"/>
                    </a:cxn>
                    <a:cxn ang="0">
                      <a:pos x="302" y="28"/>
                    </a:cxn>
                    <a:cxn ang="0">
                      <a:pos x="276" y="31"/>
                    </a:cxn>
                    <a:cxn ang="0">
                      <a:pos x="276" y="137"/>
                    </a:cxn>
                    <a:cxn ang="0">
                      <a:pos x="223" y="185"/>
                    </a:cxn>
                    <a:cxn ang="0">
                      <a:pos x="171" y="185"/>
                    </a:cxn>
                    <a:cxn ang="0">
                      <a:pos x="133" y="216"/>
                    </a:cxn>
                    <a:cxn ang="0">
                      <a:pos x="131" y="245"/>
                    </a:cxn>
                    <a:cxn ang="0">
                      <a:pos x="114" y="256"/>
                    </a:cxn>
                    <a:cxn ang="0">
                      <a:pos x="83" y="228"/>
                    </a:cxn>
                    <a:cxn ang="0">
                      <a:pos x="83" y="174"/>
                    </a:cxn>
                    <a:cxn ang="0">
                      <a:pos x="112" y="149"/>
                    </a:cxn>
                    <a:cxn ang="0">
                      <a:pos x="87" y="123"/>
                    </a:cxn>
                    <a:cxn ang="0">
                      <a:pos x="85" y="74"/>
                    </a:cxn>
                    <a:cxn ang="0">
                      <a:pos x="63" y="52"/>
                    </a:cxn>
                    <a:cxn ang="0">
                      <a:pos x="48" y="52"/>
                    </a:cxn>
                    <a:cxn ang="0">
                      <a:pos x="24" y="71"/>
                    </a:cxn>
                  </a:cxnLst>
                  <a:rect l="0" t="0" r="r" b="b"/>
                  <a:pathLst>
                    <a:path w="317" h="256">
                      <a:moveTo>
                        <a:pt x="24" y="71"/>
                      </a:moveTo>
                      <a:lnTo>
                        <a:pt x="0" y="49"/>
                      </a:lnTo>
                      <a:lnTo>
                        <a:pt x="41" y="11"/>
                      </a:lnTo>
                      <a:lnTo>
                        <a:pt x="114" y="11"/>
                      </a:lnTo>
                      <a:lnTo>
                        <a:pt x="124" y="0"/>
                      </a:lnTo>
                      <a:lnTo>
                        <a:pt x="259" y="0"/>
                      </a:lnTo>
                      <a:lnTo>
                        <a:pt x="273" y="16"/>
                      </a:lnTo>
                      <a:lnTo>
                        <a:pt x="317" y="14"/>
                      </a:lnTo>
                      <a:lnTo>
                        <a:pt x="302" y="28"/>
                      </a:lnTo>
                      <a:lnTo>
                        <a:pt x="276" y="31"/>
                      </a:lnTo>
                      <a:lnTo>
                        <a:pt x="276" y="137"/>
                      </a:lnTo>
                      <a:lnTo>
                        <a:pt x="223" y="185"/>
                      </a:lnTo>
                      <a:lnTo>
                        <a:pt x="171" y="185"/>
                      </a:lnTo>
                      <a:lnTo>
                        <a:pt x="133" y="216"/>
                      </a:lnTo>
                      <a:lnTo>
                        <a:pt x="131" y="245"/>
                      </a:lnTo>
                      <a:lnTo>
                        <a:pt x="114" y="256"/>
                      </a:lnTo>
                      <a:lnTo>
                        <a:pt x="83" y="228"/>
                      </a:lnTo>
                      <a:lnTo>
                        <a:pt x="83" y="174"/>
                      </a:lnTo>
                      <a:lnTo>
                        <a:pt x="112" y="149"/>
                      </a:lnTo>
                      <a:lnTo>
                        <a:pt x="87" y="123"/>
                      </a:lnTo>
                      <a:lnTo>
                        <a:pt x="85" y="74"/>
                      </a:lnTo>
                      <a:lnTo>
                        <a:pt x="63" y="52"/>
                      </a:lnTo>
                      <a:lnTo>
                        <a:pt x="48" y="52"/>
                      </a:lnTo>
                      <a:lnTo>
                        <a:pt x="24" y="71"/>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7"/>
                <p:cNvSpPr>
                  <a:spLocks/>
                </p:cNvSpPr>
                <p:nvPr userDrawn="1"/>
              </p:nvSpPr>
              <p:spPr bwMode="auto">
                <a:xfrm>
                  <a:off x="6362701" y="3333751"/>
                  <a:ext cx="185738" cy="201613"/>
                </a:xfrm>
                <a:custGeom>
                  <a:avLst/>
                  <a:gdLst/>
                  <a:ahLst/>
                  <a:cxnLst>
                    <a:cxn ang="0">
                      <a:pos x="63" y="72"/>
                    </a:cxn>
                    <a:cxn ang="0">
                      <a:pos x="35" y="98"/>
                    </a:cxn>
                    <a:cxn ang="0">
                      <a:pos x="66" y="127"/>
                    </a:cxn>
                    <a:cxn ang="0">
                      <a:pos x="90" y="106"/>
                    </a:cxn>
                    <a:cxn ang="0">
                      <a:pos x="98" y="106"/>
                    </a:cxn>
                    <a:cxn ang="0">
                      <a:pos x="117" y="90"/>
                    </a:cxn>
                    <a:cxn ang="0">
                      <a:pos x="76" y="55"/>
                    </a:cxn>
                    <a:cxn ang="0">
                      <a:pos x="73" y="23"/>
                    </a:cxn>
                    <a:cxn ang="0">
                      <a:pos x="41" y="19"/>
                    </a:cxn>
                    <a:cxn ang="0">
                      <a:pos x="39" y="0"/>
                    </a:cxn>
                    <a:cxn ang="0">
                      <a:pos x="0" y="2"/>
                    </a:cxn>
                    <a:cxn ang="0">
                      <a:pos x="0" y="8"/>
                    </a:cxn>
                    <a:cxn ang="0">
                      <a:pos x="23" y="31"/>
                    </a:cxn>
                    <a:cxn ang="0">
                      <a:pos x="63" y="59"/>
                    </a:cxn>
                    <a:cxn ang="0">
                      <a:pos x="63" y="72"/>
                    </a:cxn>
                  </a:cxnLst>
                  <a:rect l="0" t="0" r="r" b="b"/>
                  <a:pathLst>
                    <a:path w="117" h="127">
                      <a:moveTo>
                        <a:pt x="63" y="72"/>
                      </a:moveTo>
                      <a:lnTo>
                        <a:pt x="35" y="98"/>
                      </a:lnTo>
                      <a:lnTo>
                        <a:pt x="66" y="127"/>
                      </a:lnTo>
                      <a:lnTo>
                        <a:pt x="90" y="106"/>
                      </a:lnTo>
                      <a:lnTo>
                        <a:pt x="98" y="106"/>
                      </a:lnTo>
                      <a:lnTo>
                        <a:pt x="117" y="90"/>
                      </a:lnTo>
                      <a:lnTo>
                        <a:pt x="76" y="55"/>
                      </a:lnTo>
                      <a:lnTo>
                        <a:pt x="73" y="23"/>
                      </a:lnTo>
                      <a:lnTo>
                        <a:pt x="41" y="19"/>
                      </a:lnTo>
                      <a:lnTo>
                        <a:pt x="39" y="0"/>
                      </a:lnTo>
                      <a:lnTo>
                        <a:pt x="0" y="2"/>
                      </a:lnTo>
                      <a:lnTo>
                        <a:pt x="0" y="8"/>
                      </a:lnTo>
                      <a:lnTo>
                        <a:pt x="23" y="31"/>
                      </a:lnTo>
                      <a:lnTo>
                        <a:pt x="63" y="59"/>
                      </a:lnTo>
                      <a:lnTo>
                        <a:pt x="63" y="7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8"/>
                <p:cNvSpPr>
                  <a:spLocks/>
                </p:cNvSpPr>
                <p:nvPr userDrawn="1"/>
              </p:nvSpPr>
              <p:spPr bwMode="auto">
                <a:xfrm>
                  <a:off x="6005513" y="3241676"/>
                  <a:ext cx="176213" cy="122238"/>
                </a:xfrm>
                <a:custGeom>
                  <a:avLst/>
                  <a:gdLst/>
                  <a:ahLst/>
                  <a:cxnLst>
                    <a:cxn ang="0">
                      <a:pos x="0" y="19"/>
                    </a:cxn>
                    <a:cxn ang="0">
                      <a:pos x="2" y="0"/>
                    </a:cxn>
                    <a:cxn ang="0">
                      <a:pos x="29" y="2"/>
                    </a:cxn>
                    <a:cxn ang="0">
                      <a:pos x="33" y="7"/>
                    </a:cxn>
                    <a:cxn ang="0">
                      <a:pos x="44" y="17"/>
                    </a:cxn>
                    <a:cxn ang="0">
                      <a:pos x="56" y="15"/>
                    </a:cxn>
                    <a:cxn ang="0">
                      <a:pos x="78" y="36"/>
                    </a:cxn>
                    <a:cxn ang="0">
                      <a:pos x="88" y="27"/>
                    </a:cxn>
                    <a:cxn ang="0">
                      <a:pos x="111" y="26"/>
                    </a:cxn>
                    <a:cxn ang="0">
                      <a:pos x="111" y="67"/>
                    </a:cxn>
                    <a:cxn ang="0">
                      <a:pos x="102" y="67"/>
                    </a:cxn>
                    <a:cxn ang="0">
                      <a:pos x="92" y="76"/>
                    </a:cxn>
                    <a:cxn ang="0">
                      <a:pos x="58" y="77"/>
                    </a:cxn>
                    <a:cxn ang="0">
                      <a:pos x="43" y="62"/>
                    </a:cxn>
                    <a:cxn ang="0">
                      <a:pos x="17" y="62"/>
                    </a:cxn>
                    <a:cxn ang="0">
                      <a:pos x="15" y="29"/>
                    </a:cxn>
                    <a:cxn ang="0">
                      <a:pos x="0" y="19"/>
                    </a:cxn>
                  </a:cxnLst>
                  <a:rect l="0" t="0" r="r" b="b"/>
                  <a:pathLst>
                    <a:path w="111" h="77">
                      <a:moveTo>
                        <a:pt x="0" y="19"/>
                      </a:moveTo>
                      <a:lnTo>
                        <a:pt x="2" y="0"/>
                      </a:lnTo>
                      <a:lnTo>
                        <a:pt x="29" y="2"/>
                      </a:lnTo>
                      <a:lnTo>
                        <a:pt x="33" y="7"/>
                      </a:lnTo>
                      <a:lnTo>
                        <a:pt x="44" y="17"/>
                      </a:lnTo>
                      <a:lnTo>
                        <a:pt x="56" y="15"/>
                      </a:lnTo>
                      <a:lnTo>
                        <a:pt x="78" y="36"/>
                      </a:lnTo>
                      <a:lnTo>
                        <a:pt x="88" y="27"/>
                      </a:lnTo>
                      <a:lnTo>
                        <a:pt x="111" y="26"/>
                      </a:lnTo>
                      <a:lnTo>
                        <a:pt x="111" y="67"/>
                      </a:lnTo>
                      <a:lnTo>
                        <a:pt x="102" y="67"/>
                      </a:lnTo>
                      <a:lnTo>
                        <a:pt x="92" y="76"/>
                      </a:lnTo>
                      <a:lnTo>
                        <a:pt x="58" y="77"/>
                      </a:lnTo>
                      <a:lnTo>
                        <a:pt x="43" y="62"/>
                      </a:lnTo>
                      <a:lnTo>
                        <a:pt x="17" y="62"/>
                      </a:lnTo>
                      <a:lnTo>
                        <a:pt x="15" y="29"/>
                      </a:lnTo>
                      <a:lnTo>
                        <a:pt x="0" y="19"/>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9"/>
                <p:cNvSpPr>
                  <a:spLocks/>
                </p:cNvSpPr>
                <p:nvPr userDrawn="1"/>
              </p:nvSpPr>
              <p:spPr bwMode="auto">
                <a:xfrm>
                  <a:off x="5421313" y="3175001"/>
                  <a:ext cx="1276350" cy="1889125"/>
                </a:xfrm>
                <a:custGeom>
                  <a:avLst/>
                  <a:gdLst/>
                  <a:ahLst/>
                  <a:cxnLst>
                    <a:cxn ang="0">
                      <a:pos x="618" y="1172"/>
                    </a:cxn>
                    <a:cxn ang="0">
                      <a:pos x="618" y="1132"/>
                    </a:cxn>
                    <a:cxn ang="0">
                      <a:pos x="596" y="1057"/>
                    </a:cxn>
                    <a:cxn ang="0">
                      <a:pos x="628" y="1002"/>
                    </a:cxn>
                    <a:cxn ang="0">
                      <a:pos x="728" y="918"/>
                    </a:cxn>
                    <a:cxn ang="0">
                      <a:pos x="783" y="840"/>
                    </a:cxn>
                    <a:cxn ang="0">
                      <a:pos x="738" y="789"/>
                    </a:cxn>
                    <a:cxn ang="0">
                      <a:pos x="637" y="728"/>
                    </a:cxn>
                    <a:cxn ang="0">
                      <a:pos x="581" y="687"/>
                    </a:cxn>
                    <a:cxn ang="0">
                      <a:pos x="509" y="661"/>
                    </a:cxn>
                    <a:cxn ang="0">
                      <a:pos x="454" y="683"/>
                    </a:cxn>
                    <a:cxn ang="0">
                      <a:pos x="407" y="677"/>
                    </a:cxn>
                    <a:cxn ang="0">
                      <a:pos x="385" y="623"/>
                    </a:cxn>
                    <a:cxn ang="0">
                      <a:pos x="381" y="587"/>
                    </a:cxn>
                    <a:cxn ang="0">
                      <a:pos x="295" y="587"/>
                    </a:cxn>
                    <a:cxn ang="0">
                      <a:pos x="329" y="517"/>
                    </a:cxn>
                    <a:cxn ang="0">
                      <a:pos x="465" y="553"/>
                    </a:cxn>
                    <a:cxn ang="0">
                      <a:pos x="554" y="407"/>
                    </a:cxn>
                    <a:cxn ang="0">
                      <a:pos x="637" y="389"/>
                    </a:cxn>
                    <a:cxn ang="0">
                      <a:pos x="591" y="366"/>
                    </a:cxn>
                    <a:cxn ang="0">
                      <a:pos x="698" y="343"/>
                    </a:cxn>
                    <a:cxn ang="0">
                      <a:pos x="677" y="259"/>
                    </a:cxn>
                    <a:cxn ang="0">
                      <a:pos x="565" y="258"/>
                    </a:cxn>
                    <a:cxn ang="0">
                      <a:pos x="491" y="276"/>
                    </a:cxn>
                    <a:cxn ang="0">
                      <a:pos x="491" y="203"/>
                    </a:cxn>
                    <a:cxn ang="0">
                      <a:pos x="585" y="162"/>
                    </a:cxn>
                    <a:cxn ang="0">
                      <a:pos x="544" y="110"/>
                    </a:cxn>
                    <a:cxn ang="0">
                      <a:pos x="511" y="159"/>
                    </a:cxn>
                    <a:cxn ang="0">
                      <a:pos x="334" y="65"/>
                    </a:cxn>
                    <a:cxn ang="0">
                      <a:pos x="184" y="16"/>
                    </a:cxn>
                    <a:cxn ang="0">
                      <a:pos x="136" y="0"/>
                    </a:cxn>
                    <a:cxn ang="0">
                      <a:pos x="63" y="51"/>
                    </a:cxn>
                    <a:cxn ang="0">
                      <a:pos x="27" y="159"/>
                    </a:cxn>
                    <a:cxn ang="0">
                      <a:pos x="53" y="153"/>
                    </a:cxn>
                    <a:cxn ang="0">
                      <a:pos x="170" y="170"/>
                    </a:cxn>
                    <a:cxn ang="0">
                      <a:pos x="192" y="339"/>
                    </a:cxn>
                    <a:cxn ang="0">
                      <a:pos x="176" y="454"/>
                    </a:cxn>
                    <a:cxn ang="0">
                      <a:pos x="199" y="493"/>
                    </a:cxn>
                    <a:cxn ang="0">
                      <a:pos x="270" y="608"/>
                    </a:cxn>
                    <a:cxn ang="0">
                      <a:pos x="327" y="634"/>
                    </a:cxn>
                    <a:cxn ang="0">
                      <a:pos x="385" y="677"/>
                    </a:cxn>
                    <a:cxn ang="0">
                      <a:pos x="465" y="738"/>
                    </a:cxn>
                    <a:cxn ang="0">
                      <a:pos x="468" y="806"/>
                    </a:cxn>
                    <a:cxn ang="0">
                      <a:pos x="503" y="873"/>
                    </a:cxn>
                    <a:cxn ang="0">
                      <a:pos x="550" y="943"/>
                    </a:cxn>
                    <a:cxn ang="0">
                      <a:pos x="620" y="1190"/>
                    </a:cxn>
                  </a:cxnLst>
                  <a:rect l="0" t="0" r="r" b="b"/>
                  <a:pathLst>
                    <a:path w="804" h="1190">
                      <a:moveTo>
                        <a:pt x="620" y="1190"/>
                      </a:moveTo>
                      <a:lnTo>
                        <a:pt x="634" y="1190"/>
                      </a:lnTo>
                      <a:lnTo>
                        <a:pt x="618" y="1172"/>
                      </a:lnTo>
                      <a:lnTo>
                        <a:pt x="596" y="1162"/>
                      </a:lnTo>
                      <a:lnTo>
                        <a:pt x="599" y="1147"/>
                      </a:lnTo>
                      <a:lnTo>
                        <a:pt x="618" y="1132"/>
                      </a:lnTo>
                      <a:lnTo>
                        <a:pt x="622" y="1120"/>
                      </a:lnTo>
                      <a:lnTo>
                        <a:pt x="596" y="1109"/>
                      </a:lnTo>
                      <a:lnTo>
                        <a:pt x="596" y="1057"/>
                      </a:lnTo>
                      <a:lnTo>
                        <a:pt x="632" y="1023"/>
                      </a:lnTo>
                      <a:lnTo>
                        <a:pt x="644" y="1021"/>
                      </a:lnTo>
                      <a:lnTo>
                        <a:pt x="628" y="1002"/>
                      </a:lnTo>
                      <a:lnTo>
                        <a:pt x="669" y="998"/>
                      </a:lnTo>
                      <a:lnTo>
                        <a:pt x="728" y="953"/>
                      </a:lnTo>
                      <a:lnTo>
                        <a:pt x="728" y="918"/>
                      </a:lnTo>
                      <a:lnTo>
                        <a:pt x="765" y="917"/>
                      </a:lnTo>
                      <a:lnTo>
                        <a:pt x="763" y="849"/>
                      </a:lnTo>
                      <a:lnTo>
                        <a:pt x="783" y="840"/>
                      </a:lnTo>
                      <a:lnTo>
                        <a:pt x="804" y="818"/>
                      </a:lnTo>
                      <a:lnTo>
                        <a:pt x="804" y="792"/>
                      </a:lnTo>
                      <a:lnTo>
                        <a:pt x="738" y="789"/>
                      </a:lnTo>
                      <a:lnTo>
                        <a:pt x="685" y="739"/>
                      </a:lnTo>
                      <a:lnTo>
                        <a:pt x="657" y="728"/>
                      </a:lnTo>
                      <a:lnTo>
                        <a:pt x="637" y="728"/>
                      </a:lnTo>
                      <a:lnTo>
                        <a:pt x="608" y="702"/>
                      </a:lnTo>
                      <a:lnTo>
                        <a:pt x="599" y="703"/>
                      </a:lnTo>
                      <a:lnTo>
                        <a:pt x="581" y="687"/>
                      </a:lnTo>
                      <a:lnTo>
                        <a:pt x="538" y="685"/>
                      </a:lnTo>
                      <a:lnTo>
                        <a:pt x="538" y="664"/>
                      </a:lnTo>
                      <a:lnTo>
                        <a:pt x="509" y="661"/>
                      </a:lnTo>
                      <a:lnTo>
                        <a:pt x="491" y="669"/>
                      </a:lnTo>
                      <a:lnTo>
                        <a:pt x="479" y="685"/>
                      </a:lnTo>
                      <a:lnTo>
                        <a:pt x="454" y="683"/>
                      </a:lnTo>
                      <a:lnTo>
                        <a:pt x="426" y="683"/>
                      </a:lnTo>
                      <a:lnTo>
                        <a:pt x="417" y="687"/>
                      </a:lnTo>
                      <a:lnTo>
                        <a:pt x="407" y="677"/>
                      </a:lnTo>
                      <a:lnTo>
                        <a:pt x="405" y="635"/>
                      </a:lnTo>
                      <a:lnTo>
                        <a:pt x="387" y="634"/>
                      </a:lnTo>
                      <a:lnTo>
                        <a:pt x="385" y="623"/>
                      </a:lnTo>
                      <a:lnTo>
                        <a:pt x="407" y="606"/>
                      </a:lnTo>
                      <a:lnTo>
                        <a:pt x="407" y="589"/>
                      </a:lnTo>
                      <a:lnTo>
                        <a:pt x="381" y="587"/>
                      </a:lnTo>
                      <a:lnTo>
                        <a:pt x="358" y="606"/>
                      </a:lnTo>
                      <a:lnTo>
                        <a:pt x="319" y="606"/>
                      </a:lnTo>
                      <a:lnTo>
                        <a:pt x="295" y="587"/>
                      </a:lnTo>
                      <a:lnTo>
                        <a:pt x="293" y="544"/>
                      </a:lnTo>
                      <a:lnTo>
                        <a:pt x="327" y="544"/>
                      </a:lnTo>
                      <a:lnTo>
                        <a:pt x="329" y="517"/>
                      </a:lnTo>
                      <a:lnTo>
                        <a:pt x="448" y="515"/>
                      </a:lnTo>
                      <a:lnTo>
                        <a:pt x="452" y="554"/>
                      </a:lnTo>
                      <a:lnTo>
                        <a:pt x="465" y="553"/>
                      </a:lnTo>
                      <a:lnTo>
                        <a:pt x="465" y="497"/>
                      </a:lnTo>
                      <a:lnTo>
                        <a:pt x="552" y="425"/>
                      </a:lnTo>
                      <a:lnTo>
                        <a:pt x="554" y="407"/>
                      </a:lnTo>
                      <a:lnTo>
                        <a:pt x="608" y="405"/>
                      </a:lnTo>
                      <a:lnTo>
                        <a:pt x="613" y="413"/>
                      </a:lnTo>
                      <a:lnTo>
                        <a:pt x="637" y="389"/>
                      </a:lnTo>
                      <a:lnTo>
                        <a:pt x="636" y="374"/>
                      </a:lnTo>
                      <a:lnTo>
                        <a:pt x="591" y="376"/>
                      </a:lnTo>
                      <a:lnTo>
                        <a:pt x="591" y="366"/>
                      </a:lnTo>
                      <a:lnTo>
                        <a:pt x="613" y="353"/>
                      </a:lnTo>
                      <a:lnTo>
                        <a:pt x="625" y="341"/>
                      </a:lnTo>
                      <a:lnTo>
                        <a:pt x="698" y="343"/>
                      </a:lnTo>
                      <a:lnTo>
                        <a:pt x="698" y="321"/>
                      </a:lnTo>
                      <a:lnTo>
                        <a:pt x="679" y="304"/>
                      </a:lnTo>
                      <a:lnTo>
                        <a:pt x="677" y="259"/>
                      </a:lnTo>
                      <a:lnTo>
                        <a:pt x="622" y="259"/>
                      </a:lnTo>
                      <a:lnTo>
                        <a:pt x="591" y="233"/>
                      </a:lnTo>
                      <a:lnTo>
                        <a:pt x="565" y="258"/>
                      </a:lnTo>
                      <a:lnTo>
                        <a:pt x="562" y="290"/>
                      </a:lnTo>
                      <a:lnTo>
                        <a:pt x="509" y="292"/>
                      </a:lnTo>
                      <a:lnTo>
                        <a:pt x="491" y="276"/>
                      </a:lnTo>
                      <a:lnTo>
                        <a:pt x="462" y="278"/>
                      </a:lnTo>
                      <a:lnTo>
                        <a:pt x="460" y="233"/>
                      </a:lnTo>
                      <a:lnTo>
                        <a:pt x="491" y="203"/>
                      </a:lnTo>
                      <a:lnTo>
                        <a:pt x="532" y="201"/>
                      </a:lnTo>
                      <a:lnTo>
                        <a:pt x="544" y="196"/>
                      </a:lnTo>
                      <a:lnTo>
                        <a:pt x="585" y="162"/>
                      </a:lnTo>
                      <a:lnTo>
                        <a:pt x="585" y="141"/>
                      </a:lnTo>
                      <a:lnTo>
                        <a:pt x="546" y="139"/>
                      </a:lnTo>
                      <a:lnTo>
                        <a:pt x="544" y="110"/>
                      </a:lnTo>
                      <a:lnTo>
                        <a:pt x="523" y="110"/>
                      </a:lnTo>
                      <a:lnTo>
                        <a:pt x="526" y="149"/>
                      </a:lnTo>
                      <a:lnTo>
                        <a:pt x="511" y="159"/>
                      </a:lnTo>
                      <a:lnTo>
                        <a:pt x="426" y="162"/>
                      </a:lnTo>
                      <a:lnTo>
                        <a:pt x="334" y="83"/>
                      </a:lnTo>
                      <a:lnTo>
                        <a:pt x="334" y="65"/>
                      </a:lnTo>
                      <a:lnTo>
                        <a:pt x="272" y="61"/>
                      </a:lnTo>
                      <a:lnTo>
                        <a:pt x="250" y="75"/>
                      </a:lnTo>
                      <a:lnTo>
                        <a:pt x="184" y="16"/>
                      </a:lnTo>
                      <a:lnTo>
                        <a:pt x="172" y="15"/>
                      </a:lnTo>
                      <a:lnTo>
                        <a:pt x="158" y="0"/>
                      </a:lnTo>
                      <a:lnTo>
                        <a:pt x="136" y="0"/>
                      </a:lnTo>
                      <a:lnTo>
                        <a:pt x="117" y="15"/>
                      </a:lnTo>
                      <a:lnTo>
                        <a:pt x="63" y="16"/>
                      </a:lnTo>
                      <a:lnTo>
                        <a:pt x="63" y="51"/>
                      </a:lnTo>
                      <a:lnTo>
                        <a:pt x="8" y="98"/>
                      </a:lnTo>
                      <a:lnTo>
                        <a:pt x="8" y="141"/>
                      </a:lnTo>
                      <a:lnTo>
                        <a:pt x="27" y="159"/>
                      </a:lnTo>
                      <a:lnTo>
                        <a:pt x="0" y="186"/>
                      </a:lnTo>
                      <a:lnTo>
                        <a:pt x="8" y="191"/>
                      </a:lnTo>
                      <a:lnTo>
                        <a:pt x="53" y="153"/>
                      </a:lnTo>
                      <a:lnTo>
                        <a:pt x="127" y="151"/>
                      </a:lnTo>
                      <a:lnTo>
                        <a:pt x="131" y="170"/>
                      </a:lnTo>
                      <a:lnTo>
                        <a:pt x="170" y="170"/>
                      </a:lnTo>
                      <a:lnTo>
                        <a:pt x="170" y="232"/>
                      </a:lnTo>
                      <a:lnTo>
                        <a:pt x="194" y="253"/>
                      </a:lnTo>
                      <a:lnTo>
                        <a:pt x="192" y="339"/>
                      </a:lnTo>
                      <a:lnTo>
                        <a:pt x="158" y="368"/>
                      </a:lnTo>
                      <a:lnTo>
                        <a:pt x="162" y="439"/>
                      </a:lnTo>
                      <a:lnTo>
                        <a:pt x="176" y="454"/>
                      </a:lnTo>
                      <a:lnTo>
                        <a:pt x="176" y="517"/>
                      </a:lnTo>
                      <a:lnTo>
                        <a:pt x="197" y="534"/>
                      </a:lnTo>
                      <a:lnTo>
                        <a:pt x="199" y="493"/>
                      </a:lnTo>
                      <a:lnTo>
                        <a:pt x="223" y="512"/>
                      </a:lnTo>
                      <a:lnTo>
                        <a:pt x="225" y="563"/>
                      </a:lnTo>
                      <a:lnTo>
                        <a:pt x="270" y="608"/>
                      </a:lnTo>
                      <a:lnTo>
                        <a:pt x="278" y="606"/>
                      </a:lnTo>
                      <a:lnTo>
                        <a:pt x="303" y="631"/>
                      </a:lnTo>
                      <a:lnTo>
                        <a:pt x="327" y="634"/>
                      </a:lnTo>
                      <a:lnTo>
                        <a:pt x="337" y="640"/>
                      </a:lnTo>
                      <a:lnTo>
                        <a:pt x="383" y="645"/>
                      </a:lnTo>
                      <a:lnTo>
                        <a:pt x="385" y="677"/>
                      </a:lnTo>
                      <a:lnTo>
                        <a:pt x="407" y="691"/>
                      </a:lnTo>
                      <a:lnTo>
                        <a:pt x="463" y="697"/>
                      </a:lnTo>
                      <a:lnTo>
                        <a:pt x="465" y="738"/>
                      </a:lnTo>
                      <a:lnTo>
                        <a:pt x="450" y="746"/>
                      </a:lnTo>
                      <a:lnTo>
                        <a:pt x="424" y="769"/>
                      </a:lnTo>
                      <a:lnTo>
                        <a:pt x="468" y="806"/>
                      </a:lnTo>
                      <a:lnTo>
                        <a:pt x="482" y="808"/>
                      </a:lnTo>
                      <a:lnTo>
                        <a:pt x="479" y="855"/>
                      </a:lnTo>
                      <a:lnTo>
                        <a:pt x="503" y="873"/>
                      </a:lnTo>
                      <a:lnTo>
                        <a:pt x="524" y="890"/>
                      </a:lnTo>
                      <a:lnTo>
                        <a:pt x="526" y="922"/>
                      </a:lnTo>
                      <a:lnTo>
                        <a:pt x="550" y="943"/>
                      </a:lnTo>
                      <a:lnTo>
                        <a:pt x="552" y="1135"/>
                      </a:lnTo>
                      <a:lnTo>
                        <a:pt x="587" y="1166"/>
                      </a:lnTo>
                      <a:lnTo>
                        <a:pt x="620" y="119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10"/>
                <p:cNvSpPr>
                  <a:spLocks/>
                </p:cNvSpPr>
                <p:nvPr userDrawn="1"/>
              </p:nvSpPr>
              <p:spPr bwMode="auto">
                <a:xfrm>
                  <a:off x="7072313" y="3178176"/>
                  <a:ext cx="2179638" cy="1611313"/>
                </a:xfrm>
                <a:custGeom>
                  <a:avLst/>
                  <a:gdLst/>
                  <a:ahLst/>
                  <a:cxnLst>
                    <a:cxn ang="0">
                      <a:pos x="1125" y="471"/>
                    </a:cxn>
                    <a:cxn ang="0">
                      <a:pos x="1145" y="382"/>
                    </a:cxn>
                    <a:cxn ang="0">
                      <a:pos x="1111" y="261"/>
                    </a:cxn>
                    <a:cxn ang="0">
                      <a:pos x="1191" y="174"/>
                    </a:cxn>
                    <a:cxn ang="0">
                      <a:pos x="1237" y="107"/>
                    </a:cxn>
                    <a:cxn ang="0">
                      <a:pos x="1237" y="220"/>
                    </a:cxn>
                    <a:cxn ang="0">
                      <a:pos x="1266" y="202"/>
                    </a:cxn>
                    <a:cxn ang="0">
                      <a:pos x="1322" y="81"/>
                    </a:cxn>
                    <a:cxn ang="0">
                      <a:pos x="1291" y="47"/>
                    </a:cxn>
                    <a:cxn ang="0">
                      <a:pos x="1341" y="41"/>
                    </a:cxn>
                    <a:cxn ang="0">
                      <a:pos x="1344" y="0"/>
                    </a:cxn>
                    <a:cxn ang="0">
                      <a:pos x="1213" y="35"/>
                    </a:cxn>
                    <a:cxn ang="0">
                      <a:pos x="1109" y="14"/>
                    </a:cxn>
                    <a:cxn ang="0">
                      <a:pos x="910" y="65"/>
                    </a:cxn>
                    <a:cxn ang="0">
                      <a:pos x="864" y="49"/>
                    </a:cxn>
                    <a:cxn ang="0">
                      <a:pos x="733" y="81"/>
                    </a:cxn>
                    <a:cxn ang="0">
                      <a:pos x="749" y="41"/>
                    </a:cxn>
                    <a:cxn ang="0">
                      <a:pos x="632" y="108"/>
                    </a:cxn>
                    <a:cxn ang="0">
                      <a:pos x="566" y="172"/>
                    </a:cxn>
                    <a:cxn ang="0">
                      <a:pos x="455" y="204"/>
                    </a:cxn>
                    <a:cxn ang="0">
                      <a:pos x="375" y="252"/>
                    </a:cxn>
                    <a:cxn ang="0">
                      <a:pos x="377" y="204"/>
                    </a:cxn>
                    <a:cxn ang="0">
                      <a:pos x="230" y="227"/>
                    </a:cxn>
                    <a:cxn ang="0">
                      <a:pos x="184" y="274"/>
                    </a:cxn>
                    <a:cxn ang="0">
                      <a:pos x="234" y="336"/>
                    </a:cxn>
                    <a:cxn ang="0">
                      <a:pos x="299" y="239"/>
                    </a:cxn>
                    <a:cxn ang="0">
                      <a:pos x="258" y="346"/>
                    </a:cxn>
                    <a:cxn ang="0">
                      <a:pos x="219" y="348"/>
                    </a:cxn>
                    <a:cxn ang="0">
                      <a:pos x="119" y="404"/>
                    </a:cxn>
                    <a:cxn ang="0">
                      <a:pos x="82" y="450"/>
                    </a:cxn>
                    <a:cxn ang="0">
                      <a:pos x="138" y="489"/>
                    </a:cxn>
                    <a:cxn ang="0">
                      <a:pos x="217" y="474"/>
                    </a:cxn>
                    <a:cxn ang="0">
                      <a:pos x="261" y="491"/>
                    </a:cxn>
                    <a:cxn ang="0">
                      <a:pos x="227" y="442"/>
                    </a:cxn>
                    <a:cxn ang="0">
                      <a:pos x="346" y="458"/>
                    </a:cxn>
                    <a:cxn ang="0">
                      <a:pos x="432" y="438"/>
                    </a:cxn>
                    <a:cxn ang="0">
                      <a:pos x="356" y="481"/>
                    </a:cxn>
                    <a:cxn ang="0">
                      <a:pos x="432" y="522"/>
                    </a:cxn>
                    <a:cxn ang="0">
                      <a:pos x="299" y="534"/>
                    </a:cxn>
                    <a:cxn ang="0">
                      <a:pos x="82" y="520"/>
                    </a:cxn>
                    <a:cxn ang="0">
                      <a:pos x="21" y="597"/>
                    </a:cxn>
                    <a:cxn ang="0">
                      <a:pos x="109" y="739"/>
                    </a:cxn>
                    <a:cxn ang="0">
                      <a:pos x="217" y="756"/>
                    </a:cxn>
                    <a:cxn ang="0">
                      <a:pos x="276" y="998"/>
                    </a:cxn>
                    <a:cxn ang="0">
                      <a:pos x="379" y="974"/>
                    </a:cxn>
                    <a:cxn ang="0">
                      <a:pos x="426" y="904"/>
                    </a:cxn>
                    <a:cxn ang="0">
                      <a:pos x="446" y="828"/>
                    </a:cxn>
                    <a:cxn ang="0">
                      <a:pos x="477" y="638"/>
                    </a:cxn>
                    <a:cxn ang="0">
                      <a:pos x="423" y="563"/>
                    </a:cxn>
                    <a:cxn ang="0">
                      <a:pos x="571" y="657"/>
                    </a:cxn>
                    <a:cxn ang="0">
                      <a:pos x="563" y="587"/>
                    </a:cxn>
                    <a:cxn ang="0">
                      <a:pos x="554" y="539"/>
                    </a:cxn>
                    <a:cxn ang="0">
                      <a:pos x="722" y="652"/>
                    </a:cxn>
                    <a:cxn ang="0">
                      <a:pos x="841" y="601"/>
                    </a:cxn>
                    <a:cxn ang="0">
                      <a:pos x="941" y="703"/>
                    </a:cxn>
                    <a:cxn ang="0">
                      <a:pos x="998" y="730"/>
                    </a:cxn>
                    <a:cxn ang="0">
                      <a:pos x="995" y="695"/>
                    </a:cxn>
                    <a:cxn ang="0">
                      <a:pos x="1027" y="650"/>
                    </a:cxn>
                    <a:cxn ang="0">
                      <a:pos x="980" y="602"/>
                    </a:cxn>
                    <a:cxn ang="0">
                      <a:pos x="1099" y="495"/>
                    </a:cxn>
                    <a:cxn ang="0">
                      <a:pos x="1062" y="444"/>
                    </a:cxn>
                    <a:cxn ang="0">
                      <a:pos x="1029" y="423"/>
                    </a:cxn>
                  </a:cxnLst>
                  <a:rect l="0" t="0" r="r" b="b"/>
                  <a:pathLst>
                    <a:path w="1373" h="1015">
                      <a:moveTo>
                        <a:pt x="1066" y="397"/>
                      </a:moveTo>
                      <a:lnTo>
                        <a:pt x="1125" y="450"/>
                      </a:lnTo>
                      <a:lnTo>
                        <a:pt x="1113" y="466"/>
                      </a:lnTo>
                      <a:lnTo>
                        <a:pt x="1125" y="471"/>
                      </a:lnTo>
                      <a:lnTo>
                        <a:pt x="1147" y="450"/>
                      </a:lnTo>
                      <a:lnTo>
                        <a:pt x="1119" y="425"/>
                      </a:lnTo>
                      <a:lnTo>
                        <a:pt x="1117" y="384"/>
                      </a:lnTo>
                      <a:lnTo>
                        <a:pt x="1145" y="382"/>
                      </a:lnTo>
                      <a:lnTo>
                        <a:pt x="1147" y="348"/>
                      </a:lnTo>
                      <a:lnTo>
                        <a:pt x="1129" y="334"/>
                      </a:lnTo>
                      <a:lnTo>
                        <a:pt x="1129" y="276"/>
                      </a:lnTo>
                      <a:lnTo>
                        <a:pt x="1111" y="261"/>
                      </a:lnTo>
                      <a:lnTo>
                        <a:pt x="1111" y="201"/>
                      </a:lnTo>
                      <a:lnTo>
                        <a:pt x="1145" y="180"/>
                      </a:lnTo>
                      <a:lnTo>
                        <a:pt x="1168" y="189"/>
                      </a:lnTo>
                      <a:lnTo>
                        <a:pt x="1191" y="174"/>
                      </a:lnTo>
                      <a:lnTo>
                        <a:pt x="1189" y="151"/>
                      </a:lnTo>
                      <a:lnTo>
                        <a:pt x="1205" y="148"/>
                      </a:lnTo>
                      <a:lnTo>
                        <a:pt x="1209" y="108"/>
                      </a:lnTo>
                      <a:lnTo>
                        <a:pt x="1237" y="107"/>
                      </a:lnTo>
                      <a:lnTo>
                        <a:pt x="1237" y="168"/>
                      </a:lnTo>
                      <a:lnTo>
                        <a:pt x="1223" y="172"/>
                      </a:lnTo>
                      <a:lnTo>
                        <a:pt x="1221" y="202"/>
                      </a:lnTo>
                      <a:lnTo>
                        <a:pt x="1237" y="220"/>
                      </a:lnTo>
                      <a:lnTo>
                        <a:pt x="1250" y="220"/>
                      </a:lnTo>
                      <a:lnTo>
                        <a:pt x="1250" y="247"/>
                      </a:lnTo>
                      <a:lnTo>
                        <a:pt x="1266" y="256"/>
                      </a:lnTo>
                      <a:lnTo>
                        <a:pt x="1266" y="202"/>
                      </a:lnTo>
                      <a:lnTo>
                        <a:pt x="1250" y="190"/>
                      </a:lnTo>
                      <a:lnTo>
                        <a:pt x="1249" y="141"/>
                      </a:lnTo>
                      <a:lnTo>
                        <a:pt x="1266" y="127"/>
                      </a:lnTo>
                      <a:lnTo>
                        <a:pt x="1322" y="81"/>
                      </a:lnTo>
                      <a:lnTo>
                        <a:pt x="1295" y="78"/>
                      </a:lnTo>
                      <a:lnTo>
                        <a:pt x="1291" y="66"/>
                      </a:lnTo>
                      <a:lnTo>
                        <a:pt x="1305" y="59"/>
                      </a:lnTo>
                      <a:lnTo>
                        <a:pt x="1291" y="47"/>
                      </a:lnTo>
                      <a:lnTo>
                        <a:pt x="1295" y="39"/>
                      </a:lnTo>
                      <a:lnTo>
                        <a:pt x="1307" y="25"/>
                      </a:lnTo>
                      <a:lnTo>
                        <a:pt x="1322" y="23"/>
                      </a:lnTo>
                      <a:lnTo>
                        <a:pt x="1341" y="41"/>
                      </a:lnTo>
                      <a:lnTo>
                        <a:pt x="1352" y="34"/>
                      </a:lnTo>
                      <a:lnTo>
                        <a:pt x="1360" y="37"/>
                      </a:lnTo>
                      <a:lnTo>
                        <a:pt x="1373" y="23"/>
                      </a:lnTo>
                      <a:lnTo>
                        <a:pt x="1344" y="0"/>
                      </a:lnTo>
                      <a:lnTo>
                        <a:pt x="1215" y="0"/>
                      </a:lnTo>
                      <a:lnTo>
                        <a:pt x="1205" y="13"/>
                      </a:lnTo>
                      <a:lnTo>
                        <a:pt x="1217" y="28"/>
                      </a:lnTo>
                      <a:lnTo>
                        <a:pt x="1213" y="35"/>
                      </a:lnTo>
                      <a:lnTo>
                        <a:pt x="1147" y="37"/>
                      </a:lnTo>
                      <a:lnTo>
                        <a:pt x="1129" y="22"/>
                      </a:lnTo>
                      <a:lnTo>
                        <a:pt x="1119" y="22"/>
                      </a:lnTo>
                      <a:lnTo>
                        <a:pt x="1109" y="14"/>
                      </a:lnTo>
                      <a:lnTo>
                        <a:pt x="1096" y="30"/>
                      </a:lnTo>
                      <a:lnTo>
                        <a:pt x="995" y="32"/>
                      </a:lnTo>
                      <a:lnTo>
                        <a:pt x="956" y="67"/>
                      </a:lnTo>
                      <a:lnTo>
                        <a:pt x="910" y="65"/>
                      </a:lnTo>
                      <a:lnTo>
                        <a:pt x="908" y="44"/>
                      </a:lnTo>
                      <a:lnTo>
                        <a:pt x="882" y="42"/>
                      </a:lnTo>
                      <a:lnTo>
                        <a:pt x="874" y="51"/>
                      </a:lnTo>
                      <a:lnTo>
                        <a:pt x="864" y="49"/>
                      </a:lnTo>
                      <a:lnTo>
                        <a:pt x="862" y="55"/>
                      </a:lnTo>
                      <a:lnTo>
                        <a:pt x="818" y="55"/>
                      </a:lnTo>
                      <a:lnTo>
                        <a:pt x="765" y="104"/>
                      </a:lnTo>
                      <a:lnTo>
                        <a:pt x="733" y="81"/>
                      </a:lnTo>
                      <a:lnTo>
                        <a:pt x="751" y="66"/>
                      </a:lnTo>
                      <a:lnTo>
                        <a:pt x="759" y="66"/>
                      </a:lnTo>
                      <a:lnTo>
                        <a:pt x="784" y="41"/>
                      </a:lnTo>
                      <a:lnTo>
                        <a:pt x="749" y="41"/>
                      </a:lnTo>
                      <a:lnTo>
                        <a:pt x="729" y="30"/>
                      </a:lnTo>
                      <a:lnTo>
                        <a:pt x="665" y="86"/>
                      </a:lnTo>
                      <a:lnTo>
                        <a:pt x="655" y="83"/>
                      </a:lnTo>
                      <a:lnTo>
                        <a:pt x="632" y="108"/>
                      </a:lnTo>
                      <a:lnTo>
                        <a:pt x="630" y="143"/>
                      </a:lnTo>
                      <a:lnTo>
                        <a:pt x="569" y="145"/>
                      </a:lnTo>
                      <a:lnTo>
                        <a:pt x="554" y="160"/>
                      </a:lnTo>
                      <a:lnTo>
                        <a:pt x="566" y="172"/>
                      </a:lnTo>
                      <a:lnTo>
                        <a:pt x="563" y="178"/>
                      </a:lnTo>
                      <a:lnTo>
                        <a:pt x="528" y="180"/>
                      </a:lnTo>
                      <a:lnTo>
                        <a:pt x="501" y="199"/>
                      </a:lnTo>
                      <a:lnTo>
                        <a:pt x="455" y="204"/>
                      </a:lnTo>
                      <a:lnTo>
                        <a:pt x="452" y="227"/>
                      </a:lnTo>
                      <a:lnTo>
                        <a:pt x="421" y="227"/>
                      </a:lnTo>
                      <a:lnTo>
                        <a:pt x="389" y="254"/>
                      </a:lnTo>
                      <a:lnTo>
                        <a:pt x="375" y="252"/>
                      </a:lnTo>
                      <a:lnTo>
                        <a:pt x="348" y="229"/>
                      </a:lnTo>
                      <a:lnTo>
                        <a:pt x="372" y="225"/>
                      </a:lnTo>
                      <a:lnTo>
                        <a:pt x="385" y="215"/>
                      </a:lnTo>
                      <a:lnTo>
                        <a:pt x="377" y="204"/>
                      </a:lnTo>
                      <a:lnTo>
                        <a:pt x="342" y="208"/>
                      </a:lnTo>
                      <a:lnTo>
                        <a:pt x="326" y="190"/>
                      </a:lnTo>
                      <a:lnTo>
                        <a:pt x="270" y="190"/>
                      </a:lnTo>
                      <a:lnTo>
                        <a:pt x="230" y="227"/>
                      </a:lnTo>
                      <a:lnTo>
                        <a:pt x="229" y="230"/>
                      </a:lnTo>
                      <a:lnTo>
                        <a:pt x="203" y="252"/>
                      </a:lnTo>
                      <a:lnTo>
                        <a:pt x="203" y="272"/>
                      </a:lnTo>
                      <a:lnTo>
                        <a:pt x="184" y="274"/>
                      </a:lnTo>
                      <a:lnTo>
                        <a:pt x="179" y="313"/>
                      </a:lnTo>
                      <a:lnTo>
                        <a:pt x="207" y="317"/>
                      </a:lnTo>
                      <a:lnTo>
                        <a:pt x="217" y="319"/>
                      </a:lnTo>
                      <a:lnTo>
                        <a:pt x="234" y="336"/>
                      </a:lnTo>
                      <a:lnTo>
                        <a:pt x="250" y="323"/>
                      </a:lnTo>
                      <a:lnTo>
                        <a:pt x="248" y="271"/>
                      </a:lnTo>
                      <a:lnTo>
                        <a:pt x="291" y="239"/>
                      </a:lnTo>
                      <a:lnTo>
                        <a:pt x="299" y="239"/>
                      </a:lnTo>
                      <a:lnTo>
                        <a:pt x="317" y="251"/>
                      </a:lnTo>
                      <a:lnTo>
                        <a:pt x="293" y="272"/>
                      </a:lnTo>
                      <a:lnTo>
                        <a:pt x="293" y="346"/>
                      </a:lnTo>
                      <a:lnTo>
                        <a:pt x="258" y="346"/>
                      </a:lnTo>
                      <a:lnTo>
                        <a:pt x="237" y="370"/>
                      </a:lnTo>
                      <a:lnTo>
                        <a:pt x="226" y="370"/>
                      </a:lnTo>
                      <a:lnTo>
                        <a:pt x="223" y="348"/>
                      </a:lnTo>
                      <a:lnTo>
                        <a:pt x="219" y="348"/>
                      </a:lnTo>
                      <a:lnTo>
                        <a:pt x="216" y="371"/>
                      </a:lnTo>
                      <a:lnTo>
                        <a:pt x="186" y="372"/>
                      </a:lnTo>
                      <a:lnTo>
                        <a:pt x="152" y="401"/>
                      </a:lnTo>
                      <a:lnTo>
                        <a:pt x="119" y="404"/>
                      </a:lnTo>
                      <a:lnTo>
                        <a:pt x="135" y="417"/>
                      </a:lnTo>
                      <a:lnTo>
                        <a:pt x="128" y="430"/>
                      </a:lnTo>
                      <a:lnTo>
                        <a:pt x="133" y="448"/>
                      </a:lnTo>
                      <a:lnTo>
                        <a:pt x="82" y="450"/>
                      </a:lnTo>
                      <a:lnTo>
                        <a:pt x="77" y="483"/>
                      </a:lnTo>
                      <a:lnTo>
                        <a:pt x="92" y="493"/>
                      </a:lnTo>
                      <a:lnTo>
                        <a:pt x="107" y="495"/>
                      </a:lnTo>
                      <a:lnTo>
                        <a:pt x="138" y="489"/>
                      </a:lnTo>
                      <a:lnTo>
                        <a:pt x="137" y="474"/>
                      </a:lnTo>
                      <a:lnTo>
                        <a:pt x="164" y="452"/>
                      </a:lnTo>
                      <a:lnTo>
                        <a:pt x="201" y="452"/>
                      </a:lnTo>
                      <a:lnTo>
                        <a:pt x="217" y="474"/>
                      </a:lnTo>
                      <a:lnTo>
                        <a:pt x="237" y="474"/>
                      </a:lnTo>
                      <a:lnTo>
                        <a:pt x="250" y="488"/>
                      </a:lnTo>
                      <a:lnTo>
                        <a:pt x="246" y="501"/>
                      </a:lnTo>
                      <a:lnTo>
                        <a:pt x="261" y="491"/>
                      </a:lnTo>
                      <a:lnTo>
                        <a:pt x="259" y="480"/>
                      </a:lnTo>
                      <a:lnTo>
                        <a:pt x="269" y="481"/>
                      </a:lnTo>
                      <a:lnTo>
                        <a:pt x="239" y="454"/>
                      </a:lnTo>
                      <a:lnTo>
                        <a:pt x="227" y="442"/>
                      </a:lnTo>
                      <a:lnTo>
                        <a:pt x="230" y="430"/>
                      </a:lnTo>
                      <a:lnTo>
                        <a:pt x="240" y="430"/>
                      </a:lnTo>
                      <a:lnTo>
                        <a:pt x="309" y="486"/>
                      </a:lnTo>
                      <a:lnTo>
                        <a:pt x="346" y="458"/>
                      </a:lnTo>
                      <a:lnTo>
                        <a:pt x="344" y="444"/>
                      </a:lnTo>
                      <a:lnTo>
                        <a:pt x="382" y="411"/>
                      </a:lnTo>
                      <a:lnTo>
                        <a:pt x="387" y="437"/>
                      </a:lnTo>
                      <a:lnTo>
                        <a:pt x="432" y="438"/>
                      </a:lnTo>
                      <a:lnTo>
                        <a:pt x="453" y="457"/>
                      </a:lnTo>
                      <a:lnTo>
                        <a:pt x="453" y="466"/>
                      </a:lnTo>
                      <a:lnTo>
                        <a:pt x="372" y="469"/>
                      </a:lnTo>
                      <a:lnTo>
                        <a:pt x="356" y="481"/>
                      </a:lnTo>
                      <a:lnTo>
                        <a:pt x="370" y="498"/>
                      </a:lnTo>
                      <a:lnTo>
                        <a:pt x="421" y="497"/>
                      </a:lnTo>
                      <a:lnTo>
                        <a:pt x="442" y="517"/>
                      </a:lnTo>
                      <a:lnTo>
                        <a:pt x="432" y="522"/>
                      </a:lnTo>
                      <a:lnTo>
                        <a:pt x="411" y="546"/>
                      </a:lnTo>
                      <a:lnTo>
                        <a:pt x="346" y="544"/>
                      </a:lnTo>
                      <a:lnTo>
                        <a:pt x="338" y="534"/>
                      </a:lnTo>
                      <a:lnTo>
                        <a:pt x="299" y="534"/>
                      </a:lnTo>
                      <a:lnTo>
                        <a:pt x="293" y="544"/>
                      </a:lnTo>
                      <a:lnTo>
                        <a:pt x="240" y="546"/>
                      </a:lnTo>
                      <a:lnTo>
                        <a:pt x="211" y="519"/>
                      </a:lnTo>
                      <a:lnTo>
                        <a:pt x="82" y="520"/>
                      </a:lnTo>
                      <a:lnTo>
                        <a:pt x="55" y="544"/>
                      </a:lnTo>
                      <a:lnTo>
                        <a:pt x="55" y="585"/>
                      </a:lnTo>
                      <a:lnTo>
                        <a:pt x="27" y="604"/>
                      </a:lnTo>
                      <a:lnTo>
                        <a:pt x="21" y="597"/>
                      </a:lnTo>
                      <a:lnTo>
                        <a:pt x="7" y="619"/>
                      </a:lnTo>
                      <a:lnTo>
                        <a:pt x="0" y="673"/>
                      </a:lnTo>
                      <a:lnTo>
                        <a:pt x="82" y="737"/>
                      </a:lnTo>
                      <a:lnTo>
                        <a:pt x="109" y="739"/>
                      </a:lnTo>
                      <a:lnTo>
                        <a:pt x="131" y="726"/>
                      </a:lnTo>
                      <a:lnTo>
                        <a:pt x="207" y="726"/>
                      </a:lnTo>
                      <a:lnTo>
                        <a:pt x="219" y="732"/>
                      </a:lnTo>
                      <a:lnTo>
                        <a:pt x="217" y="756"/>
                      </a:lnTo>
                      <a:lnTo>
                        <a:pt x="244" y="787"/>
                      </a:lnTo>
                      <a:lnTo>
                        <a:pt x="246" y="889"/>
                      </a:lnTo>
                      <a:lnTo>
                        <a:pt x="276" y="916"/>
                      </a:lnTo>
                      <a:lnTo>
                        <a:pt x="276" y="998"/>
                      </a:lnTo>
                      <a:lnTo>
                        <a:pt x="299" y="1015"/>
                      </a:lnTo>
                      <a:lnTo>
                        <a:pt x="312" y="1005"/>
                      </a:lnTo>
                      <a:lnTo>
                        <a:pt x="344" y="1005"/>
                      </a:lnTo>
                      <a:lnTo>
                        <a:pt x="379" y="974"/>
                      </a:lnTo>
                      <a:lnTo>
                        <a:pt x="397" y="973"/>
                      </a:lnTo>
                      <a:lnTo>
                        <a:pt x="399" y="943"/>
                      </a:lnTo>
                      <a:lnTo>
                        <a:pt x="428" y="941"/>
                      </a:lnTo>
                      <a:lnTo>
                        <a:pt x="426" y="904"/>
                      </a:lnTo>
                      <a:lnTo>
                        <a:pt x="438" y="906"/>
                      </a:lnTo>
                      <a:lnTo>
                        <a:pt x="463" y="882"/>
                      </a:lnTo>
                      <a:lnTo>
                        <a:pt x="465" y="843"/>
                      </a:lnTo>
                      <a:lnTo>
                        <a:pt x="446" y="828"/>
                      </a:lnTo>
                      <a:lnTo>
                        <a:pt x="448" y="790"/>
                      </a:lnTo>
                      <a:lnTo>
                        <a:pt x="557" y="689"/>
                      </a:lnTo>
                      <a:lnTo>
                        <a:pt x="481" y="689"/>
                      </a:lnTo>
                      <a:lnTo>
                        <a:pt x="477" y="638"/>
                      </a:lnTo>
                      <a:lnTo>
                        <a:pt x="467" y="626"/>
                      </a:lnTo>
                      <a:lnTo>
                        <a:pt x="457" y="630"/>
                      </a:lnTo>
                      <a:lnTo>
                        <a:pt x="391" y="566"/>
                      </a:lnTo>
                      <a:lnTo>
                        <a:pt x="423" y="563"/>
                      </a:lnTo>
                      <a:lnTo>
                        <a:pt x="463" y="599"/>
                      </a:lnTo>
                      <a:lnTo>
                        <a:pt x="513" y="638"/>
                      </a:lnTo>
                      <a:lnTo>
                        <a:pt x="515" y="657"/>
                      </a:lnTo>
                      <a:lnTo>
                        <a:pt x="571" y="657"/>
                      </a:lnTo>
                      <a:lnTo>
                        <a:pt x="569" y="642"/>
                      </a:lnTo>
                      <a:lnTo>
                        <a:pt x="620" y="597"/>
                      </a:lnTo>
                      <a:lnTo>
                        <a:pt x="575" y="593"/>
                      </a:lnTo>
                      <a:lnTo>
                        <a:pt x="563" y="587"/>
                      </a:lnTo>
                      <a:lnTo>
                        <a:pt x="554" y="587"/>
                      </a:lnTo>
                      <a:lnTo>
                        <a:pt x="515" y="551"/>
                      </a:lnTo>
                      <a:lnTo>
                        <a:pt x="532" y="532"/>
                      </a:lnTo>
                      <a:lnTo>
                        <a:pt x="554" y="539"/>
                      </a:lnTo>
                      <a:lnTo>
                        <a:pt x="585" y="568"/>
                      </a:lnTo>
                      <a:lnTo>
                        <a:pt x="688" y="568"/>
                      </a:lnTo>
                      <a:lnTo>
                        <a:pt x="718" y="595"/>
                      </a:lnTo>
                      <a:lnTo>
                        <a:pt x="722" y="652"/>
                      </a:lnTo>
                      <a:lnTo>
                        <a:pt x="769" y="687"/>
                      </a:lnTo>
                      <a:lnTo>
                        <a:pt x="804" y="662"/>
                      </a:lnTo>
                      <a:lnTo>
                        <a:pt x="802" y="634"/>
                      </a:lnTo>
                      <a:lnTo>
                        <a:pt x="841" y="601"/>
                      </a:lnTo>
                      <a:lnTo>
                        <a:pt x="872" y="601"/>
                      </a:lnTo>
                      <a:lnTo>
                        <a:pt x="908" y="630"/>
                      </a:lnTo>
                      <a:lnTo>
                        <a:pt x="941" y="632"/>
                      </a:lnTo>
                      <a:lnTo>
                        <a:pt x="941" y="703"/>
                      </a:lnTo>
                      <a:lnTo>
                        <a:pt x="973" y="728"/>
                      </a:lnTo>
                      <a:lnTo>
                        <a:pt x="980" y="726"/>
                      </a:lnTo>
                      <a:lnTo>
                        <a:pt x="992" y="736"/>
                      </a:lnTo>
                      <a:lnTo>
                        <a:pt x="998" y="730"/>
                      </a:lnTo>
                      <a:lnTo>
                        <a:pt x="954" y="693"/>
                      </a:lnTo>
                      <a:lnTo>
                        <a:pt x="954" y="664"/>
                      </a:lnTo>
                      <a:lnTo>
                        <a:pt x="961" y="664"/>
                      </a:lnTo>
                      <a:lnTo>
                        <a:pt x="995" y="695"/>
                      </a:lnTo>
                      <a:lnTo>
                        <a:pt x="1005" y="693"/>
                      </a:lnTo>
                      <a:lnTo>
                        <a:pt x="1017" y="685"/>
                      </a:lnTo>
                      <a:lnTo>
                        <a:pt x="1029" y="685"/>
                      </a:lnTo>
                      <a:lnTo>
                        <a:pt x="1027" y="650"/>
                      </a:lnTo>
                      <a:lnTo>
                        <a:pt x="1004" y="626"/>
                      </a:lnTo>
                      <a:lnTo>
                        <a:pt x="998" y="626"/>
                      </a:lnTo>
                      <a:lnTo>
                        <a:pt x="984" y="612"/>
                      </a:lnTo>
                      <a:lnTo>
                        <a:pt x="980" y="602"/>
                      </a:lnTo>
                      <a:lnTo>
                        <a:pt x="1007" y="580"/>
                      </a:lnTo>
                      <a:lnTo>
                        <a:pt x="1053" y="579"/>
                      </a:lnTo>
                      <a:lnTo>
                        <a:pt x="1099" y="530"/>
                      </a:lnTo>
                      <a:lnTo>
                        <a:pt x="1099" y="495"/>
                      </a:lnTo>
                      <a:lnTo>
                        <a:pt x="1086" y="481"/>
                      </a:lnTo>
                      <a:lnTo>
                        <a:pt x="1058" y="460"/>
                      </a:lnTo>
                      <a:lnTo>
                        <a:pt x="1068" y="448"/>
                      </a:lnTo>
                      <a:lnTo>
                        <a:pt x="1062" y="444"/>
                      </a:lnTo>
                      <a:lnTo>
                        <a:pt x="1055" y="450"/>
                      </a:lnTo>
                      <a:lnTo>
                        <a:pt x="1037" y="435"/>
                      </a:lnTo>
                      <a:lnTo>
                        <a:pt x="1031" y="435"/>
                      </a:lnTo>
                      <a:lnTo>
                        <a:pt x="1029" y="423"/>
                      </a:lnTo>
                      <a:lnTo>
                        <a:pt x="1066" y="397"/>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12"/>
                <p:cNvSpPr>
                  <a:spLocks/>
                </p:cNvSpPr>
                <p:nvPr userDrawn="1"/>
              </p:nvSpPr>
              <p:spPr bwMode="auto">
                <a:xfrm>
                  <a:off x="8747126" y="4297363"/>
                  <a:ext cx="101600" cy="130175"/>
                </a:xfrm>
                <a:custGeom>
                  <a:avLst/>
                  <a:gdLst/>
                  <a:ahLst/>
                  <a:cxnLst>
                    <a:cxn ang="0">
                      <a:pos x="0" y="45"/>
                    </a:cxn>
                    <a:cxn ang="0">
                      <a:pos x="27" y="44"/>
                    </a:cxn>
                    <a:cxn ang="0">
                      <a:pos x="31" y="0"/>
                    </a:cxn>
                    <a:cxn ang="0">
                      <a:pos x="62" y="0"/>
                    </a:cxn>
                    <a:cxn ang="0">
                      <a:pos x="64" y="28"/>
                    </a:cxn>
                    <a:cxn ang="0">
                      <a:pos x="51" y="38"/>
                    </a:cxn>
                    <a:cxn ang="0">
                      <a:pos x="52" y="47"/>
                    </a:cxn>
                    <a:cxn ang="0">
                      <a:pos x="60" y="47"/>
                    </a:cxn>
                    <a:cxn ang="0">
                      <a:pos x="27" y="80"/>
                    </a:cxn>
                    <a:cxn ang="0">
                      <a:pos x="0" y="82"/>
                    </a:cxn>
                    <a:cxn ang="0">
                      <a:pos x="0" y="45"/>
                    </a:cxn>
                  </a:cxnLst>
                  <a:rect l="0" t="0" r="r" b="b"/>
                  <a:pathLst>
                    <a:path w="64" h="82">
                      <a:moveTo>
                        <a:pt x="0" y="45"/>
                      </a:moveTo>
                      <a:lnTo>
                        <a:pt x="27" y="44"/>
                      </a:lnTo>
                      <a:lnTo>
                        <a:pt x="31" y="0"/>
                      </a:lnTo>
                      <a:lnTo>
                        <a:pt x="62" y="0"/>
                      </a:lnTo>
                      <a:lnTo>
                        <a:pt x="64" y="28"/>
                      </a:lnTo>
                      <a:lnTo>
                        <a:pt x="51" y="38"/>
                      </a:lnTo>
                      <a:lnTo>
                        <a:pt x="52" y="47"/>
                      </a:lnTo>
                      <a:lnTo>
                        <a:pt x="60" y="47"/>
                      </a:lnTo>
                      <a:lnTo>
                        <a:pt x="27" y="80"/>
                      </a:lnTo>
                      <a:lnTo>
                        <a:pt x="0" y="82"/>
                      </a:lnTo>
                      <a:lnTo>
                        <a:pt x="0" y="45"/>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13"/>
                <p:cNvSpPr>
                  <a:spLocks/>
                </p:cNvSpPr>
                <p:nvPr userDrawn="1"/>
              </p:nvSpPr>
              <p:spPr bwMode="auto">
                <a:xfrm>
                  <a:off x="8537576" y="4337051"/>
                  <a:ext cx="220663" cy="206375"/>
                </a:xfrm>
                <a:custGeom>
                  <a:avLst/>
                  <a:gdLst/>
                  <a:ahLst/>
                  <a:cxnLst>
                    <a:cxn ang="0">
                      <a:pos x="0" y="0"/>
                    </a:cxn>
                    <a:cxn ang="0">
                      <a:pos x="70" y="63"/>
                    </a:cxn>
                    <a:cxn ang="0">
                      <a:pos x="69" y="90"/>
                    </a:cxn>
                    <a:cxn ang="0">
                      <a:pos x="111" y="92"/>
                    </a:cxn>
                    <a:cxn ang="0">
                      <a:pos x="139" y="119"/>
                    </a:cxn>
                    <a:cxn ang="0">
                      <a:pos x="134" y="130"/>
                    </a:cxn>
                    <a:cxn ang="0">
                      <a:pos x="111" y="110"/>
                    </a:cxn>
                    <a:cxn ang="0">
                      <a:pos x="69" y="109"/>
                    </a:cxn>
                    <a:cxn ang="0">
                      <a:pos x="26" y="69"/>
                    </a:cxn>
                    <a:cxn ang="0">
                      <a:pos x="24" y="48"/>
                    </a:cxn>
                    <a:cxn ang="0">
                      <a:pos x="0" y="24"/>
                    </a:cxn>
                    <a:cxn ang="0">
                      <a:pos x="0" y="0"/>
                    </a:cxn>
                  </a:cxnLst>
                  <a:rect l="0" t="0" r="r" b="b"/>
                  <a:pathLst>
                    <a:path w="139" h="130">
                      <a:moveTo>
                        <a:pt x="0" y="0"/>
                      </a:moveTo>
                      <a:lnTo>
                        <a:pt x="70" y="63"/>
                      </a:lnTo>
                      <a:lnTo>
                        <a:pt x="69" y="90"/>
                      </a:lnTo>
                      <a:lnTo>
                        <a:pt x="111" y="92"/>
                      </a:lnTo>
                      <a:lnTo>
                        <a:pt x="139" y="119"/>
                      </a:lnTo>
                      <a:lnTo>
                        <a:pt x="134" y="130"/>
                      </a:lnTo>
                      <a:lnTo>
                        <a:pt x="111" y="110"/>
                      </a:lnTo>
                      <a:lnTo>
                        <a:pt x="69" y="109"/>
                      </a:lnTo>
                      <a:lnTo>
                        <a:pt x="26" y="69"/>
                      </a:lnTo>
                      <a:lnTo>
                        <a:pt x="24" y="48"/>
                      </a:lnTo>
                      <a:lnTo>
                        <a:pt x="0" y="24"/>
                      </a:lnTo>
                      <a:lnTo>
                        <a:pt x="0" y="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14"/>
                <p:cNvSpPr>
                  <a:spLocks/>
                </p:cNvSpPr>
                <p:nvPr userDrawn="1"/>
              </p:nvSpPr>
              <p:spPr bwMode="auto">
                <a:xfrm>
                  <a:off x="9028113" y="4403726"/>
                  <a:ext cx="198438" cy="130175"/>
                </a:xfrm>
                <a:custGeom>
                  <a:avLst/>
                  <a:gdLst/>
                  <a:ahLst/>
                  <a:cxnLst>
                    <a:cxn ang="0">
                      <a:pos x="2" y="2"/>
                    </a:cxn>
                    <a:cxn ang="0">
                      <a:pos x="21" y="0"/>
                    </a:cxn>
                    <a:cxn ang="0">
                      <a:pos x="22" y="19"/>
                    </a:cxn>
                    <a:cxn ang="0">
                      <a:pos x="58" y="19"/>
                    </a:cxn>
                    <a:cxn ang="0">
                      <a:pos x="69" y="12"/>
                    </a:cxn>
                    <a:cxn ang="0">
                      <a:pos x="125" y="60"/>
                    </a:cxn>
                    <a:cxn ang="0">
                      <a:pos x="118" y="82"/>
                    </a:cxn>
                    <a:cxn ang="0">
                      <a:pos x="92" y="57"/>
                    </a:cxn>
                    <a:cxn ang="0">
                      <a:pos x="75" y="72"/>
                    </a:cxn>
                    <a:cxn ang="0">
                      <a:pos x="50" y="48"/>
                    </a:cxn>
                    <a:cxn ang="0">
                      <a:pos x="51" y="35"/>
                    </a:cxn>
                    <a:cxn ang="0">
                      <a:pos x="37" y="37"/>
                    </a:cxn>
                    <a:cxn ang="0">
                      <a:pos x="0" y="13"/>
                    </a:cxn>
                    <a:cxn ang="0">
                      <a:pos x="2" y="2"/>
                    </a:cxn>
                  </a:cxnLst>
                  <a:rect l="0" t="0" r="r" b="b"/>
                  <a:pathLst>
                    <a:path w="125" h="82">
                      <a:moveTo>
                        <a:pt x="2" y="2"/>
                      </a:moveTo>
                      <a:lnTo>
                        <a:pt x="21" y="0"/>
                      </a:lnTo>
                      <a:lnTo>
                        <a:pt x="22" y="19"/>
                      </a:lnTo>
                      <a:lnTo>
                        <a:pt x="58" y="19"/>
                      </a:lnTo>
                      <a:lnTo>
                        <a:pt x="69" y="12"/>
                      </a:lnTo>
                      <a:lnTo>
                        <a:pt x="125" y="60"/>
                      </a:lnTo>
                      <a:lnTo>
                        <a:pt x="118" y="82"/>
                      </a:lnTo>
                      <a:lnTo>
                        <a:pt x="92" y="57"/>
                      </a:lnTo>
                      <a:lnTo>
                        <a:pt x="75" y="72"/>
                      </a:lnTo>
                      <a:lnTo>
                        <a:pt x="50" y="48"/>
                      </a:lnTo>
                      <a:lnTo>
                        <a:pt x="51" y="35"/>
                      </a:lnTo>
                      <a:lnTo>
                        <a:pt x="37" y="37"/>
                      </a:lnTo>
                      <a:lnTo>
                        <a:pt x="0" y="13"/>
                      </a:lnTo>
                      <a:lnTo>
                        <a:pt x="2" y="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15"/>
                <p:cNvSpPr>
                  <a:spLocks/>
                </p:cNvSpPr>
                <p:nvPr userDrawn="1"/>
              </p:nvSpPr>
              <p:spPr bwMode="auto">
                <a:xfrm>
                  <a:off x="8688388" y="4570413"/>
                  <a:ext cx="557213" cy="382588"/>
                </a:xfrm>
                <a:custGeom>
                  <a:avLst/>
                  <a:gdLst/>
                  <a:ahLst/>
                  <a:cxnLst>
                    <a:cxn ang="0">
                      <a:pos x="49" y="60"/>
                    </a:cxn>
                    <a:cxn ang="0">
                      <a:pos x="94" y="60"/>
                    </a:cxn>
                    <a:cxn ang="0">
                      <a:pos x="151" y="12"/>
                    </a:cxn>
                    <a:cxn ang="0">
                      <a:pos x="174" y="30"/>
                    </a:cxn>
                    <a:cxn ang="0">
                      <a:pos x="211" y="0"/>
                    </a:cxn>
                    <a:cxn ang="0">
                      <a:pos x="236" y="0"/>
                    </a:cxn>
                    <a:cxn ang="0">
                      <a:pos x="223" y="17"/>
                    </a:cxn>
                    <a:cxn ang="0">
                      <a:pos x="264" y="45"/>
                    </a:cxn>
                    <a:cxn ang="0">
                      <a:pos x="301" y="21"/>
                    </a:cxn>
                    <a:cxn ang="0">
                      <a:pos x="303" y="65"/>
                    </a:cxn>
                    <a:cxn ang="0">
                      <a:pos x="325" y="85"/>
                    </a:cxn>
                    <a:cxn ang="0">
                      <a:pos x="325" y="103"/>
                    </a:cxn>
                    <a:cxn ang="0">
                      <a:pos x="349" y="119"/>
                    </a:cxn>
                    <a:cxn ang="0">
                      <a:pos x="351" y="167"/>
                    </a:cxn>
                    <a:cxn ang="0">
                      <a:pos x="284" y="224"/>
                    </a:cxn>
                    <a:cxn ang="0">
                      <a:pos x="272" y="226"/>
                    </a:cxn>
                    <a:cxn ang="0">
                      <a:pos x="258" y="240"/>
                    </a:cxn>
                    <a:cxn ang="0">
                      <a:pos x="233" y="241"/>
                    </a:cxn>
                    <a:cxn ang="0">
                      <a:pos x="231" y="236"/>
                    </a:cxn>
                    <a:cxn ang="0">
                      <a:pos x="179" y="234"/>
                    </a:cxn>
                    <a:cxn ang="0">
                      <a:pos x="180" y="221"/>
                    </a:cxn>
                    <a:cxn ang="0">
                      <a:pos x="144" y="195"/>
                    </a:cxn>
                    <a:cxn ang="0">
                      <a:pos x="152" y="180"/>
                    </a:cxn>
                    <a:cxn ang="0">
                      <a:pos x="152" y="172"/>
                    </a:cxn>
                    <a:cxn ang="0">
                      <a:pos x="138" y="164"/>
                    </a:cxn>
                    <a:cxn ang="0">
                      <a:pos x="125" y="164"/>
                    </a:cxn>
                    <a:cxn ang="0">
                      <a:pos x="106" y="183"/>
                    </a:cxn>
                    <a:cxn ang="0">
                      <a:pos x="17" y="186"/>
                    </a:cxn>
                    <a:cxn ang="0">
                      <a:pos x="0" y="166"/>
                    </a:cxn>
                    <a:cxn ang="0">
                      <a:pos x="8" y="154"/>
                    </a:cxn>
                    <a:cxn ang="0">
                      <a:pos x="13" y="94"/>
                    </a:cxn>
                    <a:cxn ang="0">
                      <a:pos x="49" y="60"/>
                    </a:cxn>
                  </a:cxnLst>
                  <a:rect l="0" t="0" r="r" b="b"/>
                  <a:pathLst>
                    <a:path w="351" h="241">
                      <a:moveTo>
                        <a:pt x="49" y="60"/>
                      </a:moveTo>
                      <a:lnTo>
                        <a:pt x="94" y="60"/>
                      </a:lnTo>
                      <a:lnTo>
                        <a:pt x="151" y="12"/>
                      </a:lnTo>
                      <a:lnTo>
                        <a:pt x="174" y="30"/>
                      </a:lnTo>
                      <a:lnTo>
                        <a:pt x="211" y="0"/>
                      </a:lnTo>
                      <a:lnTo>
                        <a:pt x="236" y="0"/>
                      </a:lnTo>
                      <a:lnTo>
                        <a:pt x="223" y="17"/>
                      </a:lnTo>
                      <a:lnTo>
                        <a:pt x="264" y="45"/>
                      </a:lnTo>
                      <a:lnTo>
                        <a:pt x="301" y="21"/>
                      </a:lnTo>
                      <a:lnTo>
                        <a:pt x="303" y="65"/>
                      </a:lnTo>
                      <a:lnTo>
                        <a:pt x="325" y="85"/>
                      </a:lnTo>
                      <a:lnTo>
                        <a:pt x="325" y="103"/>
                      </a:lnTo>
                      <a:lnTo>
                        <a:pt x="349" y="119"/>
                      </a:lnTo>
                      <a:lnTo>
                        <a:pt x="351" y="167"/>
                      </a:lnTo>
                      <a:lnTo>
                        <a:pt x="284" y="224"/>
                      </a:lnTo>
                      <a:lnTo>
                        <a:pt x="272" y="226"/>
                      </a:lnTo>
                      <a:lnTo>
                        <a:pt x="258" y="240"/>
                      </a:lnTo>
                      <a:lnTo>
                        <a:pt x="233" y="241"/>
                      </a:lnTo>
                      <a:lnTo>
                        <a:pt x="231" y="236"/>
                      </a:lnTo>
                      <a:lnTo>
                        <a:pt x="179" y="234"/>
                      </a:lnTo>
                      <a:lnTo>
                        <a:pt x="180" y="221"/>
                      </a:lnTo>
                      <a:lnTo>
                        <a:pt x="144" y="195"/>
                      </a:lnTo>
                      <a:lnTo>
                        <a:pt x="152" y="180"/>
                      </a:lnTo>
                      <a:lnTo>
                        <a:pt x="152" y="172"/>
                      </a:lnTo>
                      <a:lnTo>
                        <a:pt x="138" y="164"/>
                      </a:lnTo>
                      <a:lnTo>
                        <a:pt x="125" y="164"/>
                      </a:lnTo>
                      <a:lnTo>
                        <a:pt x="106" y="183"/>
                      </a:lnTo>
                      <a:lnTo>
                        <a:pt x="17" y="186"/>
                      </a:lnTo>
                      <a:lnTo>
                        <a:pt x="0" y="166"/>
                      </a:lnTo>
                      <a:lnTo>
                        <a:pt x="8" y="154"/>
                      </a:lnTo>
                      <a:lnTo>
                        <a:pt x="13" y="94"/>
                      </a:lnTo>
                      <a:lnTo>
                        <a:pt x="49" y="6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20"/>
                <p:cNvSpPr>
                  <a:spLocks/>
                </p:cNvSpPr>
                <p:nvPr userDrawn="1"/>
              </p:nvSpPr>
              <p:spPr bwMode="auto">
                <a:xfrm>
                  <a:off x="8956676" y="3713163"/>
                  <a:ext cx="122238" cy="157163"/>
                </a:xfrm>
                <a:custGeom>
                  <a:avLst/>
                  <a:gdLst/>
                  <a:ahLst/>
                  <a:cxnLst>
                    <a:cxn ang="0">
                      <a:pos x="0" y="91"/>
                    </a:cxn>
                    <a:cxn ang="0">
                      <a:pos x="3" y="99"/>
                    </a:cxn>
                    <a:cxn ang="0">
                      <a:pos x="28" y="84"/>
                    </a:cxn>
                    <a:cxn ang="0">
                      <a:pos x="31" y="96"/>
                    </a:cxn>
                    <a:cxn ang="0">
                      <a:pos x="69" y="68"/>
                    </a:cxn>
                    <a:cxn ang="0">
                      <a:pos x="70" y="40"/>
                    </a:cxn>
                    <a:cxn ang="0">
                      <a:pos x="77" y="19"/>
                    </a:cxn>
                    <a:cxn ang="0">
                      <a:pos x="67" y="0"/>
                    </a:cxn>
                    <a:cxn ang="0">
                      <a:pos x="59" y="1"/>
                    </a:cxn>
                    <a:cxn ang="0">
                      <a:pos x="55" y="37"/>
                    </a:cxn>
                    <a:cxn ang="0">
                      <a:pos x="40" y="48"/>
                    </a:cxn>
                    <a:cxn ang="0">
                      <a:pos x="32" y="68"/>
                    </a:cxn>
                    <a:cxn ang="0">
                      <a:pos x="11" y="75"/>
                    </a:cxn>
                    <a:cxn ang="0">
                      <a:pos x="1" y="87"/>
                    </a:cxn>
                  </a:cxnLst>
                  <a:rect l="0" t="0" r="r" b="b"/>
                  <a:pathLst>
                    <a:path w="77" h="99">
                      <a:moveTo>
                        <a:pt x="0" y="91"/>
                      </a:moveTo>
                      <a:lnTo>
                        <a:pt x="3" y="99"/>
                      </a:lnTo>
                      <a:lnTo>
                        <a:pt x="28" y="84"/>
                      </a:lnTo>
                      <a:lnTo>
                        <a:pt x="31" y="96"/>
                      </a:lnTo>
                      <a:lnTo>
                        <a:pt x="69" y="68"/>
                      </a:lnTo>
                      <a:lnTo>
                        <a:pt x="70" y="40"/>
                      </a:lnTo>
                      <a:lnTo>
                        <a:pt x="77" y="19"/>
                      </a:lnTo>
                      <a:lnTo>
                        <a:pt x="67" y="0"/>
                      </a:lnTo>
                      <a:lnTo>
                        <a:pt x="59" y="1"/>
                      </a:lnTo>
                      <a:lnTo>
                        <a:pt x="55" y="37"/>
                      </a:lnTo>
                      <a:lnTo>
                        <a:pt x="40" y="48"/>
                      </a:lnTo>
                      <a:lnTo>
                        <a:pt x="32" y="68"/>
                      </a:lnTo>
                      <a:lnTo>
                        <a:pt x="11" y="75"/>
                      </a:lnTo>
                      <a:lnTo>
                        <a:pt x="1" y="87"/>
                      </a:lnTo>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22"/>
                <p:cNvSpPr>
                  <a:spLocks/>
                </p:cNvSpPr>
                <p:nvPr userDrawn="1"/>
              </p:nvSpPr>
              <p:spPr bwMode="auto">
                <a:xfrm>
                  <a:off x="9040813" y="3621088"/>
                  <a:ext cx="73025" cy="79375"/>
                </a:xfrm>
                <a:custGeom>
                  <a:avLst/>
                  <a:gdLst/>
                  <a:ahLst/>
                  <a:cxnLst>
                    <a:cxn ang="0">
                      <a:pos x="5" y="50"/>
                    </a:cxn>
                    <a:cxn ang="0">
                      <a:pos x="12" y="47"/>
                    </a:cxn>
                    <a:cxn ang="0">
                      <a:pos x="17" y="36"/>
                    </a:cxn>
                    <a:cxn ang="0">
                      <a:pos x="29" y="45"/>
                    </a:cxn>
                    <a:cxn ang="0">
                      <a:pos x="33" y="34"/>
                    </a:cxn>
                    <a:cxn ang="0">
                      <a:pos x="46" y="30"/>
                    </a:cxn>
                    <a:cxn ang="0">
                      <a:pos x="42" y="15"/>
                    </a:cxn>
                    <a:cxn ang="0">
                      <a:pos x="33" y="16"/>
                    </a:cxn>
                    <a:cxn ang="0">
                      <a:pos x="13" y="0"/>
                    </a:cxn>
                    <a:cxn ang="0">
                      <a:pos x="13" y="26"/>
                    </a:cxn>
                    <a:cxn ang="0">
                      <a:pos x="7" y="34"/>
                    </a:cxn>
                    <a:cxn ang="0">
                      <a:pos x="0" y="43"/>
                    </a:cxn>
                    <a:cxn ang="0">
                      <a:pos x="5" y="50"/>
                    </a:cxn>
                  </a:cxnLst>
                  <a:rect l="0" t="0" r="r" b="b"/>
                  <a:pathLst>
                    <a:path w="46" h="50">
                      <a:moveTo>
                        <a:pt x="5" y="50"/>
                      </a:moveTo>
                      <a:lnTo>
                        <a:pt x="12" y="47"/>
                      </a:lnTo>
                      <a:lnTo>
                        <a:pt x="17" y="36"/>
                      </a:lnTo>
                      <a:lnTo>
                        <a:pt x="29" y="45"/>
                      </a:lnTo>
                      <a:lnTo>
                        <a:pt x="33" y="34"/>
                      </a:lnTo>
                      <a:lnTo>
                        <a:pt x="46" y="30"/>
                      </a:lnTo>
                      <a:lnTo>
                        <a:pt x="42" y="15"/>
                      </a:lnTo>
                      <a:lnTo>
                        <a:pt x="33" y="16"/>
                      </a:lnTo>
                      <a:lnTo>
                        <a:pt x="13" y="0"/>
                      </a:lnTo>
                      <a:lnTo>
                        <a:pt x="13" y="26"/>
                      </a:lnTo>
                      <a:lnTo>
                        <a:pt x="7" y="34"/>
                      </a:lnTo>
                      <a:lnTo>
                        <a:pt x="0" y="43"/>
                      </a:lnTo>
                      <a:lnTo>
                        <a:pt x="5" y="5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24"/>
                <p:cNvSpPr>
                  <a:spLocks/>
                </p:cNvSpPr>
                <p:nvPr userDrawn="1"/>
              </p:nvSpPr>
              <p:spPr bwMode="auto">
                <a:xfrm>
                  <a:off x="9383713" y="4995863"/>
                  <a:ext cx="115888" cy="122238"/>
                </a:xfrm>
                <a:custGeom>
                  <a:avLst/>
                  <a:gdLst/>
                  <a:ahLst/>
                  <a:cxnLst>
                    <a:cxn ang="0">
                      <a:pos x="0" y="74"/>
                    </a:cxn>
                    <a:cxn ang="0">
                      <a:pos x="24" y="77"/>
                    </a:cxn>
                    <a:cxn ang="0">
                      <a:pos x="31" y="70"/>
                    </a:cxn>
                    <a:cxn ang="0">
                      <a:pos x="48" y="41"/>
                    </a:cxn>
                    <a:cxn ang="0">
                      <a:pos x="61" y="41"/>
                    </a:cxn>
                    <a:cxn ang="0">
                      <a:pos x="61" y="34"/>
                    </a:cxn>
                    <a:cxn ang="0">
                      <a:pos x="73" y="20"/>
                    </a:cxn>
                    <a:cxn ang="0">
                      <a:pos x="70" y="8"/>
                    </a:cxn>
                    <a:cxn ang="0">
                      <a:pos x="62" y="7"/>
                    </a:cxn>
                    <a:cxn ang="0">
                      <a:pos x="58" y="0"/>
                    </a:cxn>
                    <a:cxn ang="0">
                      <a:pos x="54" y="2"/>
                    </a:cxn>
                    <a:cxn ang="0">
                      <a:pos x="50" y="16"/>
                    </a:cxn>
                    <a:cxn ang="0">
                      <a:pos x="34" y="35"/>
                    </a:cxn>
                    <a:cxn ang="0">
                      <a:pos x="21" y="39"/>
                    </a:cxn>
                    <a:cxn ang="0">
                      <a:pos x="1" y="57"/>
                    </a:cxn>
                    <a:cxn ang="0">
                      <a:pos x="0" y="74"/>
                    </a:cxn>
                  </a:cxnLst>
                  <a:rect l="0" t="0" r="r" b="b"/>
                  <a:pathLst>
                    <a:path w="73" h="77">
                      <a:moveTo>
                        <a:pt x="0" y="74"/>
                      </a:moveTo>
                      <a:lnTo>
                        <a:pt x="24" y="77"/>
                      </a:lnTo>
                      <a:lnTo>
                        <a:pt x="31" y="70"/>
                      </a:lnTo>
                      <a:lnTo>
                        <a:pt x="48" y="41"/>
                      </a:lnTo>
                      <a:lnTo>
                        <a:pt x="61" y="41"/>
                      </a:lnTo>
                      <a:lnTo>
                        <a:pt x="61" y="34"/>
                      </a:lnTo>
                      <a:lnTo>
                        <a:pt x="73" y="20"/>
                      </a:lnTo>
                      <a:lnTo>
                        <a:pt x="70" y="8"/>
                      </a:lnTo>
                      <a:lnTo>
                        <a:pt x="62" y="7"/>
                      </a:lnTo>
                      <a:lnTo>
                        <a:pt x="58" y="0"/>
                      </a:lnTo>
                      <a:lnTo>
                        <a:pt x="54" y="2"/>
                      </a:lnTo>
                      <a:lnTo>
                        <a:pt x="50" y="16"/>
                      </a:lnTo>
                      <a:lnTo>
                        <a:pt x="34" y="35"/>
                      </a:lnTo>
                      <a:lnTo>
                        <a:pt x="21" y="39"/>
                      </a:lnTo>
                      <a:lnTo>
                        <a:pt x="1" y="57"/>
                      </a:lnTo>
                      <a:lnTo>
                        <a:pt x="0" y="74"/>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25"/>
                <p:cNvSpPr>
                  <a:spLocks/>
                </p:cNvSpPr>
                <p:nvPr userDrawn="1"/>
              </p:nvSpPr>
              <p:spPr bwMode="auto">
                <a:xfrm>
                  <a:off x="9490076" y="4900613"/>
                  <a:ext cx="73025" cy="119063"/>
                </a:xfrm>
                <a:custGeom>
                  <a:avLst/>
                  <a:gdLst/>
                  <a:ahLst/>
                  <a:cxnLst>
                    <a:cxn ang="0">
                      <a:pos x="3" y="56"/>
                    </a:cxn>
                    <a:cxn ang="0">
                      <a:pos x="12" y="58"/>
                    </a:cxn>
                    <a:cxn ang="0">
                      <a:pos x="13" y="72"/>
                    </a:cxn>
                    <a:cxn ang="0">
                      <a:pos x="18" y="75"/>
                    </a:cxn>
                    <a:cxn ang="0">
                      <a:pos x="46" y="45"/>
                    </a:cxn>
                    <a:cxn ang="0">
                      <a:pos x="41" y="32"/>
                    </a:cxn>
                    <a:cxn ang="0">
                      <a:pos x="32" y="35"/>
                    </a:cxn>
                    <a:cxn ang="0">
                      <a:pos x="23" y="22"/>
                    </a:cxn>
                    <a:cxn ang="0">
                      <a:pos x="17" y="22"/>
                    </a:cxn>
                    <a:cxn ang="0">
                      <a:pos x="14" y="11"/>
                    </a:cxn>
                    <a:cxn ang="0">
                      <a:pos x="2" y="0"/>
                    </a:cxn>
                    <a:cxn ang="0">
                      <a:pos x="0" y="12"/>
                    </a:cxn>
                    <a:cxn ang="0">
                      <a:pos x="9" y="22"/>
                    </a:cxn>
                    <a:cxn ang="0">
                      <a:pos x="14" y="36"/>
                    </a:cxn>
                    <a:cxn ang="0">
                      <a:pos x="12" y="43"/>
                    </a:cxn>
                    <a:cxn ang="0">
                      <a:pos x="3" y="45"/>
                    </a:cxn>
                    <a:cxn ang="0">
                      <a:pos x="3" y="56"/>
                    </a:cxn>
                  </a:cxnLst>
                  <a:rect l="0" t="0" r="r" b="b"/>
                  <a:pathLst>
                    <a:path w="46" h="75">
                      <a:moveTo>
                        <a:pt x="3" y="56"/>
                      </a:moveTo>
                      <a:lnTo>
                        <a:pt x="12" y="58"/>
                      </a:lnTo>
                      <a:lnTo>
                        <a:pt x="13" y="72"/>
                      </a:lnTo>
                      <a:lnTo>
                        <a:pt x="18" y="75"/>
                      </a:lnTo>
                      <a:lnTo>
                        <a:pt x="46" y="45"/>
                      </a:lnTo>
                      <a:lnTo>
                        <a:pt x="41" y="32"/>
                      </a:lnTo>
                      <a:lnTo>
                        <a:pt x="32" y="35"/>
                      </a:lnTo>
                      <a:lnTo>
                        <a:pt x="23" y="22"/>
                      </a:lnTo>
                      <a:lnTo>
                        <a:pt x="17" y="22"/>
                      </a:lnTo>
                      <a:lnTo>
                        <a:pt x="14" y="11"/>
                      </a:lnTo>
                      <a:lnTo>
                        <a:pt x="2" y="0"/>
                      </a:lnTo>
                      <a:lnTo>
                        <a:pt x="0" y="12"/>
                      </a:lnTo>
                      <a:lnTo>
                        <a:pt x="9" y="22"/>
                      </a:lnTo>
                      <a:lnTo>
                        <a:pt x="14" y="36"/>
                      </a:lnTo>
                      <a:lnTo>
                        <a:pt x="12" y="43"/>
                      </a:lnTo>
                      <a:lnTo>
                        <a:pt x="3" y="45"/>
                      </a:lnTo>
                      <a:lnTo>
                        <a:pt x="3" y="56"/>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11"/>
                <p:cNvSpPr>
                  <a:spLocks/>
                </p:cNvSpPr>
                <p:nvPr userDrawn="1"/>
              </p:nvSpPr>
              <p:spPr bwMode="auto">
                <a:xfrm>
                  <a:off x="7856538" y="4543426"/>
                  <a:ext cx="95250" cy="146050"/>
                </a:xfrm>
                <a:custGeom>
                  <a:avLst/>
                  <a:gdLst/>
                  <a:ahLst/>
                  <a:cxnLst>
                    <a:cxn ang="0">
                      <a:pos x="1" y="92"/>
                    </a:cxn>
                    <a:cxn ang="0">
                      <a:pos x="0" y="70"/>
                    </a:cxn>
                    <a:cxn ang="0">
                      <a:pos x="11" y="61"/>
                    </a:cxn>
                    <a:cxn ang="0">
                      <a:pos x="13" y="21"/>
                    </a:cxn>
                    <a:cxn ang="0">
                      <a:pos x="29" y="22"/>
                    </a:cxn>
                    <a:cxn ang="0">
                      <a:pos x="57" y="0"/>
                    </a:cxn>
                    <a:cxn ang="0">
                      <a:pos x="60" y="17"/>
                    </a:cxn>
                    <a:cxn ang="0">
                      <a:pos x="40" y="39"/>
                    </a:cxn>
                    <a:cxn ang="0">
                      <a:pos x="36" y="63"/>
                    </a:cxn>
                    <a:cxn ang="0">
                      <a:pos x="26" y="66"/>
                    </a:cxn>
                    <a:cxn ang="0">
                      <a:pos x="17" y="73"/>
                    </a:cxn>
                    <a:cxn ang="0">
                      <a:pos x="16" y="90"/>
                    </a:cxn>
                    <a:cxn ang="0">
                      <a:pos x="1" y="92"/>
                    </a:cxn>
                  </a:cxnLst>
                  <a:rect l="0" t="0" r="r" b="b"/>
                  <a:pathLst>
                    <a:path w="60" h="92">
                      <a:moveTo>
                        <a:pt x="1" y="92"/>
                      </a:moveTo>
                      <a:lnTo>
                        <a:pt x="0" y="70"/>
                      </a:lnTo>
                      <a:lnTo>
                        <a:pt x="11" y="61"/>
                      </a:lnTo>
                      <a:lnTo>
                        <a:pt x="13" y="21"/>
                      </a:lnTo>
                      <a:lnTo>
                        <a:pt x="29" y="22"/>
                      </a:lnTo>
                      <a:lnTo>
                        <a:pt x="57" y="0"/>
                      </a:lnTo>
                      <a:lnTo>
                        <a:pt x="60" y="17"/>
                      </a:lnTo>
                      <a:lnTo>
                        <a:pt x="40" y="39"/>
                      </a:lnTo>
                      <a:lnTo>
                        <a:pt x="36" y="63"/>
                      </a:lnTo>
                      <a:lnTo>
                        <a:pt x="26" y="66"/>
                      </a:lnTo>
                      <a:lnTo>
                        <a:pt x="17" y="73"/>
                      </a:lnTo>
                      <a:lnTo>
                        <a:pt x="16" y="90"/>
                      </a:lnTo>
                      <a:lnTo>
                        <a:pt x="1" y="9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16"/>
                <p:cNvSpPr>
                  <a:spLocks/>
                </p:cNvSpPr>
                <p:nvPr userDrawn="1"/>
              </p:nvSpPr>
              <p:spPr bwMode="auto">
                <a:xfrm>
                  <a:off x="7258051" y="3683001"/>
                  <a:ext cx="60325" cy="114300"/>
                </a:xfrm>
                <a:custGeom>
                  <a:avLst/>
                  <a:gdLst/>
                  <a:ahLst/>
                  <a:cxnLst>
                    <a:cxn ang="0">
                      <a:pos x="14" y="72"/>
                    </a:cxn>
                    <a:cxn ang="0">
                      <a:pos x="38" y="65"/>
                    </a:cxn>
                    <a:cxn ang="0">
                      <a:pos x="22" y="21"/>
                    </a:cxn>
                    <a:cxn ang="0">
                      <a:pos x="30" y="7"/>
                    </a:cxn>
                    <a:cxn ang="0">
                      <a:pos x="19" y="10"/>
                    </a:cxn>
                    <a:cxn ang="0">
                      <a:pos x="22" y="1"/>
                    </a:cxn>
                    <a:cxn ang="0">
                      <a:pos x="9" y="0"/>
                    </a:cxn>
                    <a:cxn ang="0">
                      <a:pos x="9" y="25"/>
                    </a:cxn>
                    <a:cxn ang="0">
                      <a:pos x="14" y="36"/>
                    </a:cxn>
                    <a:cxn ang="0">
                      <a:pos x="4" y="54"/>
                    </a:cxn>
                    <a:cxn ang="0">
                      <a:pos x="12" y="57"/>
                    </a:cxn>
                    <a:cxn ang="0">
                      <a:pos x="0" y="72"/>
                    </a:cxn>
                    <a:cxn ang="0">
                      <a:pos x="14" y="72"/>
                    </a:cxn>
                  </a:cxnLst>
                  <a:rect l="0" t="0" r="r" b="b"/>
                  <a:pathLst>
                    <a:path w="38" h="72">
                      <a:moveTo>
                        <a:pt x="14" y="72"/>
                      </a:moveTo>
                      <a:lnTo>
                        <a:pt x="38" y="65"/>
                      </a:lnTo>
                      <a:lnTo>
                        <a:pt x="22" y="21"/>
                      </a:lnTo>
                      <a:lnTo>
                        <a:pt x="30" y="7"/>
                      </a:lnTo>
                      <a:lnTo>
                        <a:pt x="19" y="10"/>
                      </a:lnTo>
                      <a:lnTo>
                        <a:pt x="22" y="1"/>
                      </a:lnTo>
                      <a:lnTo>
                        <a:pt x="9" y="0"/>
                      </a:lnTo>
                      <a:lnTo>
                        <a:pt x="9" y="25"/>
                      </a:lnTo>
                      <a:lnTo>
                        <a:pt x="14" y="36"/>
                      </a:lnTo>
                      <a:lnTo>
                        <a:pt x="4" y="54"/>
                      </a:lnTo>
                      <a:lnTo>
                        <a:pt x="12" y="57"/>
                      </a:lnTo>
                      <a:lnTo>
                        <a:pt x="0" y="72"/>
                      </a:lnTo>
                      <a:lnTo>
                        <a:pt x="14" y="7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23"/>
                <p:cNvSpPr>
                  <a:spLocks/>
                </p:cNvSpPr>
                <p:nvPr userDrawn="1"/>
              </p:nvSpPr>
              <p:spPr bwMode="auto">
                <a:xfrm>
                  <a:off x="9393238" y="5130801"/>
                  <a:ext cx="20638" cy="22225"/>
                </a:xfrm>
                <a:custGeom>
                  <a:avLst/>
                  <a:gdLst/>
                  <a:ahLst/>
                  <a:cxnLst>
                    <a:cxn ang="0">
                      <a:pos x="7" y="14"/>
                    </a:cxn>
                    <a:cxn ang="0">
                      <a:pos x="13" y="10"/>
                    </a:cxn>
                    <a:cxn ang="0">
                      <a:pos x="10" y="1"/>
                    </a:cxn>
                    <a:cxn ang="0">
                      <a:pos x="0" y="0"/>
                    </a:cxn>
                    <a:cxn ang="0">
                      <a:pos x="2" y="9"/>
                    </a:cxn>
                    <a:cxn ang="0">
                      <a:pos x="1" y="13"/>
                    </a:cxn>
                    <a:cxn ang="0">
                      <a:pos x="7" y="14"/>
                    </a:cxn>
                  </a:cxnLst>
                  <a:rect l="0" t="0" r="r" b="b"/>
                  <a:pathLst>
                    <a:path w="13" h="14">
                      <a:moveTo>
                        <a:pt x="7" y="14"/>
                      </a:moveTo>
                      <a:lnTo>
                        <a:pt x="13" y="10"/>
                      </a:lnTo>
                      <a:lnTo>
                        <a:pt x="10" y="1"/>
                      </a:lnTo>
                      <a:lnTo>
                        <a:pt x="0" y="0"/>
                      </a:lnTo>
                      <a:lnTo>
                        <a:pt x="2" y="9"/>
                      </a:lnTo>
                      <a:lnTo>
                        <a:pt x="1" y="13"/>
                      </a:lnTo>
                      <a:lnTo>
                        <a:pt x="7" y="14"/>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noFill/>
                  </a:endParaRPr>
                </a:p>
              </p:txBody>
            </p:sp>
            <p:sp>
              <p:nvSpPr>
                <p:cNvPr id="209" name="Freeform 17"/>
                <p:cNvSpPr>
                  <a:spLocks/>
                </p:cNvSpPr>
                <p:nvPr userDrawn="1"/>
              </p:nvSpPr>
              <p:spPr bwMode="auto">
                <a:xfrm>
                  <a:off x="7213601" y="3740151"/>
                  <a:ext cx="44450" cy="41275"/>
                </a:xfrm>
                <a:custGeom>
                  <a:avLst/>
                  <a:gdLst/>
                  <a:ahLst/>
                  <a:cxnLst>
                    <a:cxn ang="0">
                      <a:pos x="20" y="3"/>
                    </a:cxn>
                    <a:cxn ang="0">
                      <a:pos x="28" y="9"/>
                    </a:cxn>
                    <a:cxn ang="0">
                      <a:pos x="22" y="23"/>
                    </a:cxn>
                    <a:cxn ang="0">
                      <a:pos x="3" y="26"/>
                    </a:cxn>
                    <a:cxn ang="0">
                      <a:pos x="1" y="19"/>
                    </a:cxn>
                    <a:cxn ang="0">
                      <a:pos x="5" y="16"/>
                    </a:cxn>
                    <a:cxn ang="0">
                      <a:pos x="0" y="13"/>
                    </a:cxn>
                    <a:cxn ang="0">
                      <a:pos x="1" y="6"/>
                    </a:cxn>
                    <a:cxn ang="0">
                      <a:pos x="7" y="6"/>
                    </a:cxn>
                    <a:cxn ang="0">
                      <a:pos x="11" y="0"/>
                    </a:cxn>
                    <a:cxn ang="0">
                      <a:pos x="17" y="0"/>
                    </a:cxn>
                    <a:cxn ang="0">
                      <a:pos x="20" y="3"/>
                    </a:cxn>
                  </a:cxnLst>
                  <a:rect l="0" t="0" r="r" b="b"/>
                  <a:pathLst>
                    <a:path w="28" h="26">
                      <a:moveTo>
                        <a:pt x="20" y="3"/>
                      </a:moveTo>
                      <a:lnTo>
                        <a:pt x="28" y="9"/>
                      </a:lnTo>
                      <a:lnTo>
                        <a:pt x="22" y="23"/>
                      </a:lnTo>
                      <a:lnTo>
                        <a:pt x="3" y="26"/>
                      </a:lnTo>
                      <a:lnTo>
                        <a:pt x="1" y="19"/>
                      </a:lnTo>
                      <a:lnTo>
                        <a:pt x="5" y="16"/>
                      </a:lnTo>
                      <a:lnTo>
                        <a:pt x="0" y="13"/>
                      </a:lnTo>
                      <a:lnTo>
                        <a:pt x="1" y="6"/>
                      </a:lnTo>
                      <a:lnTo>
                        <a:pt x="7" y="6"/>
                      </a:lnTo>
                      <a:lnTo>
                        <a:pt x="11" y="0"/>
                      </a:lnTo>
                      <a:lnTo>
                        <a:pt x="17" y="0"/>
                      </a:lnTo>
                      <a:lnTo>
                        <a:pt x="20" y="3"/>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88" name="Freeform 19"/>
              <p:cNvSpPr>
                <a:spLocks/>
              </p:cNvSpPr>
              <p:nvPr userDrawn="1"/>
            </p:nvSpPr>
            <p:spPr bwMode="auto">
              <a:xfrm>
                <a:off x="8873856" y="4479060"/>
                <a:ext cx="51328" cy="74792"/>
              </a:xfrm>
              <a:custGeom>
                <a:avLst/>
                <a:gdLst/>
                <a:ahLst/>
                <a:cxnLst>
                  <a:cxn ang="0">
                    <a:pos x="0" y="0"/>
                  </a:cxn>
                  <a:cxn ang="0">
                    <a:pos x="17" y="0"/>
                  </a:cxn>
                  <a:cxn ang="0">
                    <a:pos x="18" y="14"/>
                  </a:cxn>
                  <a:cxn ang="0">
                    <a:pos x="18" y="25"/>
                  </a:cxn>
                  <a:cxn ang="0">
                    <a:pos x="30" y="31"/>
                  </a:cxn>
                  <a:cxn ang="0">
                    <a:pos x="35" y="40"/>
                  </a:cxn>
                  <a:cxn ang="0">
                    <a:pos x="29" y="51"/>
                  </a:cxn>
                  <a:cxn ang="0">
                    <a:pos x="15" y="50"/>
                  </a:cxn>
                  <a:cxn ang="0">
                    <a:pos x="6" y="40"/>
                  </a:cxn>
                  <a:cxn ang="0">
                    <a:pos x="15" y="37"/>
                  </a:cxn>
                  <a:cxn ang="0">
                    <a:pos x="14" y="27"/>
                  </a:cxn>
                  <a:cxn ang="0">
                    <a:pos x="5" y="20"/>
                  </a:cxn>
                  <a:cxn ang="0">
                    <a:pos x="0" y="0"/>
                  </a:cxn>
                </a:cxnLst>
                <a:rect l="0" t="0" r="r" b="b"/>
                <a:pathLst>
                  <a:path w="35" h="51">
                    <a:moveTo>
                      <a:pt x="0" y="0"/>
                    </a:moveTo>
                    <a:lnTo>
                      <a:pt x="17" y="0"/>
                    </a:lnTo>
                    <a:lnTo>
                      <a:pt x="18" y="14"/>
                    </a:lnTo>
                    <a:lnTo>
                      <a:pt x="18" y="25"/>
                    </a:lnTo>
                    <a:lnTo>
                      <a:pt x="30" y="31"/>
                    </a:lnTo>
                    <a:lnTo>
                      <a:pt x="35" y="40"/>
                    </a:lnTo>
                    <a:lnTo>
                      <a:pt x="29" y="51"/>
                    </a:lnTo>
                    <a:lnTo>
                      <a:pt x="15" y="50"/>
                    </a:lnTo>
                    <a:lnTo>
                      <a:pt x="6" y="40"/>
                    </a:lnTo>
                    <a:lnTo>
                      <a:pt x="15" y="37"/>
                    </a:lnTo>
                    <a:lnTo>
                      <a:pt x="14" y="27"/>
                    </a:lnTo>
                    <a:lnTo>
                      <a:pt x="5" y="20"/>
                    </a:lnTo>
                    <a:lnTo>
                      <a:pt x="0" y="0"/>
                    </a:lnTo>
                    <a:close/>
                  </a:path>
                </a:pathLst>
              </a:custGeom>
              <a:no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21"/>
              <p:cNvSpPr>
                <a:spLocks/>
              </p:cNvSpPr>
              <p:nvPr userDrawn="1"/>
            </p:nvSpPr>
            <p:spPr bwMode="auto">
              <a:xfrm>
                <a:off x="8966245" y="4218023"/>
                <a:ext cx="24931" cy="43995"/>
              </a:xfrm>
              <a:custGeom>
                <a:avLst/>
                <a:gdLst/>
                <a:ahLst/>
                <a:cxnLst>
                  <a:cxn ang="0">
                    <a:pos x="15" y="30"/>
                  </a:cxn>
                  <a:cxn ang="0">
                    <a:pos x="6" y="16"/>
                  </a:cxn>
                  <a:cxn ang="0">
                    <a:pos x="0" y="7"/>
                  </a:cxn>
                  <a:cxn ang="0">
                    <a:pos x="7" y="0"/>
                  </a:cxn>
                  <a:cxn ang="0">
                    <a:pos x="17" y="8"/>
                  </a:cxn>
                  <a:cxn ang="0">
                    <a:pos x="15" y="30"/>
                  </a:cxn>
                </a:cxnLst>
                <a:rect l="0" t="0" r="r" b="b"/>
                <a:pathLst>
                  <a:path w="17" h="30">
                    <a:moveTo>
                      <a:pt x="15" y="30"/>
                    </a:moveTo>
                    <a:lnTo>
                      <a:pt x="6" y="16"/>
                    </a:lnTo>
                    <a:lnTo>
                      <a:pt x="0" y="7"/>
                    </a:lnTo>
                    <a:lnTo>
                      <a:pt x="7" y="0"/>
                    </a:lnTo>
                    <a:lnTo>
                      <a:pt x="17" y="8"/>
                    </a:lnTo>
                    <a:lnTo>
                      <a:pt x="15" y="30"/>
                    </a:lnTo>
                    <a:close/>
                  </a:path>
                </a:pathLst>
              </a:custGeom>
              <a:no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Oval 68"/>
              <p:cNvSpPr>
                <a:spLocks noChangeArrowheads="1"/>
              </p:cNvSpPr>
              <p:nvPr userDrawn="1"/>
            </p:nvSpPr>
            <p:spPr bwMode="auto">
              <a:xfrm>
                <a:off x="8848925" y="4398402"/>
                <a:ext cx="29330" cy="30797"/>
              </a:xfrm>
              <a:prstGeom prst="ellipse">
                <a:avLst/>
              </a:prstGeom>
              <a:noFill/>
              <a:ln w="9525">
                <a:solidFill>
                  <a:schemeClr val="bg1">
                    <a:lumMod val="85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18"/>
              <p:cNvSpPr>
                <a:spLocks/>
              </p:cNvSpPr>
              <p:nvPr userDrawn="1"/>
            </p:nvSpPr>
            <p:spPr bwMode="auto">
              <a:xfrm>
                <a:off x="8841593" y="4394003"/>
                <a:ext cx="32263" cy="27864"/>
              </a:xfrm>
              <a:custGeom>
                <a:avLst/>
                <a:gdLst/>
                <a:ahLst/>
                <a:cxnLst>
                  <a:cxn ang="0">
                    <a:pos x="9" y="0"/>
                  </a:cxn>
                  <a:cxn ang="0">
                    <a:pos x="0" y="15"/>
                  </a:cxn>
                  <a:cxn ang="0">
                    <a:pos x="11" y="19"/>
                  </a:cxn>
                  <a:cxn ang="0">
                    <a:pos x="22" y="17"/>
                  </a:cxn>
                  <a:cxn ang="0">
                    <a:pos x="9" y="0"/>
                  </a:cxn>
                </a:cxnLst>
                <a:rect l="0" t="0" r="r" b="b"/>
                <a:pathLst>
                  <a:path w="22" h="19">
                    <a:moveTo>
                      <a:pt x="9" y="0"/>
                    </a:moveTo>
                    <a:lnTo>
                      <a:pt x="0" y="15"/>
                    </a:lnTo>
                    <a:lnTo>
                      <a:pt x="11" y="19"/>
                    </a:lnTo>
                    <a:lnTo>
                      <a:pt x="22" y="17"/>
                    </a:lnTo>
                    <a:lnTo>
                      <a:pt x="9" y="0"/>
                    </a:lnTo>
                    <a:close/>
                  </a:path>
                </a:pathLst>
              </a:custGeom>
              <a:no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8" name="Group 77"/>
            <p:cNvGrpSpPr/>
            <p:nvPr userDrawn="1"/>
          </p:nvGrpSpPr>
          <p:grpSpPr>
            <a:xfrm>
              <a:off x="6087506" y="3983383"/>
              <a:ext cx="3425744" cy="1287587"/>
              <a:chOff x="6087506" y="3983383"/>
              <a:chExt cx="3425744" cy="1287587"/>
            </a:xfrm>
            <a:solidFill>
              <a:schemeClr val="accent6"/>
            </a:solidFill>
          </p:grpSpPr>
          <p:sp>
            <p:nvSpPr>
              <p:cNvPr id="79" name="Oval 26"/>
              <p:cNvSpPr>
                <a:spLocks noChangeArrowheads="1"/>
              </p:cNvSpPr>
              <p:nvPr userDrawn="1"/>
            </p:nvSpPr>
            <p:spPr bwMode="auto">
              <a:xfrm>
                <a:off x="6496659" y="4839819"/>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Oval 27"/>
              <p:cNvSpPr>
                <a:spLocks noChangeArrowheads="1"/>
              </p:cNvSpPr>
              <p:nvPr userDrawn="1"/>
            </p:nvSpPr>
            <p:spPr bwMode="auto">
              <a:xfrm>
                <a:off x="6437999" y="4602246"/>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Oval 28"/>
              <p:cNvSpPr>
                <a:spLocks noChangeArrowheads="1"/>
              </p:cNvSpPr>
              <p:nvPr userDrawn="1"/>
            </p:nvSpPr>
            <p:spPr bwMode="auto">
              <a:xfrm>
                <a:off x="9114362" y="5037796"/>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Oval 29"/>
              <p:cNvSpPr>
                <a:spLocks noChangeArrowheads="1"/>
              </p:cNvSpPr>
              <p:nvPr userDrawn="1"/>
            </p:nvSpPr>
            <p:spPr bwMode="auto">
              <a:xfrm>
                <a:off x="9483920" y="5240173"/>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Oval 30"/>
              <p:cNvSpPr>
                <a:spLocks noChangeArrowheads="1"/>
              </p:cNvSpPr>
              <p:nvPr userDrawn="1"/>
            </p:nvSpPr>
            <p:spPr bwMode="auto">
              <a:xfrm>
                <a:off x="8816662" y="4660906"/>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Oval 31"/>
              <p:cNvSpPr>
                <a:spLocks noChangeArrowheads="1"/>
              </p:cNvSpPr>
              <p:nvPr userDrawn="1"/>
            </p:nvSpPr>
            <p:spPr bwMode="auto">
              <a:xfrm>
                <a:off x="8643615" y="4250286"/>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Oval 32"/>
              <p:cNvSpPr>
                <a:spLocks noChangeArrowheads="1"/>
              </p:cNvSpPr>
              <p:nvPr userDrawn="1"/>
            </p:nvSpPr>
            <p:spPr bwMode="auto">
              <a:xfrm>
                <a:off x="8894387" y="4499591"/>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Oval 33"/>
              <p:cNvSpPr>
                <a:spLocks noChangeArrowheads="1"/>
              </p:cNvSpPr>
              <p:nvPr userDrawn="1"/>
            </p:nvSpPr>
            <p:spPr bwMode="auto">
              <a:xfrm>
                <a:off x="9061568" y="4156430"/>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Oval 34"/>
              <p:cNvSpPr>
                <a:spLocks noChangeArrowheads="1"/>
              </p:cNvSpPr>
              <p:nvPr userDrawn="1"/>
            </p:nvSpPr>
            <p:spPr bwMode="auto">
              <a:xfrm>
                <a:off x="8351782" y="4437998"/>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Oval 35"/>
              <p:cNvSpPr>
                <a:spLocks noChangeArrowheads="1"/>
              </p:cNvSpPr>
              <p:nvPr userDrawn="1"/>
            </p:nvSpPr>
            <p:spPr bwMode="auto">
              <a:xfrm>
                <a:off x="8086345" y="4451196"/>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Oval 36"/>
              <p:cNvSpPr>
                <a:spLocks noChangeArrowheads="1"/>
              </p:cNvSpPr>
              <p:nvPr userDrawn="1"/>
            </p:nvSpPr>
            <p:spPr bwMode="auto">
              <a:xfrm>
                <a:off x="7666926" y="5033397"/>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Oval 37"/>
              <p:cNvSpPr>
                <a:spLocks noChangeArrowheads="1"/>
              </p:cNvSpPr>
              <p:nvPr userDrawn="1"/>
            </p:nvSpPr>
            <p:spPr bwMode="auto">
              <a:xfrm>
                <a:off x="7436686" y="4118301"/>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Oval 38"/>
              <p:cNvSpPr>
                <a:spLocks noChangeArrowheads="1"/>
              </p:cNvSpPr>
              <p:nvPr userDrawn="1"/>
            </p:nvSpPr>
            <p:spPr bwMode="auto">
              <a:xfrm>
                <a:off x="7376559" y="4103636"/>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Oval 39"/>
              <p:cNvSpPr>
                <a:spLocks noChangeArrowheads="1"/>
              </p:cNvSpPr>
              <p:nvPr userDrawn="1"/>
            </p:nvSpPr>
            <p:spPr bwMode="auto">
              <a:xfrm>
                <a:off x="7556939" y="4077239"/>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Oval 40"/>
              <p:cNvSpPr>
                <a:spLocks noChangeArrowheads="1"/>
              </p:cNvSpPr>
              <p:nvPr userDrawn="1"/>
            </p:nvSpPr>
            <p:spPr bwMode="auto">
              <a:xfrm>
                <a:off x="7457217" y="4175494"/>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Oval 41"/>
              <p:cNvSpPr>
                <a:spLocks noChangeArrowheads="1"/>
              </p:cNvSpPr>
              <p:nvPr userDrawn="1"/>
            </p:nvSpPr>
            <p:spPr bwMode="auto">
              <a:xfrm>
                <a:off x="7549606" y="4169628"/>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Oval 42"/>
              <p:cNvSpPr>
                <a:spLocks noChangeArrowheads="1"/>
              </p:cNvSpPr>
              <p:nvPr userDrawn="1"/>
            </p:nvSpPr>
            <p:spPr bwMode="auto">
              <a:xfrm>
                <a:off x="7568671" y="4135899"/>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Oval 43"/>
              <p:cNvSpPr>
                <a:spLocks noChangeArrowheads="1"/>
              </p:cNvSpPr>
              <p:nvPr userDrawn="1"/>
            </p:nvSpPr>
            <p:spPr bwMode="auto">
              <a:xfrm>
                <a:off x="7405889" y="4247353"/>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Oval 44"/>
              <p:cNvSpPr>
                <a:spLocks noChangeArrowheads="1"/>
              </p:cNvSpPr>
              <p:nvPr userDrawn="1"/>
            </p:nvSpPr>
            <p:spPr bwMode="auto">
              <a:xfrm>
                <a:off x="7351629" y="4357340"/>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Oval 45"/>
              <p:cNvSpPr>
                <a:spLocks noChangeArrowheads="1"/>
              </p:cNvSpPr>
              <p:nvPr userDrawn="1"/>
            </p:nvSpPr>
            <p:spPr bwMode="auto">
              <a:xfrm>
                <a:off x="7561338" y="4234154"/>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Oval 46"/>
              <p:cNvSpPr>
                <a:spLocks noChangeArrowheads="1"/>
              </p:cNvSpPr>
              <p:nvPr userDrawn="1"/>
            </p:nvSpPr>
            <p:spPr bwMode="auto">
              <a:xfrm>
                <a:off x="7592135" y="4171095"/>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Oval 47"/>
              <p:cNvSpPr>
                <a:spLocks noChangeArrowheads="1"/>
              </p:cNvSpPr>
              <p:nvPr userDrawn="1"/>
            </p:nvSpPr>
            <p:spPr bwMode="auto">
              <a:xfrm>
                <a:off x="7627331" y="4152030"/>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Oval 48"/>
              <p:cNvSpPr>
                <a:spLocks noChangeArrowheads="1"/>
              </p:cNvSpPr>
              <p:nvPr userDrawn="1"/>
            </p:nvSpPr>
            <p:spPr bwMode="auto">
              <a:xfrm>
                <a:off x="7627331" y="4190159"/>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Oval 49"/>
              <p:cNvSpPr>
                <a:spLocks noChangeArrowheads="1"/>
              </p:cNvSpPr>
              <p:nvPr userDrawn="1"/>
            </p:nvSpPr>
            <p:spPr bwMode="auto">
              <a:xfrm>
                <a:off x="7707988" y="4232688"/>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Oval 50"/>
              <p:cNvSpPr>
                <a:spLocks noChangeArrowheads="1"/>
              </p:cNvSpPr>
              <p:nvPr userDrawn="1"/>
            </p:nvSpPr>
            <p:spPr bwMode="auto">
              <a:xfrm>
                <a:off x="7669859" y="4209224"/>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Oval 51"/>
              <p:cNvSpPr>
                <a:spLocks noChangeArrowheads="1"/>
              </p:cNvSpPr>
              <p:nvPr userDrawn="1"/>
            </p:nvSpPr>
            <p:spPr bwMode="auto">
              <a:xfrm>
                <a:off x="7659594" y="4112435"/>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Oval 52"/>
              <p:cNvSpPr>
                <a:spLocks noChangeArrowheads="1"/>
              </p:cNvSpPr>
              <p:nvPr userDrawn="1"/>
            </p:nvSpPr>
            <p:spPr bwMode="auto">
              <a:xfrm>
                <a:off x="7707988" y="4191626"/>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Oval 53"/>
              <p:cNvSpPr>
                <a:spLocks noChangeArrowheads="1"/>
              </p:cNvSpPr>
              <p:nvPr userDrawn="1"/>
            </p:nvSpPr>
            <p:spPr bwMode="auto">
              <a:xfrm>
                <a:off x="7665460" y="4157896"/>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Oval 54"/>
              <p:cNvSpPr>
                <a:spLocks noChangeArrowheads="1"/>
              </p:cNvSpPr>
              <p:nvPr userDrawn="1"/>
            </p:nvSpPr>
            <p:spPr bwMode="auto">
              <a:xfrm>
                <a:off x="7360428" y="4253219"/>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Oval 55"/>
              <p:cNvSpPr>
                <a:spLocks noChangeArrowheads="1"/>
              </p:cNvSpPr>
              <p:nvPr userDrawn="1"/>
            </p:nvSpPr>
            <p:spPr bwMode="auto">
              <a:xfrm>
                <a:off x="6597848" y="3983383"/>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Oval 56"/>
              <p:cNvSpPr>
                <a:spLocks noChangeArrowheads="1"/>
              </p:cNvSpPr>
              <p:nvPr userDrawn="1"/>
            </p:nvSpPr>
            <p:spPr bwMode="auto">
              <a:xfrm>
                <a:off x="6143233" y="4068440"/>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Oval 57"/>
              <p:cNvSpPr>
                <a:spLocks noChangeArrowheads="1"/>
              </p:cNvSpPr>
              <p:nvPr userDrawn="1"/>
            </p:nvSpPr>
            <p:spPr bwMode="auto">
              <a:xfrm>
                <a:off x="6087506" y="4358807"/>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Oval 58"/>
              <p:cNvSpPr>
                <a:spLocks noChangeArrowheads="1"/>
              </p:cNvSpPr>
              <p:nvPr userDrawn="1"/>
            </p:nvSpPr>
            <p:spPr bwMode="auto">
              <a:xfrm>
                <a:off x="6251754" y="4467328"/>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Oval 59"/>
              <p:cNvSpPr>
                <a:spLocks noChangeArrowheads="1"/>
              </p:cNvSpPr>
              <p:nvPr userDrawn="1"/>
            </p:nvSpPr>
            <p:spPr bwMode="auto">
              <a:xfrm>
                <a:off x="6709302" y="4745963"/>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Oval 60"/>
              <p:cNvSpPr>
                <a:spLocks noChangeArrowheads="1"/>
              </p:cNvSpPr>
              <p:nvPr userDrawn="1"/>
            </p:nvSpPr>
            <p:spPr bwMode="auto">
              <a:xfrm>
                <a:off x="6565585" y="5001134"/>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Oval 61"/>
              <p:cNvSpPr>
                <a:spLocks noChangeArrowheads="1"/>
              </p:cNvSpPr>
              <p:nvPr userDrawn="1"/>
            </p:nvSpPr>
            <p:spPr bwMode="auto">
              <a:xfrm>
                <a:off x="7537874" y="4128566"/>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Oval 62"/>
              <p:cNvSpPr>
                <a:spLocks noChangeArrowheads="1"/>
              </p:cNvSpPr>
              <p:nvPr userDrawn="1"/>
            </p:nvSpPr>
            <p:spPr bwMode="auto">
              <a:xfrm>
                <a:off x="7520276" y="3987782"/>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Oval 63"/>
              <p:cNvSpPr>
                <a:spLocks noChangeArrowheads="1"/>
              </p:cNvSpPr>
              <p:nvPr userDrawn="1"/>
            </p:nvSpPr>
            <p:spPr bwMode="auto">
              <a:xfrm>
                <a:off x="7574537" y="4002447"/>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Oval 64"/>
              <p:cNvSpPr>
                <a:spLocks noChangeArrowheads="1"/>
              </p:cNvSpPr>
              <p:nvPr userDrawn="1"/>
            </p:nvSpPr>
            <p:spPr bwMode="auto">
              <a:xfrm>
                <a:off x="7688924" y="3990715"/>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Oval 65"/>
              <p:cNvSpPr>
                <a:spLocks noChangeArrowheads="1"/>
              </p:cNvSpPr>
              <p:nvPr userDrawn="1"/>
            </p:nvSpPr>
            <p:spPr bwMode="auto">
              <a:xfrm>
                <a:off x="7595068" y="4118301"/>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Oval 66"/>
              <p:cNvSpPr>
                <a:spLocks noChangeArrowheads="1"/>
              </p:cNvSpPr>
              <p:nvPr userDrawn="1"/>
            </p:nvSpPr>
            <p:spPr bwMode="auto">
              <a:xfrm>
                <a:off x="8692010" y="4637442"/>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Oval 67"/>
              <p:cNvSpPr>
                <a:spLocks noChangeArrowheads="1"/>
              </p:cNvSpPr>
              <p:nvPr userDrawn="1"/>
            </p:nvSpPr>
            <p:spPr bwMode="auto">
              <a:xfrm>
                <a:off x="8724273" y="4525988"/>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Oval 69"/>
              <p:cNvSpPr>
                <a:spLocks noChangeArrowheads="1"/>
              </p:cNvSpPr>
              <p:nvPr userDrawn="1"/>
            </p:nvSpPr>
            <p:spPr bwMode="auto">
              <a:xfrm>
                <a:off x="8001288" y="4436531"/>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74" name="Rectangle 73">
            <a:hlinkClick r:id="rId6"/>
          </p:cNvPr>
          <p:cNvSpPr/>
          <p:nvPr userDrawn="1"/>
        </p:nvSpPr>
        <p:spPr>
          <a:xfrm>
            <a:off x="1447800" y="5108575"/>
            <a:ext cx="2133600" cy="2088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75">
            <a:hlinkClick r:id="rId6"/>
          </p:cNvPr>
          <p:cNvSpPr/>
          <p:nvPr userDrawn="1"/>
        </p:nvSpPr>
        <p:spPr>
          <a:xfrm>
            <a:off x="4962525" y="4981575"/>
            <a:ext cx="228600" cy="168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Rectangle 120">
            <a:hlinkClick r:id="rId7"/>
          </p:cNvPr>
          <p:cNvSpPr/>
          <p:nvPr userDrawn="1"/>
        </p:nvSpPr>
        <p:spPr>
          <a:xfrm>
            <a:off x="4419599" y="5133975"/>
            <a:ext cx="708025"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Rectangle 122">
            <a:hlinkClick r:id="rId8"/>
          </p:cNvPr>
          <p:cNvSpPr/>
          <p:nvPr userDrawn="1"/>
        </p:nvSpPr>
        <p:spPr>
          <a:xfrm>
            <a:off x="2800350" y="5499100"/>
            <a:ext cx="1266825"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xmlns="" val="369311882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0" y="0"/>
          <a:ext cx="147061" cy="143985"/>
        </p:xfrm>
        <a:graphic>
          <a:graphicData uri="http://schemas.openxmlformats.org/presentationml/2006/ole">
            <p:oleObj spid="_x0000_s632878" name="think-cell Slide" r:id="rId4" imgW="360" imgH="360" progId="">
              <p:embed/>
            </p:oleObj>
          </a:graphicData>
        </a:graphic>
      </p:graphicFrame>
      <p:sp>
        <p:nvSpPr>
          <p:cNvPr id="14" name="Rectangle 9"/>
          <p:cNvSpPr>
            <a:spLocks noChangeArrowheads="1"/>
          </p:cNvSpPr>
          <p:nvPr userDrawn="1">
            <p:custDataLst>
              <p:tags r:id="rId2"/>
            </p:custDataLst>
          </p:nvPr>
        </p:nvSpPr>
        <p:spPr bwMode="gray">
          <a:xfrm>
            <a:off x="5309494" y="2912466"/>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rnd" cmpd="sng" algn="ctr">
            <a:gradFill flip="none" rotWithShape="1">
              <a:gsLst>
                <a:gs pos="0">
                  <a:schemeClr val="tx1">
                    <a:lumMod val="40000"/>
                    <a:lumOff val="60000"/>
                  </a:schemeClr>
                </a:gs>
                <a:gs pos="50000">
                  <a:schemeClr val="accent2">
                    <a:lumMod val="20000"/>
                    <a:lumOff val="80000"/>
                  </a:schemeClr>
                </a:gs>
                <a:gs pos="100000">
                  <a:schemeClr val="accent2">
                    <a:lumMod val="60000"/>
                    <a:lumOff val="40000"/>
                  </a:schemeClr>
                </a:gs>
              </a:gsLst>
              <a:lin ang="0" scaled="1"/>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spcBef>
                <a:spcPts val="600"/>
              </a:spcBef>
            </a:pPr>
            <a:r>
              <a:rPr lang="en-US" sz="1000" dirty="0" smtClean="0">
                <a:solidFill>
                  <a:schemeClr val="bg1"/>
                </a:solidFill>
                <a:latin typeface="Arial" pitchFamily="34" charset="0"/>
                <a:cs typeface="Arial" pitchFamily="34" charset="0"/>
              </a:rPr>
              <a:t>With almost 145,000 people in over 40 countries, Capgemini is one of the world's foremost providers of consulting, technology and outsourcing services. The Group reported 2014 global revenues of EUR 10.573 billion.</a:t>
            </a:r>
          </a:p>
          <a:p>
            <a:pPr marL="0" indent="0" algn="just">
              <a:spcBef>
                <a:spcPts val="600"/>
              </a:spcBef>
            </a:pPr>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a:t>
            </a:r>
            <a:r>
              <a:rPr lang="en-US" sz="1000" u="sng" dirty="0" smtClean="0">
                <a:solidFill>
                  <a:schemeClr val="bg1"/>
                </a:solidFill>
                <a:latin typeface="Arial" pitchFamily="34" charset="0"/>
                <a:cs typeface="Arial" pitchFamily="34" charset="0"/>
              </a:rPr>
              <a:t>the Collaborative Business Experience™</a:t>
            </a:r>
            <a:r>
              <a:rPr lang="en-US" sz="1000" dirty="0" smtClean="0">
                <a:solidFill>
                  <a:schemeClr val="bg1"/>
                </a:solidFill>
                <a:latin typeface="Arial" pitchFamily="34" charset="0"/>
                <a:cs typeface="Arial" pitchFamily="34" charset="0"/>
              </a:rPr>
              <a:t>, and draws on </a:t>
            </a:r>
            <a:r>
              <a:rPr lang="en-US" sz="1000" u="sng" dirty="0" err="1" smtClean="0">
                <a:solidFill>
                  <a:schemeClr val="bg1"/>
                </a:solidFill>
                <a:latin typeface="Arial" pitchFamily="34" charset="0"/>
                <a:cs typeface="Arial" pitchFamily="34" charset="0"/>
              </a:rPr>
              <a:t>Rightshore</a:t>
            </a:r>
            <a:r>
              <a:rPr lang="en-US" sz="1000" u="sng"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p>
          <a:p>
            <a:pPr marL="0" indent="0" algn="just">
              <a:spcBef>
                <a:spcPts val="600"/>
              </a:spcBef>
            </a:pPr>
            <a:r>
              <a:rPr lang="en-US" sz="1000" dirty="0" smtClean="0">
                <a:solidFill>
                  <a:schemeClr val="bg1"/>
                </a:solidFill>
                <a:latin typeface="Arial" pitchFamily="34" charset="0"/>
                <a:cs typeface="Arial" pitchFamily="34" charset="0"/>
              </a:rPr>
              <a:t>Learn more about us at </a:t>
            </a:r>
            <a:r>
              <a:rPr lang="en-US" sz="1000" b="1" u="sng" dirty="0" smtClean="0">
                <a:solidFill>
                  <a:schemeClr val="bg1"/>
                </a:solidFill>
                <a:latin typeface="Arial" pitchFamily="34" charset="0"/>
                <a:cs typeface="Arial" pitchFamily="34" charset="0"/>
              </a:rPr>
              <a:t>www.capgemini.com</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p:txBody>
      </p:sp>
      <p:pic>
        <p:nvPicPr>
          <p:cNvPr id="15" name="Image 337" descr="CBE_Label_ppt.png"/>
          <p:cNvPicPr>
            <a:picLocks noChangeAspect="1"/>
          </p:cNvPicPr>
          <p:nvPr userDrawn="1"/>
        </p:nvPicPr>
        <p:blipFill>
          <a:blip r:embed="rId5" cstate="screen"/>
          <a:stretch>
            <a:fillRect/>
          </a:stretch>
        </p:blipFill>
        <p:spPr>
          <a:xfrm>
            <a:off x="5059256" y="2763611"/>
            <a:ext cx="519572" cy="522508"/>
          </a:xfrm>
          <a:prstGeom prst="rect">
            <a:avLst/>
          </a:prstGeom>
        </p:spPr>
      </p:pic>
      <p:sp>
        <p:nvSpPr>
          <p:cNvPr id="16" name="Rectangle 15">
            <a:hlinkClick r:id="rId6"/>
          </p:cNvPr>
          <p:cNvSpPr/>
          <p:nvPr userDrawn="1"/>
        </p:nvSpPr>
        <p:spPr>
          <a:xfrm>
            <a:off x="5639331" y="4588375"/>
            <a:ext cx="2133600" cy="2088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hlinkClick r:id="rId6"/>
          </p:cNvPr>
          <p:cNvSpPr/>
          <p:nvPr userDrawn="1"/>
        </p:nvSpPr>
        <p:spPr>
          <a:xfrm>
            <a:off x="9154056" y="4461375"/>
            <a:ext cx="228600" cy="168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hlinkClick r:id="rId7"/>
          </p:cNvPr>
          <p:cNvSpPr/>
          <p:nvPr userDrawn="1"/>
        </p:nvSpPr>
        <p:spPr>
          <a:xfrm>
            <a:off x="8611130" y="4613775"/>
            <a:ext cx="708025"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hlinkClick r:id="rId8"/>
          </p:cNvPr>
          <p:cNvSpPr/>
          <p:nvPr userDrawn="1"/>
        </p:nvSpPr>
        <p:spPr>
          <a:xfrm>
            <a:off x="6991881" y="4978900"/>
            <a:ext cx="1266825"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xmlns="" val="3776636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633902" name="think-cell Slide" r:id="rId3" imgW="360" imgH="360" progId="">
              <p:embed/>
            </p:oleObj>
          </a:graphicData>
        </a:graphic>
      </p:graphicFrame>
    </p:spTree>
    <p:extLst>
      <p:ext uri="{BB962C8B-B14F-4D97-AF65-F5344CB8AC3E}">
        <p14:creationId xmlns:p14="http://schemas.microsoft.com/office/powerpoint/2010/main" xmlns="" val="7350252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7" name="Image 5"/>
          <p:cNvPicPr>
            <a:picLocks noChangeAspect="1"/>
          </p:cNvPicPr>
          <p:nvPr userDrawn="1"/>
        </p:nvPicPr>
        <p:blipFill rotWithShape="1">
          <a:blip r:embed="rId4" cstate="screen">
            <a:extLst>
              <a:ext uri="{28A0092B-C50C-407E-A947-70E740481C1C}">
                <a14:useLocalDpi xmlns:a14="http://schemas.microsoft.com/office/drawing/2010/main" xmlns=""/>
              </a:ext>
            </a:extLst>
          </a:blip>
          <a:srcRect r="2413"/>
          <a:stretch/>
        </p:blipFill>
        <p:spPr>
          <a:xfrm>
            <a:off x="-2052" y="1348661"/>
            <a:ext cx="9908052" cy="5513714"/>
          </a:xfrm>
          <a:prstGeom prst="rect">
            <a:avLst/>
          </a:prstGeom>
          <a:noFill/>
          <a:ln>
            <a:noFill/>
          </a:ln>
        </p:spPr>
      </p:pic>
      <p:sp>
        <p:nvSpPr>
          <p:cNvPr id="8" name="Rectangle 7"/>
          <p:cNvSpPr/>
          <p:nvPr userDrawn="1">
            <p:custDataLst>
              <p:tags r:id="rId2"/>
            </p:custDataLst>
          </p:nvPr>
        </p:nvSpPr>
        <p:spPr bwMode="auto">
          <a:xfrm>
            <a:off x="-2054" y="711"/>
            <a:ext cx="9910493" cy="291958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 name="connsiteX0" fmla="*/ 212879 w 10562341"/>
              <a:gd name="connsiteY0" fmla="*/ 517211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212879 w 10562341"/>
              <a:gd name="connsiteY7" fmla="*/ 517211 h 3670550"/>
              <a:gd name="connsiteX0" fmla="*/ 2189 w 10562341"/>
              <a:gd name="connsiteY0" fmla="*/ 451575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2189 w 10562341"/>
              <a:gd name="connsiteY7" fmla="*/ 451575 h 3670550"/>
              <a:gd name="connsiteX0" fmla="*/ 2189 w 10561158"/>
              <a:gd name="connsiteY0" fmla="*/ 0 h 3218975"/>
              <a:gd name="connsiteX1" fmla="*/ 9838619 w 10561158"/>
              <a:gd name="connsiteY1" fmla="*/ 674738 h 3218975"/>
              <a:gd name="connsiteX2" fmla="*/ 10561157 w 10561158"/>
              <a:gd name="connsiteY2" fmla="*/ 1737145 h 3218975"/>
              <a:gd name="connsiteX3" fmla="*/ 9288594 w 10561158"/>
              <a:gd name="connsiteY3" fmla="*/ 2413910 h 3218975"/>
              <a:gd name="connsiteX4" fmla="*/ 2317558 w 10561158"/>
              <a:gd name="connsiteY4" fmla="*/ 2420319 h 3218975"/>
              <a:gd name="connsiteX5" fmla="*/ 1180889 w 10561158"/>
              <a:gd name="connsiteY5" fmla="*/ 3218975 h 3218975"/>
              <a:gd name="connsiteX6" fmla="*/ 0 w 10561158"/>
              <a:gd name="connsiteY6" fmla="*/ 2434872 h 3218975"/>
              <a:gd name="connsiteX7" fmla="*/ 2189 w 10561158"/>
              <a:gd name="connsiteY7" fmla="*/ 0 h 3218975"/>
              <a:gd name="connsiteX0" fmla="*/ 2189 w 10564674"/>
              <a:gd name="connsiteY0" fmla="*/ 0 h 3218975"/>
              <a:gd name="connsiteX1" fmla="*/ 10564611 w 10564674"/>
              <a:gd name="connsiteY1" fmla="*/ 0 h 3218975"/>
              <a:gd name="connsiteX2" fmla="*/ 10561157 w 10564674"/>
              <a:gd name="connsiteY2" fmla="*/ 1737145 h 3218975"/>
              <a:gd name="connsiteX3" fmla="*/ 9288594 w 10564674"/>
              <a:gd name="connsiteY3" fmla="*/ 2413910 h 3218975"/>
              <a:gd name="connsiteX4" fmla="*/ 2317558 w 10564674"/>
              <a:gd name="connsiteY4" fmla="*/ 2420319 h 3218975"/>
              <a:gd name="connsiteX5" fmla="*/ 1180889 w 10564674"/>
              <a:gd name="connsiteY5" fmla="*/ 3218975 h 3218975"/>
              <a:gd name="connsiteX6" fmla="*/ 0 w 10564674"/>
              <a:gd name="connsiteY6" fmla="*/ 2434872 h 3218975"/>
              <a:gd name="connsiteX7" fmla="*/ 2189 w 10564674"/>
              <a:gd name="connsiteY7" fmla="*/ 0 h 3218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4674" h="3218975">
                <a:moveTo>
                  <a:pt x="2189" y="0"/>
                </a:moveTo>
                <a:lnTo>
                  <a:pt x="10564611" y="0"/>
                </a:lnTo>
                <a:cubicBezTo>
                  <a:pt x="10565124" y="67600"/>
                  <a:pt x="10562411" y="1693730"/>
                  <a:pt x="10561157" y="1737145"/>
                </a:cubicBezTo>
                <a:cubicBezTo>
                  <a:pt x="10083761" y="2409154"/>
                  <a:pt x="9705180" y="2419230"/>
                  <a:pt x="9288594" y="2413910"/>
                </a:cubicBezTo>
                <a:lnTo>
                  <a:pt x="2317558" y="2420319"/>
                </a:lnTo>
                <a:cubicBezTo>
                  <a:pt x="1740344" y="2453461"/>
                  <a:pt x="1372498" y="2756153"/>
                  <a:pt x="1180889" y="3218975"/>
                </a:cubicBezTo>
                <a:cubicBezTo>
                  <a:pt x="882535" y="2515198"/>
                  <a:pt x="278640" y="2433994"/>
                  <a:pt x="0" y="2434872"/>
                </a:cubicBezTo>
                <a:cubicBezTo>
                  <a:pt x="2067" y="2399359"/>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636972" name="think-cell Slide" r:id="rId5" imgW="360" imgH="360" progId="">
              <p:embed/>
            </p:oleObj>
          </a:graphicData>
        </a:graphic>
      </p:graphicFrame>
      <p:sp>
        <p:nvSpPr>
          <p:cNvPr id="12" name="Text Placeholder 10"/>
          <p:cNvSpPr>
            <a:spLocks noGrp="1"/>
          </p:cNvSpPr>
          <p:nvPr>
            <p:ph type="body" sz="quarter" idx="10"/>
          </p:nvPr>
        </p:nvSpPr>
        <p:spPr>
          <a:xfrm>
            <a:off x="0" y="533400"/>
            <a:ext cx="9906000" cy="1143000"/>
          </a:xfrm>
          <a:prstGeom prst="rect">
            <a:avLst/>
          </a:prstGeom>
        </p:spPr>
        <p:txBody>
          <a:bodyPr lIns="329184" tIns="36576" rIns="36576" bIns="36576" anchor="ctr"/>
          <a:lstStyle>
            <a:lvl1pPr>
              <a:buFontTx/>
              <a:buNone/>
              <a:defRPr sz="4000">
                <a:solidFill>
                  <a:schemeClr val="tx1"/>
                </a:solidFill>
              </a:defRPr>
            </a:lvl1pPr>
          </a:lstStyle>
          <a:p>
            <a:pPr lvl="0"/>
            <a:r>
              <a:rPr lang="en-US" dirty="0" smtClean="0"/>
              <a:t>Click to edit Master text style</a:t>
            </a:r>
          </a:p>
        </p:txBody>
      </p:sp>
      <p:sp>
        <p:nvSpPr>
          <p:cNvPr id="11" name="Rectangle 10"/>
          <p:cNvSpPr/>
          <p:nvPr userDrawn="1"/>
        </p:nvSpPr>
        <p:spPr>
          <a:xfrm>
            <a:off x="1776792" y="4601752"/>
            <a:ext cx="1242328" cy="436017"/>
          </a:xfrm>
          <a:prstGeom prst="rect">
            <a:avLst/>
          </a:prstGeom>
          <a:effectLst>
            <a:outerShdw blurRad="38100" dist="25400" dir="2700000" algn="tl" rotWithShape="0">
              <a:schemeClr val="bg1">
                <a:alpha val="65000"/>
              </a:schemeClr>
            </a:outerShdw>
          </a:effectLst>
        </p:spPr>
        <p:txBody>
          <a:bodyPr wrap="none" lIns="0" tIns="0" rIns="0" bIns="0">
            <a:spAutoFit/>
          </a:bodyPr>
          <a:lstStyle/>
          <a:p>
            <a:pPr algn="l">
              <a:lnSpc>
                <a:spcPts val="1700"/>
              </a:lnSpc>
            </a:pPr>
            <a:r>
              <a:rPr lang="en-US" sz="1800" b="1" kern="1100" spc="0" baseline="0" dirty="0" smtClean="0">
                <a:solidFill>
                  <a:schemeClr val="accent6"/>
                </a:solidFill>
                <a:latin typeface="Arial Narrow" pitchFamily="34" charset="0"/>
                <a:ea typeface="+mn-ea"/>
                <a:cs typeface="+mn-cs"/>
              </a:rPr>
              <a:t>Learning and </a:t>
            </a:r>
            <a:br>
              <a:rPr lang="en-US" sz="1800" b="1" kern="1100" spc="0" baseline="0" dirty="0" smtClean="0">
                <a:solidFill>
                  <a:schemeClr val="accent6"/>
                </a:solidFill>
                <a:latin typeface="Arial Narrow" pitchFamily="34" charset="0"/>
                <a:ea typeface="+mn-ea"/>
                <a:cs typeface="+mn-cs"/>
              </a:rPr>
            </a:br>
            <a:r>
              <a:rPr lang="en-US" sz="1800" b="1" kern="1100" spc="0" baseline="0" dirty="0" smtClean="0">
                <a:solidFill>
                  <a:schemeClr val="accent6"/>
                </a:solidFill>
                <a:latin typeface="Arial Narrow" pitchFamily="34" charset="0"/>
              </a:rPr>
              <a:t>Development</a:t>
            </a:r>
            <a:endParaRPr lang="en-US" sz="1800" b="1" kern="1100" spc="0" baseline="0" dirty="0">
              <a:solidFill>
                <a:schemeClr val="accent6"/>
              </a:solidFill>
              <a:latin typeface="Arial Narrow" pitchFamily="34" charset="0"/>
            </a:endParaRPr>
          </a:p>
        </p:txBody>
      </p:sp>
      <p:sp>
        <p:nvSpPr>
          <p:cNvPr id="13" name="Rectangle 12"/>
          <p:cNvSpPr/>
          <p:nvPr userDrawn="1"/>
        </p:nvSpPr>
        <p:spPr>
          <a:xfrm>
            <a:off x="1776792" y="5023940"/>
            <a:ext cx="1173398" cy="338554"/>
          </a:xfrm>
          <a:prstGeom prst="rect">
            <a:avLst/>
          </a:prstGeom>
          <a:effectLst/>
        </p:spPr>
        <p:txBody>
          <a:bodyPr wrap="none" lIns="0" tIns="0" rIns="0" bIns="0">
            <a:spAutoFit/>
          </a:bodyPr>
          <a:lstStyle/>
          <a:p>
            <a:pPr algn="l"/>
            <a:r>
              <a:rPr lang="en-US" sz="1100" b="0" kern="1100" spc="0" baseline="0" dirty="0" smtClean="0">
                <a:solidFill>
                  <a:schemeClr val="accent1">
                    <a:lumMod val="50000"/>
                  </a:schemeClr>
                </a:solidFill>
                <a:latin typeface="Arial Narrow" pitchFamily="34" charset="0"/>
                <a:ea typeface="+mn-ea"/>
                <a:cs typeface="+mn-cs"/>
              </a:rPr>
              <a:t>Enabling development,</a:t>
            </a:r>
          </a:p>
          <a:p>
            <a:pPr algn="l"/>
            <a:r>
              <a:rPr lang="en-US" sz="1100" b="0" kern="1100" spc="0" baseline="0" dirty="0" smtClean="0">
                <a:solidFill>
                  <a:schemeClr val="accent1">
                    <a:lumMod val="50000"/>
                  </a:schemeClr>
                </a:solidFill>
                <a:latin typeface="Arial Narrow" pitchFamily="34" charset="0"/>
                <a:ea typeface="+mn-ea"/>
                <a:cs typeface="+mn-cs"/>
              </a:rPr>
              <a:t>Impacting growth…</a:t>
            </a:r>
            <a:endParaRPr lang="en-US" sz="1100" b="0" kern="1100" spc="0" baseline="0" dirty="0">
              <a:solidFill>
                <a:schemeClr val="accent1">
                  <a:lumMod val="50000"/>
                </a:schemeClr>
              </a:solidFill>
              <a:latin typeface="Arial Narrow" pitchFamily="34" charset="0"/>
            </a:endParaRPr>
          </a:p>
        </p:txBody>
      </p:sp>
    </p:spTree>
    <p:extLst>
      <p:ext uri="{BB962C8B-B14F-4D97-AF65-F5344CB8AC3E}">
        <p14:creationId xmlns:p14="http://schemas.microsoft.com/office/powerpoint/2010/main" xmlns="" val="2727275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7" name="Image 5"/>
          <p:cNvPicPr>
            <a:picLocks noChangeAspect="1"/>
          </p:cNvPicPr>
          <p:nvPr userDrawn="1"/>
        </p:nvPicPr>
        <p:blipFill rotWithShape="1">
          <a:blip r:embed="rId4" cstate="screen">
            <a:extLst>
              <a:ext uri="{28A0092B-C50C-407E-A947-70E740481C1C}">
                <a14:useLocalDpi xmlns:a14="http://schemas.microsoft.com/office/drawing/2010/main" xmlns="" val="0"/>
              </a:ext>
            </a:extLst>
          </a:blip>
          <a:stretch/>
        </p:blipFill>
        <p:spPr>
          <a:xfrm>
            <a:off x="-2054" y="237618"/>
            <a:ext cx="9908054" cy="6620382"/>
          </a:xfrm>
          <a:prstGeom prst="rect">
            <a:avLst/>
          </a:prstGeom>
          <a:noFill/>
          <a:ln>
            <a:noFill/>
          </a:ln>
        </p:spPr>
      </p:pic>
      <p:sp>
        <p:nvSpPr>
          <p:cNvPr id="8" name="Rectangle 7"/>
          <p:cNvSpPr/>
          <p:nvPr userDrawn="1">
            <p:custDataLst>
              <p:tags r:id="rId2"/>
            </p:custDataLst>
          </p:nvPr>
        </p:nvSpPr>
        <p:spPr bwMode="auto">
          <a:xfrm>
            <a:off x="-2054" y="711"/>
            <a:ext cx="9910493" cy="291958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 name="connsiteX0" fmla="*/ 212879 w 10562341"/>
              <a:gd name="connsiteY0" fmla="*/ 517211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212879 w 10562341"/>
              <a:gd name="connsiteY7" fmla="*/ 517211 h 3670550"/>
              <a:gd name="connsiteX0" fmla="*/ 2189 w 10562341"/>
              <a:gd name="connsiteY0" fmla="*/ 451575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2189 w 10562341"/>
              <a:gd name="connsiteY7" fmla="*/ 451575 h 3670550"/>
              <a:gd name="connsiteX0" fmla="*/ 2189 w 10561158"/>
              <a:gd name="connsiteY0" fmla="*/ 0 h 3218975"/>
              <a:gd name="connsiteX1" fmla="*/ 9838619 w 10561158"/>
              <a:gd name="connsiteY1" fmla="*/ 674738 h 3218975"/>
              <a:gd name="connsiteX2" fmla="*/ 10561157 w 10561158"/>
              <a:gd name="connsiteY2" fmla="*/ 1737145 h 3218975"/>
              <a:gd name="connsiteX3" fmla="*/ 9288594 w 10561158"/>
              <a:gd name="connsiteY3" fmla="*/ 2413910 h 3218975"/>
              <a:gd name="connsiteX4" fmla="*/ 2317558 w 10561158"/>
              <a:gd name="connsiteY4" fmla="*/ 2420319 h 3218975"/>
              <a:gd name="connsiteX5" fmla="*/ 1180889 w 10561158"/>
              <a:gd name="connsiteY5" fmla="*/ 3218975 h 3218975"/>
              <a:gd name="connsiteX6" fmla="*/ 0 w 10561158"/>
              <a:gd name="connsiteY6" fmla="*/ 2434872 h 3218975"/>
              <a:gd name="connsiteX7" fmla="*/ 2189 w 10561158"/>
              <a:gd name="connsiteY7" fmla="*/ 0 h 3218975"/>
              <a:gd name="connsiteX0" fmla="*/ 2189 w 10564674"/>
              <a:gd name="connsiteY0" fmla="*/ 0 h 3218975"/>
              <a:gd name="connsiteX1" fmla="*/ 10564611 w 10564674"/>
              <a:gd name="connsiteY1" fmla="*/ 0 h 3218975"/>
              <a:gd name="connsiteX2" fmla="*/ 10561157 w 10564674"/>
              <a:gd name="connsiteY2" fmla="*/ 1737145 h 3218975"/>
              <a:gd name="connsiteX3" fmla="*/ 9288594 w 10564674"/>
              <a:gd name="connsiteY3" fmla="*/ 2413910 h 3218975"/>
              <a:gd name="connsiteX4" fmla="*/ 2317558 w 10564674"/>
              <a:gd name="connsiteY4" fmla="*/ 2420319 h 3218975"/>
              <a:gd name="connsiteX5" fmla="*/ 1180889 w 10564674"/>
              <a:gd name="connsiteY5" fmla="*/ 3218975 h 3218975"/>
              <a:gd name="connsiteX6" fmla="*/ 0 w 10564674"/>
              <a:gd name="connsiteY6" fmla="*/ 2434872 h 3218975"/>
              <a:gd name="connsiteX7" fmla="*/ 2189 w 10564674"/>
              <a:gd name="connsiteY7" fmla="*/ 0 h 3218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4674" h="3218975">
                <a:moveTo>
                  <a:pt x="2189" y="0"/>
                </a:moveTo>
                <a:lnTo>
                  <a:pt x="10564611" y="0"/>
                </a:lnTo>
                <a:cubicBezTo>
                  <a:pt x="10565124" y="67600"/>
                  <a:pt x="10562411" y="1693730"/>
                  <a:pt x="10561157" y="1737145"/>
                </a:cubicBezTo>
                <a:cubicBezTo>
                  <a:pt x="10083761" y="2409154"/>
                  <a:pt x="9705180" y="2419230"/>
                  <a:pt x="9288594" y="2413910"/>
                </a:cubicBezTo>
                <a:lnTo>
                  <a:pt x="2317558" y="2420319"/>
                </a:lnTo>
                <a:cubicBezTo>
                  <a:pt x="1740344" y="2453461"/>
                  <a:pt x="1372498" y="2756153"/>
                  <a:pt x="1180889" y="3218975"/>
                </a:cubicBezTo>
                <a:cubicBezTo>
                  <a:pt x="882535" y="2515198"/>
                  <a:pt x="278640" y="2433994"/>
                  <a:pt x="0" y="2434872"/>
                </a:cubicBezTo>
                <a:cubicBezTo>
                  <a:pt x="2067" y="2399359"/>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624716" name="think-cell Slide" r:id="rId5" imgW="360" imgH="360" progId="">
              <p:embed/>
            </p:oleObj>
          </a:graphicData>
        </a:graphic>
      </p:graphicFrame>
      <p:sp>
        <p:nvSpPr>
          <p:cNvPr id="12" name="Text Placeholder 10"/>
          <p:cNvSpPr>
            <a:spLocks noGrp="1"/>
          </p:cNvSpPr>
          <p:nvPr>
            <p:ph type="body" sz="quarter" idx="10"/>
          </p:nvPr>
        </p:nvSpPr>
        <p:spPr>
          <a:xfrm>
            <a:off x="0" y="533400"/>
            <a:ext cx="9906000" cy="1143000"/>
          </a:xfrm>
          <a:prstGeom prst="rect">
            <a:avLst/>
          </a:prstGeom>
        </p:spPr>
        <p:txBody>
          <a:bodyPr lIns="329184" tIns="36576" rIns="36576" bIns="36576" anchor="ctr"/>
          <a:lstStyle>
            <a:lvl1pPr>
              <a:buFontTx/>
              <a:buNone/>
              <a:defRPr sz="4000">
                <a:solidFill>
                  <a:schemeClr val="tx1"/>
                </a:solidFill>
              </a:defRPr>
            </a:lvl1pPr>
          </a:lstStyle>
          <a:p>
            <a:pPr lvl="0"/>
            <a:r>
              <a:rPr lang="en-US" dirty="0" smtClean="0"/>
              <a:t>Click to edit Master text style</a:t>
            </a:r>
          </a:p>
        </p:txBody>
      </p:sp>
      <p:sp>
        <p:nvSpPr>
          <p:cNvPr id="10" name="Rectangle 9"/>
          <p:cNvSpPr/>
          <p:nvPr userDrawn="1"/>
        </p:nvSpPr>
        <p:spPr>
          <a:xfrm>
            <a:off x="666750" y="5486400"/>
            <a:ext cx="1189428" cy="436017"/>
          </a:xfrm>
          <a:prstGeom prst="rect">
            <a:avLst/>
          </a:prstGeom>
          <a:effectLst>
            <a:outerShdw blurRad="38100" dist="12700" dir="2700000" algn="tl" rotWithShape="0">
              <a:srgbClr val="000000">
                <a:alpha val="50000"/>
              </a:srgbClr>
            </a:outerShdw>
          </a:effectLst>
        </p:spPr>
        <p:txBody>
          <a:bodyPr wrap="none" lIns="0" tIns="0" rIns="0" bIns="0">
            <a:spAutoFit/>
          </a:bodyPr>
          <a:lstStyle/>
          <a:p>
            <a:pPr algn="l">
              <a:lnSpc>
                <a:spcPts val="1700"/>
              </a:lnSpc>
            </a:pPr>
            <a:r>
              <a:rPr lang="en-US" sz="1800" b="1" kern="1100" spc="0" baseline="0" dirty="0" smtClean="0">
                <a:solidFill>
                  <a:schemeClr val="accent2">
                    <a:lumMod val="60000"/>
                    <a:lumOff val="40000"/>
                  </a:schemeClr>
                </a:solidFill>
                <a:latin typeface="Arial Narrow" pitchFamily="34" charset="0"/>
                <a:ea typeface="+mn-ea"/>
                <a:cs typeface="+mn-cs"/>
              </a:rPr>
              <a:t>Learning and</a:t>
            </a:r>
            <a:br>
              <a:rPr lang="en-US" sz="1800" b="1" kern="1100" spc="0" baseline="0" dirty="0" smtClean="0">
                <a:solidFill>
                  <a:schemeClr val="accent2">
                    <a:lumMod val="60000"/>
                    <a:lumOff val="40000"/>
                  </a:schemeClr>
                </a:solidFill>
                <a:latin typeface="Arial Narrow" pitchFamily="34" charset="0"/>
                <a:ea typeface="+mn-ea"/>
                <a:cs typeface="+mn-cs"/>
              </a:rPr>
            </a:br>
            <a:r>
              <a:rPr lang="en-US" sz="1800" b="1" kern="1100" spc="0" baseline="0" dirty="0" smtClean="0">
                <a:solidFill>
                  <a:schemeClr val="accent2">
                    <a:lumMod val="60000"/>
                    <a:lumOff val="40000"/>
                  </a:schemeClr>
                </a:solidFill>
                <a:latin typeface="Arial Narrow" pitchFamily="34" charset="0"/>
              </a:rPr>
              <a:t>Development</a:t>
            </a:r>
            <a:endParaRPr lang="en-US" sz="1800" b="1" kern="1100" spc="0" baseline="0" dirty="0">
              <a:solidFill>
                <a:schemeClr val="accent2">
                  <a:lumMod val="60000"/>
                  <a:lumOff val="40000"/>
                </a:schemeClr>
              </a:solidFill>
              <a:latin typeface="Arial Narrow" pitchFamily="34" charset="0"/>
            </a:endParaRPr>
          </a:p>
        </p:txBody>
      </p:sp>
      <p:sp>
        <p:nvSpPr>
          <p:cNvPr id="11" name="Rectangle 10"/>
          <p:cNvSpPr/>
          <p:nvPr userDrawn="1"/>
        </p:nvSpPr>
        <p:spPr>
          <a:xfrm>
            <a:off x="666750" y="5922417"/>
            <a:ext cx="1173398" cy="338554"/>
          </a:xfrm>
          <a:prstGeom prst="rect">
            <a:avLst/>
          </a:prstGeom>
          <a:effectLst>
            <a:outerShdw blurRad="25400" dist="12700" dir="2700000" algn="tl" rotWithShape="0">
              <a:prstClr val="black">
                <a:alpha val="70000"/>
              </a:prstClr>
            </a:outerShdw>
          </a:effectLst>
        </p:spPr>
        <p:txBody>
          <a:bodyPr wrap="none" lIns="0" tIns="0" rIns="0" bIns="0">
            <a:spAutoFit/>
          </a:bodyPr>
          <a:lstStyle/>
          <a:p>
            <a:pPr algn="l"/>
            <a:r>
              <a:rPr lang="en-US" sz="1100" b="0" kern="1100" spc="0" baseline="0" dirty="0" smtClean="0">
                <a:solidFill>
                  <a:schemeClr val="bg1"/>
                </a:solidFill>
                <a:latin typeface="Arial Narrow" pitchFamily="34" charset="0"/>
                <a:ea typeface="+mn-ea"/>
                <a:cs typeface="+mn-cs"/>
              </a:rPr>
              <a:t>Enabling development,</a:t>
            </a:r>
          </a:p>
          <a:p>
            <a:pPr algn="l"/>
            <a:r>
              <a:rPr lang="en-US" sz="1100" b="0" kern="1100" spc="0" baseline="0" dirty="0" smtClean="0">
                <a:solidFill>
                  <a:schemeClr val="bg1"/>
                </a:solidFill>
                <a:latin typeface="Arial Narrow" pitchFamily="34" charset="0"/>
                <a:ea typeface="+mn-ea"/>
                <a:cs typeface="+mn-cs"/>
              </a:rPr>
              <a:t>Impacting growth…</a:t>
            </a:r>
            <a:endParaRPr lang="en-US" sz="1100" b="0" kern="1100" spc="0" baseline="0" dirty="0">
              <a:solidFill>
                <a:schemeClr val="bg1"/>
              </a:solidFill>
              <a:latin typeface="Arial Narrow" pitchFamily="34" charset="0"/>
            </a:endParaRPr>
          </a:p>
        </p:txBody>
      </p:sp>
    </p:spTree>
    <p:extLst>
      <p:ext uri="{BB962C8B-B14F-4D97-AF65-F5344CB8AC3E}">
        <p14:creationId xmlns:p14="http://schemas.microsoft.com/office/powerpoint/2010/main" xmlns="" val="721729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pic>
        <p:nvPicPr>
          <p:cNvPr id="8" name="Image 5"/>
          <p:cNvPicPr>
            <a:picLocks noChangeAspect="1"/>
          </p:cNvPicPr>
          <p:nvPr userDrawn="1"/>
        </p:nvPicPr>
        <p:blipFill rotWithShape="1">
          <a:blip r:embed="rId4" cstate="screen">
            <a:extLst>
              <a:ext uri="{28A0092B-C50C-407E-A947-70E740481C1C}">
                <a14:useLocalDpi xmlns:a14="http://schemas.microsoft.com/office/drawing/2010/main" xmlns="" val="0"/>
              </a:ext>
            </a:extLst>
          </a:blip>
          <a:stretch/>
        </p:blipFill>
        <p:spPr>
          <a:xfrm>
            <a:off x="-1175" y="2649"/>
            <a:ext cx="9907176" cy="5665103"/>
          </a:xfrm>
          <a:prstGeom prst="rect">
            <a:avLst/>
          </a:prstGeom>
          <a:noFill/>
          <a:ln>
            <a:noFill/>
          </a:ln>
        </p:spPr>
      </p:pic>
      <p:sp>
        <p:nvSpPr>
          <p:cNvPr id="7" name="Rectangle 7"/>
          <p:cNvSpPr/>
          <p:nvPr userDrawn="1">
            <p:custDataLst>
              <p:tags r:id="rId2"/>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532567" name="think-cell Slide" r:id="rId5" imgW="360" imgH="360" progId="">
              <p:embed/>
            </p:oleObj>
          </a:graphicData>
        </a:graphic>
      </p:graphicFrame>
      <p:sp>
        <p:nvSpPr>
          <p:cNvPr id="12" name="Text Placeholder 10"/>
          <p:cNvSpPr>
            <a:spLocks noGrp="1"/>
          </p:cNvSpPr>
          <p:nvPr>
            <p:ph type="body" sz="quarter" idx="10"/>
          </p:nvPr>
        </p:nvSpPr>
        <p:spPr>
          <a:xfrm>
            <a:off x="0" y="5194192"/>
            <a:ext cx="9906000" cy="1143000"/>
          </a:xfrm>
          <a:prstGeom prst="rect">
            <a:avLst/>
          </a:prstGeom>
        </p:spPr>
        <p:txBody>
          <a:bodyPr lIns="329184" tIns="36576" rIns="36576" bIns="36576" anchor="ctr"/>
          <a:lstStyle>
            <a:lvl1pPr>
              <a:buFontTx/>
              <a:buNone/>
              <a:defRPr sz="4000">
                <a:solidFill>
                  <a:schemeClr val="tx1"/>
                </a:solidFill>
              </a:defRPr>
            </a:lvl1pPr>
          </a:lstStyle>
          <a:p>
            <a:pPr lvl="0"/>
            <a:r>
              <a:rPr lang="en-US" dirty="0" smtClean="0"/>
              <a:t>Click to edit Master text style</a:t>
            </a:r>
          </a:p>
        </p:txBody>
      </p:sp>
      <p:sp>
        <p:nvSpPr>
          <p:cNvPr id="9" name="Rectangle 8"/>
          <p:cNvSpPr/>
          <p:nvPr userDrawn="1"/>
        </p:nvSpPr>
        <p:spPr>
          <a:xfrm>
            <a:off x="698392" y="3539645"/>
            <a:ext cx="2585072" cy="218008"/>
          </a:xfrm>
          <a:prstGeom prst="rect">
            <a:avLst/>
          </a:prstGeom>
          <a:effectLst>
            <a:outerShdw blurRad="38100" dist="12700" dir="2700000" algn="tl" rotWithShape="0">
              <a:srgbClr val="000000">
                <a:alpha val="63000"/>
              </a:srgbClr>
            </a:outerShdw>
          </a:effectLst>
        </p:spPr>
        <p:txBody>
          <a:bodyPr wrap="square" lIns="0" tIns="0" rIns="0" bIns="0">
            <a:spAutoFit/>
          </a:bodyPr>
          <a:lstStyle/>
          <a:p>
            <a:pPr algn="l">
              <a:lnSpc>
                <a:spcPts val="1700"/>
              </a:lnSpc>
            </a:pPr>
            <a:r>
              <a:rPr lang="en-US" sz="1800" b="1" kern="1100" spc="0" baseline="0" dirty="0" smtClean="0">
                <a:solidFill>
                  <a:schemeClr val="bg1"/>
                </a:solidFill>
                <a:latin typeface="Arial Narrow" pitchFamily="34" charset="0"/>
                <a:ea typeface="+mn-ea"/>
                <a:cs typeface="+mn-cs"/>
              </a:rPr>
              <a:t>Learning and </a:t>
            </a:r>
            <a:r>
              <a:rPr lang="en-US" sz="1800" b="1" kern="1100" spc="0" baseline="0" dirty="0" smtClean="0">
                <a:solidFill>
                  <a:schemeClr val="bg1"/>
                </a:solidFill>
                <a:latin typeface="Arial Narrow" pitchFamily="34" charset="0"/>
              </a:rPr>
              <a:t>Development</a:t>
            </a:r>
            <a:endParaRPr lang="en-US" sz="1800" b="1" kern="1100" spc="0" baseline="0" dirty="0">
              <a:solidFill>
                <a:schemeClr val="bg1"/>
              </a:solidFill>
              <a:latin typeface="Arial Narrow" pitchFamily="34" charset="0"/>
            </a:endParaRPr>
          </a:p>
        </p:txBody>
      </p:sp>
      <p:sp>
        <p:nvSpPr>
          <p:cNvPr id="13" name="Rectangle 12"/>
          <p:cNvSpPr/>
          <p:nvPr userDrawn="1"/>
        </p:nvSpPr>
        <p:spPr>
          <a:xfrm>
            <a:off x="698392" y="3755063"/>
            <a:ext cx="2432672" cy="169277"/>
          </a:xfrm>
          <a:prstGeom prst="rect">
            <a:avLst/>
          </a:prstGeom>
          <a:effectLst>
            <a:outerShdw blurRad="25400" dist="12700" dir="2700000" algn="tl" rotWithShape="0">
              <a:prstClr val="black">
                <a:alpha val="70000"/>
              </a:prstClr>
            </a:outerShdw>
          </a:effectLst>
        </p:spPr>
        <p:txBody>
          <a:bodyPr wrap="square" lIns="0" tIns="0" rIns="0" bIns="0">
            <a:spAutoFit/>
          </a:bodyPr>
          <a:lstStyle/>
          <a:p>
            <a:pPr algn="l"/>
            <a:r>
              <a:rPr lang="en-US" sz="1100" b="0" kern="1100" spc="0" baseline="0" dirty="0" smtClean="0">
                <a:solidFill>
                  <a:schemeClr val="bg1"/>
                </a:solidFill>
                <a:latin typeface="Arial Narrow" pitchFamily="34" charset="0"/>
                <a:ea typeface="+mn-ea"/>
                <a:cs typeface="+mn-cs"/>
              </a:rPr>
              <a:t>Enabling development, Impacting growth…</a:t>
            </a:r>
            <a:endParaRPr lang="en-US" sz="1100" b="0" kern="1100" spc="0" baseline="0" dirty="0">
              <a:solidFill>
                <a:schemeClr val="bg1"/>
              </a:solidFill>
              <a:latin typeface="Arial Narrow"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2">
    <p:spTree>
      <p:nvGrpSpPr>
        <p:cNvPr id="1" name=""/>
        <p:cNvGrpSpPr/>
        <p:nvPr/>
      </p:nvGrpSpPr>
      <p:grpSpPr>
        <a:xfrm>
          <a:off x="0" y="0"/>
          <a:ext cx="0" cy="0"/>
          <a:chOff x="0" y="0"/>
          <a:chExt cx="0" cy="0"/>
        </a:xfrm>
      </p:grpSpPr>
      <p:pic>
        <p:nvPicPr>
          <p:cNvPr id="12" name="Image 5"/>
          <p:cNvPicPr>
            <a:picLocks noChangeAspect="1"/>
          </p:cNvPicPr>
          <p:nvPr userDrawn="1"/>
        </p:nvPicPr>
        <p:blipFill rotWithShape="1">
          <a:blip r:embed="rId6" cstate="print">
            <a:extLst>
              <a:ext uri="{28A0092B-C50C-407E-A947-70E740481C1C}">
                <a14:useLocalDpi xmlns:a14="http://schemas.microsoft.com/office/drawing/2010/main" xmlns="" val="0"/>
              </a:ext>
            </a:extLst>
          </a:blip>
          <a:srcRect t="1404"/>
          <a:stretch/>
        </p:blipFill>
        <p:spPr>
          <a:xfrm>
            <a:off x="-2054" y="79513"/>
            <a:ext cx="9908054" cy="6778487"/>
          </a:xfrm>
          <a:prstGeom prst="rect">
            <a:avLst/>
          </a:prstGeom>
          <a:noFill/>
          <a:ln>
            <a:noFill/>
          </a:ln>
        </p:spPr>
      </p:pic>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622675" name="think-cell Slide" r:id="rId7" imgW="360" imgH="360" progId="">
              <p:embed/>
            </p:oleObj>
          </a:graphicData>
        </a:graphic>
      </p:graphicFrame>
      <p:sp>
        <p:nvSpPr>
          <p:cNvPr id="2" name="Title 1"/>
          <p:cNvSpPr>
            <a:spLocks noGrp="1"/>
          </p:cNvSpPr>
          <p:nvPr>
            <p:ph type="ctrTitle" hasCustomPrompt="1"/>
            <p:custDataLst>
              <p:tags r:id="rId3"/>
            </p:custDataLst>
          </p:nvPr>
        </p:nvSpPr>
        <p:spPr>
          <a:xfrm>
            <a:off x="4951973" y="3008823"/>
            <a:ext cx="4612715" cy="724977"/>
          </a:xfrm>
          <a:effectLst>
            <a:outerShdw blurRad="25400" dist="12700" dir="2700000" algn="tl" rotWithShape="0">
              <a:prstClr val="black">
                <a:alpha val="40000"/>
              </a:prstClr>
            </a:outerShdw>
          </a:effectLst>
        </p:spPr>
        <p:txBody>
          <a:bodyPr lIns="0" tIns="33059" rIns="0" bIns="33059" anchor="ctr"/>
          <a:lstStyle>
            <a:lvl1pPr algn="r">
              <a:lnSpc>
                <a:spcPct val="100000"/>
              </a:lnSpc>
              <a:defRPr sz="2800" b="0">
                <a:solidFill>
                  <a:schemeClr val="bg1"/>
                </a:solidFill>
                <a:effectLst/>
                <a:latin typeface="Arial Narrow" pitchFamily="34" charset="0"/>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5410200" y="3733800"/>
            <a:ext cx="4154488" cy="381000"/>
          </a:xfrm>
          <a:effectLst>
            <a:outerShdw blurRad="12700" dist="12700" dir="2700000" sx="133000" sy="133000" algn="tl" rotWithShape="0">
              <a:schemeClr val="bg1">
                <a:alpha val="80000"/>
              </a:schemeClr>
            </a:outerShdw>
          </a:effectLst>
        </p:spPr>
        <p:txBody>
          <a:bodyPr lIns="0" tIns="33059" rIns="0" bIns="33059" anchor="ctr"/>
          <a:lstStyle>
            <a:lvl1pPr marL="0" indent="0" algn="r">
              <a:lnSpc>
                <a:spcPct val="100000"/>
              </a:lnSpc>
              <a:buNone/>
              <a:defRPr sz="1800" b="0">
                <a:solidFill>
                  <a:schemeClr val="accent2">
                    <a:lumMod val="60000"/>
                    <a:lumOff val="40000"/>
                  </a:schemeClr>
                </a:solidFill>
                <a:effectLst/>
                <a:latin typeface="Arial Narrow" pitchFamily="34" charset="0"/>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8" name="Picture 26" descr="D:\Users\bkp\My Work\TEMPLATES\LOGO Library\Capgemini_Logo_Set\Capgemini Logo Set\ppt\Logo_Capgemini_RGB.png"/>
          <p:cNvPicPr>
            <a:picLocks noChangeAspect="1" noChangeArrowheads="1"/>
          </p:cNvPicPr>
          <p:nvPr userDrawn="1"/>
        </p:nvPicPr>
        <p:blipFill>
          <a:blip r:embed="rId8">
            <a:extLst>
              <a:ext uri="{28A0092B-C50C-407E-A947-70E740481C1C}">
                <a14:useLocalDpi xmlns:a14="http://schemas.microsoft.com/office/drawing/2010/main" xmlns="" val="0"/>
              </a:ext>
            </a:extLst>
          </a:blip>
          <a:srcRect/>
          <a:stretch>
            <a:fillRect/>
          </a:stretch>
        </p:blipFill>
        <p:spPr bwMode="auto">
          <a:xfrm>
            <a:off x="658799" y="633766"/>
            <a:ext cx="2926080" cy="678134"/>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30" descr="D:\Users\bkp\My Work\TEMPLATES\LOGO Library\Capgemini_Logo_Set\Slogan_PMRC_cmyk_Capgemini.png"/>
          <p:cNvPicPr>
            <a:picLocks noChangeAspect="1" noChangeArrowheads="1"/>
          </p:cNvPicPr>
          <p:nvPr userDrawn="1"/>
        </p:nvPicPr>
        <p:blipFill>
          <a:blip r:embed="rId9">
            <a:extLst>
              <a:ext uri="{28A0092B-C50C-407E-A947-70E740481C1C}">
                <a14:useLocalDpi xmlns:a14="http://schemas.microsoft.com/office/drawing/2010/main" xmlns="" val="0"/>
              </a:ext>
            </a:extLst>
          </a:blip>
          <a:srcRect/>
          <a:stretch>
            <a:fillRect/>
          </a:stretch>
        </p:blipFill>
        <p:spPr bwMode="auto">
          <a:xfrm>
            <a:off x="6311583" y="821745"/>
            <a:ext cx="2926080" cy="240013"/>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Rectangle 10"/>
          <p:cNvSpPr/>
          <p:nvPr userDrawn="1"/>
        </p:nvSpPr>
        <p:spPr>
          <a:xfrm>
            <a:off x="666750" y="5486400"/>
            <a:ext cx="1189428" cy="436017"/>
          </a:xfrm>
          <a:prstGeom prst="rect">
            <a:avLst/>
          </a:prstGeom>
          <a:effectLst>
            <a:outerShdw blurRad="38100" dist="12700" dir="2700000" algn="tl" rotWithShape="0">
              <a:srgbClr val="000000">
                <a:alpha val="50000"/>
              </a:srgbClr>
            </a:outerShdw>
          </a:effectLst>
        </p:spPr>
        <p:txBody>
          <a:bodyPr wrap="none" lIns="0" tIns="0" rIns="0" bIns="0">
            <a:spAutoFit/>
          </a:bodyPr>
          <a:lstStyle/>
          <a:p>
            <a:pPr algn="l">
              <a:lnSpc>
                <a:spcPts val="1700"/>
              </a:lnSpc>
            </a:pPr>
            <a:r>
              <a:rPr lang="en-US" sz="1800" b="1" kern="1100" spc="0" baseline="0" dirty="0" smtClean="0">
                <a:solidFill>
                  <a:schemeClr val="accent2">
                    <a:lumMod val="60000"/>
                    <a:lumOff val="40000"/>
                  </a:schemeClr>
                </a:solidFill>
                <a:latin typeface="Arial Narrow" pitchFamily="34" charset="0"/>
                <a:ea typeface="+mn-ea"/>
                <a:cs typeface="+mn-cs"/>
              </a:rPr>
              <a:t>Learning and</a:t>
            </a:r>
            <a:br>
              <a:rPr lang="en-US" sz="1800" b="1" kern="1100" spc="0" baseline="0" dirty="0" smtClean="0">
                <a:solidFill>
                  <a:schemeClr val="accent2">
                    <a:lumMod val="60000"/>
                    <a:lumOff val="40000"/>
                  </a:schemeClr>
                </a:solidFill>
                <a:latin typeface="Arial Narrow" pitchFamily="34" charset="0"/>
                <a:ea typeface="+mn-ea"/>
                <a:cs typeface="+mn-cs"/>
              </a:rPr>
            </a:br>
            <a:r>
              <a:rPr lang="en-US" sz="1800" b="1" kern="1100" spc="0" baseline="0" dirty="0" smtClean="0">
                <a:solidFill>
                  <a:schemeClr val="accent2">
                    <a:lumMod val="60000"/>
                    <a:lumOff val="40000"/>
                  </a:schemeClr>
                </a:solidFill>
                <a:latin typeface="Arial Narrow" pitchFamily="34" charset="0"/>
              </a:rPr>
              <a:t>Development</a:t>
            </a:r>
            <a:endParaRPr lang="en-US" sz="1800" b="1" kern="1100" spc="0" baseline="0" dirty="0">
              <a:solidFill>
                <a:schemeClr val="accent2">
                  <a:lumMod val="60000"/>
                  <a:lumOff val="40000"/>
                </a:schemeClr>
              </a:solidFill>
              <a:latin typeface="Arial Narrow" pitchFamily="34" charset="0"/>
            </a:endParaRPr>
          </a:p>
        </p:txBody>
      </p:sp>
      <p:sp>
        <p:nvSpPr>
          <p:cNvPr id="10" name="Rectangle 9"/>
          <p:cNvSpPr/>
          <p:nvPr userDrawn="1"/>
        </p:nvSpPr>
        <p:spPr>
          <a:xfrm>
            <a:off x="666750" y="5922417"/>
            <a:ext cx="1173398" cy="338554"/>
          </a:xfrm>
          <a:prstGeom prst="rect">
            <a:avLst/>
          </a:prstGeom>
          <a:effectLst>
            <a:outerShdw blurRad="25400" dist="12700" dir="2700000" algn="tl" rotWithShape="0">
              <a:prstClr val="black">
                <a:alpha val="70000"/>
              </a:prstClr>
            </a:outerShdw>
          </a:effectLst>
        </p:spPr>
        <p:txBody>
          <a:bodyPr wrap="none" lIns="0" tIns="0" rIns="0" bIns="0">
            <a:spAutoFit/>
          </a:bodyPr>
          <a:lstStyle/>
          <a:p>
            <a:pPr algn="l"/>
            <a:r>
              <a:rPr lang="en-US" sz="1100" b="0" kern="1100" spc="0" baseline="0" dirty="0" smtClean="0">
                <a:solidFill>
                  <a:schemeClr val="bg1"/>
                </a:solidFill>
                <a:latin typeface="Arial Narrow" pitchFamily="34" charset="0"/>
                <a:ea typeface="+mn-ea"/>
                <a:cs typeface="+mn-cs"/>
              </a:rPr>
              <a:t>Enabling development,</a:t>
            </a:r>
          </a:p>
          <a:p>
            <a:pPr algn="l"/>
            <a:r>
              <a:rPr lang="en-US" sz="1100" b="0" kern="1100" spc="0" baseline="0" dirty="0" smtClean="0">
                <a:solidFill>
                  <a:schemeClr val="bg1"/>
                </a:solidFill>
                <a:latin typeface="Arial Narrow" pitchFamily="34" charset="0"/>
                <a:ea typeface="+mn-ea"/>
                <a:cs typeface="+mn-cs"/>
              </a:rPr>
              <a:t>Impacting growth…</a:t>
            </a:r>
            <a:endParaRPr lang="en-US" sz="1100" b="0" kern="1100" spc="0" baseline="0" dirty="0">
              <a:solidFill>
                <a:schemeClr val="bg1"/>
              </a:solidFill>
              <a:latin typeface="Arial Narrow" pitchFamily="34" charset="0"/>
            </a:endParaRPr>
          </a:p>
        </p:txBody>
      </p:sp>
    </p:spTree>
    <p:extLst>
      <p:ext uri="{BB962C8B-B14F-4D97-AF65-F5344CB8AC3E}">
        <p14:creationId xmlns:p14="http://schemas.microsoft.com/office/powerpoint/2010/main" xmlns="" val="26972392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3">
    <p:spTree>
      <p:nvGrpSpPr>
        <p:cNvPr id="1" name=""/>
        <p:cNvGrpSpPr/>
        <p:nvPr/>
      </p:nvGrpSpPr>
      <p:grpSpPr>
        <a:xfrm>
          <a:off x="0" y="0"/>
          <a:ext cx="0" cy="0"/>
          <a:chOff x="0" y="0"/>
          <a:chExt cx="0" cy="0"/>
        </a:xfrm>
      </p:grpSpPr>
      <p:pic>
        <p:nvPicPr>
          <p:cNvPr id="12" name="Image 5"/>
          <p:cNvPicPr>
            <a:picLocks noChangeAspect="1"/>
          </p:cNvPicPr>
          <p:nvPr userDrawn="1"/>
        </p:nvPicPr>
        <p:blipFill rotWithShape="1">
          <a:blip r:embed="rId6" cstate="print">
            <a:extLst>
              <a:ext uri="{28A0092B-C50C-407E-A947-70E740481C1C}">
                <a14:useLocalDpi xmlns:a14="http://schemas.microsoft.com/office/drawing/2010/main" xmlns="" val="0"/>
              </a:ext>
            </a:extLst>
          </a:blip>
          <a:srcRect/>
          <a:stretch/>
        </p:blipFill>
        <p:spPr>
          <a:xfrm>
            <a:off x="0" y="1334528"/>
            <a:ext cx="9906483" cy="5523472"/>
          </a:xfrm>
          <a:prstGeom prst="rect">
            <a:avLst/>
          </a:prstGeom>
          <a:noFill/>
          <a:ln>
            <a:noFill/>
          </a:ln>
        </p:spPr>
      </p:pic>
      <p:sp>
        <p:nvSpPr>
          <p:cNvPr id="11" name="Rectangle 10"/>
          <p:cNvSpPr/>
          <p:nvPr userDrawn="1"/>
        </p:nvSpPr>
        <p:spPr>
          <a:xfrm rot="10800000">
            <a:off x="-3" y="5381624"/>
            <a:ext cx="5895975" cy="1476375"/>
          </a:xfrm>
          <a:prstGeom prst="rect">
            <a:avLst/>
          </a:prstGeom>
          <a:gradFill flip="none" rotWithShape="1">
            <a:gsLst>
              <a:gs pos="0">
                <a:schemeClr val="bg1">
                  <a:alpha val="83000"/>
                </a:schemeClr>
              </a:gs>
              <a:gs pos="100000">
                <a:schemeClr val="bg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6569" tIns="43285" rIns="86569" bIns="43285" rtlCol="0" anchor="ctr"/>
          <a:lstStyle/>
          <a:p>
            <a:pPr algn="ctr"/>
            <a:endParaRPr lang="en-US" sz="2268" dirty="0" smtClean="0">
              <a:solidFill>
                <a:schemeClr val="tx2">
                  <a:lumMod val="50000"/>
                </a:schemeClr>
              </a:solidFill>
            </a:endParaRPr>
          </a:p>
        </p:txBody>
      </p:sp>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623701" name="think-cell Slide" r:id="rId7" imgW="360" imgH="360" progId="">
              <p:embed/>
            </p:oleObj>
          </a:graphicData>
        </a:graphic>
      </p:graphicFrame>
      <p:sp>
        <p:nvSpPr>
          <p:cNvPr id="2" name="Title 1"/>
          <p:cNvSpPr>
            <a:spLocks noGrp="1"/>
          </p:cNvSpPr>
          <p:nvPr>
            <p:ph type="ctrTitle" hasCustomPrompt="1"/>
            <p:custDataLst>
              <p:tags r:id="rId3"/>
            </p:custDataLst>
          </p:nvPr>
        </p:nvSpPr>
        <p:spPr>
          <a:xfrm>
            <a:off x="349250" y="5534025"/>
            <a:ext cx="4727575" cy="724977"/>
          </a:xfrm>
          <a:effectLst>
            <a:outerShdw blurRad="12700" dist="12700" dir="2700000" sx="133000" sy="133000" algn="tl" rotWithShape="0">
              <a:schemeClr val="bg1">
                <a:alpha val="80000"/>
              </a:schemeClr>
            </a:outerShdw>
          </a:effectLst>
        </p:spPr>
        <p:txBody>
          <a:bodyPr lIns="0" tIns="33059" rIns="33059" bIns="33059" anchor="ctr"/>
          <a:lstStyle>
            <a:lvl1pPr algn="l">
              <a:lnSpc>
                <a:spcPct val="100000"/>
              </a:lnSpc>
              <a:defRPr sz="2800" b="0">
                <a:solidFill>
                  <a:schemeClr val="tx1"/>
                </a:solidFill>
                <a:effectLst/>
                <a:latin typeface="Arial Narrow" pitchFamily="34" charset="0"/>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349249" y="6267450"/>
            <a:ext cx="5861051" cy="381000"/>
          </a:xfrm>
          <a:effectLst>
            <a:outerShdw blurRad="12700" dist="12700" dir="2700000" sx="133000" sy="133000" algn="tl" rotWithShape="0">
              <a:schemeClr val="bg1">
                <a:alpha val="80000"/>
              </a:schemeClr>
            </a:outerShdw>
          </a:effectLst>
        </p:spPr>
        <p:txBody>
          <a:bodyPr lIns="0" tIns="33059" rIns="33059" bIns="33059" anchor="ctr"/>
          <a:lstStyle>
            <a:lvl1pPr marL="0" indent="0" algn="l">
              <a:lnSpc>
                <a:spcPct val="100000"/>
              </a:lnSpc>
              <a:buNone/>
              <a:defRPr sz="1800" b="0">
                <a:solidFill>
                  <a:schemeClr val="accent2"/>
                </a:solidFill>
                <a:effectLst/>
                <a:latin typeface="Arial Narrow" pitchFamily="34" charset="0"/>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6" name="Picture 26" descr="D:\Users\bkp\My Work\TEMPLATES\LOGO Library\Capgemini_Logo_Set\Capgemini Logo Set\ppt\Logo_Capgemini_RGB.png"/>
          <p:cNvPicPr>
            <a:picLocks noChangeAspect="1" noChangeArrowheads="1"/>
          </p:cNvPicPr>
          <p:nvPr userDrawn="1"/>
        </p:nvPicPr>
        <p:blipFill>
          <a:blip r:embed="rId8">
            <a:extLst>
              <a:ext uri="{28A0092B-C50C-407E-A947-70E740481C1C}">
                <a14:useLocalDpi xmlns:a14="http://schemas.microsoft.com/office/drawing/2010/main" xmlns="" val="0"/>
              </a:ext>
            </a:extLst>
          </a:blip>
          <a:srcRect/>
          <a:stretch>
            <a:fillRect/>
          </a:stretch>
        </p:blipFill>
        <p:spPr bwMode="auto">
          <a:xfrm>
            <a:off x="658799" y="633766"/>
            <a:ext cx="2926080" cy="678134"/>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30" descr="D:\Users\bkp\My Work\TEMPLATES\LOGO Library\Capgemini_Logo_Set\Slogan_PMRC_cmyk_Capgemini.png"/>
          <p:cNvPicPr>
            <a:picLocks noChangeAspect="1" noChangeArrowheads="1"/>
          </p:cNvPicPr>
          <p:nvPr userDrawn="1"/>
        </p:nvPicPr>
        <p:blipFill>
          <a:blip r:embed="rId9">
            <a:extLst>
              <a:ext uri="{28A0092B-C50C-407E-A947-70E740481C1C}">
                <a14:useLocalDpi xmlns:a14="http://schemas.microsoft.com/office/drawing/2010/main" xmlns="" val="0"/>
              </a:ext>
            </a:extLst>
          </a:blip>
          <a:srcRect/>
          <a:stretch>
            <a:fillRect/>
          </a:stretch>
        </p:blipFill>
        <p:spPr bwMode="auto">
          <a:xfrm>
            <a:off x="6311583" y="821745"/>
            <a:ext cx="2926080" cy="240013"/>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Rectangle 14"/>
          <p:cNvSpPr/>
          <p:nvPr userDrawn="1"/>
        </p:nvSpPr>
        <p:spPr>
          <a:xfrm>
            <a:off x="6629400" y="5964783"/>
            <a:ext cx="2585072" cy="218008"/>
          </a:xfrm>
          <a:prstGeom prst="rect">
            <a:avLst/>
          </a:prstGeom>
          <a:effectLst>
            <a:outerShdw blurRad="38100" dist="12700" dir="2700000" algn="tl" rotWithShape="0">
              <a:schemeClr val="bg1">
                <a:alpha val="50000"/>
              </a:schemeClr>
            </a:outerShdw>
          </a:effectLst>
        </p:spPr>
        <p:txBody>
          <a:bodyPr wrap="square" lIns="0" tIns="0" rIns="0" bIns="0">
            <a:spAutoFit/>
          </a:bodyPr>
          <a:lstStyle/>
          <a:p>
            <a:pPr algn="r">
              <a:lnSpc>
                <a:spcPts val="1700"/>
              </a:lnSpc>
            </a:pPr>
            <a:r>
              <a:rPr lang="en-US" sz="1800" b="1" kern="1100" spc="0" baseline="0" dirty="0" smtClean="0">
                <a:solidFill>
                  <a:schemeClr val="accent6"/>
                </a:solidFill>
                <a:latin typeface="Arial Narrow" pitchFamily="34" charset="0"/>
                <a:ea typeface="+mn-ea"/>
                <a:cs typeface="+mn-cs"/>
              </a:rPr>
              <a:t>Learning and </a:t>
            </a:r>
            <a:r>
              <a:rPr lang="en-US" sz="1800" b="1" kern="1100" spc="0" baseline="0" dirty="0" smtClean="0">
                <a:solidFill>
                  <a:schemeClr val="accent6"/>
                </a:solidFill>
                <a:latin typeface="Arial Narrow" pitchFamily="34" charset="0"/>
              </a:rPr>
              <a:t>Development</a:t>
            </a:r>
            <a:endParaRPr lang="en-US" sz="1800" b="1" kern="1100" spc="0" baseline="0" dirty="0">
              <a:solidFill>
                <a:schemeClr val="accent6"/>
              </a:solidFill>
              <a:latin typeface="Arial Narrow" pitchFamily="34" charset="0"/>
            </a:endParaRPr>
          </a:p>
        </p:txBody>
      </p:sp>
      <p:sp>
        <p:nvSpPr>
          <p:cNvPr id="13" name="Rectangle 12"/>
          <p:cNvSpPr/>
          <p:nvPr userDrawn="1"/>
        </p:nvSpPr>
        <p:spPr>
          <a:xfrm>
            <a:off x="6781800" y="6214646"/>
            <a:ext cx="2432672" cy="169277"/>
          </a:xfrm>
          <a:prstGeom prst="rect">
            <a:avLst/>
          </a:prstGeom>
          <a:effectLst>
            <a:outerShdw blurRad="25400" dist="12700" dir="2700000" algn="tl" rotWithShape="0">
              <a:prstClr val="black">
                <a:alpha val="70000"/>
              </a:prstClr>
            </a:outerShdw>
          </a:effectLst>
        </p:spPr>
        <p:txBody>
          <a:bodyPr wrap="square" lIns="0" tIns="0" rIns="0" bIns="0">
            <a:spAutoFit/>
          </a:bodyPr>
          <a:lstStyle/>
          <a:p>
            <a:pPr algn="r"/>
            <a:r>
              <a:rPr lang="en-US" sz="1100" b="0" kern="1100" spc="0" baseline="0" dirty="0" smtClean="0">
                <a:solidFill>
                  <a:schemeClr val="bg1"/>
                </a:solidFill>
                <a:latin typeface="Arial Narrow" pitchFamily="34" charset="0"/>
                <a:ea typeface="+mn-ea"/>
                <a:cs typeface="+mn-cs"/>
              </a:rPr>
              <a:t>Enabling development, Impacting growth…</a:t>
            </a:r>
            <a:endParaRPr lang="en-US" sz="1100" b="0" kern="1100" spc="0" baseline="0" dirty="0">
              <a:solidFill>
                <a:schemeClr val="bg1"/>
              </a:solidFill>
              <a:latin typeface="Arial Narrow" pitchFamily="34" charset="0"/>
            </a:endParaRPr>
          </a:p>
        </p:txBody>
      </p:sp>
    </p:spTree>
    <p:extLst>
      <p:ext uri="{BB962C8B-B14F-4D97-AF65-F5344CB8AC3E}">
        <p14:creationId xmlns:p14="http://schemas.microsoft.com/office/powerpoint/2010/main" xmlns="" val="30727360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629806"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solidFill>
                  <a:schemeClr val="accent2"/>
                </a:solidFill>
              </a:defRPr>
            </a:lvl1pPr>
          </a:lstStyle>
          <a:p>
            <a:r>
              <a:rPr lang="en-US" dirty="0" smtClean="0"/>
              <a:t>Click to edit Master title style</a:t>
            </a:r>
            <a:endParaRPr lang="en-US" dirty="0"/>
          </a:p>
        </p:txBody>
      </p:sp>
      <p:cxnSp>
        <p:nvCxnSpPr>
          <p:cNvPr id="10" name="Straight Connector 5"/>
          <p:cNvCxnSpPr/>
          <p:nvPr userDrawn="1">
            <p:custDataLst>
              <p:tags r:id="rId3"/>
            </p:custDataLst>
          </p:nvPr>
        </p:nvCxnSpPr>
        <p:spPr>
          <a:xfrm flipH="1">
            <a:off x="2" y="6362700"/>
            <a:ext cx="9905999" cy="0"/>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5"/>
          <p:cNvCxnSpPr/>
          <p:nvPr userDrawn="1">
            <p:custDataLst>
              <p:tags r:id="rId4"/>
            </p:custDataLst>
          </p:nvPr>
        </p:nvCxnSpPr>
        <p:spPr>
          <a:xfrm flipH="1">
            <a:off x="2" y="6362700"/>
            <a:ext cx="9905999" cy="0"/>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6" name="Espace réservé du contenu 5"/>
          <p:cNvSpPr>
            <a:spLocks noGrp="1"/>
          </p:cNvSpPr>
          <p:nvPr userDrawn="1">
            <p:ph sz="quarter" idx="10"/>
            <p:custDataLst>
              <p:tags r:id="rId5"/>
            </p:custDataLst>
          </p:nvPr>
        </p:nvSpPr>
        <p:spPr>
          <a:xfrm>
            <a:off x="341313" y="1255713"/>
            <a:ext cx="8497887" cy="3196515"/>
          </a:xfrm>
        </p:spPr>
        <p:txBody>
          <a:bodyPr lIns="91440"/>
          <a:lstStyle>
            <a:lvl1pPr marL="228600" indent="-228600">
              <a:spcAft>
                <a:spcPts val="1200"/>
              </a:spcAft>
              <a:buClr>
                <a:schemeClr val="accent2"/>
              </a:buClr>
              <a:defRPr>
                <a:solidFill>
                  <a:schemeClr val="tx1"/>
                </a:solidFill>
              </a:defRPr>
            </a:lvl1pPr>
            <a:lvl2pPr marL="457200" indent="-228600">
              <a:spcAft>
                <a:spcPts val="1200"/>
              </a:spcAft>
              <a:buClr>
                <a:schemeClr val="accent2"/>
              </a:buClr>
              <a:defRPr>
                <a:solidFill>
                  <a:schemeClr val="tx1"/>
                </a:solidFill>
              </a:defRPr>
            </a:lvl2pPr>
            <a:lvl3pPr marL="685800" indent="-228600">
              <a:spcAft>
                <a:spcPts val="1200"/>
              </a:spcAft>
              <a:buClr>
                <a:schemeClr val="accent2"/>
              </a:buClr>
              <a:defRPr>
                <a:solidFill>
                  <a:schemeClr val="tx1"/>
                </a:solidFill>
              </a:defRPr>
            </a:lvl3pPr>
            <a:lvl4pPr>
              <a:buClr>
                <a:schemeClr val="accent2"/>
              </a:buClr>
              <a:defRPr>
                <a:solidFill>
                  <a:schemeClr val="tx1"/>
                </a:solidFill>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xmlns="" val="25350398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8864"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3"/>
            </p:custDataLst>
          </p:nvPr>
        </p:nvSpPr>
        <p:spPr>
          <a:xfrm>
            <a:off x="341313" y="1255713"/>
            <a:ext cx="9223375" cy="5011737"/>
          </a:xfrm>
        </p:spPr>
        <p:txBody>
          <a:bodyPr/>
          <a:lstStyle>
            <a:lvl1pPr>
              <a:defRPr b="0"/>
            </a:lvl1pPr>
            <a:lvl2pPr marL="457200" indent="-228600">
              <a:defRPr/>
            </a:lvl2pPr>
            <a:lvl3pPr marL="685800" indent="-228600">
              <a:defRPr/>
            </a:lvl3pPr>
            <a:lvl4pPr>
              <a:defRPr/>
            </a:lvl4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9888" name="think-cell Slide" r:id="rId6" imgW="360" imgH="360" progId="">
              <p:embed/>
            </p:oleObj>
          </a:graphicData>
        </a:graphic>
      </p:graphicFrame>
      <p:sp>
        <p:nvSpPr>
          <p:cNvPr id="2" name="Title 1"/>
          <p:cNvSpPr>
            <a:spLocks noGrp="1"/>
          </p:cNvSpPr>
          <p:nvPr>
            <p:ph type="title"/>
            <p:custDataLst>
              <p:tags r:id="rId2"/>
            </p:custDataLst>
          </p:nvPr>
        </p:nvSpPr>
        <p:spPr/>
        <p:txBody>
          <a:bodyPr/>
          <a:lstStyle>
            <a:lvl1pPr>
              <a:defRPr>
                <a:solidFill>
                  <a:schemeClr val="tx1"/>
                </a:solidFill>
              </a:defRPr>
            </a:lvl1pPr>
          </a:lstStyle>
          <a:p>
            <a:r>
              <a:rPr lang="en-US" noProof="0" smtClean="0"/>
              <a:t>Click to edit Master title style</a:t>
            </a:r>
            <a:endParaRPr lang="en-US" dirty="0"/>
          </a:p>
        </p:txBody>
      </p:sp>
      <p:sp>
        <p:nvSpPr>
          <p:cNvPr id="3" name="Content Placeholder 2"/>
          <p:cNvSpPr>
            <a:spLocks noGrp="1"/>
          </p:cNvSpPr>
          <p:nvPr>
            <p:ph idx="1"/>
            <p:custDataLst>
              <p:tags r:id="rId3"/>
            </p:custDataLst>
          </p:nvPr>
        </p:nvSpPr>
        <p:spPr>
          <a:xfrm>
            <a:off x="341313" y="1828800"/>
            <a:ext cx="9223376" cy="4438649"/>
          </a:xfrm>
        </p:spPr>
        <p:txBody>
          <a:bodyPr/>
          <a:lstStyle>
            <a:lvl1pPr>
              <a:defRPr b="0"/>
            </a:lvl1pPr>
            <a:lvl2pPr marL="457200" indent="-223838">
              <a:defRPr/>
            </a:lvl2pPr>
            <a:lvl3pPr>
              <a:defRPr/>
            </a:lvl3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custDataLst>
              <p:tags r:id="rId4"/>
            </p:custDataLst>
          </p:nvPr>
        </p:nvSpPr>
        <p:spPr>
          <a:xfrm>
            <a:off x="341313" y="1255713"/>
            <a:ext cx="9223376" cy="548640"/>
          </a:xfrm>
        </p:spPr>
        <p:txBody>
          <a:bodyPr/>
          <a:lstStyle>
            <a:lvl1pPr marL="0" indent="0">
              <a:buNone/>
              <a:defRPr sz="2000" b="1">
                <a:solidFill>
                  <a:srgbClr val="E47E1A"/>
                </a:solidFill>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3983"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p:custDataLst>
              <p:tags r:id="rId3"/>
            </p:custDataLst>
          </p:nvPr>
        </p:nvSpPr>
        <p:spPr>
          <a:xfrm>
            <a:off x="341313" y="1255713"/>
            <a:ext cx="4487862" cy="4993230"/>
          </a:xfrm>
        </p:spPr>
        <p:txBody>
          <a:bodyPr/>
          <a:lstStyle>
            <a:lvl1pPr>
              <a:defRPr/>
            </a:lvl1pPr>
            <a:lvl2pPr marL="457200" indent="-228600">
              <a:defRPr/>
            </a:lvl2pPr>
            <a:lvl3pPr marL="685800" indent="-228600">
              <a:defRPr/>
            </a:lvl3pPr>
            <a:lvl4pPr>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custDataLst>
              <p:tags r:id="rId4"/>
            </p:custDataLst>
          </p:nvPr>
        </p:nvSpPr>
        <p:spPr>
          <a:xfrm>
            <a:off x="5076825" y="1255713"/>
            <a:ext cx="4487863" cy="5011737"/>
          </a:xfrm>
        </p:spPr>
        <p:txBody>
          <a:bodyPr/>
          <a:lstStyle>
            <a:lvl1pPr>
              <a:defRPr/>
            </a:lvl1pPr>
            <a:lvl2pPr marL="457200" indent="-228600">
              <a:defRPr/>
            </a:lvl2pPr>
            <a:lvl3pPr>
              <a:defRPr/>
            </a:lvl3pPr>
            <a:lvl4pPr>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122959"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p:custDataLst>
              <p:tags r:id="rId3"/>
            </p:custDataLst>
          </p:nvPr>
        </p:nvSpPr>
        <p:spPr>
          <a:xfrm>
            <a:off x="341313" y="1828800"/>
            <a:ext cx="4487862" cy="4438649"/>
          </a:xfrm>
        </p:spPr>
        <p:txBody>
          <a:bodyPr/>
          <a:lstStyle>
            <a:lvl1pPr>
              <a:defRPr sz="2000"/>
            </a:lvl1pPr>
            <a:lvl2pPr>
              <a:defRPr sz="1800"/>
            </a:lvl2pPr>
            <a:lvl3pPr>
              <a:defRPr sz="1600"/>
            </a:lvl3pPr>
            <a:lvl4pPr>
              <a:defRPr sz="14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custDataLst>
              <p:tags r:id="rId4"/>
            </p:custDataLst>
          </p:nvPr>
        </p:nvSpPr>
        <p:spPr>
          <a:xfrm>
            <a:off x="5076825" y="1828800"/>
            <a:ext cx="4487863" cy="4438649"/>
          </a:xfrm>
        </p:spPr>
        <p:txBody>
          <a:bodyPr/>
          <a:lstStyle>
            <a:lvl1pPr>
              <a:defRPr sz="2000"/>
            </a:lvl1pPr>
            <a:lvl2pPr>
              <a:defRPr sz="1800"/>
            </a:lvl2pPr>
            <a:lvl3pPr>
              <a:defRPr sz="1600"/>
            </a:lvl3pPr>
            <a:lvl4pPr>
              <a:defRPr sz="13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hasCustomPrompt="1"/>
            <p:custDataLst>
              <p:tags r:id="rId5"/>
            </p:custDataLst>
          </p:nvPr>
        </p:nvSpPr>
        <p:spPr>
          <a:xfrm>
            <a:off x="341313" y="1255713"/>
            <a:ext cx="4487862" cy="548640"/>
          </a:xfrm>
        </p:spPr>
        <p:txBody>
          <a:bodyPr vert="horz" lIns="0" tIns="33059" rIns="33059" bIns="33059" rtlCol="0">
            <a:noAutofit/>
          </a:bodyPr>
          <a:lstStyle>
            <a:lvl1pPr algn="l">
              <a:buNone/>
              <a:defRPr lang="en-US" sz="2000" b="1" kern="1200" noProof="0" dirty="0" smtClean="0">
                <a:solidFill>
                  <a:srgbClr val="E47E1A"/>
                </a:solidFill>
                <a:latin typeface="+mn-lt"/>
                <a:ea typeface="+mn-ea"/>
                <a:cs typeface="+mn-cs"/>
              </a:defRPr>
            </a:lvl1pPr>
            <a:lvl5pPr>
              <a:buNone/>
              <a:defRPr/>
            </a:lvl5pPr>
          </a:lstStyle>
          <a:p>
            <a:pPr marL="0" lvl="0" indent="0" algn="l" defTabSz="914342" rtl="0" eaLnBrk="1" latinLnBrk="0" hangingPunct="1">
              <a:spcBef>
                <a:spcPts val="0"/>
              </a:spcBef>
              <a:spcAft>
                <a:spcPts val="600"/>
              </a:spcAft>
              <a:buClr>
                <a:schemeClr val="accent5"/>
              </a:buClr>
              <a:buFont typeface="Wingdings" pitchFamily="2" charset="2"/>
              <a:buNone/>
            </a:pPr>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76825" y="1255713"/>
            <a:ext cx="4487863" cy="548640"/>
          </a:xfrm>
        </p:spPr>
        <p:txBody>
          <a:bodyPr vert="horz" lIns="0" tIns="33059" rIns="33059" bIns="33059" rtlCol="0">
            <a:noAutofit/>
          </a:bodyPr>
          <a:lstStyle>
            <a:lvl1pPr algn="l">
              <a:buNone/>
              <a:defRPr lang="en-US" sz="2000" b="1" kern="1200" noProof="0" dirty="0" smtClean="0">
                <a:solidFill>
                  <a:srgbClr val="E47E1A"/>
                </a:solidFill>
                <a:latin typeface="+mn-lt"/>
                <a:ea typeface="+mn-ea"/>
                <a:cs typeface="+mn-cs"/>
              </a:defRPr>
            </a:lvl1pPr>
          </a:lstStyle>
          <a:p>
            <a:pPr marL="0" lvl="0" indent="0" algn="l" defTabSz="914342" rtl="0" eaLnBrk="1" latinLnBrk="0" hangingPunct="1">
              <a:spcBef>
                <a:spcPts val="0"/>
              </a:spcBef>
              <a:spcAft>
                <a:spcPts val="600"/>
              </a:spcAft>
              <a:buClr>
                <a:schemeClr val="accent5"/>
              </a:buClr>
              <a:buFont typeface="Wingdings" pitchFamily="2" charset="2"/>
              <a:buNone/>
            </a:pPr>
            <a:r>
              <a:rPr lang="en-US" noProof="0" dirty="0" smtClean="0"/>
              <a:t>Click to edit Master text style</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21934"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vmlDrawing" Target="../drawings/vmlDrawing1.v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ags" Target="../tags/tag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tags" Target="../tags/tag43.xml"/><Relationship Id="rId18" Type="http://schemas.openxmlformats.org/officeDocument/2006/relationships/hyperlink" Target="http://www.linkedin.com/company/capgemini" TargetMode="External"/><Relationship Id="rId26" Type="http://schemas.openxmlformats.org/officeDocument/2006/relationships/image" Target="../media/image2.png"/><Relationship Id="rId3" Type="http://schemas.openxmlformats.org/officeDocument/2006/relationships/slideLayout" Target="../slideLayouts/slideLayout13.xml"/><Relationship Id="rId21" Type="http://schemas.openxmlformats.org/officeDocument/2006/relationships/image" Target="../media/image9.png"/><Relationship Id="rId7" Type="http://schemas.openxmlformats.org/officeDocument/2006/relationships/tags" Target="../tags/tag37.xml"/><Relationship Id="rId12" Type="http://schemas.openxmlformats.org/officeDocument/2006/relationships/tags" Target="../tags/tag42.xml"/><Relationship Id="rId17" Type="http://schemas.openxmlformats.org/officeDocument/2006/relationships/image" Target="../media/image7.png"/><Relationship Id="rId25" Type="http://schemas.openxmlformats.org/officeDocument/2006/relationships/image" Target="../media/image11.gif"/><Relationship Id="rId2" Type="http://schemas.openxmlformats.org/officeDocument/2006/relationships/slideLayout" Target="../slideLayouts/slideLayout12.xml"/><Relationship Id="rId16" Type="http://schemas.openxmlformats.org/officeDocument/2006/relationships/hyperlink" Target="http://www.facebook.com/Capgemini" TargetMode="External"/><Relationship Id="rId20" Type="http://schemas.openxmlformats.org/officeDocument/2006/relationships/hyperlink" Target="http://www.twitter.com/capgemini" TargetMode="External"/><Relationship Id="rId1" Type="http://schemas.openxmlformats.org/officeDocument/2006/relationships/slideLayout" Target="../slideLayouts/slideLayout11.xml"/><Relationship Id="rId6" Type="http://schemas.openxmlformats.org/officeDocument/2006/relationships/tags" Target="../tags/tag36.xml"/><Relationship Id="rId11" Type="http://schemas.openxmlformats.org/officeDocument/2006/relationships/tags" Target="../tags/tag41.xml"/><Relationship Id="rId24" Type="http://schemas.openxmlformats.org/officeDocument/2006/relationships/hyperlink" Target="http://www.slideshare.net/capgemini" TargetMode="External"/><Relationship Id="rId5" Type="http://schemas.openxmlformats.org/officeDocument/2006/relationships/vmlDrawing" Target="../drawings/vmlDrawing12.vml"/><Relationship Id="rId15" Type="http://schemas.openxmlformats.org/officeDocument/2006/relationships/hyperlink" Target="http://www.capgemini.com/" TargetMode="External"/><Relationship Id="rId23" Type="http://schemas.openxmlformats.org/officeDocument/2006/relationships/image" Target="../media/image10.png"/><Relationship Id="rId10" Type="http://schemas.openxmlformats.org/officeDocument/2006/relationships/tags" Target="../tags/tag40.xml"/><Relationship Id="rId19" Type="http://schemas.openxmlformats.org/officeDocument/2006/relationships/image" Target="../media/image8.png"/><Relationship Id="rId4" Type="http://schemas.openxmlformats.org/officeDocument/2006/relationships/theme" Target="../theme/theme2.xml"/><Relationship Id="rId9" Type="http://schemas.openxmlformats.org/officeDocument/2006/relationships/tags" Target="../tags/tag39.xml"/><Relationship Id="rId14" Type="http://schemas.openxmlformats.org/officeDocument/2006/relationships/oleObject" Target="../embeddings/oleObject12.bin"/><Relationship Id="rId22" Type="http://schemas.openxmlformats.org/officeDocument/2006/relationships/hyperlink" Target="http://www.youtube.com/capgemini" TargetMode="External"/><Relationship Id="rId27"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oleObject" Target="../embeddings/oleObject16.bin"/><Relationship Id="rId5" Type="http://schemas.openxmlformats.org/officeDocument/2006/relationships/vmlDrawing" Target="../drawings/vmlDrawing16.v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176" name="think-cell Slide" r:id="rId20" imgW="360" imgH="360" progId="">
              <p:embed/>
            </p:oleObj>
          </a:graphicData>
        </a:graphic>
      </p:graphicFrame>
      <p:sp>
        <p:nvSpPr>
          <p:cNvPr id="2" name="Title Placeholder 1"/>
          <p:cNvSpPr>
            <a:spLocks noGrp="1"/>
          </p:cNvSpPr>
          <p:nvPr>
            <p:ph type="title"/>
            <p:custDataLst>
              <p:tags r:id="rId13"/>
            </p:custDataLst>
          </p:nvPr>
        </p:nvSpPr>
        <p:spPr>
          <a:xfrm>
            <a:off x="1" y="1"/>
            <a:ext cx="9905999" cy="801924"/>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4"/>
            </p:custDataLst>
          </p:nvPr>
        </p:nvSpPr>
        <p:spPr>
          <a:xfrm>
            <a:off x="341313" y="1255714"/>
            <a:ext cx="9223375" cy="5011736"/>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5"/>
            </p:custDataLst>
          </p:nvPr>
        </p:nvSpPr>
        <p:spPr>
          <a:xfrm>
            <a:off x="9552262" y="6646303"/>
            <a:ext cx="141065" cy="138499"/>
          </a:xfrm>
          <a:prstGeom prst="rect">
            <a:avLst/>
          </a:prstGeom>
          <a:noFill/>
        </p:spPr>
        <p:txBody>
          <a:bodyPr wrap="none" lIns="0" tIns="0" rIns="0" bIns="0" rtlCol="0" anchor="ctr">
            <a:spAutoFit/>
          </a:bodyPr>
          <a:lstStyle/>
          <a:p>
            <a:pPr algn="ctr"/>
            <a:fld id="{6A895693-0027-4F28-9367-92E39A51F51C}" type="slidenum">
              <a:rPr lang="en-US" sz="900" smtClean="0">
                <a:solidFill>
                  <a:schemeClr val="tx2"/>
                </a:solidFill>
              </a:rPr>
              <a:pPr algn="ctr"/>
              <a:t>‹#›</a:t>
            </a:fld>
            <a:endParaRPr lang="en-US" sz="900" dirty="0">
              <a:solidFill>
                <a:schemeClr val="tx2"/>
              </a:solidFill>
            </a:endParaRPr>
          </a:p>
        </p:txBody>
      </p:sp>
      <p:sp>
        <p:nvSpPr>
          <p:cNvPr id="9" name="Freeform 4"/>
          <p:cNvSpPr>
            <a:spLocks/>
          </p:cNvSpPr>
          <p:nvPr>
            <p:custDataLst>
              <p:tags r:id="rId16"/>
            </p:custDataLst>
          </p:nvPr>
        </p:nvSpPr>
        <p:spPr bwMode="auto">
          <a:xfrm>
            <a:off x="2" y="437863"/>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2"/>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chemeClr val="accent3"/>
              </a:solidFill>
            </a:endParaRPr>
          </a:p>
        </p:txBody>
      </p:sp>
      <p:sp>
        <p:nvSpPr>
          <p:cNvPr id="12" name="Rectangle 11"/>
          <p:cNvSpPr>
            <a:spLocks noChangeArrowheads="1"/>
          </p:cNvSpPr>
          <p:nvPr>
            <p:custDataLst>
              <p:tags r:id="rId17"/>
            </p:custDataLst>
          </p:nvPr>
        </p:nvSpPr>
        <p:spPr bwMode="auto">
          <a:xfrm>
            <a:off x="6546850" y="6623403"/>
            <a:ext cx="285562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j-lt"/>
                <a:cs typeface="Helvetica Light"/>
              </a:rPr>
              <a:t>Copyright © Capgemini 2016. All Rights Reserved</a:t>
            </a:r>
          </a:p>
        </p:txBody>
      </p:sp>
      <p:sp>
        <p:nvSpPr>
          <p:cNvPr id="13" name="Rectangle 12"/>
          <p:cNvSpPr/>
          <p:nvPr>
            <p:custDataLst>
              <p:tags r:id="rId18"/>
            </p:custDataLst>
          </p:nvPr>
        </p:nvSpPr>
        <p:spPr>
          <a:xfrm>
            <a:off x="6350000" y="6427222"/>
            <a:ext cx="3200400" cy="182880"/>
          </a:xfrm>
          <a:prstGeom prst="rect">
            <a:avLst/>
          </a:prstGeom>
        </p:spPr>
        <p:txBody>
          <a:bodyPr wrap="none" lIns="35997" tIns="35997" rIns="35997" bIns="35997" anchor="b" anchorCtr="0">
            <a:noAutofit/>
          </a:bodyPr>
          <a:lstStyle/>
          <a:p>
            <a:pPr algn="r"/>
            <a:r>
              <a:rPr lang="en-US" sz="800" dirty="0" smtClean="0">
                <a:solidFill>
                  <a:schemeClr val="tx2">
                    <a:lumMod val="50000"/>
                  </a:schemeClr>
                </a:solidFill>
                <a:latin typeface="+mn-lt"/>
              </a:rPr>
              <a:t>BIG-04_Hadoop Developer_Pig_Slides-Module01_V 1 0</a:t>
            </a:r>
          </a:p>
        </p:txBody>
      </p:sp>
      <p:cxnSp>
        <p:nvCxnSpPr>
          <p:cNvPr id="14" name="Straight Connector 5"/>
          <p:cNvCxnSpPr/>
          <p:nvPr>
            <p:custDataLst>
              <p:tags r:id="rId19"/>
            </p:custDataLst>
          </p:nvPr>
        </p:nvCxnSpPr>
        <p:spPr>
          <a:xfrm flipH="1">
            <a:off x="2" y="6362700"/>
            <a:ext cx="9905999" cy="0"/>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pic>
        <p:nvPicPr>
          <p:cNvPr id="16" name="Picture 26" descr="D:\Users\bkp\My Work\TEMPLATES\LOGO Library\Capgemini_Logo_Set\Capgemini Logo Set\ppt\Logo_Capgemini_RGB.png"/>
          <p:cNvPicPr>
            <a:picLocks noChangeAspect="1" noChangeArrowheads="1"/>
          </p:cNvPicPr>
          <p:nvPr/>
        </p:nvPicPr>
        <p:blipFill>
          <a:blip r:embed="rId21">
            <a:extLst>
              <a:ext uri="{28A0092B-C50C-407E-A947-70E740481C1C}">
                <a14:useLocalDpi xmlns:a14="http://schemas.microsoft.com/office/drawing/2010/main" xmlns="" val="0"/>
              </a:ext>
            </a:extLst>
          </a:blip>
          <a:srcRect/>
          <a:stretch>
            <a:fillRect/>
          </a:stretch>
        </p:blipFill>
        <p:spPr bwMode="auto">
          <a:xfrm>
            <a:off x="349250" y="6456451"/>
            <a:ext cx="1362456" cy="315756"/>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998" r:id="rId1"/>
    <p:sldLayoutId id="2147483990" r:id="rId2"/>
    <p:sldLayoutId id="2147483991" r:id="rId3"/>
    <p:sldLayoutId id="2147483997" r:id="rId4"/>
    <p:sldLayoutId id="2147483965" r:id="rId5"/>
    <p:sldLayoutId id="2147483966" r:id="rId6"/>
    <p:sldLayoutId id="2147483962" r:id="rId7"/>
    <p:sldLayoutId id="2147483963" r:id="rId8"/>
    <p:sldLayoutId id="2147483964" r:id="rId9"/>
    <p:sldLayoutId id="2147483934" r:id="rId10"/>
  </p:sldLayoutIdLst>
  <p:timing>
    <p:tnLst>
      <p:par>
        <p:cTn id="1" dur="indefinite" restart="never" nodeType="tmRoot"/>
      </p:par>
    </p:tnLst>
  </p:timing>
  <p:txStyles>
    <p:titleStyle>
      <a:lvl1pPr algn="l" defTabSz="914342" rtl="0" eaLnBrk="1" latinLnBrk="0" hangingPunct="1">
        <a:lnSpc>
          <a:spcPct val="85000"/>
        </a:lnSpc>
        <a:spcBef>
          <a:spcPct val="0"/>
        </a:spcBef>
        <a:buNone/>
        <a:defRPr sz="2800" b="0" kern="1200">
          <a:solidFill>
            <a:schemeClr val="tx1"/>
          </a:solidFill>
          <a:latin typeface="Arial Narrow" pitchFamily="34" charset="0"/>
          <a:ea typeface="+mj-ea"/>
          <a:cs typeface="+mj-cs"/>
        </a:defRPr>
      </a:lvl1pPr>
    </p:titleStyle>
    <p:bodyStyle>
      <a:lvl1pPr marL="228600" indent="-228600" algn="l" defTabSz="914342" rtl="0" eaLnBrk="1" latinLnBrk="0" hangingPunct="1">
        <a:spcBef>
          <a:spcPts val="0"/>
        </a:spcBef>
        <a:spcAft>
          <a:spcPts val="600"/>
        </a:spcAft>
        <a:buClr>
          <a:schemeClr val="accent2"/>
        </a:buClr>
        <a:buFont typeface="Wingdings" pitchFamily="2" charset="2"/>
        <a:buChar char="§"/>
        <a:defRPr sz="2000" b="0" kern="1200">
          <a:solidFill>
            <a:schemeClr val="tx2">
              <a:lumMod val="50000"/>
            </a:schemeClr>
          </a:solidFill>
          <a:latin typeface="+mn-lt"/>
          <a:ea typeface="+mn-ea"/>
          <a:cs typeface="+mn-cs"/>
        </a:defRPr>
      </a:lvl1pPr>
      <a:lvl2pPr marL="457200" indent="-228600" algn="l" defTabSz="914342" rtl="0" eaLnBrk="1" latinLnBrk="0" hangingPunct="1">
        <a:spcBef>
          <a:spcPts val="0"/>
        </a:spcBef>
        <a:spcAft>
          <a:spcPts val="600"/>
        </a:spcAft>
        <a:buClr>
          <a:schemeClr val="accent2"/>
        </a:buClr>
        <a:buFont typeface="Arial" pitchFamily="34" charset="0"/>
        <a:buChar char="•"/>
        <a:defRPr sz="1800" b="0" kern="1200">
          <a:solidFill>
            <a:schemeClr val="tx2">
              <a:lumMod val="50000"/>
            </a:schemeClr>
          </a:solidFill>
          <a:latin typeface="+mn-lt"/>
          <a:ea typeface="+mn-ea"/>
          <a:cs typeface="+mn-cs"/>
        </a:defRPr>
      </a:lvl2pPr>
      <a:lvl3pPr marL="685800" indent="-228600" algn="l" defTabSz="914342" rtl="0" eaLnBrk="1" latinLnBrk="0" hangingPunct="1">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914400" marR="0" indent="-228600" algn="l" defTabSz="914342" rtl="0" eaLnBrk="1" fontAlgn="auto" latinLnBrk="0" hangingPunct="1">
        <a:lnSpc>
          <a:spcPct val="100000"/>
        </a:lnSpc>
        <a:spcBef>
          <a:spcPts val="0"/>
        </a:spcBef>
        <a:spcAft>
          <a:spcPts val="0"/>
        </a:spcAft>
        <a:buClr>
          <a:schemeClr val="accent2"/>
        </a:buClr>
        <a:buSzTx/>
        <a:buFont typeface="Courier New" pitchFamily="49" charset="0"/>
        <a:buChar char="o"/>
        <a:tabLst/>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58750" cy="158750"/>
        </p:xfrm>
        <a:graphic>
          <a:graphicData uri="http://schemas.openxmlformats.org/presentationml/2006/ole">
            <p:oleObj spid="_x0000_s630830" name="think-cell Slide" r:id="rId14" imgW="360" imgH="360" progId="">
              <p:embed/>
            </p:oleObj>
          </a:graphicData>
        </a:graphic>
      </p:graphicFrame>
      <p:sp>
        <p:nvSpPr>
          <p:cNvPr id="357" name="Rectangle 7"/>
          <p:cNvSpPr/>
          <p:nvPr>
            <p:custDataLst>
              <p:tags r:id="rId6"/>
            </p:custDataLst>
          </p:nvPr>
        </p:nvSpPr>
        <p:spPr bwMode="auto">
          <a:xfrm flipV="1">
            <a:off x="0" y="1685925"/>
            <a:ext cx="9906000" cy="51720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132036 w 10564614"/>
              <a:gd name="connsiteY6" fmla="*/ 208066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363945 w 10564614"/>
              <a:gd name="connsiteY5" fmla="*/ 427792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646636 w 10564614"/>
              <a:gd name="connsiteY6" fmla="*/ 395326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349559 w 10564614"/>
              <a:gd name="connsiteY0" fmla="*/ 166453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3360"/>
              <a:gd name="connsiteY0" fmla="*/ 0 h 5657661"/>
              <a:gd name="connsiteX1" fmla="*/ 10563360 w 10563360"/>
              <a:gd name="connsiteY1" fmla="*/ 5657661 h 5657661"/>
              <a:gd name="connsiteX2" fmla="*/ 9024770 w 10563360"/>
              <a:gd name="connsiteY2" fmla="*/ 4808920 h 5657661"/>
              <a:gd name="connsiteX3" fmla="*/ 2295231 w 10563360"/>
              <a:gd name="connsiteY3" fmla="*/ 4794064 h 5657661"/>
              <a:gd name="connsiteX4" fmla="*/ 1200559 w 10563360"/>
              <a:gd name="connsiteY4" fmla="*/ 4072264 h 5657661"/>
              <a:gd name="connsiteX5" fmla="*/ 0 w 10563360"/>
              <a:gd name="connsiteY5" fmla="*/ 4795927 h 5657661"/>
              <a:gd name="connsiteX6" fmla="*/ 0 w 10563360"/>
              <a:gd name="connsiteY6" fmla="*/ 0 h 5657661"/>
              <a:gd name="connsiteX0" fmla="*/ 10562847 w 10562847"/>
              <a:gd name="connsiteY0" fmla="*/ 0 h 5064672"/>
              <a:gd name="connsiteX1" fmla="*/ 10198903 w 10562847"/>
              <a:gd name="connsiteY1" fmla="*/ 5064672 h 5064672"/>
              <a:gd name="connsiteX2" fmla="*/ 9024770 w 10562847"/>
              <a:gd name="connsiteY2" fmla="*/ 4808920 h 5064672"/>
              <a:gd name="connsiteX3" fmla="*/ 2295231 w 10562847"/>
              <a:gd name="connsiteY3" fmla="*/ 4794064 h 5064672"/>
              <a:gd name="connsiteX4" fmla="*/ 1200559 w 10562847"/>
              <a:gd name="connsiteY4" fmla="*/ 4072264 h 5064672"/>
              <a:gd name="connsiteX5" fmla="*/ 0 w 10562847"/>
              <a:gd name="connsiteY5" fmla="*/ 4795927 h 5064672"/>
              <a:gd name="connsiteX6" fmla="*/ 0 w 10562847"/>
              <a:gd name="connsiteY6" fmla="*/ 0 h 5064672"/>
              <a:gd name="connsiteX0" fmla="*/ 10562847 w 10562847"/>
              <a:gd name="connsiteY0" fmla="*/ 0 h 5648998"/>
              <a:gd name="connsiteX1" fmla="*/ 10562847 w 10562847"/>
              <a:gd name="connsiteY1" fmla="*/ 5648998 h 5648998"/>
              <a:gd name="connsiteX2" fmla="*/ 9024770 w 10562847"/>
              <a:gd name="connsiteY2" fmla="*/ 4808920 h 5648998"/>
              <a:gd name="connsiteX3" fmla="*/ 2295231 w 10562847"/>
              <a:gd name="connsiteY3" fmla="*/ 4794064 h 5648998"/>
              <a:gd name="connsiteX4" fmla="*/ 1200559 w 10562847"/>
              <a:gd name="connsiteY4" fmla="*/ 4072264 h 5648998"/>
              <a:gd name="connsiteX5" fmla="*/ 0 w 10562847"/>
              <a:gd name="connsiteY5" fmla="*/ 4795927 h 5648998"/>
              <a:gd name="connsiteX6" fmla="*/ 0 w 10562847"/>
              <a:gd name="connsiteY6" fmla="*/ 0 h 564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2847" h="5648998">
                <a:moveTo>
                  <a:pt x="10562847" y="0"/>
                </a:moveTo>
                <a:lnTo>
                  <a:pt x="10562847" y="5648998"/>
                </a:lnTo>
                <a:cubicBezTo>
                  <a:pt x="10190428" y="4911661"/>
                  <a:pt x="9462356" y="4792975"/>
                  <a:pt x="9024770" y="4808920"/>
                </a:cubicBezTo>
                <a:lnTo>
                  <a:pt x="2295231" y="4794064"/>
                </a:lnTo>
                <a:cubicBezTo>
                  <a:pt x="1854598" y="4794612"/>
                  <a:pt x="1423669" y="4544310"/>
                  <a:pt x="1200559" y="4072264"/>
                </a:cubicBezTo>
                <a:cubicBezTo>
                  <a:pt x="965203" y="4750718"/>
                  <a:pt x="278640" y="4795049"/>
                  <a:pt x="0" y="4795927"/>
                </a:cubicBezTo>
                <a:lnTo>
                  <a:pt x="0" y="0"/>
                </a:lnTo>
              </a:path>
            </a:pathLst>
          </a:custGeom>
          <a:gradFill>
            <a:gsLst>
              <a:gs pos="0">
                <a:schemeClr val="tx1"/>
              </a:gs>
              <a:gs pos="100000">
                <a:schemeClr val="accent2"/>
              </a:gs>
              <a:gs pos="100000">
                <a:schemeClr val="accent5"/>
              </a:gs>
            </a:gsLst>
            <a:lin ang="18900000" scaled="1"/>
          </a:gra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sp>
        <p:nvSpPr>
          <p:cNvPr id="22" name="Rectangle 21"/>
          <p:cNvSpPr/>
          <p:nvPr>
            <p:custDataLst>
              <p:tags r:id="rId7"/>
            </p:custDataLst>
          </p:nvPr>
        </p:nvSpPr>
        <p:spPr>
          <a:xfrm>
            <a:off x="5523917" y="6271946"/>
            <a:ext cx="4382083" cy="389929"/>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br>
              <a:rPr lang="en-US" sz="700" dirty="0" smtClean="0">
                <a:solidFill>
                  <a:schemeClr val="bg1"/>
                </a:solidFill>
                <a:latin typeface="Arial"/>
                <a:cs typeface="Arial"/>
              </a:rPr>
            </a:br>
            <a:r>
              <a:rPr lang="en-US" sz="700" dirty="0" smtClean="0">
                <a:solidFill>
                  <a:schemeClr val="bg1"/>
                </a:solidFill>
                <a:latin typeface="Arial"/>
                <a:cs typeface="Arial"/>
              </a:rPr>
              <a:t>Copyright © 2015 Capgemini. </a:t>
            </a:r>
            <a:r>
              <a:rPr lang="en-US" sz="700" dirty="0">
                <a:solidFill>
                  <a:schemeClr val="bg1"/>
                </a:solidFill>
                <a:latin typeface="Arial"/>
                <a:cs typeface="Arial"/>
              </a:rPr>
              <a:t>All rights </a:t>
            </a:r>
            <a:r>
              <a:rPr lang="en-US" sz="700" dirty="0" smtClean="0">
                <a:solidFill>
                  <a:schemeClr val="bg1"/>
                </a:solidFill>
                <a:latin typeface="Arial"/>
                <a:cs typeface="Arial"/>
              </a:rPr>
              <a:t>reserved.</a:t>
            </a:r>
          </a:p>
          <a:p>
            <a:pPr marL="0" marR="0" indent="0" algn="r" defTabSz="957756" rtl="0" eaLnBrk="1" fontAlgn="auto" latinLnBrk="0" hangingPunct="1">
              <a:lnSpc>
                <a:spcPct val="100000"/>
              </a:lnSpc>
              <a:spcBef>
                <a:spcPts val="0"/>
              </a:spcBef>
              <a:spcAft>
                <a:spcPts val="0"/>
              </a:spcAft>
              <a:buClrTx/>
              <a:buSzTx/>
              <a:buFontTx/>
              <a:buNone/>
              <a:tabLst/>
              <a:defRPr/>
            </a:pPr>
            <a:r>
              <a:rPr lang="en-US" sz="700" dirty="0" err="1" smtClean="0">
                <a:solidFill>
                  <a:schemeClr val="bg1"/>
                </a:solidFill>
                <a:latin typeface="Arial"/>
                <a:cs typeface="Arial"/>
              </a:rPr>
              <a:t>Rightshore</a:t>
            </a:r>
            <a:r>
              <a:rPr lang="en-US" sz="700" baseline="30000" dirty="0" smtClean="0">
                <a:solidFill>
                  <a:schemeClr val="bg1"/>
                </a:solidFill>
                <a:latin typeface="Arial"/>
                <a:cs typeface="Arial"/>
              </a:rPr>
              <a:t>®</a:t>
            </a:r>
            <a:r>
              <a:rPr lang="en-US" sz="700" dirty="0" smtClean="0">
                <a:solidFill>
                  <a:schemeClr val="bg1"/>
                </a:solidFill>
                <a:latin typeface="Arial"/>
                <a:cs typeface="Arial"/>
              </a:rPr>
              <a:t> is a trademark belonging to Capgemini.</a:t>
            </a:r>
          </a:p>
        </p:txBody>
      </p:sp>
      <p:sp>
        <p:nvSpPr>
          <p:cNvPr id="23" name="Rectangle 22">
            <a:hlinkClick r:id="rId15"/>
          </p:cNvPr>
          <p:cNvSpPr/>
          <p:nvPr>
            <p:custDataLst>
              <p:tags r:id="rId8"/>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24" name="Picture 3" descr="C:\Users\UserSim\Desktop\DS_icons\128x128 shadows\facebook.png">
            <a:hlinkClick r:id="rId16"/>
          </p:cNvPr>
          <p:cNvPicPr>
            <a:picLocks noChangeAspect="1" noChangeArrowheads="1"/>
          </p:cNvPicPr>
          <p:nvPr>
            <p:custDataLst>
              <p:tags r:id="rId9"/>
            </p:custDataLst>
          </p:nvPr>
        </p:nvPicPr>
        <p:blipFill>
          <a:blip r:embed="rId17" cstate="email"/>
          <a:srcRect/>
          <a:stretch>
            <a:fillRect/>
          </a:stretch>
        </p:blipFill>
        <p:spPr bwMode="auto">
          <a:xfrm>
            <a:off x="7939252" y="5932547"/>
            <a:ext cx="278223" cy="263770"/>
          </a:xfrm>
          <a:prstGeom prst="rect">
            <a:avLst/>
          </a:prstGeom>
          <a:noFill/>
        </p:spPr>
      </p:pic>
      <p:pic>
        <p:nvPicPr>
          <p:cNvPr id="25" name="Picture 4" descr="C:\Users\UserSim\Desktop\DS_icons\128x128 shadows\linkedin.png">
            <a:hlinkClick r:id="rId18"/>
          </p:cNvPr>
          <p:cNvPicPr>
            <a:picLocks noChangeAspect="1" noChangeArrowheads="1"/>
          </p:cNvPicPr>
          <p:nvPr>
            <p:custDataLst>
              <p:tags r:id="rId10"/>
            </p:custDataLst>
          </p:nvPr>
        </p:nvPicPr>
        <p:blipFill>
          <a:blip r:embed="rId19" cstate="email"/>
          <a:srcRect/>
          <a:stretch>
            <a:fillRect/>
          </a:stretch>
        </p:blipFill>
        <p:spPr bwMode="auto">
          <a:xfrm>
            <a:off x="8274665" y="5932547"/>
            <a:ext cx="281313" cy="266700"/>
          </a:xfrm>
          <a:prstGeom prst="rect">
            <a:avLst/>
          </a:prstGeom>
          <a:noFill/>
        </p:spPr>
      </p:pic>
      <p:pic>
        <p:nvPicPr>
          <p:cNvPr id="26" name="Picture 5" descr="C:\Users\UserSim\Desktop\DS_icons\128x128 shadows\twitter.png">
            <a:hlinkClick r:id="rId20"/>
          </p:cNvPr>
          <p:cNvPicPr>
            <a:picLocks noChangeAspect="1" noChangeArrowheads="1"/>
          </p:cNvPicPr>
          <p:nvPr>
            <p:custDataLst>
              <p:tags r:id="rId11"/>
            </p:custDataLst>
          </p:nvPr>
        </p:nvPicPr>
        <p:blipFill>
          <a:blip r:embed="rId21" cstate="email"/>
          <a:srcRect/>
          <a:stretch>
            <a:fillRect/>
          </a:stretch>
        </p:blipFill>
        <p:spPr bwMode="auto">
          <a:xfrm>
            <a:off x="8903720" y="5932547"/>
            <a:ext cx="281313" cy="266700"/>
          </a:xfrm>
          <a:prstGeom prst="rect">
            <a:avLst/>
          </a:prstGeom>
          <a:noFill/>
        </p:spPr>
      </p:pic>
      <p:pic>
        <p:nvPicPr>
          <p:cNvPr id="27" name="Picture 6" descr="C:\Users\UserSim\Desktop\DS_icons\128x128 shadows\youtube.png">
            <a:hlinkClick r:id="rId22"/>
          </p:cNvPr>
          <p:cNvPicPr>
            <a:picLocks noChangeAspect="1" noChangeArrowheads="1"/>
          </p:cNvPicPr>
          <p:nvPr>
            <p:custDataLst>
              <p:tags r:id="rId12"/>
            </p:custDataLst>
          </p:nvPr>
        </p:nvPicPr>
        <p:blipFill>
          <a:blip r:embed="rId23" cstate="email"/>
          <a:srcRect/>
          <a:stretch>
            <a:fillRect/>
          </a:stretch>
        </p:blipFill>
        <p:spPr bwMode="auto">
          <a:xfrm>
            <a:off x="9242223" y="5932547"/>
            <a:ext cx="281313" cy="266700"/>
          </a:xfrm>
          <a:prstGeom prst="rect">
            <a:avLst/>
          </a:prstGeom>
          <a:noFill/>
        </p:spPr>
      </p:pic>
      <p:pic>
        <p:nvPicPr>
          <p:cNvPr id="28" name="Image 22" descr="Picto_Slideshare.gif">
            <a:hlinkClick r:id="rId24"/>
          </p:cNvPr>
          <p:cNvPicPr preferRelativeResize="0">
            <a:picLocks/>
          </p:cNvPicPr>
          <p:nvPr>
            <p:custDataLst>
              <p:tags r:id="rId13"/>
            </p:custDataLst>
          </p:nvPr>
        </p:nvPicPr>
        <p:blipFill>
          <a:blip r:embed="rId25"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pic>
        <p:nvPicPr>
          <p:cNvPr id="261139" name="Picture 19" descr="D:\Users\bkp\My Work\TEMPLATES\LOGO Library\Capgemini_Logo_Set\Capgemini Logo Set\ppt\Logo_Capgemini_RGB.png"/>
          <p:cNvPicPr>
            <a:picLocks noChangeAspect="1" noChangeArrowheads="1"/>
          </p:cNvPicPr>
          <p:nvPr/>
        </p:nvPicPr>
        <p:blipFill>
          <a:blip r:embed="rId26">
            <a:extLst>
              <a:ext uri="{28A0092B-C50C-407E-A947-70E740481C1C}">
                <a14:useLocalDpi xmlns:a14="http://schemas.microsoft.com/office/drawing/2010/main" xmlns="" val="0"/>
              </a:ext>
            </a:extLst>
          </a:blip>
          <a:srcRect/>
          <a:stretch>
            <a:fillRect/>
          </a:stretch>
        </p:blipFill>
        <p:spPr bwMode="auto">
          <a:xfrm>
            <a:off x="666750" y="844452"/>
            <a:ext cx="3154680" cy="731113"/>
          </a:xfrm>
          <a:prstGeom prst="rect">
            <a:avLst/>
          </a:prstGeom>
          <a:noFill/>
          <a:extLst>
            <a:ext uri="{909E8E84-426E-40DD-AFC4-6F175D3DCCD1}">
              <a14:hiddenFill xmlns:a14="http://schemas.microsoft.com/office/drawing/2010/main" xmlns="">
                <a:solidFill>
                  <a:srgbClr val="FFFFFF"/>
                </a:solidFill>
              </a14:hiddenFill>
            </a:ext>
          </a:extLst>
        </p:spPr>
      </p:pic>
      <p:pic>
        <p:nvPicPr>
          <p:cNvPr id="261140" name="Picture 20" descr="D:\Users\bkp\My Work\TEMPLATES\LOGO Library\Capgemini_Logo_Set\Slogan_PMRC_cmyk_Capgemini.png"/>
          <p:cNvPicPr>
            <a:picLocks noChangeAspect="1" noChangeArrowheads="1"/>
          </p:cNvPicPr>
          <p:nvPr/>
        </p:nvPicPr>
        <p:blipFill>
          <a:blip r:embed="rId27">
            <a:extLst>
              <a:ext uri="{28A0092B-C50C-407E-A947-70E740481C1C}">
                <a14:useLocalDpi xmlns:a14="http://schemas.microsoft.com/office/drawing/2010/main" xmlns="" val="0"/>
              </a:ext>
            </a:extLst>
          </a:blip>
          <a:srcRect/>
          <a:stretch>
            <a:fillRect/>
          </a:stretch>
        </p:blipFill>
        <p:spPr bwMode="auto">
          <a:xfrm>
            <a:off x="6087543" y="1106840"/>
            <a:ext cx="3154680" cy="25876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73929013"/>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29117" name="think-cell Slide" r:id="rId6"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4000" r:id="rId1"/>
    <p:sldLayoutId id="2147483992" r:id="rId2"/>
    <p:sldLayoutId id="2147483980"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1.xml"/><Relationship Id="rId1" Type="http://schemas.openxmlformats.org/officeDocument/2006/relationships/vmlDrawing" Target="../drawings/vmlDrawing21.v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nvGraphicFramePr>
        <p:xfrm>
          <a:off x="1" y="0"/>
          <a:ext cx="158750" cy="158750"/>
        </p:xfrm>
        <a:graphic>
          <a:graphicData uri="http://schemas.openxmlformats.org/presentationml/2006/ole">
            <p:oleObj spid="_x0000_s637987" name="think-cell Slide" r:id="rId6" imgW="360" imgH="360" progId="">
              <p:embed/>
            </p:oleObj>
          </a:graphicData>
        </a:graphic>
      </p:graphicFrame>
      <p:sp>
        <p:nvSpPr>
          <p:cNvPr id="10" name="Title 9"/>
          <p:cNvSpPr>
            <a:spLocks noGrp="1"/>
          </p:cNvSpPr>
          <p:nvPr>
            <p:ph type="ctrTitle"/>
            <p:custDataLst>
              <p:tags r:id="rId2"/>
            </p:custDataLst>
          </p:nvPr>
        </p:nvSpPr>
        <p:spPr>
          <a:xfrm>
            <a:off x="304800" y="4648200"/>
            <a:ext cx="4727575" cy="724977"/>
          </a:xfrm>
        </p:spPr>
        <p:txBody>
          <a:bodyPr/>
          <a:lstStyle/>
          <a:p>
            <a:r>
              <a:rPr lang="en-US" sz="2400" b="1" dirty="0" smtClean="0"/>
              <a:t>Learning &amp; Development </a:t>
            </a:r>
            <a:br>
              <a:rPr lang="en-US" sz="2400" b="1" dirty="0" smtClean="0"/>
            </a:br>
            <a:r>
              <a:rPr lang="en-US" sz="1600" i="1" kern="1100" dirty="0">
                <a:solidFill>
                  <a:schemeClr val="accent1">
                    <a:lumMod val="50000"/>
                  </a:schemeClr>
                </a:solidFill>
              </a:rPr>
              <a:t>Enabling development, Impacting growth</a:t>
            </a:r>
            <a:r>
              <a:rPr lang="en-US" sz="1600" i="1" kern="1100" dirty="0" smtClean="0">
                <a:solidFill>
                  <a:schemeClr val="accent1">
                    <a:lumMod val="50000"/>
                  </a:schemeClr>
                </a:solidFill>
              </a:rPr>
              <a:t>…</a:t>
            </a:r>
            <a:endParaRPr lang="en-US" sz="2400" b="1" i="1" dirty="0"/>
          </a:p>
        </p:txBody>
      </p:sp>
      <p:sp>
        <p:nvSpPr>
          <p:cNvPr id="13" name="Subtitle 12"/>
          <p:cNvSpPr>
            <a:spLocks noGrp="1"/>
          </p:cNvSpPr>
          <p:nvPr>
            <p:ph type="subTitle" idx="1"/>
            <p:custDataLst>
              <p:tags r:id="rId3"/>
            </p:custDataLst>
          </p:nvPr>
        </p:nvSpPr>
        <p:spPr>
          <a:xfrm>
            <a:off x="311149" y="5791200"/>
            <a:ext cx="5861051" cy="381000"/>
          </a:xfrm>
        </p:spPr>
        <p:txBody>
          <a:bodyPr/>
          <a:lstStyle/>
          <a:p>
            <a:r>
              <a:rPr lang="fr-FR" sz="2400" b="1" dirty="0" err="1" smtClean="0"/>
              <a:t>Pig</a:t>
            </a:r>
            <a:r>
              <a:rPr lang="fr-FR" sz="2400" b="1" dirty="0" smtClean="0"/>
              <a:t> </a:t>
            </a:r>
            <a:r>
              <a:rPr lang="fr-FR" sz="2400" b="1" dirty="0" err="1" smtClean="0"/>
              <a:t>Programming</a:t>
            </a:r>
            <a:r>
              <a:rPr lang="fr-FR" sz="2400" b="1" dirty="0" smtClean="0"/>
              <a:t> – Module 2</a:t>
            </a:r>
          </a:p>
        </p:txBody>
      </p:sp>
    </p:spTree>
    <p:extLst>
      <p:ext uri="{BB962C8B-B14F-4D97-AF65-F5344CB8AC3E}">
        <p14:creationId xmlns:p14="http://schemas.microsoft.com/office/powerpoint/2010/main" xmlns="" val="381714630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 Files and Directories</a:t>
            </a:r>
            <a:endParaRPr lang="en-US" dirty="0"/>
          </a:p>
        </p:txBody>
      </p:sp>
      <p:sp>
        <p:nvSpPr>
          <p:cNvPr id="3" name="Content Placeholder 2"/>
          <p:cNvSpPr>
            <a:spLocks noGrp="1"/>
          </p:cNvSpPr>
          <p:nvPr>
            <p:ph idx="1"/>
          </p:nvPr>
        </p:nvSpPr>
        <p:spPr>
          <a:xfrm>
            <a:off x="457200" y="1371600"/>
            <a:ext cx="9223376" cy="4438649"/>
          </a:xfrm>
        </p:spPr>
        <p:txBody>
          <a:bodyPr/>
          <a:lstStyle/>
          <a:p>
            <a:r>
              <a:rPr lang="en-US" dirty="0" smtClean="0"/>
              <a:t>Can also load data from absolute pate and also relative directory </a:t>
            </a:r>
          </a:p>
          <a:p>
            <a:pPr lvl="1"/>
            <a:r>
              <a:rPr lang="en-US" dirty="0" smtClean="0"/>
              <a:t> your home directory in HDFS is typically </a:t>
            </a:r>
            <a:r>
              <a:rPr lang="en-US" i="1" dirty="0" smtClean="0">
                <a:solidFill>
                  <a:srgbClr val="FF0000"/>
                </a:solidFill>
              </a:rPr>
              <a:t>/user/training/</a:t>
            </a:r>
            <a:r>
              <a:rPr lang="en-US" i="1" dirty="0" err="1" smtClean="0">
                <a:solidFill>
                  <a:srgbClr val="FF0000"/>
                </a:solidFill>
              </a:rPr>
              <a:t>youruserid</a:t>
            </a:r>
            <a:endParaRPr lang="en-US" i="1" dirty="0" smtClean="0">
              <a:solidFill>
                <a:srgbClr val="FF0000"/>
              </a:solidFill>
            </a:endParaRPr>
          </a:p>
          <a:p>
            <a:pPr lvl="1"/>
            <a:r>
              <a:rPr lang="en-US" dirty="0" smtClean="0"/>
              <a:t> can also specify an absolute path </a:t>
            </a:r>
            <a:r>
              <a:rPr lang="en-US" dirty="0" err="1" smtClean="0"/>
              <a:t>eg</a:t>
            </a:r>
            <a:r>
              <a:rPr lang="en-US" dirty="0" smtClean="0"/>
              <a:t>: /dept/sales/2016</a:t>
            </a:r>
          </a:p>
          <a:p>
            <a:endParaRPr lang="en-US" dirty="0" smtClean="0"/>
          </a:p>
          <a:p>
            <a:r>
              <a:rPr lang="en-US" dirty="0" smtClean="0"/>
              <a:t> The Path can also refer to a directory </a:t>
            </a:r>
          </a:p>
          <a:p>
            <a:pPr lvl="1"/>
            <a:r>
              <a:rPr lang="en-US" dirty="0" smtClean="0"/>
              <a:t> Pig can recursively load all files in that directory </a:t>
            </a:r>
          </a:p>
          <a:p>
            <a:pPr lvl="1"/>
            <a:r>
              <a:rPr lang="en-US" dirty="0" smtClean="0"/>
              <a:t> File patterns ("globs") are also supported </a:t>
            </a:r>
          </a:p>
          <a:p>
            <a:pPr lvl="1"/>
            <a:endParaRPr lang="en-US" dirty="0" smtClean="0"/>
          </a:p>
          <a:p>
            <a:pPr lvl="1">
              <a:buNone/>
            </a:pPr>
            <a:r>
              <a:rPr lang="en-US" dirty="0" smtClean="0"/>
              <a:t>    </a:t>
            </a:r>
            <a:endParaRPr lang="en-US" dirty="0"/>
          </a:p>
        </p:txBody>
      </p:sp>
      <p:sp>
        <p:nvSpPr>
          <p:cNvPr id="6" name="Rectangle 5"/>
          <p:cNvSpPr/>
          <p:nvPr/>
        </p:nvSpPr>
        <p:spPr>
          <a:xfrm>
            <a:off x="457200" y="4495800"/>
            <a:ext cx="9067800" cy="38472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1">
              <a:buNone/>
            </a:pPr>
            <a:r>
              <a:rPr lang="en-US" dirty="0" smtClean="0"/>
              <a:t>grunt&gt;salaries=LOAD 'salaries_201[0-16]' AS (</a:t>
            </a:r>
            <a:r>
              <a:rPr lang="en-US" dirty="0" err="1" smtClean="0"/>
              <a:t>gender,age,income,zip</a:t>
            </a:r>
            <a:r>
              <a:rPr lang="en-US" dirty="0" smtClean="0"/>
              <a: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of Output using DUMP</a:t>
            </a:r>
            <a:endParaRPr lang="en-US" dirty="0"/>
          </a:p>
        </p:txBody>
      </p:sp>
      <p:sp>
        <p:nvSpPr>
          <p:cNvPr id="3" name="Content Placeholder 2"/>
          <p:cNvSpPr>
            <a:spLocks noGrp="1"/>
          </p:cNvSpPr>
          <p:nvPr>
            <p:ph idx="1"/>
          </p:nvPr>
        </p:nvSpPr>
        <p:spPr>
          <a:xfrm>
            <a:off x="304800" y="1295400"/>
            <a:ext cx="9223376" cy="4438649"/>
          </a:xfrm>
        </p:spPr>
        <p:txBody>
          <a:bodyPr/>
          <a:lstStyle/>
          <a:p>
            <a:r>
              <a:rPr lang="en-US" dirty="0" smtClean="0"/>
              <a:t>The Command used to handle output depends on its destination</a:t>
            </a:r>
          </a:p>
          <a:p>
            <a:pPr lvl="1"/>
            <a:r>
              <a:rPr lang="en-US" dirty="0" smtClean="0"/>
              <a:t> DUMP: Sends output to the screen</a:t>
            </a:r>
          </a:p>
          <a:p>
            <a:pPr lvl="1"/>
            <a:r>
              <a:rPr lang="en-US" dirty="0" smtClean="0"/>
              <a:t> STORE: Sends output to disk (HDFS)</a:t>
            </a:r>
          </a:p>
          <a:p>
            <a:endParaRPr lang="en-US" dirty="0" smtClean="0"/>
          </a:p>
          <a:p>
            <a:r>
              <a:rPr lang="en-US" dirty="0" smtClean="0"/>
              <a:t>Example of  DUMP</a:t>
            </a:r>
            <a:endParaRPr lang="en-US" dirty="0"/>
          </a:p>
          <a:p>
            <a:pPr>
              <a:buNone/>
            </a:pPr>
            <a:r>
              <a:rPr lang="en-US" dirty="0" smtClean="0"/>
              <a:t>        grunt&gt; dump </a:t>
            </a:r>
            <a:r>
              <a:rPr lang="en-US" dirty="0" err="1" smtClean="0"/>
              <a:t>sal</a:t>
            </a:r>
            <a:r>
              <a:rPr lang="en-US" dirty="0" smtClean="0"/>
              <a:t>;</a:t>
            </a:r>
          </a:p>
        </p:txBody>
      </p:sp>
    </p:spTree>
    <p:extLst>
      <p:ext uri="{BB962C8B-B14F-4D97-AF65-F5344CB8AC3E}">
        <p14:creationId xmlns:p14="http://schemas.microsoft.com/office/powerpoint/2010/main" xmlns="" val="27152156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Storing Data with Pig - STORE</a:t>
            </a:r>
            <a:endParaRPr lang="en-US" dirty="0"/>
          </a:p>
        </p:txBody>
      </p:sp>
      <p:sp>
        <p:nvSpPr>
          <p:cNvPr id="3" name="Content Placeholder 2"/>
          <p:cNvSpPr>
            <a:spLocks noGrp="1"/>
          </p:cNvSpPr>
          <p:nvPr>
            <p:ph idx="1"/>
          </p:nvPr>
        </p:nvSpPr>
        <p:spPr>
          <a:xfrm>
            <a:off x="304800" y="1143000"/>
            <a:ext cx="9448800" cy="5181600"/>
          </a:xfrm>
        </p:spPr>
        <p:txBody>
          <a:bodyPr/>
          <a:lstStyle/>
          <a:p>
            <a:r>
              <a:rPr lang="en-US" dirty="0" smtClean="0"/>
              <a:t>The STORE commands is used to store data to HDFS</a:t>
            </a:r>
          </a:p>
          <a:p>
            <a:pPr lvl="1"/>
            <a:r>
              <a:rPr lang="en-US" dirty="0" smtClean="0"/>
              <a:t> Similar to LOAD, but writes data instead of reading it </a:t>
            </a:r>
          </a:p>
          <a:p>
            <a:pPr lvl="1"/>
            <a:r>
              <a:rPr lang="en-US" dirty="0" smtClean="0"/>
              <a:t> The directory must be present in the HDFS</a:t>
            </a:r>
          </a:p>
          <a:p>
            <a:pPr>
              <a:buNone/>
            </a:pPr>
            <a:r>
              <a:rPr lang="en-US" b="1" dirty="0" smtClean="0"/>
              <a:t>	Syntax</a:t>
            </a:r>
          </a:p>
          <a:p>
            <a:pPr>
              <a:buNone/>
            </a:pPr>
            <a:r>
              <a:rPr lang="en-US" dirty="0" smtClean="0"/>
              <a:t>	STORE alias INTO 'directory' [USING function];</a:t>
            </a:r>
          </a:p>
          <a:p>
            <a:endParaRPr lang="en-US" dirty="0" smtClean="0"/>
          </a:p>
          <a:p>
            <a:r>
              <a:rPr lang="en-US" dirty="0" smtClean="0"/>
              <a:t>As with LOAD the use of PigStorage is implicit </a:t>
            </a:r>
          </a:p>
          <a:p>
            <a:pPr lvl="1"/>
            <a:r>
              <a:rPr lang="en-US" dirty="0" smtClean="0"/>
              <a:t> The field delimiter also has default value (tab)</a:t>
            </a:r>
          </a:p>
          <a:p>
            <a:pPr lvl="1">
              <a:buNone/>
            </a:pPr>
            <a:r>
              <a:rPr lang="en-US" dirty="0" smtClean="0"/>
              <a:t>	STORE </a:t>
            </a:r>
            <a:r>
              <a:rPr lang="en-US" dirty="0" err="1" smtClean="0"/>
              <a:t>bigsales</a:t>
            </a:r>
            <a:r>
              <a:rPr lang="en-US" dirty="0" smtClean="0"/>
              <a:t> INTO '</a:t>
            </a:r>
            <a:r>
              <a:rPr lang="en-US" dirty="0" err="1" smtClean="0"/>
              <a:t>myreport</a:t>
            </a:r>
            <a:r>
              <a:rPr lang="en-US" dirty="0" smtClean="0"/>
              <a:t>' ---&gt; writes in default HDFS directory </a:t>
            </a:r>
          </a:p>
          <a:p>
            <a:endParaRPr lang="en-US" dirty="0" smtClean="0"/>
          </a:p>
          <a:p>
            <a:r>
              <a:rPr lang="en-US" dirty="0" smtClean="0"/>
              <a:t>You may specify an alternate </a:t>
            </a:r>
            <a:r>
              <a:rPr lang="en-US" dirty="0" err="1" smtClean="0"/>
              <a:t>delimeter</a:t>
            </a:r>
            <a:r>
              <a:rPr lang="en-US" dirty="0" smtClean="0"/>
              <a:t> using PigStorage</a:t>
            </a:r>
          </a:p>
          <a:p>
            <a:pPr lvl="1">
              <a:buNone/>
            </a:pPr>
            <a:r>
              <a:rPr lang="en-US" dirty="0" smtClean="0"/>
              <a:t>STORE </a:t>
            </a:r>
            <a:r>
              <a:rPr lang="en-US" dirty="0" err="1" smtClean="0"/>
              <a:t>bigsales</a:t>
            </a:r>
            <a:r>
              <a:rPr lang="en-US" dirty="0" smtClean="0"/>
              <a:t> INTO '</a:t>
            </a:r>
            <a:r>
              <a:rPr lang="en-US" dirty="0" err="1" smtClean="0"/>
              <a:t>myreport</a:t>
            </a:r>
            <a:r>
              <a:rPr lang="en-US" dirty="0" smtClean="0"/>
              <a:t>' USING PigStorage('|');</a:t>
            </a:r>
          </a:p>
          <a:p>
            <a:endParaRPr lang="en-US" dirty="0"/>
          </a:p>
        </p:txBody>
      </p:sp>
    </p:spTree>
    <p:extLst>
      <p:ext uri="{BB962C8B-B14F-4D97-AF65-F5344CB8AC3E}">
        <p14:creationId xmlns:p14="http://schemas.microsoft.com/office/powerpoint/2010/main" xmlns="" val="1664268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Records and Limiting Output  - Order By &amp; Limit </a:t>
            </a:r>
            <a:endParaRPr lang="en-US" dirty="0"/>
          </a:p>
        </p:txBody>
      </p:sp>
      <p:sp>
        <p:nvSpPr>
          <p:cNvPr id="3" name="Content Placeholder 2"/>
          <p:cNvSpPr>
            <a:spLocks noGrp="1"/>
          </p:cNvSpPr>
          <p:nvPr>
            <p:ph idx="1"/>
          </p:nvPr>
        </p:nvSpPr>
        <p:spPr>
          <a:xfrm>
            <a:off x="381000" y="1143000"/>
            <a:ext cx="9223376" cy="5334000"/>
          </a:xfrm>
        </p:spPr>
        <p:txBody>
          <a:bodyPr/>
          <a:lstStyle/>
          <a:p>
            <a:r>
              <a:rPr lang="en-US" dirty="0" smtClean="0"/>
              <a:t>Use ORDER .....BY to sort the records in a bag in ascending order</a:t>
            </a:r>
          </a:p>
          <a:p>
            <a:pPr lvl="1"/>
            <a:r>
              <a:rPr lang="en-US" dirty="0" smtClean="0"/>
              <a:t> Add DESC to sort in descending order instead </a:t>
            </a:r>
          </a:p>
          <a:p>
            <a:pPr lvl="1"/>
            <a:r>
              <a:rPr lang="en-US" dirty="0" smtClean="0"/>
              <a:t>Take care to specify a schema - data type affects how data is sorted!</a:t>
            </a:r>
          </a:p>
          <a:p>
            <a:pPr lvl="1">
              <a:buNone/>
            </a:pPr>
            <a:r>
              <a:rPr lang="en-US" b="1" dirty="0" smtClean="0"/>
              <a:t>Syntax</a:t>
            </a:r>
          </a:p>
          <a:p>
            <a:pPr lvl="1">
              <a:buNone/>
            </a:pPr>
            <a:r>
              <a:rPr lang="en-US" dirty="0" smtClean="0"/>
              <a:t>alias = ORDER alias BY { * [ASC|DESC] | </a:t>
            </a:r>
            <a:r>
              <a:rPr lang="en-US" dirty="0" err="1" smtClean="0"/>
              <a:t>field_alias</a:t>
            </a:r>
            <a:r>
              <a:rPr lang="en-US" dirty="0" smtClean="0"/>
              <a:t> [ASC|DESC] [, </a:t>
            </a:r>
            <a:r>
              <a:rPr lang="en-US" dirty="0" err="1" smtClean="0"/>
              <a:t>field_alias</a:t>
            </a:r>
            <a:r>
              <a:rPr lang="en-US" dirty="0" smtClean="0"/>
              <a:t> [ASC|DESC] …] } [PARALLEL n];</a:t>
            </a:r>
          </a:p>
          <a:p>
            <a:pPr lvl="1"/>
            <a:endParaRPr lang="en-US" dirty="0" smtClean="0"/>
          </a:p>
          <a:p>
            <a:pPr>
              <a:buNone/>
            </a:pPr>
            <a:r>
              <a:rPr lang="en-US" dirty="0" smtClean="0"/>
              <a:t>		</a:t>
            </a:r>
          </a:p>
          <a:p>
            <a:endParaRPr lang="en-US" dirty="0" smtClean="0"/>
          </a:p>
        </p:txBody>
      </p:sp>
      <p:sp>
        <p:nvSpPr>
          <p:cNvPr id="6" name="Rectangle 5"/>
          <p:cNvSpPr/>
          <p:nvPr/>
        </p:nvSpPr>
        <p:spPr>
          <a:xfrm>
            <a:off x="914400" y="3505200"/>
            <a:ext cx="5059398" cy="384721"/>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dirty="0" smtClean="0"/>
              <a:t>grunt&gt; sortedsal=  order </a:t>
            </a:r>
            <a:r>
              <a:rPr lang="en-US" dirty="0" err="1" smtClean="0"/>
              <a:t>sal</a:t>
            </a:r>
            <a:r>
              <a:rPr lang="en-US" dirty="0" smtClean="0"/>
              <a:t> by income </a:t>
            </a:r>
            <a:r>
              <a:rPr lang="en-US" dirty="0" err="1" smtClean="0"/>
              <a:t>desc</a:t>
            </a:r>
            <a:r>
              <a:rPr lang="en-US" dirty="0" smtClean="0"/>
              <a:t>;</a:t>
            </a:r>
            <a:endParaRPr lang="en-US" dirty="0"/>
          </a:p>
        </p:txBody>
      </p:sp>
      <p:sp>
        <p:nvSpPr>
          <p:cNvPr id="8" name="Rectangle 7"/>
          <p:cNvSpPr/>
          <p:nvPr/>
        </p:nvSpPr>
        <p:spPr>
          <a:xfrm>
            <a:off x="914400" y="4038600"/>
            <a:ext cx="4953000" cy="2139047"/>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dirty="0" smtClean="0"/>
              <a:t>grunt&gt;dump sortedsal;</a:t>
            </a:r>
          </a:p>
          <a:p>
            <a:endParaRPr lang="en-US" dirty="0" smtClean="0"/>
          </a:p>
          <a:p>
            <a:r>
              <a:rPr lang="en-US" dirty="0" smtClean="0"/>
              <a:t>(M,67,99000,94040)</a:t>
            </a:r>
          </a:p>
          <a:p>
            <a:r>
              <a:rPr lang="en-US" dirty="0" smtClean="0"/>
              <a:t>(M,44,96000,94040)</a:t>
            </a:r>
          </a:p>
          <a:p>
            <a:r>
              <a:rPr lang="en-US" dirty="0" smtClean="0"/>
              <a:t>(F,58,95000,95103)</a:t>
            </a:r>
          </a:p>
          <a:p>
            <a:r>
              <a:rPr lang="en-US" dirty="0" smtClean="0"/>
              <a:t>(M,31,95000,94041)</a:t>
            </a:r>
          </a:p>
          <a:p>
            <a:r>
              <a:rPr lang="en-US" dirty="0" smtClean="0"/>
              <a:t>(M,48,91000,95102)</a:t>
            </a:r>
          </a:p>
        </p:txBody>
      </p:sp>
    </p:spTree>
    <p:extLst>
      <p:ext uri="{BB962C8B-B14F-4D97-AF65-F5344CB8AC3E}">
        <p14:creationId xmlns:p14="http://schemas.microsoft.com/office/powerpoint/2010/main" xmlns="" val="13689685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Alternative Column Delimiters</a:t>
            </a:r>
            <a:endParaRPr lang="en-US" dirty="0"/>
          </a:p>
        </p:txBody>
      </p:sp>
      <p:sp>
        <p:nvSpPr>
          <p:cNvPr id="3" name="Content Placeholder 2"/>
          <p:cNvSpPr>
            <a:spLocks noGrp="1"/>
          </p:cNvSpPr>
          <p:nvPr>
            <p:ph idx="1"/>
          </p:nvPr>
        </p:nvSpPr>
        <p:spPr>
          <a:xfrm>
            <a:off x="457200" y="1371600"/>
            <a:ext cx="9223376" cy="4438649"/>
          </a:xfrm>
        </p:spPr>
        <p:txBody>
          <a:bodyPr/>
          <a:lstStyle/>
          <a:p>
            <a:r>
              <a:rPr lang="en-US" dirty="0" smtClean="0"/>
              <a:t> You can specify an alternate </a:t>
            </a:r>
            <a:r>
              <a:rPr lang="en-US" dirty="0" err="1" smtClean="0"/>
              <a:t>delimeter</a:t>
            </a:r>
            <a:r>
              <a:rPr lang="en-US" dirty="0" smtClean="0"/>
              <a:t> as an argument to PigStorage</a:t>
            </a:r>
          </a:p>
          <a:p>
            <a:endParaRPr lang="en-US" dirty="0" smtClean="0"/>
          </a:p>
          <a:p>
            <a:r>
              <a:rPr lang="en-US" dirty="0" smtClean="0"/>
              <a:t> This example shows how to load comma-delimited data </a:t>
            </a:r>
          </a:p>
          <a:p>
            <a:endParaRPr lang="en-US" dirty="0" smtClean="0"/>
          </a:p>
          <a:p>
            <a:pPr>
              <a:buNone/>
            </a:pPr>
            <a:r>
              <a:rPr lang="en-US" dirty="0" smtClean="0"/>
              <a:t>	 	</a:t>
            </a:r>
          </a:p>
          <a:p>
            <a:endParaRPr lang="en-US" dirty="0" smtClean="0"/>
          </a:p>
          <a:p>
            <a:r>
              <a:rPr lang="en-US" dirty="0" smtClean="0"/>
              <a:t>To load (|) delimited file without specifying column name</a:t>
            </a:r>
          </a:p>
          <a:p>
            <a:pPr>
              <a:buNone/>
            </a:pPr>
            <a:r>
              <a:rPr lang="en-US" dirty="0" smtClean="0"/>
              <a:t>		</a:t>
            </a:r>
          </a:p>
          <a:p>
            <a:pPr>
              <a:buNone/>
            </a:pPr>
            <a:r>
              <a:rPr lang="en-US" dirty="0" smtClean="0"/>
              <a:t>		</a:t>
            </a:r>
            <a:endParaRPr lang="en-US" dirty="0"/>
          </a:p>
        </p:txBody>
      </p:sp>
      <p:sp>
        <p:nvSpPr>
          <p:cNvPr id="7" name="Rectangle 6"/>
          <p:cNvSpPr/>
          <p:nvPr/>
        </p:nvSpPr>
        <p:spPr>
          <a:xfrm>
            <a:off x="762000" y="2590800"/>
            <a:ext cx="8686800" cy="67710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buNone/>
            </a:pPr>
            <a:r>
              <a:rPr lang="en-US" dirty="0" smtClean="0"/>
              <a:t>grunt&gt;</a:t>
            </a:r>
            <a:r>
              <a:rPr lang="en-US" dirty="0" err="1" smtClean="0"/>
              <a:t>sal</a:t>
            </a:r>
            <a:r>
              <a:rPr lang="en-US" dirty="0" smtClean="0"/>
              <a:t>= LOAD 'salaries.csv' USING PigStorage(',') AS (</a:t>
            </a:r>
            <a:r>
              <a:rPr lang="en-US" dirty="0" err="1" smtClean="0"/>
              <a:t>gender,age,income</a:t>
            </a:r>
            <a:r>
              <a:rPr lang="en-US" dirty="0" smtClean="0"/>
              <a:t>, zip)</a:t>
            </a:r>
          </a:p>
        </p:txBody>
      </p:sp>
      <p:sp>
        <p:nvSpPr>
          <p:cNvPr id="8" name="Rectangle 7"/>
          <p:cNvSpPr/>
          <p:nvPr/>
        </p:nvSpPr>
        <p:spPr>
          <a:xfrm>
            <a:off x="685800" y="4267200"/>
            <a:ext cx="8686800" cy="38472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buNone/>
            </a:pPr>
            <a:r>
              <a:rPr lang="en-US" dirty="0" smtClean="0"/>
              <a:t>grunt&gt;</a:t>
            </a:r>
            <a:r>
              <a:rPr lang="en-US" dirty="0" err="1" smtClean="0"/>
              <a:t>sal</a:t>
            </a:r>
            <a:r>
              <a:rPr lang="en-US" dirty="0" smtClean="0"/>
              <a:t>= LOAD 'salaries.txt' USING PigStorage('|');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3200"/>
            <a:ext cx="9223376" cy="533400"/>
          </a:xfrm>
        </p:spPr>
        <p:txBody>
          <a:bodyPr/>
          <a:lstStyle/>
          <a:p>
            <a:pPr algn="ctr">
              <a:buNone/>
            </a:pPr>
            <a:r>
              <a:rPr lang="en-US" sz="2800" dirty="0" smtClean="0">
                <a:solidFill>
                  <a:schemeClr val="tx1"/>
                </a:solidFill>
              </a:rPr>
              <a:t>Nulls and Operators</a:t>
            </a:r>
            <a:endParaRPr lang="en-US" sz="2800"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
            </a:r>
            <a:br>
              <a:rPr lang="en-US" b="1" i="1" dirty="0" smtClean="0"/>
            </a:br>
            <a:r>
              <a:rPr lang="en-US" dirty="0" smtClean="0"/>
              <a:t>Nulls and Operators</a:t>
            </a:r>
            <a:br>
              <a:rPr lang="en-US" dirty="0" smtClean="0"/>
            </a:br>
            <a:endParaRPr lang="en-US" dirty="0"/>
          </a:p>
        </p:txBody>
      </p:sp>
      <p:graphicFrame>
        <p:nvGraphicFramePr>
          <p:cNvPr id="5" name="Content Placeholder 4"/>
          <p:cNvGraphicFramePr>
            <a:graphicFrameLocks noGrp="1"/>
          </p:cNvGraphicFramePr>
          <p:nvPr>
            <p:ph idx="1"/>
          </p:nvPr>
        </p:nvGraphicFramePr>
        <p:xfrm>
          <a:off x="381000" y="1219200"/>
          <a:ext cx="9067800" cy="4894700"/>
        </p:xfrm>
        <a:graphic>
          <a:graphicData uri="http://schemas.openxmlformats.org/drawingml/2006/table">
            <a:tbl>
              <a:tblPr/>
              <a:tblGrid>
                <a:gridCol w="2971800"/>
                <a:gridCol w="6096000"/>
              </a:tblGrid>
              <a:tr h="149083">
                <a:tc>
                  <a:txBody>
                    <a:bodyPr/>
                    <a:lstStyle/>
                    <a:p>
                      <a:pPr algn="l" fontAlgn="ctr"/>
                      <a:r>
                        <a:rPr lang="en-US" sz="1200" b="1" i="0" u="none" strike="noStrike" dirty="0">
                          <a:solidFill>
                            <a:srgbClr val="000000"/>
                          </a:solidFill>
                          <a:latin typeface="Verdana"/>
                        </a:rPr>
                        <a:t>Operator</a:t>
                      </a:r>
                    </a:p>
                  </a:txBody>
                  <a:tcPr marL="7206" marR="7206" marT="72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ctr"/>
                      <a:r>
                        <a:rPr lang="en-US" sz="1200" b="1" i="0" u="none" strike="noStrike">
                          <a:solidFill>
                            <a:srgbClr val="000000"/>
                          </a:solidFill>
                          <a:latin typeface="Verdana"/>
                        </a:rPr>
                        <a:t>Interaction</a:t>
                      </a:r>
                    </a:p>
                  </a:txBody>
                  <a:tcPr marL="7206" marR="7206" marT="72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506882">
                <a:tc>
                  <a:txBody>
                    <a:bodyPr/>
                    <a:lstStyle/>
                    <a:p>
                      <a:pPr algn="l" fontAlgn="ctr"/>
                      <a:r>
                        <a:rPr lang="en-US" sz="1200" b="0" i="0" u="none" strike="noStrike" dirty="0">
                          <a:solidFill>
                            <a:srgbClr val="000000"/>
                          </a:solidFill>
                          <a:latin typeface="Verdana"/>
                        </a:rPr>
                        <a:t>Comparison operators: ==, !=</a:t>
                      </a:r>
                      <a:br>
                        <a:rPr lang="en-US" sz="1200" b="0" i="0" u="none" strike="noStrike" dirty="0">
                          <a:solidFill>
                            <a:srgbClr val="000000"/>
                          </a:solidFill>
                          <a:latin typeface="Verdana"/>
                        </a:rPr>
                      </a:br>
                      <a:r>
                        <a:rPr lang="en-US" sz="1200" b="0" i="0" u="none" strike="noStrike" dirty="0">
                          <a:solidFill>
                            <a:srgbClr val="000000"/>
                          </a:solidFill>
                          <a:latin typeface="Verdana"/>
                        </a:rPr>
                        <a:t>&gt;, &lt;</a:t>
                      </a:r>
                      <a:br>
                        <a:rPr lang="en-US" sz="1200" b="0" i="0" u="none" strike="noStrike" dirty="0">
                          <a:solidFill>
                            <a:srgbClr val="000000"/>
                          </a:solidFill>
                          <a:latin typeface="Verdana"/>
                        </a:rPr>
                      </a:br>
                      <a:r>
                        <a:rPr lang="en-US" sz="1200" b="0" i="0" u="none" strike="noStrike" dirty="0">
                          <a:solidFill>
                            <a:srgbClr val="000000"/>
                          </a:solidFill>
                          <a:latin typeface="Verdana"/>
                        </a:rPr>
                        <a:t>&gt;=, &lt;=</a:t>
                      </a:r>
                    </a:p>
                  </a:txBody>
                  <a:tcPr marL="7206" marR="7206" marT="72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latin typeface="Verdana"/>
                        </a:rPr>
                        <a:t>If either sub-expression is null, the result is null.</a:t>
                      </a:r>
                    </a:p>
                  </a:txBody>
                  <a:tcPr marL="7206" marR="7206" marT="72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80162">
                <a:tc>
                  <a:txBody>
                    <a:bodyPr/>
                    <a:lstStyle/>
                    <a:p>
                      <a:pPr algn="l" fontAlgn="ctr"/>
                      <a:r>
                        <a:rPr lang="en-US" sz="1200" b="0" i="0" u="none" strike="noStrike">
                          <a:solidFill>
                            <a:srgbClr val="000000"/>
                          </a:solidFill>
                          <a:latin typeface="Verdana"/>
                        </a:rPr>
                        <a:t>Comparison operator:matches</a:t>
                      </a:r>
                    </a:p>
                  </a:txBody>
                  <a:tcPr marL="7206" marR="7206" marT="72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dirty="0" smtClean="0">
                          <a:solidFill>
                            <a:srgbClr val="000000"/>
                          </a:solidFill>
                          <a:latin typeface="Verdana"/>
                        </a:rPr>
                        <a:t>If </a:t>
                      </a:r>
                      <a:r>
                        <a:rPr lang="en-US" sz="1200" b="0" i="0" u="none" strike="noStrike" dirty="0">
                          <a:solidFill>
                            <a:srgbClr val="000000"/>
                          </a:solidFill>
                          <a:latin typeface="Verdana"/>
                        </a:rPr>
                        <a:t>either the string being matched against or the string defining the match is null, the result is null.</a:t>
                      </a:r>
                    </a:p>
                  </a:txBody>
                  <a:tcPr marL="7206" marR="7206" marT="72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506882">
                <a:tc>
                  <a:txBody>
                    <a:bodyPr/>
                    <a:lstStyle/>
                    <a:p>
                      <a:pPr algn="l" fontAlgn="ctr"/>
                      <a:r>
                        <a:rPr lang="en-US" sz="1200" b="0" i="0" u="none" strike="noStrike">
                          <a:solidFill>
                            <a:srgbClr val="000000"/>
                          </a:solidFill>
                          <a:latin typeface="Verdana"/>
                        </a:rPr>
                        <a:t>Arithmetic operators:+ , -, *, /</a:t>
                      </a:r>
                      <a:br>
                        <a:rPr lang="en-US" sz="1200" b="0" i="0" u="none" strike="noStrike">
                          <a:solidFill>
                            <a:srgbClr val="000000"/>
                          </a:solidFill>
                          <a:latin typeface="Verdana"/>
                        </a:rPr>
                      </a:br>
                      <a:r>
                        <a:rPr lang="en-US" sz="1200" b="0" i="0" u="none" strike="noStrike">
                          <a:solidFill>
                            <a:srgbClr val="000000"/>
                          </a:solidFill>
                          <a:latin typeface="Verdana"/>
                        </a:rPr>
                        <a:t>% modulo</a:t>
                      </a:r>
                      <a:br>
                        <a:rPr lang="en-US" sz="1200" b="0" i="0" u="none" strike="noStrike">
                          <a:solidFill>
                            <a:srgbClr val="000000"/>
                          </a:solidFill>
                          <a:latin typeface="Verdana"/>
                        </a:rPr>
                      </a:br>
                      <a:r>
                        <a:rPr lang="en-US" sz="1200" b="0" i="0" u="none" strike="noStrike">
                          <a:solidFill>
                            <a:srgbClr val="000000"/>
                          </a:solidFill>
                          <a:latin typeface="Verdana"/>
                        </a:rPr>
                        <a:t>? Bincond</a:t>
                      </a:r>
                    </a:p>
                  </a:txBody>
                  <a:tcPr marL="7206" marR="7206" marT="72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dirty="0">
                          <a:solidFill>
                            <a:srgbClr val="000000"/>
                          </a:solidFill>
                          <a:latin typeface="Verdana"/>
                        </a:rPr>
                        <a:t>If either sub-expression is null, the resulting expression is null.</a:t>
                      </a:r>
                    </a:p>
                  </a:txBody>
                  <a:tcPr marL="7206" marR="7206" marT="72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53441">
                <a:tc>
                  <a:txBody>
                    <a:bodyPr/>
                    <a:lstStyle/>
                    <a:p>
                      <a:pPr algn="l" fontAlgn="ctr"/>
                      <a:r>
                        <a:rPr lang="en-US" sz="1200" b="0" i="0" u="none" strike="noStrike">
                          <a:solidFill>
                            <a:srgbClr val="000000"/>
                          </a:solidFill>
                          <a:latin typeface="Verdana"/>
                        </a:rPr>
                        <a:t>Null operator:</a:t>
                      </a:r>
                    </a:p>
                  </a:txBody>
                  <a:tcPr marL="7206" marR="7206" marT="72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latin typeface="Verdana"/>
                        </a:rPr>
                        <a:t>If the tested value is null, returns true; otherwise, returns false.</a:t>
                      </a:r>
                    </a:p>
                  </a:txBody>
                  <a:tcPr marL="7206" marR="7206" marT="72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49083">
                <a:tc>
                  <a:txBody>
                    <a:bodyPr/>
                    <a:lstStyle/>
                    <a:p>
                      <a:pPr algn="l" fontAlgn="ctr"/>
                      <a:r>
                        <a:rPr lang="en-US" sz="1200" b="0" i="0" u="none" strike="noStrike">
                          <a:solidFill>
                            <a:srgbClr val="000000"/>
                          </a:solidFill>
                          <a:latin typeface="Verdana"/>
                        </a:rPr>
                        <a:t>is null</a:t>
                      </a:r>
                    </a:p>
                  </a:txBody>
                  <a:tcPr marL="7206" marR="7206" marT="72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latin typeface="Verdana"/>
                        </a:rPr>
                        <a:t> </a:t>
                      </a:r>
                    </a:p>
                  </a:txBody>
                  <a:tcPr marL="7206" marR="7206" marT="72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13074">
                <a:tc>
                  <a:txBody>
                    <a:bodyPr/>
                    <a:lstStyle/>
                    <a:p>
                      <a:pPr algn="l" fontAlgn="ctr"/>
                      <a:r>
                        <a:rPr lang="en-US" sz="1200" b="0" i="0" u="none" strike="noStrike">
                          <a:solidFill>
                            <a:srgbClr val="000000"/>
                          </a:solidFill>
                          <a:latin typeface="Verdana"/>
                        </a:rPr>
                        <a:t>Null operator:</a:t>
                      </a:r>
                    </a:p>
                  </a:txBody>
                  <a:tcPr marL="7206" marR="7206" marT="72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latin typeface="Verdana"/>
                        </a:rPr>
                        <a:t>If the tested value is not null, returns true; otherwise, returns false.</a:t>
                      </a:r>
                    </a:p>
                  </a:txBody>
                  <a:tcPr marL="7206" marR="7206" marT="72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53441">
                <a:tc>
                  <a:txBody>
                    <a:bodyPr/>
                    <a:lstStyle/>
                    <a:p>
                      <a:pPr algn="l" fontAlgn="ctr"/>
                      <a:r>
                        <a:rPr lang="en-US" sz="1200" b="0" i="0" u="none" strike="noStrike">
                          <a:solidFill>
                            <a:srgbClr val="000000"/>
                          </a:solidFill>
                          <a:latin typeface="Verdana"/>
                        </a:rPr>
                        <a:t>is not null</a:t>
                      </a:r>
                    </a:p>
                  </a:txBody>
                  <a:tcPr marL="7206" marR="7206" marT="72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latin typeface="Verdana"/>
                        </a:rPr>
                        <a:t>If the tested value is not null, returns true; otherwise, returns false.</a:t>
                      </a:r>
                    </a:p>
                  </a:txBody>
                  <a:tcPr marL="7206" marR="7206" marT="72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80162">
                <a:tc>
                  <a:txBody>
                    <a:bodyPr/>
                    <a:lstStyle/>
                    <a:p>
                      <a:pPr algn="l" fontAlgn="ctr"/>
                      <a:r>
                        <a:rPr lang="en-US" sz="1200" b="0" i="0" u="none" strike="noStrike" dirty="0">
                          <a:solidFill>
                            <a:srgbClr val="000000"/>
                          </a:solidFill>
                          <a:latin typeface="Verdana"/>
                        </a:rPr>
                        <a:t>Dereference operators: tuple (.) or map (#)</a:t>
                      </a:r>
                    </a:p>
                  </a:txBody>
                  <a:tcPr marL="7206" marR="7206" marT="72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latin typeface="Verdana"/>
                        </a:rPr>
                        <a:t>If the de-referenced tuple or map is null, returns null.</a:t>
                      </a:r>
                    </a:p>
                  </a:txBody>
                  <a:tcPr marL="7206" marR="7206" marT="72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53441">
                <a:tc>
                  <a:txBody>
                    <a:bodyPr/>
                    <a:lstStyle/>
                    <a:p>
                      <a:pPr algn="l" fontAlgn="ctr"/>
                      <a:r>
                        <a:rPr lang="en-US" sz="1200" b="0" i="0" u="none" strike="noStrike">
                          <a:solidFill>
                            <a:srgbClr val="000000"/>
                          </a:solidFill>
                          <a:latin typeface="Verdana"/>
                        </a:rPr>
                        <a:t>Cast operator</a:t>
                      </a:r>
                    </a:p>
                  </a:txBody>
                  <a:tcPr marL="7206" marR="7206" marT="72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latin typeface="Verdana"/>
                        </a:rPr>
                        <a:t>Casting a null from one type to another type results in a null.</a:t>
                      </a:r>
                    </a:p>
                  </a:txBody>
                  <a:tcPr marL="7206" marR="7206" marT="72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53441">
                <a:tc>
                  <a:txBody>
                    <a:bodyPr/>
                    <a:lstStyle/>
                    <a:p>
                      <a:pPr algn="l" fontAlgn="ctr"/>
                      <a:r>
                        <a:rPr lang="en-US" sz="1200" b="0" i="0" u="none" strike="noStrike">
                          <a:solidFill>
                            <a:srgbClr val="000000"/>
                          </a:solidFill>
                          <a:latin typeface="Verdana"/>
                        </a:rPr>
                        <a:t>Functions: AVG, MIN, MAX, SUM</a:t>
                      </a:r>
                    </a:p>
                  </a:txBody>
                  <a:tcPr marL="7206" marR="7206" marT="72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latin typeface="Verdana"/>
                        </a:rPr>
                        <a:t>These functions ignore nulls.</a:t>
                      </a:r>
                    </a:p>
                  </a:txBody>
                  <a:tcPr marL="7206" marR="7206" marT="72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72708">
                <a:tc>
                  <a:txBody>
                    <a:bodyPr/>
                    <a:lstStyle/>
                    <a:p>
                      <a:pPr algn="l" fontAlgn="ctr"/>
                      <a:r>
                        <a:rPr lang="en-US" sz="1200" b="0" i="0" u="none" strike="noStrike">
                          <a:solidFill>
                            <a:srgbClr val="000000"/>
                          </a:solidFill>
                          <a:latin typeface="Verdana"/>
                        </a:rPr>
                        <a:t>Function:COUNT</a:t>
                      </a:r>
                    </a:p>
                  </a:txBody>
                  <a:tcPr marL="7206" marR="7206" marT="72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dirty="0">
                          <a:solidFill>
                            <a:srgbClr val="000000"/>
                          </a:solidFill>
                          <a:latin typeface="Verdana"/>
                        </a:rPr>
                        <a:t>This function counts all values, including nulls.</a:t>
                      </a:r>
                    </a:p>
                  </a:txBody>
                  <a:tcPr marL="7206" marR="7206" marT="72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72708">
                <a:tc>
                  <a:txBody>
                    <a:bodyPr/>
                    <a:lstStyle/>
                    <a:p>
                      <a:pPr algn="l" fontAlgn="ctr"/>
                      <a:r>
                        <a:rPr lang="en-US" sz="1200" b="0" i="0" u="none" strike="noStrike">
                          <a:solidFill>
                            <a:srgbClr val="000000"/>
                          </a:solidFill>
                          <a:latin typeface="Verdana"/>
                        </a:rPr>
                        <a:t>Function:</a:t>
                      </a:r>
                    </a:p>
                  </a:txBody>
                  <a:tcPr marL="7206" marR="7206" marT="72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latin typeface="Verdana"/>
                        </a:rPr>
                        <a:t>If either sub-expression is null, the resulting expression is null.</a:t>
                      </a:r>
                    </a:p>
                  </a:txBody>
                  <a:tcPr marL="7206" marR="7206" marT="72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49083">
                <a:tc>
                  <a:txBody>
                    <a:bodyPr/>
                    <a:lstStyle/>
                    <a:p>
                      <a:pPr algn="l" fontAlgn="ctr"/>
                      <a:r>
                        <a:rPr lang="en-US" sz="1200" b="0" i="0" u="none" strike="noStrike">
                          <a:solidFill>
                            <a:srgbClr val="000000"/>
                          </a:solidFill>
                          <a:latin typeface="Verdana"/>
                        </a:rPr>
                        <a:t>CONCAT</a:t>
                      </a:r>
                    </a:p>
                  </a:txBody>
                  <a:tcPr marL="7206" marR="7206" marT="72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latin typeface="Verdana"/>
                        </a:rPr>
                        <a:t> </a:t>
                      </a:r>
                    </a:p>
                  </a:txBody>
                  <a:tcPr marL="7206" marR="7206" marT="72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49083">
                <a:tc>
                  <a:txBody>
                    <a:bodyPr/>
                    <a:lstStyle/>
                    <a:p>
                      <a:pPr algn="l" fontAlgn="ctr"/>
                      <a:r>
                        <a:rPr lang="en-US" sz="1200" b="0" i="0" u="none" strike="noStrike">
                          <a:solidFill>
                            <a:srgbClr val="000000"/>
                          </a:solidFill>
                          <a:latin typeface="Verdana"/>
                        </a:rPr>
                        <a:t>Function:</a:t>
                      </a:r>
                    </a:p>
                  </a:txBody>
                  <a:tcPr marL="7206" marR="7206" marT="72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latin typeface="Verdana"/>
                        </a:rPr>
                        <a:t>If the tested object is null, returns null.</a:t>
                      </a:r>
                    </a:p>
                  </a:txBody>
                  <a:tcPr marL="7206" marR="7206" marT="72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49083">
                <a:tc>
                  <a:txBody>
                    <a:bodyPr/>
                    <a:lstStyle/>
                    <a:p>
                      <a:pPr algn="l" fontAlgn="ctr"/>
                      <a:r>
                        <a:rPr lang="en-US" sz="1200" b="0" i="0" u="none" strike="noStrike" dirty="0">
                          <a:solidFill>
                            <a:srgbClr val="000000"/>
                          </a:solidFill>
                          <a:latin typeface="Verdana"/>
                        </a:rPr>
                        <a:t>SIZE</a:t>
                      </a:r>
                    </a:p>
                  </a:txBody>
                  <a:tcPr marL="7206" marR="7206" marT="72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dirty="0">
                          <a:solidFill>
                            <a:srgbClr val="000000"/>
                          </a:solidFill>
                          <a:latin typeface="Verdana"/>
                        </a:rPr>
                        <a:t> </a:t>
                      </a:r>
                    </a:p>
                  </a:txBody>
                  <a:tcPr marL="7206" marR="7206" marT="72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xmlns="" val="31830379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owchart: Process 7"/>
          <p:cNvSpPr/>
          <p:nvPr/>
        </p:nvSpPr>
        <p:spPr bwMode="auto">
          <a:xfrm>
            <a:off x="609600" y="5867400"/>
            <a:ext cx="5562600" cy="381000"/>
          </a:xfrm>
          <a:prstGeom prst="flowChartProcess">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US" sz="1600" i="0" u="none" strike="noStrike" cap="none" normalizeH="0" baseline="0" dirty="0" smtClean="0">
              <a:ln>
                <a:noFill/>
              </a:ln>
              <a:solidFill>
                <a:schemeClr val="tx2">
                  <a:lumMod val="50000"/>
                </a:schemeClr>
              </a:solidFill>
              <a:effectLst/>
              <a:latin typeface="+mn-lt"/>
              <a:cs typeface="Arial" charset="0"/>
            </a:endParaRPr>
          </a:p>
        </p:txBody>
      </p:sp>
      <p:sp>
        <p:nvSpPr>
          <p:cNvPr id="7" name="Rectangle 6"/>
          <p:cNvSpPr/>
          <p:nvPr/>
        </p:nvSpPr>
        <p:spPr bwMode="auto">
          <a:xfrm>
            <a:off x="533400" y="4800600"/>
            <a:ext cx="5410200" cy="3810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US" sz="1600" i="0" u="none" strike="noStrike" cap="none" normalizeH="0" baseline="0" dirty="0" smtClean="0">
              <a:ln>
                <a:noFill/>
              </a:ln>
              <a:solidFill>
                <a:schemeClr val="tx2">
                  <a:lumMod val="50000"/>
                </a:schemeClr>
              </a:solidFill>
              <a:effectLst/>
              <a:latin typeface="+mn-lt"/>
              <a:cs typeface="Arial" charset="0"/>
            </a:endParaRPr>
          </a:p>
        </p:txBody>
      </p:sp>
      <p:sp>
        <p:nvSpPr>
          <p:cNvPr id="6" name="Rectangle 5"/>
          <p:cNvSpPr/>
          <p:nvPr/>
        </p:nvSpPr>
        <p:spPr bwMode="auto">
          <a:xfrm>
            <a:off x="533400" y="3810000"/>
            <a:ext cx="5334000" cy="4572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US" sz="1600" i="0" u="none" strike="noStrike" cap="none" normalizeH="0" baseline="0" dirty="0" smtClean="0">
              <a:ln>
                <a:noFill/>
              </a:ln>
              <a:solidFill>
                <a:schemeClr val="tx2">
                  <a:lumMod val="50000"/>
                </a:schemeClr>
              </a:solidFill>
              <a:effectLst/>
              <a:latin typeface="+mn-lt"/>
              <a:cs typeface="Arial" charset="0"/>
            </a:endParaRPr>
          </a:p>
        </p:txBody>
      </p:sp>
      <p:sp>
        <p:nvSpPr>
          <p:cNvPr id="5" name="Rectangle 4"/>
          <p:cNvSpPr/>
          <p:nvPr/>
        </p:nvSpPr>
        <p:spPr bwMode="auto">
          <a:xfrm>
            <a:off x="457200" y="1600200"/>
            <a:ext cx="6400800" cy="1828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US" sz="1600" i="0" u="none" strike="noStrike" cap="none" normalizeH="0" baseline="0" dirty="0" smtClean="0">
              <a:ln>
                <a:noFill/>
              </a:ln>
              <a:solidFill>
                <a:schemeClr val="tx2">
                  <a:lumMod val="50000"/>
                </a:schemeClr>
              </a:solidFill>
              <a:effectLst/>
              <a:latin typeface="+mn-lt"/>
              <a:cs typeface="Arial" charset="0"/>
            </a:endParaRPr>
          </a:p>
        </p:txBody>
      </p:sp>
      <p:sp>
        <p:nvSpPr>
          <p:cNvPr id="2" name="Title 1"/>
          <p:cNvSpPr>
            <a:spLocks noGrp="1"/>
          </p:cNvSpPr>
          <p:nvPr>
            <p:ph type="title"/>
          </p:nvPr>
        </p:nvSpPr>
        <p:spPr/>
        <p:txBody>
          <a:bodyPr/>
          <a:lstStyle/>
          <a:p>
            <a:r>
              <a:rPr lang="en-US" dirty="0" smtClean="0"/>
              <a:t>Arithmetic Comparison Operators - Examples</a:t>
            </a:r>
            <a:endParaRPr lang="en-US" dirty="0"/>
          </a:p>
        </p:txBody>
      </p:sp>
      <p:sp>
        <p:nvSpPr>
          <p:cNvPr id="3" name="Content Placeholder 2"/>
          <p:cNvSpPr>
            <a:spLocks noGrp="1"/>
          </p:cNvSpPr>
          <p:nvPr>
            <p:ph idx="1"/>
          </p:nvPr>
        </p:nvSpPr>
        <p:spPr>
          <a:xfrm>
            <a:off x="304800" y="1219200"/>
            <a:ext cx="9223376" cy="4438649"/>
          </a:xfrm>
        </p:spPr>
        <p:txBody>
          <a:bodyPr/>
          <a:lstStyle/>
          <a:p>
            <a:r>
              <a:rPr lang="en-US" dirty="0" smtClean="0"/>
              <a:t>Example the modulo operator is used with fields f1 and f2.</a:t>
            </a:r>
          </a:p>
          <a:p>
            <a:pPr lvl="2">
              <a:buNone/>
            </a:pPr>
            <a:r>
              <a:rPr lang="en-US" dirty="0" smtClean="0"/>
              <a:t>grunt &gt;X = FOREACH A GENERATE f1, f2, f1%f2;</a:t>
            </a:r>
          </a:p>
          <a:p>
            <a:pPr lvl="2">
              <a:buNone/>
            </a:pPr>
            <a:endParaRPr lang="en-US" dirty="0" smtClean="0"/>
          </a:p>
          <a:p>
            <a:pPr lvl="2">
              <a:buNone/>
            </a:pPr>
            <a:r>
              <a:rPr lang="en-US" dirty="0" smtClean="0"/>
              <a:t>grunt&gt; DUMP X;</a:t>
            </a:r>
          </a:p>
          <a:p>
            <a:pPr lvl="3">
              <a:buNone/>
            </a:pPr>
            <a:r>
              <a:rPr lang="en-US" dirty="0" smtClean="0"/>
              <a:t>(10,1,0)</a:t>
            </a:r>
          </a:p>
          <a:p>
            <a:pPr lvl="3">
              <a:buNone/>
            </a:pPr>
            <a:r>
              <a:rPr lang="en-US" dirty="0" smtClean="0"/>
              <a:t>(10,3,1)</a:t>
            </a:r>
          </a:p>
          <a:p>
            <a:pPr lvl="3">
              <a:buNone/>
            </a:pPr>
            <a:r>
              <a:rPr lang="en-US" dirty="0" smtClean="0"/>
              <a:t>(10,6,4)</a:t>
            </a:r>
          </a:p>
          <a:p>
            <a:pPr lvl="3">
              <a:buNone/>
            </a:pPr>
            <a:endParaRPr lang="en-US" dirty="0" smtClean="0"/>
          </a:p>
          <a:p>
            <a:pPr marL="228600" lvl="3">
              <a:spcAft>
                <a:spcPts val="600"/>
              </a:spcAft>
              <a:buFont typeface="Wingdings" pitchFamily="2" charset="2"/>
              <a:buChar char="§"/>
            </a:pPr>
            <a:r>
              <a:rPr lang="en-US" sz="2000" dirty="0" smtClean="0"/>
              <a:t>Example: numeric</a:t>
            </a:r>
          </a:p>
          <a:p>
            <a:pPr lvl="2">
              <a:buNone/>
            </a:pPr>
            <a:r>
              <a:rPr lang="en-US" i="1" dirty="0" smtClean="0"/>
              <a:t>grunt &gt; X = FILTER A BY (f1 == 8);</a:t>
            </a:r>
          </a:p>
          <a:p>
            <a:pPr lvl="2">
              <a:buNone/>
            </a:pPr>
            <a:endParaRPr lang="en-US" i="1" dirty="0" smtClean="0"/>
          </a:p>
          <a:p>
            <a:pPr marL="228600" lvl="3">
              <a:spcAft>
                <a:spcPts val="600"/>
              </a:spcAft>
              <a:buFont typeface="Wingdings" pitchFamily="2" charset="2"/>
              <a:buChar char="§"/>
            </a:pPr>
            <a:r>
              <a:rPr lang="en-US" sz="2000" dirty="0" smtClean="0"/>
              <a:t>Example: string</a:t>
            </a:r>
          </a:p>
          <a:p>
            <a:pPr lvl="2">
              <a:buNone/>
            </a:pPr>
            <a:r>
              <a:rPr lang="en-US" i="1" dirty="0" smtClean="0"/>
              <a:t>Grunt &gt; X = FILTER A BY (f2 == 'apache');</a:t>
            </a:r>
          </a:p>
          <a:p>
            <a:pPr marL="228600" lvl="3">
              <a:spcAft>
                <a:spcPts val="600"/>
              </a:spcAft>
              <a:buFont typeface="Wingdings" pitchFamily="2" charset="2"/>
              <a:buChar char="§"/>
            </a:pPr>
            <a:endParaRPr lang="en-US" sz="2000" dirty="0" smtClean="0"/>
          </a:p>
          <a:p>
            <a:pPr marL="228600" lvl="3">
              <a:spcAft>
                <a:spcPts val="600"/>
              </a:spcAft>
              <a:buFont typeface="Wingdings" pitchFamily="2" charset="2"/>
              <a:buChar char="§"/>
            </a:pPr>
            <a:r>
              <a:rPr lang="en-US" sz="2000" dirty="0" smtClean="0"/>
              <a:t>Example: matches</a:t>
            </a:r>
          </a:p>
          <a:p>
            <a:pPr lvl="2">
              <a:buNone/>
            </a:pPr>
            <a:r>
              <a:rPr lang="en-US" i="1" dirty="0" smtClean="0"/>
              <a:t>Grunt &gt; X = FILTER A BY (f1 matches '.*apache.*');</a:t>
            </a:r>
          </a:p>
        </p:txBody>
      </p:sp>
    </p:spTree>
    <p:extLst>
      <p:ext uri="{BB962C8B-B14F-4D97-AF65-F5344CB8AC3E}">
        <p14:creationId xmlns:p14="http://schemas.microsoft.com/office/powerpoint/2010/main" xmlns="" val="35051119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381000" y="4953000"/>
            <a:ext cx="5715000" cy="4572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US" sz="1600" i="0" u="none" strike="noStrike" cap="none" normalizeH="0" baseline="0" dirty="0" smtClean="0">
              <a:ln>
                <a:noFill/>
              </a:ln>
              <a:solidFill>
                <a:schemeClr val="tx2">
                  <a:lumMod val="50000"/>
                </a:schemeClr>
              </a:solidFill>
              <a:effectLst/>
              <a:latin typeface="+mn-lt"/>
              <a:cs typeface="Arial" charset="0"/>
            </a:endParaRPr>
          </a:p>
        </p:txBody>
      </p:sp>
      <p:sp>
        <p:nvSpPr>
          <p:cNvPr id="6" name="Rectangle 5"/>
          <p:cNvSpPr/>
          <p:nvPr/>
        </p:nvSpPr>
        <p:spPr bwMode="auto">
          <a:xfrm>
            <a:off x="381000" y="3810000"/>
            <a:ext cx="5715000" cy="4572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US" sz="1600" i="0" u="none" strike="noStrike" cap="none" normalizeH="0" baseline="0" dirty="0" smtClean="0">
              <a:ln>
                <a:noFill/>
              </a:ln>
              <a:solidFill>
                <a:schemeClr val="tx2">
                  <a:lumMod val="50000"/>
                </a:schemeClr>
              </a:solidFill>
              <a:effectLst/>
              <a:latin typeface="+mn-lt"/>
              <a:cs typeface="Arial" charset="0"/>
            </a:endParaRPr>
          </a:p>
        </p:txBody>
      </p:sp>
      <p:sp>
        <p:nvSpPr>
          <p:cNvPr id="5" name="Rectangle 4"/>
          <p:cNvSpPr/>
          <p:nvPr/>
        </p:nvSpPr>
        <p:spPr bwMode="auto">
          <a:xfrm>
            <a:off x="457200" y="2667000"/>
            <a:ext cx="3810000" cy="4572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US" sz="1600" i="0" u="none" strike="noStrike" cap="none" normalizeH="0" baseline="0" dirty="0" smtClean="0">
              <a:ln>
                <a:noFill/>
              </a:ln>
              <a:solidFill>
                <a:schemeClr val="tx2">
                  <a:lumMod val="50000"/>
                </a:schemeClr>
              </a:solidFill>
              <a:effectLst/>
              <a:latin typeface="+mn-lt"/>
              <a:cs typeface="Arial" charset="0"/>
            </a:endParaRPr>
          </a:p>
        </p:txBody>
      </p:sp>
      <p:sp>
        <p:nvSpPr>
          <p:cNvPr id="2" name="Title 1"/>
          <p:cNvSpPr>
            <a:spLocks noGrp="1"/>
          </p:cNvSpPr>
          <p:nvPr>
            <p:ph type="title"/>
          </p:nvPr>
        </p:nvSpPr>
        <p:spPr/>
        <p:txBody>
          <a:bodyPr/>
          <a:lstStyle/>
          <a:p>
            <a:r>
              <a:rPr lang="en-US" dirty="0" smtClean="0"/>
              <a:t>Expressions</a:t>
            </a:r>
            <a:endParaRPr lang="en-US" dirty="0"/>
          </a:p>
        </p:txBody>
      </p:sp>
      <p:sp>
        <p:nvSpPr>
          <p:cNvPr id="3" name="Content Placeholder 2"/>
          <p:cNvSpPr>
            <a:spLocks noGrp="1"/>
          </p:cNvSpPr>
          <p:nvPr>
            <p:ph idx="1"/>
          </p:nvPr>
        </p:nvSpPr>
        <p:spPr>
          <a:xfrm>
            <a:off x="304800" y="1219200"/>
            <a:ext cx="9223376" cy="4438649"/>
          </a:xfrm>
        </p:spPr>
        <p:txBody>
          <a:bodyPr/>
          <a:lstStyle/>
          <a:p>
            <a:r>
              <a:rPr lang="en-US" dirty="0" smtClean="0"/>
              <a:t>Expressions are language constructs used with the FILTER, FOREACH, GROUP, and SPLIT operators as well as the </a:t>
            </a:r>
            <a:r>
              <a:rPr lang="en-US" dirty="0" err="1" smtClean="0"/>
              <a:t>eval</a:t>
            </a:r>
            <a:r>
              <a:rPr lang="en-US" dirty="0" smtClean="0"/>
              <a:t> functions.</a:t>
            </a:r>
          </a:p>
          <a:p>
            <a:endParaRPr lang="en-US" dirty="0" smtClean="0"/>
          </a:p>
          <a:p>
            <a:r>
              <a:rPr lang="en-US" dirty="0" smtClean="0"/>
              <a:t>Example of an arithmetic expression:</a:t>
            </a:r>
          </a:p>
          <a:p>
            <a:pPr>
              <a:buNone/>
            </a:pPr>
            <a:r>
              <a:rPr lang="en-US" dirty="0" smtClean="0"/>
              <a:t>	</a:t>
            </a:r>
            <a:r>
              <a:rPr lang="en-US" i="1" dirty="0" smtClean="0"/>
              <a:t>X = GROUP A BY f2*f3;</a:t>
            </a:r>
          </a:p>
          <a:p>
            <a:endParaRPr lang="en-US" dirty="0" smtClean="0"/>
          </a:p>
          <a:p>
            <a:r>
              <a:rPr lang="en-US" dirty="0" smtClean="0"/>
              <a:t>An Example of a string expression: </a:t>
            </a:r>
            <a:r>
              <a:rPr lang="en-US" sz="1600" i="1" dirty="0" smtClean="0"/>
              <a:t>Note a and b are both </a:t>
            </a:r>
            <a:r>
              <a:rPr lang="en-US" sz="1600" i="1" dirty="0" err="1" smtClean="0"/>
              <a:t>chararrays</a:t>
            </a:r>
            <a:r>
              <a:rPr lang="en-US" sz="1600" i="1" dirty="0" smtClean="0"/>
              <a:t>:</a:t>
            </a:r>
            <a:endParaRPr lang="en-US" i="1" dirty="0" smtClean="0"/>
          </a:p>
          <a:p>
            <a:pPr>
              <a:buNone/>
            </a:pPr>
            <a:r>
              <a:rPr lang="en-US" dirty="0" smtClean="0"/>
              <a:t>	</a:t>
            </a:r>
            <a:r>
              <a:rPr lang="en-US" i="1" dirty="0" smtClean="0"/>
              <a:t>X = FOREACH A GENERATE CONCAT(</a:t>
            </a:r>
            <a:r>
              <a:rPr lang="en-US" i="1" dirty="0" err="1" smtClean="0"/>
              <a:t>a,b</a:t>
            </a:r>
            <a:r>
              <a:rPr lang="en-US" i="1" dirty="0" smtClean="0"/>
              <a:t>);</a:t>
            </a:r>
          </a:p>
          <a:p>
            <a:endParaRPr lang="en-US" dirty="0" smtClean="0"/>
          </a:p>
          <a:p>
            <a:r>
              <a:rPr lang="en-US" dirty="0" smtClean="0"/>
              <a:t>Example of A </a:t>
            </a:r>
            <a:r>
              <a:rPr lang="en-US" dirty="0" err="1" smtClean="0"/>
              <a:t>boolean</a:t>
            </a:r>
            <a:r>
              <a:rPr lang="en-US" dirty="0" smtClean="0"/>
              <a:t> expression:</a:t>
            </a:r>
          </a:p>
          <a:p>
            <a:pPr>
              <a:buNone/>
            </a:pPr>
            <a:r>
              <a:rPr lang="en-US" dirty="0" smtClean="0"/>
              <a:t>	</a:t>
            </a:r>
            <a:r>
              <a:rPr lang="en-US" i="1" dirty="0" smtClean="0"/>
              <a:t>X = FILTER A BY (f1==8) OR (NOT (f2+f3 &gt; f1));</a:t>
            </a:r>
            <a:endParaRPr lang="en-US" i="1" dirty="0"/>
          </a:p>
        </p:txBody>
      </p:sp>
    </p:spTree>
    <p:extLst>
      <p:ext uri="{BB962C8B-B14F-4D97-AF65-F5344CB8AC3E}">
        <p14:creationId xmlns:p14="http://schemas.microsoft.com/office/powerpoint/2010/main" xmlns="" val="35531522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609600" y="5410200"/>
            <a:ext cx="4343400" cy="8382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US" sz="1600" i="0" u="none" strike="noStrike" cap="none" normalizeH="0" baseline="0" dirty="0" smtClean="0">
              <a:ln>
                <a:noFill/>
              </a:ln>
              <a:solidFill>
                <a:schemeClr val="tx2">
                  <a:lumMod val="50000"/>
                </a:schemeClr>
              </a:solidFill>
              <a:effectLst/>
              <a:latin typeface="+mn-lt"/>
              <a:cs typeface="Arial" charset="0"/>
            </a:endParaRPr>
          </a:p>
        </p:txBody>
      </p:sp>
      <p:sp>
        <p:nvSpPr>
          <p:cNvPr id="2" name="Title 1"/>
          <p:cNvSpPr>
            <a:spLocks noGrp="1"/>
          </p:cNvSpPr>
          <p:nvPr>
            <p:ph type="title"/>
          </p:nvPr>
        </p:nvSpPr>
        <p:spPr/>
        <p:txBody>
          <a:bodyPr/>
          <a:lstStyle/>
          <a:p>
            <a:r>
              <a:rPr lang="en-US" dirty="0" smtClean="0"/>
              <a:t>Nulls and Load Functions</a:t>
            </a:r>
            <a:endParaRPr lang="en-US" dirty="0"/>
          </a:p>
        </p:txBody>
      </p:sp>
      <p:sp>
        <p:nvSpPr>
          <p:cNvPr id="3" name="Content Placeholder 2"/>
          <p:cNvSpPr>
            <a:spLocks noGrp="1"/>
          </p:cNvSpPr>
          <p:nvPr>
            <p:ph idx="1"/>
          </p:nvPr>
        </p:nvSpPr>
        <p:spPr>
          <a:xfrm>
            <a:off x="304800" y="1371600"/>
            <a:ext cx="9223376" cy="4438649"/>
          </a:xfrm>
        </p:spPr>
        <p:txBody>
          <a:bodyPr/>
          <a:lstStyle/>
          <a:p>
            <a:r>
              <a:rPr lang="en-US" dirty="0" smtClean="0"/>
              <a:t>nulls can occur naturally in the data. If nulls are part of the data, it is the responsibility of the load function to handle them correctly.</a:t>
            </a:r>
          </a:p>
          <a:p>
            <a:endParaRPr lang="en-US" dirty="0" smtClean="0"/>
          </a:p>
          <a:p>
            <a:r>
              <a:rPr lang="en-US" dirty="0" smtClean="0"/>
              <a:t>Pig Latin load functions (</a:t>
            </a:r>
            <a:r>
              <a:rPr lang="en-US" dirty="0" err="1" smtClean="0"/>
              <a:t>eg</a:t>
            </a:r>
            <a:r>
              <a:rPr lang="en-US" dirty="0" smtClean="0"/>
              <a:t>: PigStorage and </a:t>
            </a:r>
            <a:r>
              <a:rPr lang="en-US" dirty="0" err="1" smtClean="0"/>
              <a:t>TextLoader</a:t>
            </a:r>
            <a:r>
              <a:rPr lang="en-US" dirty="0" smtClean="0"/>
              <a:t>) produce null values wherever data is missing.</a:t>
            </a:r>
          </a:p>
          <a:p>
            <a:endParaRPr lang="en-US" dirty="0" smtClean="0"/>
          </a:p>
          <a:p>
            <a:r>
              <a:rPr lang="en-US" dirty="0" smtClean="0"/>
              <a:t>empty strings (</a:t>
            </a:r>
            <a:r>
              <a:rPr lang="en-US" dirty="0" err="1" smtClean="0"/>
              <a:t>chararrays</a:t>
            </a:r>
            <a:r>
              <a:rPr lang="en-US" dirty="0" smtClean="0"/>
              <a:t>) are not loaded; instead, they are replaced by nulls.</a:t>
            </a:r>
          </a:p>
          <a:p>
            <a:endParaRPr lang="en-US" dirty="0" smtClean="0"/>
          </a:p>
          <a:p>
            <a:r>
              <a:rPr lang="en-US" dirty="0" smtClean="0"/>
              <a:t>PigStorage is the default load function for the LOAD operator.</a:t>
            </a:r>
          </a:p>
          <a:p>
            <a:endParaRPr lang="en-US" dirty="0" smtClean="0"/>
          </a:p>
          <a:p>
            <a:r>
              <a:rPr lang="en-US" dirty="0" smtClean="0"/>
              <a:t>Example to filter with only not nulls </a:t>
            </a:r>
          </a:p>
          <a:p>
            <a:pPr lvl="2">
              <a:buNone/>
            </a:pPr>
            <a:r>
              <a:rPr lang="en-US" i="1" dirty="0" smtClean="0"/>
              <a:t>A = LOAD 'student' AS (name, age, </a:t>
            </a:r>
            <a:r>
              <a:rPr lang="en-US" i="1" dirty="0" err="1" smtClean="0"/>
              <a:t>gpa</a:t>
            </a:r>
            <a:r>
              <a:rPr lang="en-US" i="1" dirty="0" smtClean="0"/>
              <a:t>); </a:t>
            </a:r>
          </a:p>
          <a:p>
            <a:pPr lvl="2">
              <a:buNone/>
            </a:pPr>
            <a:r>
              <a:rPr lang="en-US" i="1" dirty="0" smtClean="0"/>
              <a:t>B = FILTER A BY name is not null;</a:t>
            </a:r>
            <a:endParaRPr lang="en-US" i="1" dirty="0"/>
          </a:p>
        </p:txBody>
      </p:sp>
    </p:spTree>
    <p:extLst>
      <p:ext uri="{BB962C8B-B14F-4D97-AF65-F5344CB8AC3E}">
        <p14:creationId xmlns:p14="http://schemas.microsoft.com/office/powerpoint/2010/main" xmlns="" val="1909623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Module Outline</a:t>
            </a:r>
            <a:endParaRPr lang="en-US" dirty="0"/>
          </a:p>
        </p:txBody>
      </p:sp>
      <p:sp>
        <p:nvSpPr>
          <p:cNvPr id="3" name="Content Placeholder 2"/>
          <p:cNvSpPr>
            <a:spLocks noGrp="1"/>
          </p:cNvSpPr>
          <p:nvPr>
            <p:ph sz="quarter" idx="10"/>
          </p:nvPr>
        </p:nvSpPr>
        <p:spPr>
          <a:xfrm>
            <a:off x="381000" y="914400"/>
            <a:ext cx="8915400" cy="4916487"/>
          </a:xfrm>
        </p:spPr>
        <p:txBody>
          <a:bodyPr/>
          <a:lstStyle/>
          <a:p>
            <a:pPr>
              <a:buFont typeface="Arial" pitchFamily="34" charset="0"/>
              <a:buChar char="•"/>
            </a:pPr>
            <a:r>
              <a:rPr lang="en-US" altLang="en-US" dirty="0" smtClean="0"/>
              <a:t>Referencing Schema </a:t>
            </a:r>
          </a:p>
          <a:p>
            <a:pPr>
              <a:buFont typeface="Arial" pitchFamily="34" charset="0"/>
              <a:buChar char="•"/>
            </a:pPr>
            <a:r>
              <a:rPr lang="en-US" altLang="en-US" dirty="0" smtClean="0"/>
              <a:t>Loading Data  with Schema and without schema</a:t>
            </a:r>
          </a:p>
          <a:p>
            <a:pPr>
              <a:buFont typeface="Arial" pitchFamily="34" charset="0"/>
              <a:buChar char="•"/>
            </a:pPr>
            <a:r>
              <a:rPr lang="en-US" altLang="en-US" dirty="0" smtClean="0"/>
              <a:t>Viewing Schema definition using DESCRIBE</a:t>
            </a:r>
          </a:p>
          <a:p>
            <a:pPr>
              <a:buFont typeface="Arial" pitchFamily="34" charset="0"/>
              <a:buChar char="•"/>
            </a:pPr>
            <a:r>
              <a:rPr lang="en-US" altLang="en-US" dirty="0" smtClean="0"/>
              <a:t>Data Sources: Files and Directories</a:t>
            </a:r>
          </a:p>
          <a:p>
            <a:pPr>
              <a:buFont typeface="Arial" pitchFamily="34" charset="0"/>
              <a:buChar char="•"/>
            </a:pPr>
            <a:r>
              <a:rPr lang="en-US" altLang="en-US" dirty="0" smtClean="0"/>
              <a:t>Viewing of Output using DUMP</a:t>
            </a:r>
          </a:p>
          <a:p>
            <a:pPr>
              <a:buFont typeface="Arial" pitchFamily="34" charset="0"/>
              <a:buChar char="•"/>
            </a:pPr>
            <a:r>
              <a:rPr lang="en-US" altLang="en-US" dirty="0" smtClean="0"/>
              <a:t>Storing Data using STORE</a:t>
            </a:r>
          </a:p>
          <a:p>
            <a:pPr>
              <a:buFont typeface="Arial" pitchFamily="34" charset="0"/>
              <a:buChar char="•"/>
            </a:pPr>
            <a:r>
              <a:rPr lang="en-US" altLang="en-US" dirty="0" smtClean="0"/>
              <a:t>Ordering Data using ORDER BY</a:t>
            </a:r>
          </a:p>
          <a:p>
            <a:pPr>
              <a:buFont typeface="Arial" pitchFamily="34" charset="0"/>
              <a:buChar char="•"/>
            </a:pPr>
            <a:r>
              <a:rPr lang="en-US" altLang="en-US" dirty="0" smtClean="0"/>
              <a:t>Viewing Limited data using LIMIT</a:t>
            </a:r>
          </a:p>
          <a:p>
            <a:pPr>
              <a:buFont typeface="Arial" pitchFamily="34" charset="0"/>
              <a:buChar char="•"/>
            </a:pPr>
            <a:r>
              <a:rPr lang="en-US" altLang="en-US" dirty="0" smtClean="0"/>
              <a:t>Loading Data with using </a:t>
            </a:r>
            <a:r>
              <a:rPr lang="en-US" altLang="en-US" dirty="0" err="1" smtClean="0"/>
              <a:t>PigStorage</a:t>
            </a:r>
            <a:r>
              <a:rPr lang="en-US" altLang="en-US" dirty="0" smtClean="0"/>
              <a:t> function </a:t>
            </a:r>
          </a:p>
          <a:p>
            <a:pPr>
              <a:buFont typeface="Arial" pitchFamily="34" charset="0"/>
              <a:buChar char="•"/>
            </a:pPr>
            <a:r>
              <a:rPr lang="en-US" altLang="en-US" dirty="0" smtClean="0"/>
              <a:t>Operators in Pig </a:t>
            </a:r>
          </a:p>
          <a:p>
            <a:pPr lvl="3">
              <a:buFont typeface="Arial" pitchFamily="34" charset="0"/>
              <a:buChar char="•"/>
            </a:pPr>
            <a:r>
              <a:rPr lang="en-US" altLang="en-US" sz="1800" dirty="0" smtClean="0"/>
              <a:t>Nulls and Operators</a:t>
            </a:r>
          </a:p>
          <a:p>
            <a:pPr lvl="3">
              <a:buFont typeface="Arial" pitchFamily="34" charset="0"/>
              <a:buChar char="•"/>
            </a:pPr>
            <a:r>
              <a:rPr lang="en-US" altLang="en-US" sz="1800" dirty="0" smtClean="0"/>
              <a:t>Arithmetic Comparison Operators - Examples</a:t>
            </a:r>
          </a:p>
          <a:p>
            <a:pPr lvl="3">
              <a:buFont typeface="Arial" pitchFamily="34" charset="0"/>
              <a:buChar char="•"/>
            </a:pPr>
            <a:r>
              <a:rPr lang="en-US" altLang="en-US" sz="1800" dirty="0" smtClean="0"/>
              <a:t>Expressions, Nulls and Load Functions</a:t>
            </a:r>
          </a:p>
          <a:p>
            <a:pPr lvl="3">
              <a:buFont typeface="Arial" pitchFamily="34" charset="0"/>
              <a:buChar char="•"/>
            </a:pPr>
            <a:r>
              <a:rPr lang="en-US" altLang="en-US" sz="1800" dirty="0" smtClean="0"/>
              <a:t>Nulls and Constants</a:t>
            </a:r>
          </a:p>
          <a:p>
            <a:pPr lvl="3">
              <a:buFont typeface="Arial" pitchFamily="34" charset="0"/>
              <a:buChar char="•"/>
            </a:pPr>
            <a:endParaRPr lang="en-US" altLang="en-US" sz="1800" dirty="0" smtClean="0"/>
          </a:p>
          <a:p>
            <a:pPr lvl="3">
              <a:buFont typeface="Arial" pitchFamily="34" charset="0"/>
              <a:buChar char="•"/>
            </a:pPr>
            <a:endParaRPr lang="en-US" altLang="en-US" sz="1800" dirty="0"/>
          </a:p>
        </p:txBody>
      </p:sp>
    </p:spTree>
    <p:extLst>
      <p:ext uri="{BB962C8B-B14F-4D97-AF65-F5344CB8AC3E}">
        <p14:creationId xmlns:p14="http://schemas.microsoft.com/office/powerpoint/2010/main" xmlns="" val="10404810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609600" y="5257800"/>
            <a:ext cx="4267200" cy="7620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US" sz="1600" i="0" u="none" strike="noStrike" cap="none" normalizeH="0" baseline="0" dirty="0" smtClean="0">
              <a:ln>
                <a:noFill/>
              </a:ln>
              <a:solidFill>
                <a:schemeClr val="tx2">
                  <a:lumMod val="50000"/>
                </a:schemeClr>
              </a:solidFill>
              <a:effectLst/>
              <a:latin typeface="+mn-lt"/>
              <a:cs typeface="Arial" charset="0"/>
            </a:endParaRPr>
          </a:p>
        </p:txBody>
      </p:sp>
      <p:sp>
        <p:nvSpPr>
          <p:cNvPr id="6" name="Rectangle 5"/>
          <p:cNvSpPr/>
          <p:nvPr/>
        </p:nvSpPr>
        <p:spPr bwMode="auto">
          <a:xfrm>
            <a:off x="609600" y="3962400"/>
            <a:ext cx="3886200" cy="8382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US" sz="1600" i="0" u="none" strike="noStrike" cap="none" normalizeH="0" baseline="0" dirty="0" smtClean="0">
              <a:ln>
                <a:noFill/>
              </a:ln>
              <a:solidFill>
                <a:schemeClr val="tx2">
                  <a:lumMod val="50000"/>
                </a:schemeClr>
              </a:solidFill>
              <a:effectLst/>
              <a:latin typeface="+mn-lt"/>
              <a:cs typeface="Arial" charset="0"/>
            </a:endParaRPr>
          </a:p>
        </p:txBody>
      </p:sp>
      <p:sp>
        <p:nvSpPr>
          <p:cNvPr id="5" name="Rectangle 4"/>
          <p:cNvSpPr/>
          <p:nvPr/>
        </p:nvSpPr>
        <p:spPr bwMode="auto">
          <a:xfrm>
            <a:off x="533400" y="2286000"/>
            <a:ext cx="4191000" cy="7620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US" sz="1600" i="0" u="none" strike="noStrike" cap="none" normalizeH="0" baseline="0" dirty="0" smtClean="0">
              <a:ln>
                <a:noFill/>
              </a:ln>
              <a:solidFill>
                <a:schemeClr val="tx2">
                  <a:lumMod val="50000"/>
                </a:schemeClr>
              </a:solidFill>
              <a:effectLst/>
              <a:latin typeface="+mn-lt"/>
              <a:cs typeface="Arial" charset="0"/>
            </a:endParaRPr>
          </a:p>
        </p:txBody>
      </p:sp>
      <p:sp>
        <p:nvSpPr>
          <p:cNvPr id="2" name="Title 1"/>
          <p:cNvSpPr>
            <a:spLocks noGrp="1"/>
          </p:cNvSpPr>
          <p:nvPr>
            <p:ph type="title"/>
          </p:nvPr>
        </p:nvSpPr>
        <p:spPr/>
        <p:txBody>
          <a:bodyPr/>
          <a:lstStyle/>
          <a:p>
            <a:r>
              <a:rPr lang="en-US" dirty="0" smtClean="0"/>
              <a:t>Nulls and Constants</a:t>
            </a:r>
            <a:endParaRPr lang="en-US" dirty="0"/>
          </a:p>
        </p:txBody>
      </p:sp>
      <p:sp>
        <p:nvSpPr>
          <p:cNvPr id="3" name="Content Placeholder 2"/>
          <p:cNvSpPr>
            <a:spLocks noGrp="1"/>
          </p:cNvSpPr>
          <p:nvPr>
            <p:ph idx="1"/>
          </p:nvPr>
        </p:nvSpPr>
        <p:spPr>
          <a:xfrm>
            <a:off x="304800" y="1219200"/>
            <a:ext cx="9372600" cy="5105399"/>
          </a:xfrm>
        </p:spPr>
        <p:txBody>
          <a:bodyPr/>
          <a:lstStyle/>
          <a:p>
            <a:r>
              <a:rPr lang="en-US" b="1" dirty="0" smtClean="0"/>
              <a:t>Nulls can be used as constant expressions in place of expressions of any type.</a:t>
            </a:r>
          </a:p>
          <a:p>
            <a:r>
              <a:rPr lang="en-US" b="1" dirty="0" smtClean="0"/>
              <a:t>Example:</a:t>
            </a:r>
          </a:p>
          <a:p>
            <a:pPr lvl="2">
              <a:buNone/>
            </a:pPr>
            <a:r>
              <a:rPr lang="en-US" b="1" i="1" dirty="0" smtClean="0"/>
              <a:t>A = LOAD 'data' AS (a, b, c).</a:t>
            </a:r>
          </a:p>
          <a:p>
            <a:pPr lvl="2">
              <a:buNone/>
            </a:pPr>
            <a:r>
              <a:rPr lang="en-US" b="1" i="1" dirty="0" smtClean="0"/>
              <a:t>B = FOREACH A GENERATE a, null</a:t>
            </a:r>
            <a:r>
              <a:rPr lang="en-US" b="1" dirty="0" smtClean="0"/>
              <a:t>;</a:t>
            </a:r>
          </a:p>
          <a:p>
            <a:pPr lvl="2">
              <a:buNone/>
            </a:pPr>
            <a:endParaRPr lang="en-US" b="1" dirty="0" smtClean="0"/>
          </a:p>
          <a:p>
            <a:r>
              <a:rPr lang="en-US" b="1" dirty="0" smtClean="0"/>
              <a:t>null constants can be implicitly or explicitly cast.</a:t>
            </a:r>
          </a:p>
          <a:p>
            <a:pPr lvl="1"/>
            <a:r>
              <a:rPr lang="en-US" dirty="0" smtClean="0"/>
              <a:t>Example both a and null will be implicitly cast to double.</a:t>
            </a:r>
          </a:p>
          <a:p>
            <a:pPr lvl="2">
              <a:buNone/>
            </a:pPr>
            <a:r>
              <a:rPr lang="en-US" b="1" i="1" dirty="0" smtClean="0"/>
              <a:t>A = LOAD 'data' AS (a, b, c).</a:t>
            </a:r>
          </a:p>
          <a:p>
            <a:pPr lvl="2">
              <a:buNone/>
            </a:pPr>
            <a:r>
              <a:rPr lang="en-US" b="1" i="1" dirty="0" smtClean="0"/>
              <a:t>B = FOREACH A GENERATE a + null;</a:t>
            </a:r>
          </a:p>
          <a:p>
            <a:pPr lvl="2">
              <a:buNone/>
            </a:pPr>
            <a:endParaRPr lang="en-US" b="1" i="1" dirty="0" smtClean="0"/>
          </a:p>
          <a:p>
            <a:pPr lvl="1"/>
            <a:r>
              <a:rPr lang="en-US" dirty="0" smtClean="0"/>
              <a:t>Example to show both a and null will be cast to </a:t>
            </a:r>
            <a:r>
              <a:rPr lang="en-US" dirty="0" err="1" smtClean="0"/>
              <a:t>int</a:t>
            </a:r>
            <a:r>
              <a:rPr lang="en-US" dirty="0" smtClean="0"/>
              <a:t>, a implicitly, and null explicitly.</a:t>
            </a:r>
          </a:p>
          <a:p>
            <a:pPr lvl="2">
              <a:buNone/>
            </a:pPr>
            <a:r>
              <a:rPr lang="en-US" b="1" i="1" dirty="0" smtClean="0"/>
              <a:t>A = LOAD 'data' AS (a, b, c).</a:t>
            </a:r>
          </a:p>
          <a:p>
            <a:pPr lvl="2">
              <a:buNone/>
            </a:pPr>
            <a:r>
              <a:rPr lang="en-US" b="1" i="1" dirty="0" smtClean="0"/>
              <a:t>B = FOREACH A GENERATE a + (</a:t>
            </a:r>
            <a:r>
              <a:rPr lang="en-US" b="1" i="1" dirty="0" err="1" smtClean="0"/>
              <a:t>int</a:t>
            </a:r>
            <a:r>
              <a:rPr lang="en-US" b="1" i="1" dirty="0" smtClean="0"/>
              <a:t>)null;</a:t>
            </a:r>
          </a:p>
        </p:txBody>
      </p:sp>
    </p:spTree>
    <p:extLst>
      <p:ext uri="{BB962C8B-B14F-4D97-AF65-F5344CB8AC3E}">
        <p14:creationId xmlns:p14="http://schemas.microsoft.com/office/powerpoint/2010/main" xmlns="" val="24465215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That Produce Nulls</a:t>
            </a:r>
            <a:endParaRPr lang="en-US" dirty="0"/>
          </a:p>
        </p:txBody>
      </p:sp>
      <p:sp>
        <p:nvSpPr>
          <p:cNvPr id="3" name="Content Placeholder 2"/>
          <p:cNvSpPr>
            <a:spLocks noGrp="1"/>
          </p:cNvSpPr>
          <p:nvPr>
            <p:ph idx="1"/>
          </p:nvPr>
        </p:nvSpPr>
        <p:spPr>
          <a:xfrm>
            <a:off x="304800" y="1295400"/>
            <a:ext cx="9223376" cy="4438649"/>
          </a:xfrm>
        </p:spPr>
        <p:txBody>
          <a:bodyPr/>
          <a:lstStyle/>
          <a:p>
            <a:r>
              <a:rPr lang="en-US" dirty="0" smtClean="0"/>
              <a:t>The Following operations can produce null values:</a:t>
            </a:r>
          </a:p>
          <a:p>
            <a:pPr lvl="1"/>
            <a:r>
              <a:rPr lang="en-US" dirty="0" smtClean="0"/>
              <a:t>Division by zero</a:t>
            </a:r>
          </a:p>
          <a:p>
            <a:pPr lvl="1"/>
            <a:endParaRPr lang="en-US" dirty="0" smtClean="0"/>
          </a:p>
          <a:p>
            <a:pPr lvl="1"/>
            <a:r>
              <a:rPr lang="en-US" dirty="0" smtClean="0"/>
              <a:t>Returns from user defined functions (UDFs)</a:t>
            </a:r>
          </a:p>
          <a:p>
            <a:pPr lvl="1"/>
            <a:endParaRPr lang="en-US" dirty="0" smtClean="0"/>
          </a:p>
          <a:p>
            <a:pPr lvl="1"/>
            <a:r>
              <a:rPr lang="en-US" dirty="0" smtClean="0"/>
              <a:t>Dereferencing a field that does not exist.</a:t>
            </a:r>
          </a:p>
          <a:p>
            <a:pPr lvl="1"/>
            <a:endParaRPr lang="en-US" dirty="0" smtClean="0"/>
          </a:p>
          <a:p>
            <a:pPr lvl="1"/>
            <a:r>
              <a:rPr lang="en-US" dirty="0" smtClean="0"/>
              <a:t>Dereferencing a key that does not exist in a map. </a:t>
            </a:r>
          </a:p>
          <a:p>
            <a:pPr lvl="2"/>
            <a:r>
              <a:rPr lang="en-US" dirty="0" err="1" smtClean="0"/>
              <a:t>Eg:e</a:t>
            </a:r>
            <a:r>
              <a:rPr lang="en-US" dirty="0" smtClean="0"/>
              <a:t>, given a map, info, containing [</a:t>
            </a:r>
            <a:r>
              <a:rPr lang="en-US" dirty="0" err="1" smtClean="0"/>
              <a:t>name#john</a:t>
            </a:r>
            <a:r>
              <a:rPr lang="en-US" dirty="0" smtClean="0"/>
              <a:t>, phone#5551212] if a user tries to use </a:t>
            </a:r>
            <a:r>
              <a:rPr lang="en-US" dirty="0" err="1" smtClean="0"/>
              <a:t>info#address</a:t>
            </a:r>
            <a:r>
              <a:rPr lang="en-US" dirty="0" smtClean="0"/>
              <a:t> a null is returned.</a:t>
            </a:r>
          </a:p>
          <a:p>
            <a:pPr lvl="2"/>
            <a:endParaRPr lang="en-US" dirty="0" smtClean="0"/>
          </a:p>
          <a:p>
            <a:pPr lvl="1"/>
            <a:r>
              <a:rPr lang="en-US" dirty="0" smtClean="0"/>
              <a:t>Accessing a field that does not exist in a </a:t>
            </a:r>
            <a:r>
              <a:rPr lang="en-US" dirty="0" err="1" smtClean="0"/>
              <a:t>tuple</a:t>
            </a:r>
            <a:r>
              <a:rPr lang="en-US" dirty="0" smtClean="0"/>
              <a:t>.</a:t>
            </a:r>
            <a:endParaRPr lang="en-US" dirty="0"/>
          </a:p>
        </p:txBody>
      </p:sp>
    </p:spTree>
    <p:extLst>
      <p:ext uri="{BB962C8B-B14F-4D97-AF65-F5344CB8AC3E}">
        <p14:creationId xmlns:p14="http://schemas.microsoft.com/office/powerpoint/2010/main" xmlns="" val="20825338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381000" y="4648200"/>
            <a:ext cx="2895600" cy="5334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US" sz="1600" i="0" u="none" strike="noStrike" cap="none" normalizeH="0" baseline="0" dirty="0" smtClean="0">
              <a:ln>
                <a:noFill/>
              </a:ln>
              <a:solidFill>
                <a:schemeClr val="tx2">
                  <a:lumMod val="50000"/>
                </a:schemeClr>
              </a:solidFill>
              <a:effectLst/>
              <a:latin typeface="+mn-lt"/>
              <a:cs typeface="Arial" charset="0"/>
            </a:endParaRPr>
          </a:p>
        </p:txBody>
      </p:sp>
      <p:sp>
        <p:nvSpPr>
          <p:cNvPr id="5" name="Rectangle 4"/>
          <p:cNvSpPr/>
          <p:nvPr/>
        </p:nvSpPr>
        <p:spPr bwMode="auto">
          <a:xfrm>
            <a:off x="381000" y="3276600"/>
            <a:ext cx="8458200" cy="11430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US" sz="1600" i="0" u="none" strike="noStrike" cap="none" normalizeH="0" baseline="0" dirty="0" smtClean="0">
              <a:ln>
                <a:noFill/>
              </a:ln>
              <a:solidFill>
                <a:schemeClr val="tx2">
                  <a:lumMod val="50000"/>
                </a:schemeClr>
              </a:solidFill>
              <a:effectLst/>
              <a:latin typeface="+mn-lt"/>
              <a:cs typeface="Arial" charset="0"/>
            </a:endParaRPr>
          </a:p>
        </p:txBody>
      </p:sp>
      <p:sp>
        <p:nvSpPr>
          <p:cNvPr id="2" name="Title 1"/>
          <p:cNvSpPr>
            <a:spLocks noGrp="1"/>
          </p:cNvSpPr>
          <p:nvPr>
            <p:ph type="title"/>
          </p:nvPr>
        </p:nvSpPr>
        <p:spPr/>
        <p:txBody>
          <a:bodyPr/>
          <a:lstStyle/>
          <a:p>
            <a:r>
              <a:rPr lang="en-US" dirty="0" smtClean="0"/>
              <a:t>Demo – Examples (1)</a:t>
            </a:r>
            <a:endParaRPr lang="en-US" dirty="0"/>
          </a:p>
        </p:txBody>
      </p:sp>
      <p:sp>
        <p:nvSpPr>
          <p:cNvPr id="3" name="Content Placeholder 2"/>
          <p:cNvSpPr>
            <a:spLocks noGrp="1"/>
          </p:cNvSpPr>
          <p:nvPr>
            <p:ph idx="1"/>
          </p:nvPr>
        </p:nvSpPr>
        <p:spPr>
          <a:xfrm>
            <a:off x="457200" y="1066800"/>
            <a:ext cx="9223376" cy="4438649"/>
          </a:xfrm>
        </p:spPr>
        <p:txBody>
          <a:bodyPr/>
          <a:lstStyle/>
          <a:p>
            <a:r>
              <a:rPr lang="en-US" dirty="0" smtClean="0"/>
              <a:t>Create below file and copy into HDFS:</a:t>
            </a:r>
          </a:p>
          <a:p>
            <a:pPr>
              <a:buNone/>
            </a:pPr>
            <a:r>
              <a:rPr lang="en-US" dirty="0" smtClean="0"/>
              <a:t>$ Cat &gt; student;</a:t>
            </a:r>
          </a:p>
          <a:p>
            <a:pPr lvl="1">
              <a:buNone/>
            </a:pPr>
            <a:r>
              <a:rPr lang="en-US" dirty="0" smtClean="0"/>
              <a:t>John	18	4.0</a:t>
            </a:r>
          </a:p>
          <a:p>
            <a:pPr lvl="1">
              <a:buNone/>
            </a:pPr>
            <a:r>
              <a:rPr lang="en-US" dirty="0" smtClean="0"/>
              <a:t>Mary	19   	3.8</a:t>
            </a:r>
          </a:p>
          <a:p>
            <a:pPr lvl="1">
              <a:buNone/>
            </a:pPr>
            <a:r>
              <a:rPr lang="en-US" dirty="0" smtClean="0"/>
              <a:t>Bill	20   	3.9</a:t>
            </a:r>
          </a:p>
          <a:p>
            <a:pPr lvl="1">
              <a:buNone/>
            </a:pPr>
            <a:r>
              <a:rPr lang="en-US" dirty="0" smtClean="0"/>
              <a:t>Joe	18   	3.8</a:t>
            </a:r>
          </a:p>
          <a:p>
            <a:pPr>
              <a:buNone/>
            </a:pPr>
            <a:r>
              <a:rPr lang="en-US" dirty="0" smtClean="0"/>
              <a:t>grunt&gt; A = LOAD 'student' AS (</a:t>
            </a:r>
            <a:r>
              <a:rPr lang="en-US" dirty="0" err="1" smtClean="0"/>
              <a:t>name:chararray</a:t>
            </a:r>
            <a:r>
              <a:rPr lang="en-US" dirty="0" smtClean="0"/>
              <a:t>, </a:t>
            </a:r>
            <a:r>
              <a:rPr lang="en-US" dirty="0" err="1" smtClean="0"/>
              <a:t>age:int</a:t>
            </a:r>
            <a:r>
              <a:rPr lang="en-US" dirty="0" smtClean="0"/>
              <a:t>, </a:t>
            </a:r>
            <a:r>
              <a:rPr lang="en-US" dirty="0" err="1" smtClean="0"/>
              <a:t>gpa:float</a:t>
            </a:r>
            <a:r>
              <a:rPr lang="en-US" dirty="0" smtClean="0"/>
              <a:t>);</a:t>
            </a:r>
          </a:p>
          <a:p>
            <a:pPr>
              <a:buNone/>
            </a:pPr>
            <a:r>
              <a:rPr lang="en-US" dirty="0" smtClean="0"/>
              <a:t>grunt&gt; DESCRIBE A;</a:t>
            </a:r>
          </a:p>
          <a:p>
            <a:pPr>
              <a:buNone/>
            </a:pPr>
            <a:r>
              <a:rPr lang="en-US" dirty="0" smtClean="0"/>
              <a:t>	A: {name: </a:t>
            </a:r>
            <a:r>
              <a:rPr lang="en-US" dirty="0" err="1" smtClean="0"/>
              <a:t>chararray,age</a:t>
            </a:r>
            <a:r>
              <a:rPr lang="en-US" dirty="0" smtClean="0"/>
              <a:t>: </a:t>
            </a:r>
            <a:r>
              <a:rPr lang="en-US" dirty="0" err="1" smtClean="0"/>
              <a:t>int,gpa</a:t>
            </a:r>
            <a:r>
              <a:rPr lang="en-US" dirty="0" smtClean="0"/>
              <a:t>: float}</a:t>
            </a:r>
          </a:p>
          <a:p>
            <a:pPr>
              <a:buNone/>
            </a:pPr>
            <a:endParaRPr lang="en-US" dirty="0" smtClean="0"/>
          </a:p>
          <a:p>
            <a:pPr>
              <a:buNone/>
            </a:pPr>
            <a:r>
              <a:rPr lang="en-US" dirty="0" smtClean="0"/>
              <a:t>grunt&gt; DUMP A;</a:t>
            </a:r>
          </a:p>
          <a:p>
            <a:pPr lvl="1">
              <a:buNone/>
            </a:pPr>
            <a:r>
              <a:rPr lang="en-US" sz="1600" dirty="0" smtClean="0"/>
              <a:t>(John,18,4.0F)</a:t>
            </a:r>
          </a:p>
          <a:p>
            <a:pPr lvl="1">
              <a:buNone/>
            </a:pPr>
            <a:r>
              <a:rPr lang="en-US" sz="1600" dirty="0" smtClean="0"/>
              <a:t>(Mary,19,3.8F)</a:t>
            </a:r>
          </a:p>
          <a:p>
            <a:pPr lvl="1">
              <a:buNone/>
            </a:pPr>
            <a:r>
              <a:rPr lang="en-US" sz="1600" dirty="0" smtClean="0"/>
              <a:t>(Bill,20,3.9F)</a:t>
            </a:r>
          </a:p>
          <a:p>
            <a:pPr lvl="1">
              <a:buNone/>
            </a:pPr>
            <a:r>
              <a:rPr lang="en-US" sz="1600" dirty="0" smtClean="0"/>
              <a:t>(Joe,18,3.8F)</a:t>
            </a:r>
            <a:endParaRPr lang="en-US" sz="1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57200" y="1981200"/>
            <a:ext cx="8077200" cy="35814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US" sz="1600" i="0" u="none" strike="noStrike" cap="none" normalizeH="0" baseline="0" dirty="0" smtClean="0">
              <a:ln>
                <a:noFill/>
              </a:ln>
              <a:solidFill>
                <a:schemeClr val="tx2">
                  <a:lumMod val="50000"/>
                </a:schemeClr>
              </a:solidFill>
              <a:effectLst/>
              <a:latin typeface="+mn-lt"/>
              <a:cs typeface="Arial" charset="0"/>
            </a:endParaRPr>
          </a:p>
        </p:txBody>
      </p:sp>
      <p:sp>
        <p:nvSpPr>
          <p:cNvPr id="2" name="Title 1"/>
          <p:cNvSpPr>
            <a:spLocks noGrp="1"/>
          </p:cNvSpPr>
          <p:nvPr>
            <p:ph type="title"/>
          </p:nvPr>
        </p:nvSpPr>
        <p:spPr/>
        <p:txBody>
          <a:bodyPr/>
          <a:lstStyle/>
          <a:p>
            <a:r>
              <a:rPr lang="en-US" dirty="0" smtClean="0"/>
              <a:t>Demo – Examples (2)</a:t>
            </a:r>
            <a:endParaRPr lang="en-US" dirty="0"/>
          </a:p>
        </p:txBody>
      </p:sp>
      <p:sp>
        <p:nvSpPr>
          <p:cNvPr id="3" name="Content Placeholder 2"/>
          <p:cNvSpPr>
            <a:spLocks noGrp="1"/>
          </p:cNvSpPr>
          <p:nvPr>
            <p:ph idx="1"/>
          </p:nvPr>
        </p:nvSpPr>
        <p:spPr>
          <a:xfrm>
            <a:off x="381000" y="1295400"/>
            <a:ext cx="9223376" cy="4438649"/>
          </a:xfrm>
        </p:spPr>
        <p:txBody>
          <a:bodyPr/>
          <a:lstStyle/>
          <a:p>
            <a:r>
              <a:rPr lang="en-US" dirty="0" smtClean="0"/>
              <a:t>Example field "</a:t>
            </a:r>
            <a:r>
              <a:rPr lang="en-US" dirty="0" err="1" smtClean="0"/>
              <a:t>gpa</a:t>
            </a:r>
            <a:r>
              <a:rPr lang="en-US" dirty="0" smtClean="0"/>
              <a:t>" will default to </a:t>
            </a:r>
            <a:r>
              <a:rPr lang="en-US" dirty="0" err="1" smtClean="0"/>
              <a:t>bytearray</a:t>
            </a:r>
            <a:r>
              <a:rPr lang="en-US" dirty="0" smtClean="0"/>
              <a:t> because no type is declared.</a:t>
            </a:r>
          </a:p>
          <a:p>
            <a:endParaRPr lang="en-US" dirty="0" smtClean="0"/>
          </a:p>
          <a:p>
            <a:pPr>
              <a:buNone/>
            </a:pPr>
            <a:r>
              <a:rPr lang="en-US" dirty="0" smtClean="0"/>
              <a:t>	</a:t>
            </a:r>
            <a:r>
              <a:rPr lang="en-US" i="1" dirty="0" smtClean="0"/>
              <a:t>grunt&gt; A = LOAD 'data' AS (</a:t>
            </a:r>
            <a:r>
              <a:rPr lang="en-US" i="1" dirty="0" err="1" smtClean="0"/>
              <a:t>name:chararray</a:t>
            </a:r>
            <a:r>
              <a:rPr lang="en-US" i="1" dirty="0" smtClean="0"/>
              <a:t>, </a:t>
            </a:r>
            <a:r>
              <a:rPr lang="en-US" i="1" dirty="0" err="1" smtClean="0"/>
              <a:t>age:int</a:t>
            </a:r>
            <a:r>
              <a:rPr lang="en-US" i="1" dirty="0" smtClean="0"/>
              <a:t>, </a:t>
            </a:r>
            <a:r>
              <a:rPr lang="en-US" i="1" dirty="0" err="1" smtClean="0"/>
              <a:t>gpa</a:t>
            </a:r>
            <a:r>
              <a:rPr lang="en-US" i="1" dirty="0" smtClean="0"/>
              <a:t>);</a:t>
            </a:r>
          </a:p>
          <a:p>
            <a:endParaRPr lang="en-US" dirty="0" smtClean="0"/>
          </a:p>
          <a:p>
            <a:pPr>
              <a:buNone/>
            </a:pPr>
            <a:r>
              <a:rPr lang="en-US" dirty="0" smtClean="0"/>
              <a:t>	</a:t>
            </a:r>
            <a:r>
              <a:rPr lang="en-US" i="1" dirty="0" smtClean="0"/>
              <a:t>grunt&gt; DESCRIBE A;</a:t>
            </a:r>
          </a:p>
          <a:p>
            <a:pPr>
              <a:buNone/>
            </a:pPr>
            <a:r>
              <a:rPr lang="en-US" dirty="0" smtClean="0"/>
              <a:t>		A: {name: </a:t>
            </a:r>
            <a:r>
              <a:rPr lang="en-US" dirty="0" err="1" smtClean="0"/>
              <a:t>chararray,age</a:t>
            </a:r>
            <a:r>
              <a:rPr lang="en-US" dirty="0" smtClean="0"/>
              <a:t>: </a:t>
            </a:r>
            <a:r>
              <a:rPr lang="en-US" dirty="0" err="1" smtClean="0"/>
              <a:t>int,gpa</a:t>
            </a:r>
            <a:r>
              <a:rPr lang="en-US" dirty="0" smtClean="0"/>
              <a:t>: </a:t>
            </a:r>
            <a:r>
              <a:rPr lang="en-US" dirty="0" err="1" smtClean="0"/>
              <a:t>bytearray</a:t>
            </a:r>
            <a:r>
              <a:rPr lang="en-US" dirty="0" smtClean="0"/>
              <a:t>}</a:t>
            </a:r>
          </a:p>
          <a:p>
            <a:pPr>
              <a:buNone/>
            </a:pPr>
            <a:r>
              <a:rPr lang="en-US" i="1" dirty="0" smtClean="0"/>
              <a:t>	grunt&gt; DUMP A;</a:t>
            </a:r>
          </a:p>
          <a:p>
            <a:pPr lvl="1">
              <a:buNone/>
            </a:pPr>
            <a:r>
              <a:rPr lang="en-US" dirty="0" smtClean="0"/>
              <a:t>(John,18,4.0)</a:t>
            </a:r>
          </a:p>
          <a:p>
            <a:pPr lvl="1">
              <a:buNone/>
            </a:pPr>
            <a:r>
              <a:rPr lang="en-US" dirty="0" smtClean="0"/>
              <a:t>(Mary,19,3.8)</a:t>
            </a:r>
          </a:p>
          <a:p>
            <a:pPr lvl="1">
              <a:buNone/>
            </a:pPr>
            <a:r>
              <a:rPr lang="en-US" dirty="0" smtClean="0"/>
              <a:t>(Bill,20,3.9)</a:t>
            </a:r>
          </a:p>
          <a:p>
            <a:pPr lvl="1">
              <a:buNone/>
            </a:pPr>
            <a:r>
              <a:rPr lang="en-US" dirty="0" smtClean="0"/>
              <a:t>(Joe,18,3.8)</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28600" y="2743200"/>
            <a:ext cx="9223376" cy="914400"/>
          </a:xfrm>
        </p:spPr>
        <p:txBody>
          <a:bodyPr/>
          <a:lstStyle/>
          <a:p>
            <a:pPr algn="ctr"/>
            <a:r>
              <a:rPr lang="en-US" sz="2800" b="0" dirty="0" smtClean="0">
                <a:solidFill>
                  <a:schemeClr val="tx1"/>
                </a:solidFill>
              </a:rPr>
              <a:t>Built in function for complex data</a:t>
            </a:r>
            <a:endParaRPr lang="en-US" sz="2800" b="0" dirty="0">
              <a:solidFill>
                <a:schemeClr val="tx1"/>
              </a:solidFill>
            </a:endParaRPr>
          </a:p>
        </p:txBody>
      </p:sp>
    </p:spTree>
    <p:extLst>
      <p:ext uri="{BB962C8B-B14F-4D97-AF65-F5344CB8AC3E}">
        <p14:creationId xmlns:p14="http://schemas.microsoft.com/office/powerpoint/2010/main" xmlns="" val="18679992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aggregate functions</a:t>
            </a:r>
            <a:endParaRPr lang="en-US" dirty="0"/>
          </a:p>
        </p:txBody>
      </p:sp>
      <p:sp>
        <p:nvSpPr>
          <p:cNvPr id="3" name="Content Placeholder 2"/>
          <p:cNvSpPr>
            <a:spLocks noGrp="1"/>
          </p:cNvSpPr>
          <p:nvPr>
            <p:ph idx="1"/>
          </p:nvPr>
        </p:nvSpPr>
        <p:spPr>
          <a:xfrm>
            <a:off x="381000" y="1371600"/>
            <a:ext cx="9223376" cy="4438649"/>
          </a:xfrm>
        </p:spPr>
        <p:txBody>
          <a:bodyPr/>
          <a:lstStyle/>
          <a:p>
            <a:r>
              <a:rPr lang="en-US" dirty="0" smtClean="0"/>
              <a:t>An aggregate function creates one output value from multiple input values </a:t>
            </a:r>
          </a:p>
          <a:p>
            <a:pPr lvl="1"/>
            <a:r>
              <a:rPr lang="en-US" dirty="0" smtClean="0"/>
              <a:t> for example to calculate total income by age;</a:t>
            </a:r>
          </a:p>
          <a:p>
            <a:pPr lvl="1"/>
            <a:r>
              <a:rPr lang="en-US" dirty="0" smtClean="0"/>
              <a:t> usually applied for group of data</a:t>
            </a:r>
          </a:p>
          <a:p>
            <a:pPr lvl="1"/>
            <a:endParaRPr lang="en-US" dirty="0" smtClean="0"/>
          </a:p>
        </p:txBody>
      </p:sp>
      <p:sp>
        <p:nvSpPr>
          <p:cNvPr id="5" name="Rectangle 4"/>
          <p:cNvSpPr/>
          <p:nvPr/>
        </p:nvSpPr>
        <p:spPr>
          <a:xfrm>
            <a:off x="914400" y="2667000"/>
            <a:ext cx="4953000" cy="1015663"/>
          </a:xfrm>
          <a:prstGeom prst="rect">
            <a:avLst/>
          </a:prstGeom>
        </p:spPr>
        <p:txBody>
          <a:bodyPr>
            <a:spAutoFit/>
          </a:bodyPr>
          <a:lstStyle/>
          <a:p>
            <a:r>
              <a:rPr lang="en-US" sz="2000" dirty="0" smtClean="0"/>
              <a:t>grunt&gt; </a:t>
            </a:r>
            <a:r>
              <a:rPr lang="en-US" sz="2000" dirty="0" err="1" smtClean="0"/>
              <a:t>grpbyage</a:t>
            </a:r>
            <a:r>
              <a:rPr lang="en-US" sz="2000" dirty="0" smtClean="0"/>
              <a:t>= group </a:t>
            </a:r>
            <a:r>
              <a:rPr lang="en-US" sz="2000" dirty="0" err="1" smtClean="0"/>
              <a:t>sal</a:t>
            </a:r>
            <a:r>
              <a:rPr lang="en-US" sz="2000" dirty="0" smtClean="0"/>
              <a:t> by age;</a:t>
            </a:r>
          </a:p>
          <a:p>
            <a:endParaRPr lang="en-US" sz="2000" dirty="0" smtClean="0"/>
          </a:p>
          <a:p>
            <a:r>
              <a:rPr lang="en-US" sz="2000" dirty="0" smtClean="0"/>
              <a:t>grunt&gt; dump </a:t>
            </a:r>
            <a:r>
              <a:rPr lang="en-US" sz="2000" dirty="0" err="1" smtClean="0"/>
              <a:t>grpbyage</a:t>
            </a:r>
            <a:r>
              <a:rPr lang="en-US" sz="2000" dirty="0" smtClean="0"/>
              <a:t>;</a:t>
            </a:r>
            <a:endParaRPr lang="en-US" sz="2000" dirty="0"/>
          </a:p>
        </p:txBody>
      </p:sp>
    </p:spTree>
    <p:extLst>
      <p:ext uri="{BB962C8B-B14F-4D97-AF65-F5344CB8AC3E}">
        <p14:creationId xmlns:p14="http://schemas.microsoft.com/office/powerpoint/2010/main" xmlns="" val="28383109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Functions</a:t>
            </a:r>
            <a:endParaRPr lang="en-US" dirty="0"/>
          </a:p>
        </p:txBody>
      </p:sp>
      <p:graphicFrame>
        <p:nvGraphicFramePr>
          <p:cNvPr id="6" name="Table 5"/>
          <p:cNvGraphicFramePr>
            <a:graphicFrameLocks noGrp="1"/>
          </p:cNvGraphicFramePr>
          <p:nvPr/>
        </p:nvGraphicFramePr>
        <p:xfrm>
          <a:off x="228600" y="1447800"/>
          <a:ext cx="9067801" cy="2819400"/>
        </p:xfrm>
        <a:graphic>
          <a:graphicData uri="http://schemas.openxmlformats.org/drawingml/2006/table">
            <a:tbl>
              <a:tblPr/>
              <a:tblGrid>
                <a:gridCol w="4361727"/>
                <a:gridCol w="2502254"/>
                <a:gridCol w="1101910"/>
                <a:gridCol w="1101910"/>
              </a:tblGrid>
              <a:tr h="469900">
                <a:tc>
                  <a:txBody>
                    <a:bodyPr/>
                    <a:lstStyle/>
                    <a:p>
                      <a:pPr algn="l" fontAlgn="ctr"/>
                      <a:r>
                        <a:rPr lang="en-US" sz="1800" b="0" i="0" u="none" strike="noStrike">
                          <a:solidFill>
                            <a:srgbClr val="000000"/>
                          </a:solidFill>
                          <a:latin typeface="Calibri"/>
                        </a:rPr>
                        <a:t>Functions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ctr"/>
                      <a:r>
                        <a:rPr lang="en-US" sz="1800" b="0" i="0" u="none" strike="noStrike">
                          <a:solidFill>
                            <a:srgbClr val="000000"/>
                          </a:solidFill>
                          <a:latin typeface="Calibri"/>
                        </a:rPr>
                        <a:t>Examples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800" b="0" i="0" u="none" strike="noStrike">
                          <a:solidFill>
                            <a:srgbClr val="000000"/>
                          </a:solidFill>
                          <a:latin typeface="Calibri"/>
                        </a:rPr>
                        <a:t>Input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800" b="0" i="0" u="none" strike="noStrike">
                          <a:solidFill>
                            <a:srgbClr val="000000"/>
                          </a:solidFill>
                          <a:latin typeface="Calibri"/>
                        </a:rPr>
                        <a:t>Output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469900">
                <a:tc>
                  <a:txBody>
                    <a:bodyPr/>
                    <a:lstStyle/>
                    <a:p>
                      <a:pPr algn="l" fontAlgn="ctr"/>
                      <a:r>
                        <a:rPr lang="en-US" sz="1800" b="0" i="0" u="none" strike="noStrike">
                          <a:solidFill>
                            <a:srgbClr val="000000"/>
                          </a:solidFill>
                          <a:latin typeface="Calibri"/>
                        </a:rPr>
                        <a:t>Convert to uper case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800" b="0" i="0" u="none" strike="noStrike">
                          <a:solidFill>
                            <a:srgbClr val="000000"/>
                          </a:solidFill>
                          <a:latin typeface="Calibri"/>
                        </a:rPr>
                        <a:t>UPPER(String)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latin typeface="Calibri"/>
                        </a:rPr>
                        <a:t>usa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latin typeface="Calibri"/>
                        </a:rPr>
                        <a:t>USA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9900">
                <a:tc>
                  <a:txBody>
                    <a:bodyPr/>
                    <a:lstStyle/>
                    <a:p>
                      <a:pPr algn="l" fontAlgn="ctr"/>
                      <a:r>
                        <a:rPr lang="en-US" sz="1800" b="0" i="0" u="none" strike="noStrike">
                          <a:solidFill>
                            <a:srgbClr val="000000"/>
                          </a:solidFill>
                          <a:latin typeface="Calibri"/>
                        </a:rPr>
                        <a:t>Removing leading/trailing spsaces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800" b="0" i="0" u="none" strike="noStrike">
                          <a:solidFill>
                            <a:srgbClr val="000000"/>
                          </a:solidFill>
                          <a:latin typeface="Calibri"/>
                        </a:rPr>
                        <a:t>TRIM(name)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latin typeface="Calibri"/>
                        </a:rPr>
                        <a:t>_Bob_</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latin typeface="Calibri"/>
                        </a:rPr>
                        <a:t>Bob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9900">
                <a:tc>
                  <a:txBody>
                    <a:bodyPr/>
                    <a:lstStyle/>
                    <a:p>
                      <a:pPr algn="l" fontAlgn="ctr"/>
                      <a:r>
                        <a:rPr lang="en-US" sz="1800" b="0" i="0" u="none" strike="noStrike">
                          <a:solidFill>
                            <a:srgbClr val="000000"/>
                          </a:solidFill>
                          <a:latin typeface="Calibri"/>
                        </a:rPr>
                        <a:t>Return a random number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800" b="0" i="0" u="none" strike="noStrike">
                          <a:solidFill>
                            <a:srgbClr val="000000"/>
                          </a:solidFill>
                          <a:latin typeface="Calibri"/>
                        </a:rPr>
                        <a:t>RANDOM()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latin typeface="Calibri"/>
                        </a:rPr>
                        <a:t>0.450934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9900">
                <a:tc>
                  <a:txBody>
                    <a:bodyPr/>
                    <a:lstStyle/>
                    <a:p>
                      <a:pPr algn="l" fontAlgn="ctr"/>
                      <a:r>
                        <a:rPr lang="en-US" sz="1800" b="0" i="0" u="none" strike="noStrike">
                          <a:solidFill>
                            <a:srgbClr val="000000"/>
                          </a:solidFill>
                          <a:latin typeface="Calibri"/>
                        </a:rPr>
                        <a:t>Round to closest whole number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800" b="0" i="0" u="none" strike="noStrike">
                          <a:solidFill>
                            <a:srgbClr val="000000"/>
                          </a:solidFill>
                          <a:latin typeface="Calibri"/>
                        </a:rPr>
                        <a:t>ROUND(price)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latin typeface="Calibri"/>
                        </a:rPr>
                        <a:t>38.89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latin typeface="Calibri"/>
                        </a:rPr>
                        <a:t>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9900">
                <a:tc>
                  <a:txBody>
                    <a:bodyPr/>
                    <a:lstStyle/>
                    <a:p>
                      <a:pPr algn="l" fontAlgn="ctr"/>
                      <a:r>
                        <a:rPr lang="en-US" sz="1800" b="0" i="0" u="none" strike="noStrike">
                          <a:solidFill>
                            <a:srgbClr val="000000"/>
                          </a:solidFill>
                          <a:latin typeface="Calibri"/>
                        </a:rPr>
                        <a:t>Return chars between two positions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800" b="0" i="0" u="none" strike="noStrike">
                          <a:solidFill>
                            <a:srgbClr val="000000"/>
                          </a:solidFill>
                          <a:latin typeface="Calibri"/>
                        </a:rPr>
                        <a:t>SUBSTRING(name,0,2)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latin typeface="Calibri"/>
                        </a:rPr>
                        <a:t>Alice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latin typeface="Calibri"/>
                        </a:rPr>
                        <a: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 name="Content Placeholder 6"/>
          <p:cNvSpPr>
            <a:spLocks noGrp="1"/>
          </p:cNvSpPr>
          <p:nvPr>
            <p:ph idx="1"/>
          </p:nvPr>
        </p:nvSpPr>
        <p:spPr>
          <a:xfrm>
            <a:off x="304800" y="4648200"/>
            <a:ext cx="9223376" cy="1390649"/>
          </a:xfrm>
        </p:spPr>
        <p:txBody>
          <a:bodyPr/>
          <a:lstStyle/>
          <a:p>
            <a:r>
              <a:rPr lang="en-US" dirty="0" smtClean="0"/>
              <a:t>You Can use FOREACH….GENERATE Key Words</a:t>
            </a:r>
          </a:p>
        </p:txBody>
      </p:sp>
      <p:sp>
        <p:nvSpPr>
          <p:cNvPr id="8" name="TextBox 7"/>
          <p:cNvSpPr txBox="1"/>
          <p:nvPr/>
        </p:nvSpPr>
        <p:spPr>
          <a:xfrm>
            <a:off x="609600" y="5257800"/>
            <a:ext cx="5343899" cy="58477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600" dirty="0" smtClean="0"/>
              <a:t>Rounded= FOREACH </a:t>
            </a:r>
            <a:r>
              <a:rPr lang="en-US" sz="1600" dirty="0" err="1" smtClean="0"/>
              <a:t>sal</a:t>
            </a:r>
            <a:r>
              <a:rPr lang="en-US" sz="1600" dirty="0" smtClean="0"/>
              <a:t> GENERATE ROUND(income);</a:t>
            </a:r>
          </a:p>
          <a:p>
            <a:endParaRPr lang="en-US" sz="1600" dirty="0" err="1"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Data Format</a:t>
            </a:r>
            <a:endParaRPr lang="en-US" dirty="0"/>
          </a:p>
        </p:txBody>
      </p:sp>
      <p:graphicFrame>
        <p:nvGraphicFramePr>
          <p:cNvPr id="7" name="Content Placeholder 6"/>
          <p:cNvGraphicFramePr>
            <a:graphicFrameLocks noGrp="1"/>
          </p:cNvGraphicFramePr>
          <p:nvPr>
            <p:ph idx="1"/>
          </p:nvPr>
        </p:nvGraphicFramePr>
        <p:xfrm>
          <a:off x="685800" y="2438400"/>
          <a:ext cx="7696200" cy="2743200"/>
        </p:xfrm>
        <a:graphic>
          <a:graphicData uri="http://schemas.openxmlformats.org/drawingml/2006/table">
            <a:tbl>
              <a:tblPr/>
              <a:tblGrid>
                <a:gridCol w="1447800"/>
                <a:gridCol w="6248400"/>
              </a:tblGrid>
              <a:tr h="548640">
                <a:tc>
                  <a:txBody>
                    <a:bodyPr/>
                    <a:lstStyle/>
                    <a:p>
                      <a:pPr algn="l" fontAlgn="ctr"/>
                      <a:r>
                        <a:rPr lang="en-US" sz="1600" b="1" i="0" u="none" strike="noStrike" dirty="0">
                          <a:solidFill>
                            <a:srgbClr val="000000"/>
                          </a:solidFill>
                          <a:latin typeface="Calibri"/>
                        </a:rPr>
                        <a:t>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ctr"/>
                      <a:r>
                        <a:rPr lang="en-US" sz="1600" b="1" i="0" u="none" strike="noStrike" dirty="0">
                          <a:solidFill>
                            <a:srgbClr val="000000"/>
                          </a:solidFill>
                          <a:latin typeface="Calibri"/>
                        </a:rPr>
                        <a:t>Loads Data From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548640">
                <a:tc>
                  <a:txBody>
                    <a:bodyPr/>
                    <a:lstStyle/>
                    <a:p>
                      <a:pPr algn="l" fontAlgn="ctr"/>
                      <a:r>
                        <a:rPr lang="en-US" sz="1600" b="1" i="0" u="none" strike="noStrike">
                          <a:solidFill>
                            <a:srgbClr val="000000"/>
                          </a:solidFill>
                          <a:latin typeface="Calibri"/>
                        </a:rPr>
                        <a:t>TextLoader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1" i="0" u="none" strike="noStrike">
                          <a:solidFill>
                            <a:srgbClr val="000000"/>
                          </a:solidFill>
                          <a:latin typeface="Calibri"/>
                        </a:rPr>
                        <a:t>Text files (entire line as one field)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48640">
                <a:tc>
                  <a:txBody>
                    <a:bodyPr/>
                    <a:lstStyle/>
                    <a:p>
                      <a:pPr algn="l" fontAlgn="ctr"/>
                      <a:r>
                        <a:rPr lang="en-US" sz="1600" b="1" i="0" u="none" strike="noStrike">
                          <a:solidFill>
                            <a:srgbClr val="000000"/>
                          </a:solidFill>
                          <a:latin typeface="Calibri"/>
                        </a:rPr>
                        <a:t>JsonLoader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1" i="0" u="none" strike="noStrike">
                          <a:solidFill>
                            <a:srgbClr val="000000"/>
                          </a:solidFill>
                          <a:latin typeface="Calibri"/>
                        </a:rPr>
                        <a:t>Text files containing JSON foratted data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48640">
                <a:tc>
                  <a:txBody>
                    <a:bodyPr/>
                    <a:lstStyle/>
                    <a:p>
                      <a:pPr algn="l" fontAlgn="ctr"/>
                      <a:r>
                        <a:rPr lang="en-US" sz="1600" b="1" i="0" u="none" strike="noStrike">
                          <a:solidFill>
                            <a:srgbClr val="000000"/>
                          </a:solidFill>
                          <a:latin typeface="Calibri"/>
                        </a:rPr>
                        <a:t>BinStorage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1" i="0" u="none" strike="noStrike">
                          <a:solidFill>
                            <a:srgbClr val="000000"/>
                          </a:solidFill>
                          <a:latin typeface="Calibri"/>
                        </a:rPr>
                        <a:t>Files containing binary data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48640">
                <a:tc>
                  <a:txBody>
                    <a:bodyPr/>
                    <a:lstStyle/>
                    <a:p>
                      <a:pPr algn="l" fontAlgn="ctr"/>
                      <a:r>
                        <a:rPr lang="en-US" sz="1600" b="1" i="0" u="none" strike="noStrike">
                          <a:solidFill>
                            <a:srgbClr val="000000"/>
                          </a:solidFill>
                          <a:latin typeface="Calibri"/>
                        </a:rPr>
                        <a:t>HBaseLoader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1" i="0" u="none" strike="noStrike" dirty="0" err="1">
                          <a:solidFill>
                            <a:srgbClr val="000000"/>
                          </a:solidFill>
                          <a:latin typeface="Calibri"/>
                        </a:rPr>
                        <a:t>Hbase</a:t>
                      </a:r>
                      <a:r>
                        <a:rPr lang="en-US" sz="1600" b="1" i="0" u="none" strike="noStrike" dirty="0">
                          <a:solidFill>
                            <a:srgbClr val="000000"/>
                          </a:solidFill>
                          <a:latin typeface="Calibri"/>
                        </a:rPr>
                        <a:t>, a scalable </a:t>
                      </a:r>
                      <a:r>
                        <a:rPr lang="en-US" sz="1600" b="1" i="0" u="none" strike="noStrike" dirty="0" err="1">
                          <a:solidFill>
                            <a:srgbClr val="000000"/>
                          </a:solidFill>
                          <a:latin typeface="Calibri"/>
                        </a:rPr>
                        <a:t>NoSQL</a:t>
                      </a:r>
                      <a:r>
                        <a:rPr lang="en-US" sz="1600" b="1" i="0" u="none" strike="noStrike" dirty="0">
                          <a:solidFill>
                            <a:srgbClr val="000000"/>
                          </a:solidFill>
                          <a:latin typeface="Calibri"/>
                        </a:rPr>
                        <a:t> database built on Hadoop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8" name="Rectangle 7"/>
          <p:cNvSpPr/>
          <p:nvPr/>
        </p:nvSpPr>
        <p:spPr>
          <a:xfrm>
            <a:off x="381000" y="1371600"/>
            <a:ext cx="8763000" cy="677108"/>
          </a:xfrm>
          <a:prstGeom prst="rect">
            <a:avLst/>
          </a:prstGeom>
        </p:spPr>
        <p:txBody>
          <a:bodyPr wrap="square">
            <a:spAutoFit/>
          </a:bodyPr>
          <a:lstStyle/>
          <a:p>
            <a:pPr>
              <a:buFont typeface="Arial" pitchFamily="34" charset="0"/>
              <a:buChar char="•"/>
            </a:pPr>
            <a:r>
              <a:rPr lang="en-US" dirty="0" smtClean="0"/>
              <a:t>Here </a:t>
            </a:r>
            <a:r>
              <a:rPr lang="en-US" b="1" dirty="0" smtClean="0"/>
              <a:t>are</a:t>
            </a:r>
            <a:r>
              <a:rPr lang="en-US" dirty="0" smtClean="0"/>
              <a:t> a few of Pigs' built-in-functions for loading data in other formats</a:t>
            </a:r>
          </a:p>
          <a:p>
            <a:pPr lvl="1">
              <a:buFont typeface="Arial" pitchFamily="34" charset="0"/>
              <a:buChar char="•"/>
            </a:pPr>
            <a:r>
              <a:rPr lang="en-US" dirty="0" smtClean="0"/>
              <a:t> It is also possible to implement a custom loader by writing Java codes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2895600"/>
            <a:ext cx="9223376" cy="990600"/>
          </a:xfrm>
        </p:spPr>
        <p:txBody>
          <a:bodyPr/>
          <a:lstStyle/>
          <a:p>
            <a:pPr algn="ctr">
              <a:buNone/>
            </a:pPr>
            <a:r>
              <a:rPr lang="en-US" sz="4400" dirty="0" smtClean="0"/>
              <a:t>Q &amp; A</a:t>
            </a:r>
            <a:endParaRPr lang="en-US" sz="4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a:xfrm>
            <a:off x="361952" y="1163638"/>
            <a:ext cx="8355013" cy="5281612"/>
          </a:xfrm>
          <a:prstGeom prst="rect">
            <a:avLst/>
          </a:prstGeom>
          <a:noFill/>
          <a:ln w="9525">
            <a:noFill/>
            <a:miter lim="800000"/>
            <a:headEnd/>
            <a:tailEnd/>
          </a:ln>
        </p:spPr>
        <p:txBody>
          <a:bodyPr vert="horz" wrap="square" lIns="288000" tIns="36000" rIns="72000" bIns="36000" numCol="1" anchor="t" anchorCtr="0" compatLnSpc="1">
            <a:prstTxWarp prst="textNoShape">
              <a:avLst/>
            </a:prstTxWarp>
          </a:bodyPr>
          <a:lstStyle/>
          <a:p>
            <a:pPr marL="342900" marR="0" lvl="1" indent="-342900" algn="l" defTabSz="714375" rtl="0" eaLnBrk="1" fontAlgn="base" latinLnBrk="0" hangingPunct="1">
              <a:lnSpc>
                <a:spcPts val="2600"/>
              </a:lnSpc>
              <a:spcBef>
                <a:spcPct val="20000"/>
              </a:spcBef>
              <a:spcAft>
                <a:spcPct val="0"/>
              </a:spcAft>
              <a:buClr>
                <a:schemeClr val="accent2"/>
              </a:buClr>
              <a:buSzPct val="85000"/>
              <a:buFont typeface="ZapfDingbats" pitchFamily="82" charset="2"/>
              <a:buNone/>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p:txBody>
      </p:sp>
      <p:sp>
        <p:nvSpPr>
          <p:cNvPr id="6" name="TextBox 5"/>
          <p:cNvSpPr txBox="1"/>
          <p:nvPr/>
        </p:nvSpPr>
        <p:spPr>
          <a:xfrm>
            <a:off x="533400" y="1295400"/>
            <a:ext cx="6477000" cy="800100"/>
          </a:xfrm>
          <a:prstGeom prst="rect">
            <a:avLst/>
          </a:prstGeom>
          <a:noFill/>
        </p:spPr>
        <p:txBody>
          <a:bodyPr>
            <a:spAutoFit/>
          </a:bodyPr>
          <a:lstStyle/>
          <a:p>
            <a:pPr fontAlgn="auto">
              <a:spcBef>
                <a:spcPts val="0"/>
              </a:spcBef>
              <a:spcAft>
                <a:spcPts val="0"/>
              </a:spcAft>
              <a:defRPr/>
            </a:pPr>
            <a:r>
              <a:rPr lang="en-US" sz="3200" dirty="0" smtClean="0">
                <a:solidFill>
                  <a:schemeClr val="tx2">
                    <a:lumMod val="50000"/>
                  </a:schemeClr>
                </a:solidFill>
                <a:latin typeface="+mn-lt"/>
                <a:cs typeface="+mn-cs"/>
              </a:rPr>
              <a:t> </a:t>
            </a:r>
            <a:endParaRPr lang="en-US" sz="3200" dirty="0">
              <a:solidFill>
                <a:schemeClr val="tx2">
                  <a:lumMod val="50000"/>
                </a:schemeClr>
              </a:solidFill>
              <a:latin typeface="+mn-lt"/>
              <a:cs typeface="+mn-cs"/>
            </a:endParaRPr>
          </a:p>
          <a:p>
            <a:pPr fontAlgn="auto">
              <a:spcBef>
                <a:spcPts val="0"/>
              </a:spcBef>
              <a:spcAft>
                <a:spcPts val="0"/>
              </a:spcAft>
              <a:defRPr/>
            </a:pPr>
            <a:endParaRPr lang="en-US" sz="1400" dirty="0">
              <a:solidFill>
                <a:schemeClr val="tx2">
                  <a:lumMod val="50000"/>
                </a:schemeClr>
              </a:solidFill>
              <a:latin typeface="+mn-lt"/>
              <a:cs typeface="+mn-cs"/>
            </a:endParaRPr>
          </a:p>
        </p:txBody>
      </p:sp>
      <p:sp>
        <p:nvSpPr>
          <p:cNvPr id="7" name="Title 1"/>
          <p:cNvSpPr txBox="1">
            <a:spLocks/>
          </p:cNvSpPr>
          <p:nvPr/>
        </p:nvSpPr>
        <p:spPr>
          <a:xfrm>
            <a:off x="0" y="1828800"/>
            <a:ext cx="9905999" cy="1676400"/>
          </a:xfrm>
          <a:prstGeom prst="rect">
            <a:avLst/>
          </a:prstGeom>
        </p:spPr>
        <p:txBody>
          <a:bodyPr vert="horz" lIns="297529" tIns="33059" rIns="165294" bIns="33059" rtlCol="0" anchor="ctr">
            <a:noAutofit/>
          </a:bodyPr>
          <a:lstStyle/>
          <a:p>
            <a:pPr marL="0" marR="0" lvl="0" indent="0" algn="ctr" defTabSz="914342" rtl="0" eaLnBrk="1" fontAlgn="auto" latinLnBrk="0" hangingPunct="1">
              <a:lnSpc>
                <a:spcPct val="85000"/>
              </a:lnSpc>
              <a:spcBef>
                <a:spcPct val="0"/>
              </a:spcBef>
              <a:spcAft>
                <a:spcPts val="0"/>
              </a:spcAft>
              <a:buClrTx/>
              <a:buSzTx/>
              <a:buFontTx/>
              <a:buNone/>
              <a:tabLst/>
              <a:defRPr/>
            </a:pPr>
            <a:r>
              <a:rPr lang="en-US" sz="4000" dirty="0" smtClean="0">
                <a:latin typeface="Arial Narrow" pitchFamily="34" charset="0"/>
                <a:ea typeface="+mj-ea"/>
                <a:cs typeface="+mj-cs"/>
              </a:rPr>
              <a:t>Thank You</a:t>
            </a:r>
            <a:endParaRPr kumimoji="0" lang="en-US" sz="40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graphicFrame>
        <p:nvGraphicFramePr>
          <p:cNvPr id="5" name="Table 4"/>
          <p:cNvGraphicFramePr>
            <a:graphicFrameLocks noGrp="1"/>
          </p:cNvGraphicFramePr>
          <p:nvPr>
            <p:extLst>
              <p:ext uri="{D42A27DB-BD31-4B8C-83A1-F6EECF244321}">
                <p14:modId xmlns:p14="http://schemas.microsoft.com/office/powerpoint/2010/main" xmlns="" val="286507075"/>
              </p:ext>
            </p:extLst>
          </p:nvPr>
        </p:nvGraphicFramePr>
        <p:xfrm>
          <a:off x="6858000" y="5029200"/>
          <a:ext cx="2819400" cy="1112520"/>
        </p:xfrm>
        <a:graphic>
          <a:graphicData uri="http://schemas.openxmlformats.org/drawingml/2006/table">
            <a:tbl>
              <a:tblPr firstRow="1" bandRow="1">
                <a:tableStyleId>{72833802-FEF1-4C79-8D5D-14CF1EAF98D9}</a:tableStyleId>
              </a:tblPr>
              <a:tblGrid>
                <a:gridCol w="1371600"/>
                <a:gridCol w="1447800"/>
              </a:tblGrid>
              <a:tr h="370840">
                <a:tc>
                  <a:txBody>
                    <a:bodyPr/>
                    <a:lstStyle/>
                    <a:p>
                      <a:r>
                        <a:rPr lang="en-US" sz="1000" b="1" dirty="0" smtClean="0">
                          <a:solidFill>
                            <a:schemeClr val="tx1"/>
                          </a:solidFill>
                        </a:rPr>
                        <a:t>Review Date</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b="1" dirty="0" smtClean="0">
                          <a:solidFill>
                            <a:schemeClr val="tx1"/>
                          </a:solidFill>
                        </a:rPr>
                        <a:t>25-May-2016</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000" b="1" dirty="0" smtClean="0">
                          <a:solidFill>
                            <a:schemeClr val="tx1"/>
                          </a:solidFill>
                        </a:rPr>
                        <a:t>Version</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1" dirty="0" smtClean="0">
                          <a:solidFill>
                            <a:schemeClr val="tx1"/>
                          </a:solidFill>
                        </a:rPr>
                        <a:t>1.0</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000" b="1" dirty="0" smtClean="0">
                          <a:solidFill>
                            <a:schemeClr val="tx1"/>
                          </a:solidFill>
                        </a:rPr>
                        <a:t>Next Review Due</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1" dirty="0" smtClean="0">
                          <a:solidFill>
                            <a:schemeClr val="tx1"/>
                          </a:solidFill>
                        </a:rPr>
                        <a:t>15-July-2016</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1855864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Referencing Relations</a:t>
            </a:r>
            <a:endParaRPr lang="en-US" dirty="0"/>
          </a:p>
        </p:txBody>
      </p:sp>
      <p:sp>
        <p:nvSpPr>
          <p:cNvPr id="3" name="Content Placeholder 2"/>
          <p:cNvSpPr>
            <a:spLocks noGrp="1"/>
          </p:cNvSpPr>
          <p:nvPr>
            <p:ph idx="1"/>
          </p:nvPr>
        </p:nvSpPr>
        <p:spPr>
          <a:xfrm>
            <a:off x="304800" y="1371600"/>
            <a:ext cx="9223376" cy="4438649"/>
          </a:xfrm>
        </p:spPr>
        <p:txBody>
          <a:bodyPr/>
          <a:lstStyle/>
          <a:p>
            <a:r>
              <a:rPr lang="en-US" dirty="0" smtClean="0"/>
              <a:t>Relations are referred to by name (or alias). Names are assigned by you as part of the Pig Latin statement. </a:t>
            </a:r>
          </a:p>
          <a:p>
            <a:endParaRPr lang="en-US" dirty="0" smtClean="0"/>
          </a:p>
          <a:p>
            <a:r>
              <a:rPr lang="en-US" dirty="0" smtClean="0"/>
              <a:t>The Below example shows the name (alias) of the relation is A.</a:t>
            </a:r>
          </a:p>
          <a:p>
            <a:endParaRPr lang="en-US" dirty="0" smtClean="0"/>
          </a:p>
          <a:p>
            <a:endParaRPr lang="en-US" dirty="0" smtClean="0"/>
          </a:p>
        </p:txBody>
      </p:sp>
      <p:sp>
        <p:nvSpPr>
          <p:cNvPr id="4" name="Rectangle 3"/>
          <p:cNvSpPr/>
          <p:nvPr/>
        </p:nvSpPr>
        <p:spPr>
          <a:xfrm>
            <a:off x="609600" y="4267200"/>
            <a:ext cx="4953000" cy="184665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smtClean="0"/>
              <a:t>DUMP A;</a:t>
            </a:r>
          </a:p>
          <a:p>
            <a:pPr lvl="1"/>
            <a:r>
              <a:rPr lang="en-US" dirty="0" smtClean="0"/>
              <a:t> (M,40,76000,95102)</a:t>
            </a:r>
          </a:p>
          <a:p>
            <a:pPr lvl="1"/>
            <a:r>
              <a:rPr lang="en-US" dirty="0" smtClean="0"/>
              <a:t> (F,58,95000,95103)</a:t>
            </a:r>
          </a:p>
          <a:p>
            <a:pPr lvl="1"/>
            <a:r>
              <a:rPr lang="en-US" dirty="0" smtClean="0"/>
              <a:t> (F,68,60000,95105)</a:t>
            </a:r>
          </a:p>
          <a:p>
            <a:pPr lvl="1"/>
            <a:r>
              <a:rPr lang="en-US" dirty="0" smtClean="0"/>
              <a:t> (M,67,99000,94040)</a:t>
            </a:r>
          </a:p>
          <a:p>
            <a:pPr lvl="1"/>
            <a:r>
              <a:rPr lang="en-US" dirty="0" smtClean="0"/>
              <a:t> (F,37,65000,94040)</a:t>
            </a:r>
            <a:endParaRPr lang="en-US" dirty="0"/>
          </a:p>
        </p:txBody>
      </p:sp>
      <p:sp>
        <p:nvSpPr>
          <p:cNvPr id="5" name="Rectangle 4"/>
          <p:cNvSpPr/>
          <p:nvPr/>
        </p:nvSpPr>
        <p:spPr>
          <a:xfrm>
            <a:off x="533400" y="3124200"/>
            <a:ext cx="8763000" cy="67710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smtClean="0"/>
              <a:t>A = LOAD ‘salaries.txt' USING PigStorage() AS (</a:t>
            </a:r>
            <a:r>
              <a:rPr lang="en-US" dirty="0" err="1" smtClean="0"/>
              <a:t>gender:chararray</a:t>
            </a:r>
            <a:r>
              <a:rPr lang="en-US" dirty="0" smtClean="0"/>
              <a:t>, </a:t>
            </a:r>
            <a:r>
              <a:rPr lang="en-US" dirty="0" err="1" smtClean="0"/>
              <a:t>age:int</a:t>
            </a:r>
            <a:r>
              <a:rPr lang="en-US" dirty="0" smtClean="0"/>
              <a:t>, </a:t>
            </a:r>
            <a:r>
              <a:rPr lang="en-US" dirty="0" err="1" smtClean="0"/>
              <a:t>income:float,zip:int</a:t>
            </a:r>
            <a:r>
              <a:rPr lang="en-US" dirty="0" smtClean="0"/>
              <a:t>);</a:t>
            </a:r>
          </a:p>
        </p:txBody>
      </p:sp>
    </p:spTree>
    <p:extLst>
      <p:ext uri="{BB962C8B-B14F-4D97-AF65-F5344CB8AC3E}">
        <p14:creationId xmlns:p14="http://schemas.microsoft.com/office/powerpoint/2010/main" xmlns="" val="15060981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40367" name="think-cell Slide" r:id="rId3" imgW="360" imgH="360" progId="">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Referencing Fields</a:t>
            </a:r>
            <a:endParaRPr lang="en-US" dirty="0"/>
          </a:p>
        </p:txBody>
      </p:sp>
      <p:sp>
        <p:nvSpPr>
          <p:cNvPr id="3" name="Content Placeholder 2"/>
          <p:cNvSpPr>
            <a:spLocks noGrp="1"/>
          </p:cNvSpPr>
          <p:nvPr>
            <p:ph idx="1"/>
          </p:nvPr>
        </p:nvSpPr>
        <p:spPr>
          <a:xfrm>
            <a:off x="381000" y="1219200"/>
            <a:ext cx="9223376" cy="4438649"/>
          </a:xfrm>
        </p:spPr>
        <p:txBody>
          <a:bodyPr/>
          <a:lstStyle/>
          <a:p>
            <a:r>
              <a:rPr lang="en-US" dirty="0" smtClean="0"/>
              <a:t>Fields are referred to by positional notation or by name (alias).</a:t>
            </a:r>
          </a:p>
          <a:p>
            <a:endParaRPr lang="en-US" dirty="0" smtClean="0"/>
          </a:p>
          <a:p>
            <a:r>
              <a:rPr lang="en-US" dirty="0" smtClean="0"/>
              <a:t>Positional notation is generated by the system. Positional notation is indicated with the dollar sign ($) and begins with zero (0); for example, $0, $1, $2.</a:t>
            </a:r>
          </a:p>
          <a:p>
            <a:endParaRPr lang="en-US" dirty="0" smtClean="0"/>
          </a:p>
          <a:p>
            <a:r>
              <a:rPr lang="en-US" dirty="0" smtClean="0"/>
              <a:t>Names are assigned by you using schemas </a:t>
            </a:r>
          </a:p>
          <a:p>
            <a:pPr lvl="1"/>
            <a:r>
              <a:rPr lang="en-US" dirty="0" smtClean="0"/>
              <a:t>for example, gender, </a:t>
            </a:r>
            <a:r>
              <a:rPr lang="en-US" dirty="0" err="1" smtClean="0"/>
              <a:t>age,income</a:t>
            </a:r>
            <a:r>
              <a:rPr lang="en-US" dirty="0" smtClean="0"/>
              <a:t> or $1,$3 etc</a:t>
            </a:r>
          </a:p>
          <a:p>
            <a:pPr lvl="1"/>
            <a:endParaRPr lang="en-US" dirty="0" smtClean="0"/>
          </a:p>
          <a:p>
            <a:pPr lvl="1">
              <a:buNone/>
            </a:pPr>
            <a:endParaRPr lang="en-US" dirty="0" smtClean="0"/>
          </a:p>
          <a:p>
            <a:pPr lvl="1">
              <a:buNone/>
            </a:pPr>
            <a:endParaRPr lang="en-US" dirty="0" smtClean="0"/>
          </a:p>
        </p:txBody>
      </p:sp>
      <p:sp>
        <p:nvSpPr>
          <p:cNvPr id="5" name="Rectangle 4"/>
          <p:cNvSpPr/>
          <p:nvPr/>
        </p:nvSpPr>
        <p:spPr>
          <a:xfrm>
            <a:off x="457200" y="3886201"/>
            <a:ext cx="9220200" cy="270843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smtClean="0"/>
              <a:t>grunt&gt; </a:t>
            </a:r>
            <a:r>
              <a:rPr lang="en-US" dirty="0" err="1" smtClean="0"/>
              <a:t>sal</a:t>
            </a:r>
            <a:r>
              <a:rPr lang="en-US" dirty="0" smtClean="0"/>
              <a:t>= load 'salaries.txt' USING PigStorage(',') as (</a:t>
            </a:r>
            <a:r>
              <a:rPr lang="en-US" dirty="0" err="1" smtClean="0"/>
              <a:t>gender,age,income,zip</a:t>
            </a:r>
            <a:r>
              <a:rPr lang="en-US" dirty="0" smtClean="0"/>
              <a:t>);</a:t>
            </a:r>
          </a:p>
          <a:p>
            <a:endParaRPr lang="en-US" dirty="0" smtClean="0"/>
          </a:p>
          <a:p>
            <a:r>
              <a:rPr lang="en-US" dirty="0" smtClean="0"/>
              <a:t>grunt&gt;X= </a:t>
            </a:r>
            <a:r>
              <a:rPr lang="en-US" dirty="0" err="1" smtClean="0"/>
              <a:t>foreach</a:t>
            </a:r>
            <a:r>
              <a:rPr lang="en-US" dirty="0" smtClean="0"/>
              <a:t> </a:t>
            </a:r>
            <a:r>
              <a:rPr lang="en-US" dirty="0" err="1" smtClean="0"/>
              <a:t>sal</a:t>
            </a:r>
            <a:r>
              <a:rPr lang="en-US" dirty="0" smtClean="0"/>
              <a:t> generate </a:t>
            </a:r>
            <a:r>
              <a:rPr lang="en-US" dirty="0" smtClean="0"/>
              <a:t>age,$2;</a:t>
            </a:r>
          </a:p>
          <a:p>
            <a:endParaRPr lang="en-US" dirty="0" smtClean="0"/>
          </a:p>
          <a:p>
            <a:pPr marL="0" lvl="1"/>
            <a:r>
              <a:rPr lang="en-US" dirty="0" smtClean="0"/>
              <a:t>grunt&gt;DUMP </a:t>
            </a:r>
            <a:r>
              <a:rPr lang="en-US" dirty="0" smtClean="0"/>
              <a:t>X;</a:t>
            </a:r>
          </a:p>
          <a:p>
            <a:pPr marL="478878" lvl="2"/>
            <a:endParaRPr lang="en-US" dirty="0" smtClean="0"/>
          </a:p>
          <a:p>
            <a:pPr marL="478878" lvl="2"/>
            <a:r>
              <a:rPr lang="en-US" sz="1400" dirty="0" smtClean="0"/>
              <a:t>(44,96000)</a:t>
            </a:r>
          </a:p>
          <a:p>
            <a:pPr marL="478878" lvl="2"/>
            <a:r>
              <a:rPr lang="en-US" sz="1400" dirty="0" smtClean="0"/>
              <a:t>(73,12000)</a:t>
            </a:r>
          </a:p>
          <a:p>
            <a:pPr marL="478878" lvl="2"/>
            <a:r>
              <a:rPr lang="en-US" sz="1400" dirty="0" smtClean="0"/>
              <a:t>(55,32000)</a:t>
            </a:r>
          </a:p>
          <a:p>
            <a:pPr marL="478878" lvl="2"/>
            <a:r>
              <a:rPr lang="en-US" sz="1400" dirty="0" smtClean="0"/>
              <a:t>(82,10000)</a:t>
            </a:r>
            <a:endParaRPr lang="en-US" dirty="0"/>
          </a:p>
        </p:txBody>
      </p:sp>
    </p:spTree>
    <p:extLst>
      <p:ext uri="{BB962C8B-B14F-4D97-AF65-F5344CB8AC3E}">
        <p14:creationId xmlns:p14="http://schemas.microsoft.com/office/powerpoint/2010/main" xmlns="" val="4823074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Schemas</a:t>
            </a:r>
            <a:endParaRPr lang="en-US" dirty="0"/>
          </a:p>
        </p:txBody>
      </p:sp>
      <p:sp>
        <p:nvSpPr>
          <p:cNvPr id="3" name="Content Placeholder 2"/>
          <p:cNvSpPr>
            <a:spLocks noGrp="1"/>
          </p:cNvSpPr>
          <p:nvPr>
            <p:ph idx="1"/>
          </p:nvPr>
        </p:nvSpPr>
        <p:spPr>
          <a:xfrm>
            <a:off x="304800" y="1143000"/>
            <a:ext cx="9223376" cy="4438649"/>
          </a:xfrm>
        </p:spPr>
        <p:txBody>
          <a:bodyPr/>
          <a:lstStyle/>
          <a:p>
            <a:r>
              <a:rPr lang="en-US" dirty="0" smtClean="0"/>
              <a:t>Schemas enable you to assign names to and declare types for fields.</a:t>
            </a:r>
          </a:p>
          <a:p>
            <a:endParaRPr lang="en-US" dirty="0" smtClean="0"/>
          </a:p>
          <a:p>
            <a:r>
              <a:rPr lang="en-US" dirty="0" smtClean="0"/>
              <a:t>Schemas are optional</a:t>
            </a:r>
          </a:p>
          <a:p>
            <a:endParaRPr lang="en-US" dirty="0" smtClean="0"/>
          </a:p>
          <a:p>
            <a:r>
              <a:rPr lang="en-US" dirty="0" smtClean="0"/>
              <a:t>Type declarations result in better parse-time error checking and more efficient code execution.</a:t>
            </a:r>
          </a:p>
          <a:p>
            <a:endParaRPr lang="en-US" dirty="0" smtClean="0"/>
          </a:p>
          <a:p>
            <a:r>
              <a:rPr lang="en-US" dirty="0" smtClean="0"/>
              <a:t>Schemas are defined using the AS keyword with the LOAD and FOREACH operators.</a:t>
            </a:r>
          </a:p>
          <a:p>
            <a:r>
              <a:rPr lang="en-US" b="1" u="sng" dirty="0" smtClean="0"/>
              <a:t>Note:</a:t>
            </a:r>
          </a:p>
          <a:p>
            <a:pPr lvl="2"/>
            <a:r>
              <a:rPr lang="en-US" dirty="0" smtClean="0"/>
              <a:t>schema can be defined that includes both the field name and field type.</a:t>
            </a:r>
          </a:p>
          <a:p>
            <a:pPr lvl="2"/>
            <a:r>
              <a:rPr lang="en-US" dirty="0" smtClean="0"/>
              <a:t>Schema can be defined that includes the field name only; in this case, the field type defaults to </a:t>
            </a:r>
            <a:r>
              <a:rPr lang="en-US" dirty="0" err="1" smtClean="0"/>
              <a:t>bytearray</a:t>
            </a:r>
            <a:r>
              <a:rPr lang="en-US" dirty="0" smtClean="0"/>
              <a:t>.</a:t>
            </a:r>
          </a:p>
          <a:p>
            <a:pPr lvl="2"/>
            <a:r>
              <a:rPr lang="en-US" dirty="0" smtClean="0"/>
              <a:t>You can choose not to define a schema; in this case, the field is un-named and the field type defaults to </a:t>
            </a:r>
            <a:r>
              <a:rPr lang="en-US" dirty="0" err="1" smtClean="0"/>
              <a:t>bytearray</a:t>
            </a:r>
            <a:r>
              <a:rPr lang="en-US" dirty="0" smtClean="0"/>
              <a:t>.</a:t>
            </a:r>
            <a:endParaRPr lang="en-US" dirty="0"/>
          </a:p>
        </p:txBody>
      </p:sp>
    </p:spTree>
    <p:extLst>
      <p:ext uri="{BB962C8B-B14F-4D97-AF65-F5344CB8AC3E}">
        <p14:creationId xmlns:p14="http://schemas.microsoft.com/office/powerpoint/2010/main" xmlns="" val="37951580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without schema</a:t>
            </a:r>
            <a:endParaRPr lang="en-US" dirty="0"/>
          </a:p>
        </p:txBody>
      </p:sp>
      <p:sp>
        <p:nvSpPr>
          <p:cNvPr id="3" name="Content Placeholder 2"/>
          <p:cNvSpPr>
            <a:spLocks noGrp="1"/>
          </p:cNvSpPr>
          <p:nvPr>
            <p:ph idx="1"/>
          </p:nvPr>
        </p:nvSpPr>
        <p:spPr>
          <a:xfrm>
            <a:off x="304800" y="1295400"/>
            <a:ext cx="9223376" cy="4438649"/>
          </a:xfrm>
        </p:spPr>
        <p:txBody>
          <a:bodyPr/>
          <a:lstStyle/>
          <a:p>
            <a:r>
              <a:rPr lang="en-US" dirty="0" smtClean="0"/>
              <a:t>Can be used </a:t>
            </a:r>
            <a:r>
              <a:rPr lang="en-US" dirty="0" err="1" smtClean="0"/>
              <a:t>refential</a:t>
            </a:r>
            <a:r>
              <a:rPr lang="en-US" dirty="0" smtClean="0"/>
              <a:t> position of the column using $ and column </a:t>
            </a:r>
            <a:r>
              <a:rPr lang="en-US" dirty="0" err="1" smtClean="0"/>
              <a:t>postion</a:t>
            </a:r>
            <a:r>
              <a:rPr lang="en-US" dirty="0" smtClean="0"/>
              <a:t> (starting with 0)</a:t>
            </a:r>
          </a:p>
          <a:p>
            <a:r>
              <a:rPr lang="en-US" dirty="0" smtClean="0"/>
              <a:t>Example shows grouping records using 3</a:t>
            </a:r>
            <a:r>
              <a:rPr lang="en-US" baseline="30000" dirty="0" smtClean="0"/>
              <a:t>rd</a:t>
            </a:r>
            <a:r>
              <a:rPr lang="en-US" dirty="0" smtClean="0"/>
              <a:t> column</a:t>
            </a:r>
            <a:endParaRPr lang="en-US" dirty="0"/>
          </a:p>
        </p:txBody>
      </p:sp>
      <p:sp>
        <p:nvSpPr>
          <p:cNvPr id="5" name="Rectangle 4"/>
          <p:cNvSpPr/>
          <p:nvPr/>
        </p:nvSpPr>
        <p:spPr>
          <a:xfrm>
            <a:off x="381000" y="2514600"/>
            <a:ext cx="9220200" cy="184665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smtClean="0"/>
              <a:t>grunt&gt; </a:t>
            </a:r>
            <a:r>
              <a:rPr lang="en-US" dirty="0" err="1" smtClean="0"/>
              <a:t>salariesgroup</a:t>
            </a:r>
            <a:r>
              <a:rPr lang="en-US" dirty="0" smtClean="0"/>
              <a:t>= group </a:t>
            </a:r>
            <a:r>
              <a:rPr lang="en-US" dirty="0" err="1" smtClean="0"/>
              <a:t>sal</a:t>
            </a:r>
            <a:r>
              <a:rPr lang="en-US" dirty="0" smtClean="0"/>
              <a:t> by $2;</a:t>
            </a:r>
          </a:p>
          <a:p>
            <a:endParaRPr lang="en-US" dirty="0" smtClean="0"/>
          </a:p>
          <a:p>
            <a:r>
              <a:rPr lang="en-US" dirty="0" smtClean="0"/>
              <a:t>grunt&gt; describe </a:t>
            </a:r>
            <a:r>
              <a:rPr lang="en-US" dirty="0" err="1" smtClean="0"/>
              <a:t>salariesgroup</a:t>
            </a:r>
            <a:r>
              <a:rPr lang="en-US" dirty="0" smtClean="0"/>
              <a:t>;</a:t>
            </a:r>
          </a:p>
          <a:p>
            <a:endParaRPr lang="en-US" dirty="0" smtClean="0"/>
          </a:p>
          <a:p>
            <a:r>
              <a:rPr lang="en-US" dirty="0" err="1" smtClean="0"/>
              <a:t>salariesgroup</a:t>
            </a:r>
            <a:r>
              <a:rPr lang="en-US" dirty="0" smtClean="0"/>
              <a:t>: {group: </a:t>
            </a:r>
            <a:r>
              <a:rPr lang="en-US" dirty="0" err="1" smtClean="0"/>
              <a:t>bytearray,sal</a:t>
            </a:r>
            <a:r>
              <a:rPr lang="en-US" dirty="0" smtClean="0"/>
              <a:t>: {(gender: </a:t>
            </a:r>
            <a:r>
              <a:rPr lang="en-US" dirty="0" err="1" smtClean="0"/>
              <a:t>bytearray,age</a:t>
            </a:r>
            <a:r>
              <a:rPr lang="en-US" dirty="0" smtClean="0"/>
              <a:t>: </a:t>
            </a:r>
            <a:r>
              <a:rPr lang="en-US" dirty="0" err="1" smtClean="0"/>
              <a:t>bytearray,income</a:t>
            </a:r>
            <a:r>
              <a:rPr lang="en-US" dirty="0" smtClean="0"/>
              <a:t>: </a:t>
            </a:r>
            <a:r>
              <a:rPr lang="en-US" dirty="0" err="1" smtClean="0"/>
              <a:t>bytearray,zip</a:t>
            </a:r>
            <a:r>
              <a:rPr lang="en-US" dirty="0" smtClean="0"/>
              <a:t>: </a:t>
            </a:r>
            <a:r>
              <a:rPr lang="en-US" dirty="0" err="1" smtClean="0"/>
              <a:t>bytearray</a:t>
            </a:r>
            <a:r>
              <a:rPr lang="en-US" dirty="0" smtClean="0"/>
              <a:t>)}}</a:t>
            </a:r>
            <a:endParaRPr lang="en-US" dirty="0"/>
          </a:p>
        </p:txBody>
      </p:sp>
    </p:spTree>
    <p:extLst>
      <p:ext uri="{BB962C8B-B14F-4D97-AF65-F5344CB8AC3E}">
        <p14:creationId xmlns:p14="http://schemas.microsoft.com/office/powerpoint/2010/main" xmlns="" val="24711913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Schema definition using DESCRIBE</a:t>
            </a:r>
            <a:endParaRPr lang="en-US" dirty="0"/>
          </a:p>
        </p:txBody>
      </p:sp>
      <p:sp>
        <p:nvSpPr>
          <p:cNvPr id="3" name="Content Placeholder 2"/>
          <p:cNvSpPr>
            <a:spLocks noGrp="1"/>
          </p:cNvSpPr>
          <p:nvPr>
            <p:ph idx="1"/>
          </p:nvPr>
        </p:nvSpPr>
        <p:spPr>
          <a:xfrm>
            <a:off x="304800" y="1295400"/>
            <a:ext cx="9223376" cy="4438649"/>
          </a:xfrm>
        </p:spPr>
        <p:txBody>
          <a:bodyPr/>
          <a:lstStyle/>
          <a:p>
            <a:r>
              <a:rPr lang="en-US" dirty="0" smtClean="0"/>
              <a:t>The DESCRIBE Command shows the structure of the data including names and types</a:t>
            </a:r>
          </a:p>
          <a:p>
            <a:endParaRPr lang="en-US" dirty="0" smtClean="0"/>
          </a:p>
          <a:p>
            <a:r>
              <a:rPr lang="en-US" dirty="0" smtClean="0"/>
              <a:t>The following grunt session shows an example</a:t>
            </a:r>
          </a:p>
          <a:p>
            <a:endParaRPr lang="en-US" dirty="0" smtClean="0"/>
          </a:p>
          <a:p>
            <a:endParaRPr lang="en-US" dirty="0"/>
          </a:p>
        </p:txBody>
      </p:sp>
      <p:sp>
        <p:nvSpPr>
          <p:cNvPr id="6" name="Rectangle 5"/>
          <p:cNvSpPr/>
          <p:nvPr/>
        </p:nvSpPr>
        <p:spPr>
          <a:xfrm>
            <a:off x="685800" y="3048000"/>
            <a:ext cx="8305800" cy="213904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2">
              <a:buNone/>
            </a:pPr>
            <a:r>
              <a:rPr lang="en-US" dirty="0" smtClean="0"/>
              <a:t>grunt&gt; </a:t>
            </a:r>
            <a:r>
              <a:rPr lang="en-US" dirty="0" err="1" smtClean="0"/>
              <a:t>sal</a:t>
            </a:r>
            <a:r>
              <a:rPr lang="en-US" dirty="0" smtClean="0"/>
              <a:t> =  load 'salaries.txt AS (</a:t>
            </a:r>
            <a:r>
              <a:rPr lang="en-US" dirty="0" err="1" smtClean="0"/>
              <a:t>gender,age,incme</a:t>
            </a:r>
            <a:r>
              <a:rPr lang="en-US" dirty="0" smtClean="0"/>
              <a:t> , zip);</a:t>
            </a:r>
          </a:p>
          <a:p>
            <a:pPr lvl="2">
              <a:buNone/>
            </a:pPr>
            <a:endParaRPr lang="en-US" dirty="0" smtClean="0"/>
          </a:p>
          <a:p>
            <a:pPr lvl="2">
              <a:buNone/>
            </a:pPr>
            <a:r>
              <a:rPr lang="en-US" dirty="0" smtClean="0"/>
              <a:t>grunt&gt; DESCRIBE </a:t>
            </a:r>
            <a:r>
              <a:rPr lang="en-US" dirty="0" err="1" smtClean="0"/>
              <a:t>sal</a:t>
            </a:r>
            <a:r>
              <a:rPr lang="en-US" dirty="0" smtClean="0"/>
              <a:t> </a:t>
            </a:r>
          </a:p>
          <a:p>
            <a:pPr lvl="2">
              <a:buNone/>
            </a:pPr>
            <a:endParaRPr lang="en-US" dirty="0" smtClean="0"/>
          </a:p>
          <a:p>
            <a:pPr lvl="2">
              <a:buNone/>
            </a:pPr>
            <a:r>
              <a:rPr lang="en-US" dirty="0" err="1" smtClean="0"/>
              <a:t>sal</a:t>
            </a:r>
            <a:r>
              <a:rPr lang="en-US" dirty="0" smtClean="0"/>
              <a:t>: {gender: </a:t>
            </a:r>
            <a:r>
              <a:rPr lang="en-US" dirty="0" err="1" smtClean="0"/>
              <a:t>bytearray,age</a:t>
            </a:r>
            <a:r>
              <a:rPr lang="en-US" dirty="0" smtClean="0"/>
              <a:t>: </a:t>
            </a:r>
            <a:r>
              <a:rPr lang="en-US" dirty="0" err="1" smtClean="0"/>
              <a:t>bytearray,income</a:t>
            </a:r>
            <a:r>
              <a:rPr lang="en-US" dirty="0" smtClean="0"/>
              <a:t>: </a:t>
            </a:r>
            <a:r>
              <a:rPr lang="en-US" dirty="0" err="1" smtClean="0"/>
              <a:t>bytearray,zip</a:t>
            </a:r>
            <a:r>
              <a:rPr lang="en-US" dirty="0" smtClean="0"/>
              <a:t>: </a:t>
            </a:r>
            <a:r>
              <a:rPr lang="en-US" dirty="0" err="1" smtClean="0"/>
              <a:t>bytearray</a:t>
            </a:r>
            <a:r>
              <a:rPr lang="en-US" dirty="0" smtClean="0"/>
              <a:t>}</a:t>
            </a:r>
          </a:p>
          <a:p>
            <a:pPr lvl="2">
              <a:buNone/>
            </a:pPr>
            <a:endParaRPr lang="en-US" dirty="0" smtClean="0"/>
          </a:p>
        </p:txBody>
      </p:sp>
    </p:spTree>
    <p:extLst>
      <p:ext uri="{BB962C8B-B14F-4D97-AF65-F5344CB8AC3E}">
        <p14:creationId xmlns:p14="http://schemas.microsoft.com/office/powerpoint/2010/main" xmlns="" val="15923896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Loading </a:t>
            </a:r>
            <a:r>
              <a:rPr lang="en-US" dirty="0" smtClean="0">
                <a:solidFill>
                  <a:schemeClr val="accent1"/>
                </a:solidFill>
              </a:rPr>
              <a:t>Data to Pig</a:t>
            </a:r>
            <a:endParaRPr lang="en-US" dirty="0">
              <a:solidFill>
                <a:schemeClr val="accent1"/>
              </a:solidFill>
            </a:endParaRPr>
          </a:p>
        </p:txBody>
      </p:sp>
      <p:sp>
        <p:nvSpPr>
          <p:cNvPr id="3" name="Content Placeholder 2"/>
          <p:cNvSpPr>
            <a:spLocks noGrp="1"/>
          </p:cNvSpPr>
          <p:nvPr>
            <p:ph sz="quarter" idx="10"/>
          </p:nvPr>
        </p:nvSpPr>
        <p:spPr/>
        <p:txBody>
          <a:bodyPr/>
          <a:lstStyle/>
          <a:p>
            <a:pPr lvl="0"/>
            <a:r>
              <a:rPr lang="en-US" dirty="0" smtClean="0"/>
              <a:t>Use the LOAD operator to load data from the file system to</a:t>
            </a:r>
            <a:r>
              <a:rPr lang="en-US" b="1" dirty="0" smtClean="0"/>
              <a:t> relation</a:t>
            </a:r>
            <a:r>
              <a:rPr lang="en-US" dirty="0" smtClean="0"/>
              <a:t>.</a:t>
            </a:r>
          </a:p>
          <a:p>
            <a:pPr>
              <a:buNone/>
            </a:pPr>
            <a:r>
              <a:rPr lang="en-US" b="1" dirty="0" smtClean="0"/>
              <a:t>	Syntax :  </a:t>
            </a:r>
            <a:r>
              <a:rPr lang="en-US" i="1" dirty="0" smtClean="0"/>
              <a:t>LOAD 'data' [USING function] [AS schema]; </a:t>
            </a:r>
          </a:p>
          <a:p>
            <a:pPr>
              <a:buNone/>
            </a:pPr>
            <a:endParaRPr lang="en-US" i="1" dirty="0" smtClean="0"/>
          </a:p>
          <a:p>
            <a:r>
              <a:rPr lang="en-US" dirty="0"/>
              <a:t>Pig's Default loading function is called </a:t>
            </a:r>
            <a:r>
              <a:rPr lang="en-US" dirty="0" err="1"/>
              <a:t>PigStorage</a:t>
            </a:r>
            <a:endParaRPr lang="en-US" dirty="0"/>
          </a:p>
          <a:p>
            <a:pPr lvl="1"/>
            <a:r>
              <a:rPr lang="en-US" dirty="0"/>
              <a:t> The name of the function is implicit when calling LOAD</a:t>
            </a:r>
          </a:p>
          <a:p>
            <a:pPr lvl="1"/>
            <a:r>
              <a:rPr lang="en-US" dirty="0"/>
              <a:t> </a:t>
            </a:r>
            <a:r>
              <a:rPr lang="en-US" dirty="0" err="1"/>
              <a:t>PigStorage</a:t>
            </a:r>
            <a:r>
              <a:rPr lang="en-US" dirty="0"/>
              <a:t> assumes text format with tab separated  </a:t>
            </a:r>
          </a:p>
          <a:p>
            <a:pPr lvl="1"/>
            <a:r>
              <a:rPr lang="en-US" dirty="0"/>
              <a:t> Consider the following file in HDFS </a:t>
            </a:r>
            <a:r>
              <a:rPr lang="en-US" dirty="0" smtClean="0"/>
              <a:t>called </a:t>
            </a:r>
            <a:r>
              <a:rPr lang="en-US" b="1" dirty="0" smtClean="0"/>
              <a:t>Salary.txt</a:t>
            </a:r>
            <a:endParaRPr lang="en-US" b="1" dirty="0"/>
          </a:p>
          <a:p>
            <a:pPr>
              <a:buNone/>
            </a:pP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Loading Data to </a:t>
            </a:r>
            <a:r>
              <a:rPr lang="en-US" dirty="0" smtClean="0">
                <a:solidFill>
                  <a:schemeClr val="accent1"/>
                </a:solidFill>
              </a:rPr>
              <a:t>Pig (cont..)</a:t>
            </a:r>
            <a:endParaRPr lang="en-US" dirty="0"/>
          </a:p>
        </p:txBody>
      </p:sp>
      <p:sp>
        <p:nvSpPr>
          <p:cNvPr id="3" name="Content Placeholder 2"/>
          <p:cNvSpPr>
            <a:spLocks noGrp="1"/>
          </p:cNvSpPr>
          <p:nvPr>
            <p:ph idx="1"/>
          </p:nvPr>
        </p:nvSpPr>
        <p:spPr>
          <a:xfrm>
            <a:off x="304800" y="1143000"/>
            <a:ext cx="9223376" cy="5181600"/>
          </a:xfrm>
        </p:spPr>
        <p:txBody>
          <a:bodyPr/>
          <a:lstStyle/>
          <a:p>
            <a:pPr lvl="1">
              <a:buNone/>
            </a:pPr>
            <a:endParaRPr lang="en-US" dirty="0" smtClean="0"/>
          </a:p>
          <a:p>
            <a:r>
              <a:rPr lang="en-US" dirty="0" smtClean="0"/>
              <a:t>Example to load data </a:t>
            </a:r>
          </a:p>
          <a:p>
            <a:pPr lvl="1"/>
            <a:r>
              <a:rPr lang="en-US" dirty="0"/>
              <a:t> The two fields are separated by tab-characters</a:t>
            </a:r>
          </a:p>
          <a:p>
            <a:pPr lvl="1">
              <a:buNone/>
            </a:pPr>
            <a:r>
              <a:rPr lang="en-US" dirty="0"/>
              <a:t>	M	44	96000	94040</a:t>
            </a:r>
          </a:p>
          <a:p>
            <a:pPr lvl="1">
              <a:buNone/>
            </a:pPr>
            <a:r>
              <a:rPr lang="en-US" dirty="0"/>
              <a:t>    F	73	12000	95102</a:t>
            </a:r>
          </a:p>
          <a:p>
            <a:pPr lvl="1">
              <a:buNone/>
            </a:pPr>
            <a:r>
              <a:rPr lang="en-US" dirty="0"/>
              <a:t>    M	55	32000	94040</a:t>
            </a:r>
          </a:p>
          <a:p>
            <a:pPr lvl="1">
              <a:buNone/>
            </a:pPr>
            <a:r>
              <a:rPr lang="en-US" dirty="0"/>
              <a:t>    F	82	10000	95102</a:t>
            </a:r>
          </a:p>
          <a:p>
            <a:pPr>
              <a:buNone/>
            </a:pPr>
            <a:endParaRPr lang="en-US" dirty="0"/>
          </a:p>
          <a:p>
            <a:pPr>
              <a:buNone/>
            </a:pPr>
            <a:r>
              <a:rPr lang="en-US" dirty="0" smtClean="0"/>
              <a:t>	grunt&gt; </a:t>
            </a:r>
            <a:r>
              <a:rPr lang="en-US" dirty="0" err="1" smtClean="0"/>
              <a:t>sal</a:t>
            </a:r>
            <a:r>
              <a:rPr lang="en-US" dirty="0" smtClean="0"/>
              <a:t>=LOAD 'salaries.txt' As (</a:t>
            </a:r>
            <a:r>
              <a:rPr lang="en-US" dirty="0" err="1" smtClean="0"/>
              <a:t>gender,age</a:t>
            </a:r>
            <a:r>
              <a:rPr lang="en-US" dirty="0" smtClean="0"/>
              <a:t>)</a:t>
            </a:r>
          </a:p>
          <a:p>
            <a:endParaRPr lang="en-US" dirty="0" smtClean="0"/>
          </a:p>
          <a:p>
            <a:r>
              <a:rPr lang="en-US" dirty="0" smtClean="0"/>
              <a:t>The above Command loads file from the default HDFS directory</a:t>
            </a:r>
          </a:p>
          <a:p>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heme/theme1.xml><?xml version="1.0" encoding="utf-8"?>
<a:theme xmlns:a="http://schemas.openxmlformats.org/drawingml/2006/main" name="BIG-01_Big Data Overview_Training_1">
  <a:themeElements>
    <a:clrScheme name="I&amp;D-New">
      <a:dk1>
        <a:srgbClr val="263147"/>
      </a:dk1>
      <a:lt1>
        <a:sysClr val="window" lastClr="FFFFFF"/>
      </a:lt1>
      <a:dk2>
        <a:srgbClr val="909090"/>
      </a:dk2>
      <a:lt2>
        <a:srgbClr val="998C85"/>
      </a:lt2>
      <a:accent1>
        <a:srgbClr val="263147"/>
      </a:accent1>
      <a:accent2>
        <a:srgbClr val="0098C7"/>
      </a:accent2>
      <a:accent3>
        <a:srgbClr val="B7BE16"/>
      </a:accent3>
      <a:accent4>
        <a:srgbClr val="598E20"/>
      </a:accent4>
      <a:accent5>
        <a:srgbClr val="762C7C"/>
      </a:accent5>
      <a:accent6>
        <a:srgbClr val="AC2B37"/>
      </a:accent6>
      <a:hlink>
        <a:srgbClr val="E47E1A"/>
      </a:hlink>
      <a:folHlink>
        <a:srgbClr val="C167C9"/>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cap="flat" cmpd="sng" algn="ctr">
          <a:solidFill>
            <a:schemeClr val="bg2"/>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ctr" defTabSz="914400" rtl="0" eaLnBrk="0" fontAlgn="base" latinLnBrk="0" hangingPunct="0">
          <a:spcBef>
            <a:spcPct val="0"/>
          </a:spcBef>
          <a:spcAft>
            <a:spcPct val="0"/>
          </a:spcAft>
          <a:buClrTx/>
          <a:buSzTx/>
          <a:buFontTx/>
          <a:buNone/>
          <a:tabLst/>
          <a:defRPr kumimoji="0" sz="1600" i="0" u="none" strike="noStrike" cap="none" normalizeH="0" baseline="0" dirty="0" smtClean="0">
            <a:ln>
              <a:noFill/>
            </a:ln>
            <a:solidFill>
              <a:schemeClr val="tx2">
                <a:lumMod val="50000"/>
              </a:schemeClr>
            </a:solidFill>
            <a:effectLst/>
            <a:latin typeface="+mn-lt"/>
            <a:cs typeface="Arial" charset="0"/>
          </a:defRPr>
        </a:defPPr>
      </a:lstStyle>
    </a:spDef>
    <a:lnDef>
      <a:spPr bwMode="auto">
        <a:solidFill>
          <a:schemeClr val="accent6"/>
        </a:solidFill>
        <a:ln w="6350" cap="flat" cmpd="sng" algn="ctr">
          <a:solidFill>
            <a:schemeClr val="bg2"/>
          </a:solidFill>
          <a:prstDash val="solid"/>
          <a:round/>
          <a:headEnd type="none" w="med" len="med"/>
          <a:tailEnd type="none" w="med" len="med"/>
        </a:ln>
        <a:effectLst/>
      </a:spPr>
      <a:bodyPr/>
      <a:lst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I&amp;D_Learning and Development 2015_Closing Slides">
  <a:themeElements>
    <a:clrScheme name="I&amp;D-New">
      <a:dk1>
        <a:srgbClr val="263147"/>
      </a:dk1>
      <a:lt1>
        <a:sysClr val="window" lastClr="FFFFFF"/>
      </a:lt1>
      <a:dk2>
        <a:srgbClr val="909090"/>
      </a:dk2>
      <a:lt2>
        <a:srgbClr val="998C85"/>
      </a:lt2>
      <a:accent1>
        <a:srgbClr val="263147"/>
      </a:accent1>
      <a:accent2>
        <a:srgbClr val="0098C7"/>
      </a:accent2>
      <a:accent3>
        <a:srgbClr val="B7BE16"/>
      </a:accent3>
      <a:accent4>
        <a:srgbClr val="598E20"/>
      </a:accent4>
      <a:accent5>
        <a:srgbClr val="762C7C"/>
      </a:accent5>
      <a:accent6>
        <a:srgbClr val="AC2B37"/>
      </a:accent6>
      <a:hlink>
        <a:srgbClr val="E47E1A"/>
      </a:hlink>
      <a:folHlink>
        <a:srgbClr val="C167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I&amp;D_Learning and Development 2015_Section break">
  <a:themeElements>
    <a:clrScheme name="I&amp;D-New">
      <a:dk1>
        <a:srgbClr val="263147"/>
      </a:dk1>
      <a:lt1>
        <a:sysClr val="window" lastClr="FFFFFF"/>
      </a:lt1>
      <a:dk2>
        <a:srgbClr val="909090"/>
      </a:dk2>
      <a:lt2>
        <a:srgbClr val="998C85"/>
      </a:lt2>
      <a:accent1>
        <a:srgbClr val="263147"/>
      </a:accent1>
      <a:accent2>
        <a:srgbClr val="0098C7"/>
      </a:accent2>
      <a:accent3>
        <a:srgbClr val="B7BE16"/>
      </a:accent3>
      <a:accent4>
        <a:srgbClr val="598E20"/>
      </a:accent4>
      <a:accent5>
        <a:srgbClr val="762C7C"/>
      </a:accent5>
      <a:accent6>
        <a:srgbClr val="AC2B37"/>
      </a:accent6>
      <a:hlink>
        <a:srgbClr val="E47E1A"/>
      </a:hlink>
      <a:folHlink>
        <a:srgbClr val="C167C9"/>
      </a:folHlink>
    </a:clrScheme>
    <a:fontScheme name="Capgemini-N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BIG-01_Big Data Overview_Training_1</Template>
  <TotalTime>2719</TotalTime>
  <Words>2694</Words>
  <Application>Microsoft Office PowerPoint</Application>
  <PresentationFormat>A4 Paper (210x297 mm)</PresentationFormat>
  <Paragraphs>451</Paragraphs>
  <Slides>30</Slides>
  <Notes>9</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30</vt:i4>
      </vt:variant>
    </vt:vector>
  </HeadingPairs>
  <TitlesOfParts>
    <vt:vector size="34" baseType="lpstr">
      <vt:lpstr>BIG-01_Big Data Overview_Training_1</vt:lpstr>
      <vt:lpstr>I&amp;D_Learning and Development 2015_Closing Slides</vt:lpstr>
      <vt:lpstr>I&amp;D_Learning and Development 2015_Section break</vt:lpstr>
      <vt:lpstr>think-cell Slide</vt:lpstr>
      <vt:lpstr>Learning &amp; Development  Enabling development, Impacting growth…</vt:lpstr>
      <vt:lpstr>Module Outline</vt:lpstr>
      <vt:lpstr>Referencing Relations</vt:lpstr>
      <vt:lpstr>Referencing Fields</vt:lpstr>
      <vt:lpstr>Schemas</vt:lpstr>
      <vt:lpstr>Relation without schema</vt:lpstr>
      <vt:lpstr>Viewing Schema definition using DESCRIBE</vt:lpstr>
      <vt:lpstr>Loading Data to Pig</vt:lpstr>
      <vt:lpstr>Loading Data to Pig (cont..)</vt:lpstr>
      <vt:lpstr>Data Sources: Files and Directories</vt:lpstr>
      <vt:lpstr>Viewing of Output using DUMP</vt:lpstr>
      <vt:lpstr>Storing Data with Pig - STORE</vt:lpstr>
      <vt:lpstr>Sorting Records and Limiting Output  - Order By &amp; Limit </vt:lpstr>
      <vt:lpstr>Using Alternative Column Delimiters</vt:lpstr>
      <vt:lpstr>Slide 15</vt:lpstr>
      <vt:lpstr> Nulls and Operators </vt:lpstr>
      <vt:lpstr>Arithmetic Comparison Operators - Examples</vt:lpstr>
      <vt:lpstr>Expressions</vt:lpstr>
      <vt:lpstr>Nulls and Load Functions</vt:lpstr>
      <vt:lpstr>Nulls and Constants</vt:lpstr>
      <vt:lpstr>Operations That Produce Nulls</vt:lpstr>
      <vt:lpstr>Demo – Examples (1)</vt:lpstr>
      <vt:lpstr>Demo – Examples (2)</vt:lpstr>
      <vt:lpstr>Slide 24</vt:lpstr>
      <vt:lpstr>USE of aggregate functions</vt:lpstr>
      <vt:lpstr>Built-in Functions</vt:lpstr>
      <vt:lpstr>Other Data Format</vt:lpstr>
      <vt:lpstr>Slide 28</vt:lpstr>
      <vt:lpstr>Slide 29</vt:lpstr>
      <vt:lpstr>Slide 30</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&amp; Development  Enabling development, Impacting growth…</dc:title>
  <dc:creator>svaikunt</dc:creator>
  <cp:lastModifiedBy>ilalwani</cp:lastModifiedBy>
  <cp:revision>192</cp:revision>
  <dcterms:created xsi:type="dcterms:W3CDTF">2015-07-09T08:35:18Z</dcterms:created>
  <dcterms:modified xsi:type="dcterms:W3CDTF">2016-07-26T09:33:58Z</dcterms:modified>
</cp:coreProperties>
</file>