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slideLayouts/slideLayout24.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slideLayouts/slideLayout20.xml" ContentType="application/vnd.openxmlformats-officedocument.presentationml.slideLayout+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slideLayouts/slideLayout25.xml" ContentType="application/vnd.openxmlformats-officedocument.presentationml.slideLayout+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21.xml" ContentType="application/vnd.openxmlformats-officedocument.presentationml.slideLayout+xml"/>
  <Override PartName="/ppt/tags/tag64.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Default Extension="gif" ContentType="image/gif"/>
  <Override PartName="/ppt/tags/tag53.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Layouts/slideLayout22.xml" ContentType="application/vnd.openxmlformats-officedocument.presentationml.slideLayout+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tags/tag77.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slideLayouts/slideLayout23.xml" ContentType="application/vnd.openxmlformats-officedocument.presentationml.slideLayout+xml"/>
  <Override PartName="/ppt/tags/tag66.xml" ContentType="application/vnd.openxmlformats-officedocument.presentationml.tags+xml"/>
  <Override PartName="/ppt/tags/tag84.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93" r:id="rId2"/>
    <p:sldMasterId id="2147483946" r:id="rId3"/>
    <p:sldMasterId id="2147484001" r:id="rId4"/>
  </p:sldMasterIdLst>
  <p:notesMasterIdLst>
    <p:notesMasterId r:id="rId37"/>
  </p:notesMasterIdLst>
  <p:handoutMasterIdLst>
    <p:handoutMasterId r:id="rId38"/>
  </p:handoutMasterIdLst>
  <p:sldIdLst>
    <p:sldId id="749" r:id="rId5"/>
    <p:sldId id="745" r:id="rId6"/>
    <p:sldId id="684" r:id="rId7"/>
    <p:sldId id="701" r:id="rId8"/>
    <p:sldId id="506" r:id="rId9"/>
    <p:sldId id="510" r:id="rId10"/>
    <p:sldId id="512" r:id="rId11"/>
    <p:sldId id="513" r:id="rId12"/>
    <p:sldId id="639" r:id="rId13"/>
    <p:sldId id="621" r:id="rId14"/>
    <p:sldId id="622" r:id="rId15"/>
    <p:sldId id="623" r:id="rId16"/>
    <p:sldId id="624" r:id="rId17"/>
    <p:sldId id="703" r:id="rId18"/>
    <p:sldId id="629" r:id="rId19"/>
    <p:sldId id="630" r:id="rId20"/>
    <p:sldId id="706" r:id="rId21"/>
    <p:sldId id="723" r:id="rId22"/>
    <p:sldId id="724" r:id="rId23"/>
    <p:sldId id="709" r:id="rId24"/>
    <p:sldId id="644" r:id="rId25"/>
    <p:sldId id="645" r:id="rId26"/>
    <p:sldId id="648" r:id="rId27"/>
    <p:sldId id="647" r:id="rId28"/>
    <p:sldId id="739" r:id="rId29"/>
    <p:sldId id="526" r:id="rId30"/>
    <p:sldId id="527" r:id="rId31"/>
    <p:sldId id="528" r:id="rId32"/>
    <p:sldId id="529" r:id="rId33"/>
    <p:sldId id="747" r:id="rId34"/>
    <p:sldId id="459" r:id="rId35"/>
    <p:sldId id="329" r:id="rId36"/>
  </p:sldIdLst>
  <p:sldSz cx="9906000" cy="6858000" type="A4"/>
  <p:notesSz cx="6797675" cy="9874250"/>
  <p:custDataLst>
    <p:tags r:id="rId3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2F2F2"/>
    <a:srgbClr val="E47E1A"/>
    <a:srgbClr val="BA0065"/>
    <a:srgbClr val="FFBC1D"/>
    <a:srgbClr val="598E20"/>
    <a:srgbClr val="D03833"/>
    <a:srgbClr val="805924"/>
    <a:srgbClr val="72633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41" autoAdjust="0"/>
    <p:restoredTop sz="92652" autoAdjust="0"/>
  </p:normalViewPr>
  <p:slideViewPr>
    <p:cSldViewPr>
      <p:cViewPr>
        <p:scale>
          <a:sx n="70" d="100"/>
          <a:sy n="70" d="100"/>
        </p:scale>
        <p:origin x="-1968" y="-408"/>
      </p:cViewPr>
      <p:guideLst>
        <p:guide orient="horz" pos="3948"/>
        <p:guide orient="horz" pos="791"/>
        <p:guide orient="horz" pos="1062"/>
        <p:guide orient="horz" pos="3620"/>
        <p:guide orient="horz" pos="2374"/>
        <p:guide pos="3120"/>
        <p:guide pos="6025"/>
        <p:guide pos="3042"/>
        <p:guide pos="3198"/>
        <p:guide pos="220"/>
        <p:guide pos="420"/>
        <p:guide pos="5819"/>
      </p:guideLst>
    </p:cSldViewPr>
  </p:slideViewPr>
  <p:outlineViewPr>
    <p:cViewPr>
      <p:scale>
        <a:sx n="33" d="100"/>
        <a:sy n="33" d="100"/>
      </p:scale>
      <p:origin x="0" y="723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3246" y="-102"/>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7/11/2016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377301607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xmlns="" val="3449360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p14="http://schemas.microsoft.com/office/powerpoint/2010/main" xmlns="" val="3872626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12700">
              <a:lnSpc>
                <a:spcPct val="100000"/>
              </a:lnSpc>
            </a:pPr>
            <a:r>
              <a:rPr lang="en-US" sz="1000" b="1" spc="-5" dirty="0" smtClean="0">
                <a:latin typeface="Arial" panose="020B0604020202020204" pitchFamily="34" charset="0"/>
                <a:cs typeface="Arial" panose="020B0604020202020204" pitchFamily="34" charset="0"/>
              </a:rPr>
              <a:t>The FLATTEN</a:t>
            </a:r>
            <a:r>
              <a:rPr lang="en-US" sz="1000" b="1" spc="-70"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Operator</a:t>
            </a:r>
            <a:endParaRPr lang="en-US" sz="1000" dirty="0" smtClean="0">
              <a:latin typeface="Arial" panose="020B0604020202020204" pitchFamily="34" charset="0"/>
              <a:cs typeface="Arial" panose="020B0604020202020204" pitchFamily="34" charset="0"/>
            </a:endParaRPr>
          </a:p>
          <a:p>
            <a:pPr marL="12700">
              <a:lnSpc>
                <a:spcPct val="100000"/>
              </a:lnSpc>
              <a:spcBef>
                <a:spcPts val="1255"/>
              </a:spcBef>
            </a:pPr>
            <a:r>
              <a:rPr lang="en-US" sz="1000" dirty="0" smtClean="0">
                <a:latin typeface="Arial" panose="020B0604020202020204" pitchFamily="34" charset="0"/>
                <a:cs typeface="Arial" panose="020B0604020202020204" pitchFamily="34" charset="0"/>
              </a:rPr>
              <a:t>The </a:t>
            </a:r>
            <a:r>
              <a:rPr lang="en-US" sz="1000" b="1" dirty="0" smtClean="0">
                <a:latin typeface="Arial" panose="020B0604020202020204" pitchFamily="34" charset="0"/>
                <a:cs typeface="Arial" panose="020B0604020202020204" pitchFamily="34" charset="0"/>
              </a:rPr>
              <a:t>FLATTEN </a:t>
            </a:r>
            <a:r>
              <a:rPr lang="en-US" sz="1000" dirty="0" smtClean="0">
                <a:latin typeface="Arial" panose="020B0604020202020204" pitchFamily="34" charset="0"/>
                <a:cs typeface="Arial" panose="020B0604020202020204" pitchFamily="34" charset="0"/>
              </a:rPr>
              <a:t>operator removes the nesting of nested tuples and bags. </a:t>
            </a:r>
            <a:r>
              <a:rPr lang="en-US" sz="1000" spc="-5" dirty="0" smtClean="0">
                <a:latin typeface="Arial" panose="020B0604020202020204" pitchFamily="34" charset="0"/>
                <a:cs typeface="Arial" panose="020B0604020202020204" pitchFamily="34" charset="0"/>
              </a:rPr>
              <a:t>You</a:t>
            </a:r>
            <a:r>
              <a:rPr lang="en-US" sz="1000" spc="-90" dirty="0" smtClean="0">
                <a:latin typeface="Arial" panose="020B0604020202020204" pitchFamily="34" charset="0"/>
                <a:cs typeface="Arial" panose="020B0604020202020204" pitchFamily="34" charset="0"/>
              </a:rPr>
              <a:t> </a:t>
            </a:r>
            <a:r>
              <a:rPr lang="en-US" sz="1000" spc="-5" dirty="0" smtClean="0">
                <a:latin typeface="Arial" panose="020B0604020202020204" pitchFamily="34" charset="0"/>
                <a:cs typeface="Arial" panose="020B0604020202020204" pitchFamily="34" charset="0"/>
              </a:rPr>
              <a:t>invoke</a:t>
            </a:r>
            <a:endParaRPr lang="en-US" sz="1000" dirty="0" smtClean="0">
              <a:latin typeface="Arial" panose="020B0604020202020204" pitchFamily="34" charset="0"/>
              <a:cs typeface="Arial" panose="020B0604020202020204" pitchFamily="34" charset="0"/>
            </a:endParaRPr>
          </a:p>
          <a:p>
            <a:pPr marL="12700">
              <a:lnSpc>
                <a:spcPct val="100000"/>
              </a:lnSpc>
              <a:spcBef>
                <a:spcPts val="25"/>
              </a:spcBef>
            </a:pPr>
            <a:r>
              <a:rPr lang="en-US" sz="1000" b="1" dirty="0" smtClean="0">
                <a:latin typeface="Arial" panose="020B0604020202020204" pitchFamily="34" charset="0"/>
                <a:cs typeface="Arial" panose="020B0604020202020204" pitchFamily="34" charset="0"/>
              </a:rPr>
              <a:t>FLATTEN </a:t>
            </a:r>
            <a:r>
              <a:rPr lang="en-US" sz="1000" dirty="0" smtClean="0">
                <a:latin typeface="Arial" panose="020B0604020202020204" pitchFamily="34" charset="0"/>
                <a:cs typeface="Arial" panose="020B0604020202020204" pitchFamily="34" charset="0"/>
              </a:rPr>
              <a:t>like a function, passing in the tuple or bag that you want to</a:t>
            </a:r>
            <a:r>
              <a:rPr lang="en-US" sz="1000" spc="-10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flatten:</a:t>
            </a:r>
          </a:p>
          <a:p>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spc="25" dirty="0" smtClean="0">
                <a:latin typeface="Arial" panose="020B0604020202020204" pitchFamily="34" charset="0"/>
                <a:cs typeface="Arial" panose="020B0604020202020204" pitchFamily="34" charset="0"/>
              </a:rPr>
              <a:t>FLATTEN(</a:t>
            </a:r>
            <a:r>
              <a:rPr lang="en-US" sz="1000" i="1" spc="25" dirty="0" smtClean="0">
                <a:latin typeface="Arial" panose="020B0604020202020204" pitchFamily="34" charset="0"/>
                <a:cs typeface="Arial" panose="020B0604020202020204" pitchFamily="34" charset="0"/>
              </a:rPr>
              <a:t>relation</a:t>
            </a:r>
            <a:r>
              <a:rPr lang="en-US" sz="1000" spc="2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a:t>
            </a:r>
            <a:r>
              <a:rPr lang="en-US" sz="1000" b="1" dirty="0" smtClean="0">
                <a:latin typeface="Arial" panose="020B0604020202020204" pitchFamily="34" charset="0"/>
                <a:cs typeface="Arial" panose="020B0604020202020204" pitchFamily="34" charset="0"/>
              </a:rPr>
              <a:t>FLATTEN </a:t>
            </a:r>
            <a:r>
              <a:rPr lang="en-US" sz="1000" dirty="0" smtClean="0">
                <a:latin typeface="Arial" panose="020B0604020202020204" pitchFamily="34" charset="0"/>
                <a:cs typeface="Arial" panose="020B0604020202020204" pitchFamily="34" charset="0"/>
              </a:rPr>
              <a:t>operator is best understood by an example. Suppose we have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following data</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set:</a:t>
            </a:r>
          </a:p>
          <a:p>
            <a:pPr rtl="0" eaLnBrk="1" fontAlgn="t" latinLnBrk="0" hangingPunct="1"/>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Rich</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remote</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{(SD),(CA)}</a:t>
            </a:r>
          </a:p>
          <a:p>
            <a:pPr rtl="0" eaLnBrk="1" fontAlgn="t" latinLnBrk="0" hangingPunct="1"/>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Ulf</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onsite</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{(CA)}</a:t>
            </a:r>
          </a:p>
          <a:p>
            <a:pPr rtl="0" eaLnBrk="1" fontAlgn="t" latinLnBrk="0" hangingPunct="1"/>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Tom</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remote</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{(OH),(NY)}</a:t>
            </a:r>
          </a:p>
          <a:p>
            <a:pPr rtl="0" eaLnBrk="1" fontAlgn="t" latinLnBrk="0" hangingPunct="1"/>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Barry</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remote</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{(NV),(NY)}</a:t>
            </a:r>
          </a:p>
          <a:p>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a:t>
            </a:r>
            <a:r>
              <a:rPr lang="en-US" sz="1000" spc="-5" dirty="0" smtClean="0">
                <a:latin typeface="Arial" panose="020B0604020202020204" pitchFamily="34" charset="0"/>
                <a:cs typeface="Arial" panose="020B0604020202020204" pitchFamily="34" charset="0"/>
              </a:rPr>
              <a:t>following </a:t>
            </a:r>
            <a:r>
              <a:rPr lang="en-US" sz="1000" dirty="0" smtClean="0">
                <a:latin typeface="Arial" panose="020B0604020202020204" pitchFamily="34" charset="0"/>
                <a:cs typeface="Arial" panose="020B0604020202020204" pitchFamily="34" charset="0"/>
              </a:rPr>
              <a:t>Pig Latin statements load the data using a schema. Notice the states are</a:t>
            </a:r>
            <a:r>
              <a:rPr lang="en-US" sz="1000" spc="-6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in  a</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bag:</a:t>
            </a:r>
          </a:p>
          <a:p>
            <a:pPr marL="17780">
              <a:lnSpc>
                <a:spcPts val="1090"/>
              </a:lnSpc>
            </a:pPr>
            <a:r>
              <a:rPr lang="en-US" sz="1000" spc="15" dirty="0" smtClean="0">
                <a:latin typeface="Arial" panose="020B0604020202020204" pitchFamily="34" charset="0"/>
                <a:cs typeface="Arial" panose="020B0604020202020204" pitchFamily="34" charset="0"/>
              </a:rPr>
              <a:t>&gt; </a:t>
            </a:r>
            <a:r>
              <a:rPr lang="en-US" sz="1000" spc="25" dirty="0" smtClean="0">
                <a:latin typeface="Arial" panose="020B0604020202020204" pitchFamily="34" charset="0"/>
                <a:cs typeface="Arial" panose="020B0604020202020204" pitchFamily="34" charset="0"/>
              </a:rPr>
              <a:t>employees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LOAD 'locations.txt' </a:t>
            </a:r>
            <a:r>
              <a:rPr lang="en-US" sz="1000" spc="20" dirty="0" smtClean="0">
                <a:latin typeface="Arial" panose="020B0604020202020204" pitchFamily="34" charset="0"/>
                <a:cs typeface="Arial" panose="020B0604020202020204" pitchFamily="34" charset="0"/>
              </a:rPr>
              <a:t>AS</a:t>
            </a:r>
            <a:r>
              <a:rPr lang="en-US" sz="1000" spc="100" dirty="0" smtClean="0">
                <a:latin typeface="Arial" panose="020B0604020202020204" pitchFamily="34" charset="0"/>
                <a:cs typeface="Arial" panose="020B0604020202020204" pitchFamily="34" charset="0"/>
              </a:rPr>
              <a:t> </a:t>
            </a:r>
            <a:r>
              <a:rPr lang="en-US" sz="1000" spc="1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17780" marR="3446779">
              <a:lnSpc>
                <a:spcPts val="1250"/>
              </a:lnSpc>
              <a:spcBef>
                <a:spcPts val="45"/>
              </a:spcBef>
            </a:pPr>
            <a:r>
              <a:rPr lang="en-US" sz="1000" spc="25" dirty="0" smtClean="0">
                <a:latin typeface="Arial" panose="020B0604020202020204" pitchFamily="34" charset="0"/>
                <a:cs typeface="Arial" panose="020B0604020202020204" pitchFamily="34" charset="0"/>
              </a:rPr>
              <a:t>name:chararray,  location:chararray,</a:t>
            </a:r>
            <a:endParaRPr lang="en-US" sz="1000" dirty="0" smtClean="0">
              <a:latin typeface="Arial" panose="020B0604020202020204" pitchFamily="34" charset="0"/>
              <a:cs typeface="Arial" panose="020B0604020202020204" pitchFamily="34" charset="0"/>
            </a:endParaRPr>
          </a:p>
          <a:p>
            <a:pPr marL="17780">
              <a:lnSpc>
                <a:spcPts val="1200"/>
              </a:lnSpc>
            </a:pPr>
            <a:r>
              <a:rPr lang="en-US" sz="1000" spc="25" dirty="0" smtClean="0">
                <a:latin typeface="Arial" panose="020B0604020202020204" pitchFamily="34" charset="0"/>
                <a:cs typeface="Arial" panose="020B0604020202020204" pitchFamily="34" charset="0"/>
              </a:rPr>
              <a:t>states:bag{t:tuple(state:chararray)});</a:t>
            </a:r>
            <a:endParaRPr lang="en-US" sz="1000" dirty="0" smtClean="0">
              <a:latin typeface="Arial" panose="020B0604020202020204" pitchFamily="34" charset="0"/>
              <a:cs typeface="Arial" panose="020B0604020202020204" pitchFamily="34" charset="0"/>
            </a:endParaRPr>
          </a:p>
          <a:p>
            <a:pPr marL="17780">
              <a:lnSpc>
                <a:spcPts val="1255"/>
              </a:lnSpc>
            </a:pPr>
            <a:r>
              <a:rPr lang="en-US" sz="1000" spc="15" dirty="0" smtClean="0">
                <a:latin typeface="Arial" panose="020B0604020202020204" pitchFamily="34" charset="0"/>
                <a:cs typeface="Arial" panose="020B0604020202020204" pitchFamily="34" charset="0"/>
              </a:rPr>
              <a:t>&gt; </a:t>
            </a:r>
            <a:r>
              <a:rPr lang="en-US" sz="1000" spc="25" dirty="0" smtClean="0">
                <a:latin typeface="Arial" panose="020B0604020202020204" pitchFamily="34" charset="0"/>
                <a:cs typeface="Arial" panose="020B0604020202020204" pitchFamily="34" charset="0"/>
              </a:rPr>
              <a:t>describe</a:t>
            </a:r>
            <a:r>
              <a:rPr lang="en-US" sz="1000" spc="1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employees;</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pPr marL="17780">
              <a:lnSpc>
                <a:spcPts val="1090"/>
              </a:lnSpc>
            </a:pPr>
            <a:r>
              <a:rPr lang="en-US" sz="1000" spc="25" dirty="0" smtClean="0">
                <a:latin typeface="Arial" panose="020B0604020202020204" pitchFamily="34" charset="0"/>
                <a:cs typeface="Arial" panose="020B0604020202020204" pitchFamily="34" charset="0"/>
              </a:rPr>
              <a:t>employees: {name: chararray,location: chararray,states:</a:t>
            </a:r>
            <a:r>
              <a:rPr lang="en-US" sz="1000" spc="10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{t:</a:t>
            </a:r>
            <a:endParaRPr lang="en-US" sz="1000" dirty="0" smtClean="0">
              <a:latin typeface="Arial" panose="020B0604020202020204" pitchFamily="34" charset="0"/>
              <a:cs typeface="Arial" panose="020B0604020202020204" pitchFamily="34" charset="0"/>
            </a:endParaRPr>
          </a:p>
          <a:p>
            <a:pPr marL="17780">
              <a:lnSpc>
                <a:spcPts val="1255"/>
              </a:lnSpc>
            </a:pPr>
            <a:r>
              <a:rPr lang="en-US" sz="1000" spc="25" dirty="0" smtClean="0">
                <a:latin typeface="Arial" panose="020B0604020202020204" pitchFamily="34" charset="0"/>
                <a:cs typeface="Arial" panose="020B0604020202020204" pitchFamily="34" charset="0"/>
              </a:rPr>
              <a:t>(state:</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chararray)}}</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output of the </a:t>
            </a:r>
            <a:r>
              <a:rPr lang="en-US" sz="1000" b="1" spc="-5" dirty="0" smtClean="0">
                <a:latin typeface="Arial" panose="020B0604020202020204" pitchFamily="34" charset="0"/>
                <a:cs typeface="Arial" panose="020B0604020202020204" pitchFamily="34" charset="0"/>
              </a:rPr>
              <a:t>employees </a:t>
            </a:r>
            <a:r>
              <a:rPr lang="en-US" sz="1000" dirty="0" smtClean="0">
                <a:latin typeface="Arial" panose="020B0604020202020204" pitchFamily="34" charset="0"/>
                <a:cs typeface="Arial" panose="020B0604020202020204" pitchFamily="34" charset="0"/>
              </a:rPr>
              <a:t>relation is the</a:t>
            </a:r>
            <a:r>
              <a:rPr lang="en-US" sz="1000" spc="-7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following:</a:t>
            </a:r>
          </a:p>
          <a:p>
            <a:pPr marL="17780">
              <a:lnSpc>
                <a:spcPts val="1090"/>
              </a:lnSpc>
            </a:pPr>
            <a:r>
              <a:rPr lang="en-US" sz="1000" spc="25" dirty="0" smtClean="0">
                <a:latin typeface="Arial" panose="020B0604020202020204" pitchFamily="34" charset="0"/>
                <a:cs typeface="Arial" panose="020B0604020202020204" pitchFamily="34" charset="0"/>
              </a:rPr>
              <a:t>(Rich,remote,{(SD),(CA)})</a:t>
            </a:r>
            <a:endParaRPr lang="en-US" sz="1000" dirty="0" smtClean="0">
              <a:latin typeface="Arial" panose="020B0604020202020204" pitchFamily="34" charset="0"/>
              <a:cs typeface="Arial" panose="020B0604020202020204" pitchFamily="34" charset="0"/>
            </a:endParaRPr>
          </a:p>
          <a:p>
            <a:pPr marL="17780">
              <a:lnSpc>
                <a:spcPts val="1250"/>
              </a:lnSpc>
            </a:pPr>
            <a:r>
              <a:rPr lang="en-US" sz="1000" spc="25" dirty="0" smtClean="0">
                <a:latin typeface="Arial" panose="020B0604020202020204" pitchFamily="34" charset="0"/>
                <a:cs typeface="Arial" panose="020B0604020202020204" pitchFamily="34" charset="0"/>
              </a:rPr>
              <a:t>(Ulf,onsite,{(CA)})</a:t>
            </a:r>
            <a:endParaRPr lang="en-US" sz="1000" dirty="0" smtClean="0">
              <a:latin typeface="Arial" panose="020B0604020202020204" pitchFamily="34" charset="0"/>
              <a:cs typeface="Arial" panose="020B0604020202020204" pitchFamily="34" charset="0"/>
            </a:endParaRPr>
          </a:p>
          <a:p>
            <a:pPr marL="17780">
              <a:lnSpc>
                <a:spcPts val="1250"/>
              </a:lnSpc>
            </a:pPr>
            <a:r>
              <a:rPr lang="en-US" sz="1000" spc="25" dirty="0" smtClean="0">
                <a:latin typeface="Arial" panose="020B0604020202020204" pitchFamily="34" charset="0"/>
                <a:cs typeface="Arial" panose="020B0604020202020204" pitchFamily="34" charset="0"/>
              </a:rPr>
              <a:t>(Tom,remote,{(OH),(NY)})</a:t>
            </a:r>
            <a:endParaRPr lang="en-US" sz="1000" dirty="0" smtClean="0">
              <a:latin typeface="Arial" panose="020B0604020202020204" pitchFamily="34" charset="0"/>
              <a:cs typeface="Arial" panose="020B0604020202020204" pitchFamily="34" charset="0"/>
            </a:endParaRPr>
          </a:p>
          <a:p>
            <a:pPr marL="17780">
              <a:lnSpc>
                <a:spcPts val="1255"/>
              </a:lnSpc>
            </a:pPr>
            <a:r>
              <a:rPr lang="en-US" sz="1000" spc="25" dirty="0" smtClean="0">
                <a:latin typeface="Arial" panose="020B0604020202020204" pitchFamily="34" charset="0"/>
                <a:cs typeface="Arial" panose="020B0604020202020204" pitchFamily="34" charset="0"/>
              </a:rPr>
              <a:t>(Barry,remote,{(NV),(NY)})</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Notice each record has a bag containing one or more states. If you flatten the </a:t>
            </a:r>
            <a:r>
              <a:rPr lang="en-US" sz="1000" b="1" dirty="0" smtClean="0">
                <a:latin typeface="Arial" panose="020B0604020202020204" pitchFamily="34" charset="0"/>
                <a:cs typeface="Arial" panose="020B0604020202020204" pitchFamily="34" charset="0"/>
              </a:rPr>
              <a:t>states</a:t>
            </a:r>
            <a:r>
              <a:rPr lang="en-US" sz="1000" b="1" spc="-100" dirty="0" smtClean="0">
                <a:latin typeface="Arial" panose="020B0604020202020204" pitchFamily="34" charset="0"/>
                <a:cs typeface="Arial" panose="020B0604020202020204" pitchFamily="34" charset="0"/>
              </a:rPr>
              <a:t> </a:t>
            </a:r>
            <a:r>
              <a:rPr lang="en-US" sz="1000" spc="-5" dirty="0" smtClean="0">
                <a:latin typeface="Arial" panose="020B0604020202020204" pitchFamily="34" charset="0"/>
                <a:cs typeface="Arial" panose="020B0604020202020204" pitchFamily="34" charset="0"/>
              </a:rPr>
              <a:t>field  </a:t>
            </a:r>
            <a:r>
              <a:rPr lang="en-US" sz="1000" dirty="0" smtClean="0">
                <a:latin typeface="Arial" panose="020B0604020202020204" pitchFamily="34" charset="0"/>
                <a:cs typeface="Arial" panose="020B0604020202020204" pitchFamily="34" charset="0"/>
              </a:rPr>
              <a:t>in the </a:t>
            </a:r>
            <a:r>
              <a:rPr lang="en-US" sz="1000" b="1" spc="-5" dirty="0" smtClean="0">
                <a:latin typeface="Arial" panose="020B0604020202020204" pitchFamily="34" charset="0"/>
                <a:cs typeface="Arial" panose="020B0604020202020204" pitchFamily="34" charset="0"/>
              </a:rPr>
              <a:t>employees </a:t>
            </a:r>
            <a:r>
              <a:rPr lang="en-US" sz="1000" dirty="0" smtClean="0">
                <a:latin typeface="Arial" panose="020B0604020202020204" pitchFamily="34" charset="0"/>
                <a:cs typeface="Arial" panose="020B0604020202020204" pitchFamily="34" charset="0"/>
              </a:rPr>
              <a:t>relation, then each entry in the bag becomes its own full record. For  example:</a:t>
            </a:r>
          </a:p>
          <a:p>
            <a:pPr marL="17780">
              <a:lnSpc>
                <a:spcPts val="1090"/>
              </a:lnSpc>
            </a:pPr>
            <a:r>
              <a:rPr lang="en-US" sz="1000" spc="25" dirty="0" smtClean="0">
                <a:latin typeface="Arial" panose="020B0604020202020204" pitchFamily="34" charset="0"/>
                <a:cs typeface="Arial" panose="020B0604020202020204" pitchFamily="34" charset="0"/>
              </a:rPr>
              <a:t>flat_employees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FOREACH employees GENERATE</a:t>
            </a:r>
            <a:r>
              <a:rPr lang="en-US" sz="1000" spc="10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name,</a:t>
            </a:r>
            <a:endParaRPr lang="en-US" sz="1000" dirty="0" smtClean="0">
              <a:latin typeface="Arial" panose="020B0604020202020204" pitchFamily="34" charset="0"/>
              <a:cs typeface="Arial" panose="020B0604020202020204" pitchFamily="34" charset="0"/>
            </a:endParaRPr>
          </a:p>
          <a:p>
            <a:pPr marL="1443355">
              <a:lnSpc>
                <a:spcPts val="1255"/>
              </a:lnSpc>
            </a:pPr>
            <a:r>
              <a:rPr lang="en-US" sz="1000" spc="25" dirty="0" smtClean="0">
                <a:latin typeface="Arial" panose="020B0604020202020204" pitchFamily="34" charset="0"/>
                <a:cs typeface="Arial" panose="020B0604020202020204" pitchFamily="34" charset="0"/>
              </a:rPr>
              <a:t>location, FLATTEN(states) </a:t>
            </a:r>
            <a:r>
              <a:rPr lang="en-US" sz="1000" spc="20" dirty="0" smtClean="0">
                <a:latin typeface="Arial" panose="020B0604020202020204" pitchFamily="34" charset="0"/>
                <a:cs typeface="Arial" panose="020B0604020202020204" pitchFamily="34" charset="0"/>
              </a:rPr>
              <a:t>AS</a:t>
            </a:r>
            <a:r>
              <a:rPr lang="en-US" sz="1000" spc="3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state;</a:t>
            </a: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a:t>
            </a:r>
            <a:r>
              <a:rPr lang="en-US" sz="1000" b="1" dirty="0" smtClean="0">
                <a:latin typeface="Arial" panose="020B0604020202020204" pitchFamily="34" charset="0"/>
                <a:cs typeface="Arial" panose="020B0604020202020204" pitchFamily="34" charset="0"/>
              </a:rPr>
              <a:t>FLATTEN </a:t>
            </a:r>
            <a:r>
              <a:rPr lang="en-US" sz="1000" dirty="0" smtClean="0">
                <a:latin typeface="Arial" panose="020B0604020202020204" pitchFamily="34" charset="0"/>
                <a:cs typeface="Arial" panose="020B0604020202020204" pitchFamily="34" charset="0"/>
              </a:rPr>
              <a:t>operator produces a cross product of every record in the bag with all</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of  the other expressions in the </a:t>
            </a:r>
            <a:r>
              <a:rPr lang="en-US" sz="1000" b="1" dirty="0" smtClean="0">
                <a:latin typeface="Arial" panose="020B0604020202020204" pitchFamily="34" charset="0"/>
                <a:cs typeface="Arial" panose="020B0604020202020204" pitchFamily="34" charset="0"/>
              </a:rPr>
              <a:t>GENERATE </a:t>
            </a:r>
            <a:r>
              <a:rPr lang="en-US" sz="1000" dirty="0" smtClean="0">
                <a:latin typeface="Arial" panose="020B0604020202020204" pitchFamily="34" charset="0"/>
                <a:cs typeface="Arial" panose="020B0604020202020204" pitchFamily="34" charset="0"/>
              </a:rPr>
              <a:t>clause. The output of </a:t>
            </a:r>
            <a:r>
              <a:rPr lang="en-US" sz="1000" b="1" dirty="0" smtClean="0">
                <a:latin typeface="Arial" panose="020B0604020202020204" pitchFamily="34" charset="0"/>
                <a:cs typeface="Arial" panose="020B0604020202020204" pitchFamily="34" charset="0"/>
              </a:rPr>
              <a:t>flat_employees</a:t>
            </a:r>
            <a:r>
              <a:rPr lang="en-US" sz="1000" b="1" spc="-1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is:</a:t>
            </a:r>
          </a:p>
          <a:p>
            <a:endParaRPr lang="en-US" sz="1000" dirty="0" smtClean="0">
              <a:latin typeface="Arial" panose="020B0604020202020204" pitchFamily="34" charset="0"/>
              <a:cs typeface="Arial" panose="020B0604020202020204" pitchFamily="34" charset="0"/>
            </a:endParaRPr>
          </a:p>
          <a:p>
            <a:pPr marL="17780">
              <a:lnSpc>
                <a:spcPts val="1080"/>
              </a:lnSpc>
            </a:pPr>
            <a:r>
              <a:rPr lang="en-US" sz="1000" spc="25" dirty="0" smtClean="0">
                <a:latin typeface="Arial" panose="020B0604020202020204" pitchFamily="34" charset="0"/>
                <a:cs typeface="Arial" panose="020B0604020202020204" pitchFamily="34" charset="0"/>
              </a:rPr>
              <a:t>(Rich,remote,SD)</a:t>
            </a:r>
            <a:endParaRPr lang="en-US" sz="1000" dirty="0" smtClean="0">
              <a:latin typeface="Arial" panose="020B0604020202020204" pitchFamily="34" charset="0"/>
              <a:cs typeface="Arial" panose="020B0604020202020204" pitchFamily="34" charset="0"/>
            </a:endParaRPr>
          </a:p>
          <a:p>
            <a:pPr marL="17780" marR="3614420">
              <a:lnSpc>
                <a:spcPts val="1250"/>
              </a:lnSpc>
              <a:spcBef>
                <a:spcPts val="30"/>
              </a:spcBef>
            </a:pPr>
            <a:r>
              <a:rPr lang="en-US" sz="1000" spc="25" dirty="0" smtClean="0">
                <a:latin typeface="Arial" panose="020B0604020202020204" pitchFamily="34" charset="0"/>
                <a:cs typeface="Arial" panose="020B0604020202020204" pitchFamily="34" charset="0"/>
              </a:rPr>
              <a:t>(Rich,remote,CA)  (Ulf,onsite,CA)  (Tom,remote,OH)  (Tom,remote,NY)  (Barry,remote,NV)  (Barry,remote,NY)</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pPr>
              <a:lnSpc>
                <a:spcPct val="100000"/>
              </a:lnSpc>
              <a:spcBef>
                <a:spcPts val="35"/>
              </a:spcBef>
            </a:pPr>
            <a:endParaRPr lang="en-US" sz="1000" dirty="0" smtClean="0">
              <a:latin typeface="Arial" panose="020B0604020202020204" pitchFamily="34" charset="0"/>
              <a:cs typeface="Arial" panose="020B0604020202020204" pitchFamily="34" charset="0"/>
            </a:endParaRPr>
          </a:p>
          <a:p>
            <a:pPr marL="170180" marR="287020" algn="just">
              <a:lnSpc>
                <a:spcPct val="101699"/>
              </a:lnSpc>
            </a:pPr>
            <a:r>
              <a:rPr lang="en-US" sz="1000" b="1" spc="-5" dirty="0" smtClean="0">
                <a:latin typeface="Arial" panose="020B0604020202020204" pitchFamily="34" charset="0"/>
                <a:cs typeface="Arial" panose="020B0604020202020204" pitchFamily="34" charset="0"/>
              </a:rPr>
              <a:t>NOTE</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example here flattened a bag, but you can also flatten a nested  tuple, which simply removes the nesting so that each field in the tuple is at  the </a:t>
            </a:r>
            <a:r>
              <a:rPr lang="en-US" sz="1000" spc="-65" dirty="0" smtClean="0">
                <a:latin typeface="Arial" panose="020B0604020202020204" pitchFamily="34" charset="0"/>
                <a:cs typeface="Arial" panose="020B0604020202020204" pitchFamily="34" charset="0"/>
              </a:rPr>
              <a:t>top-­‐level. </a:t>
            </a:r>
            <a:r>
              <a:rPr lang="en-US" sz="1000" dirty="0" smtClean="0">
                <a:latin typeface="Arial" panose="020B0604020202020204" pitchFamily="34" charset="0"/>
                <a:cs typeface="Arial" panose="020B0604020202020204" pitchFamily="34" charset="0"/>
              </a:rPr>
              <a:t>For example, suppose a </a:t>
            </a:r>
            <a:r>
              <a:rPr lang="en-US" sz="1000" spc="-5" dirty="0" smtClean="0">
                <a:latin typeface="Arial" panose="020B0604020202020204" pitchFamily="34" charset="0"/>
                <a:cs typeface="Arial" panose="020B0604020202020204" pitchFamily="34" charset="0"/>
              </a:rPr>
              <a:t>tuple </a:t>
            </a:r>
            <a:r>
              <a:rPr lang="en-US" sz="1000" dirty="0" smtClean="0">
                <a:latin typeface="Arial" panose="020B0604020202020204" pitchFamily="34" charset="0"/>
                <a:cs typeface="Arial" panose="020B0604020202020204" pitchFamily="34" charset="0"/>
              </a:rPr>
              <a:t>looks</a:t>
            </a:r>
            <a:r>
              <a:rPr lang="en-US" sz="1000" spc="2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like:</a:t>
            </a:r>
          </a:p>
          <a:p>
            <a:pPr marL="170180" algn="just">
              <a:lnSpc>
                <a:spcPts val="1295"/>
              </a:lnSpc>
            </a:pPr>
            <a:r>
              <a:rPr lang="en-US" sz="1000" spc="-5" dirty="0" smtClean="0">
                <a:latin typeface="Arial" panose="020B0604020202020204" pitchFamily="34" charset="0"/>
                <a:cs typeface="Arial" panose="020B0604020202020204" pitchFamily="34" charset="0"/>
              </a:rPr>
              <a:t>(1, (2,</a:t>
            </a:r>
            <a:r>
              <a:rPr lang="en-US" sz="1000" spc="-85" dirty="0" smtClean="0">
                <a:latin typeface="Arial" panose="020B0604020202020204" pitchFamily="34" charset="0"/>
                <a:cs typeface="Arial" panose="020B0604020202020204" pitchFamily="34" charset="0"/>
              </a:rPr>
              <a:t> </a:t>
            </a:r>
            <a:r>
              <a:rPr lang="en-US" sz="1000" spc="-5" dirty="0" smtClean="0">
                <a:latin typeface="Arial" panose="020B0604020202020204" pitchFamily="34" charset="0"/>
                <a:cs typeface="Arial" panose="020B0604020202020204" pitchFamily="34" charset="0"/>
              </a:rPr>
              <a:t>3))</a:t>
            </a:r>
            <a:endParaRPr lang="en-US" sz="1000" dirty="0" smtClean="0">
              <a:latin typeface="Arial" panose="020B0604020202020204" pitchFamily="34" charset="0"/>
              <a:cs typeface="Arial" panose="020B0604020202020204" pitchFamily="34" charset="0"/>
            </a:endParaRPr>
          </a:p>
          <a:p>
            <a:pPr marL="170180" algn="just">
              <a:lnSpc>
                <a:spcPts val="1370"/>
              </a:lnSpc>
              <a:spcBef>
                <a:spcPts val="95"/>
              </a:spcBef>
            </a:pPr>
            <a:r>
              <a:rPr lang="en-US" sz="1000" dirty="0" smtClean="0">
                <a:latin typeface="Arial" panose="020B0604020202020204" pitchFamily="34" charset="0"/>
                <a:cs typeface="Arial" panose="020B0604020202020204" pitchFamily="34" charset="0"/>
              </a:rPr>
              <a:t>After this tuple was flattened, it would look</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like:</a:t>
            </a:r>
          </a:p>
          <a:p>
            <a:pPr marL="170180" algn="just">
              <a:lnSpc>
                <a:spcPts val="1370"/>
              </a:lnSpc>
            </a:pPr>
            <a:r>
              <a:rPr lang="en-US" sz="1000" dirty="0" smtClean="0">
                <a:latin typeface="Arial" panose="020B0604020202020204" pitchFamily="34" charset="0"/>
                <a:cs typeface="Arial" panose="020B0604020202020204" pitchFamily="34" charset="0"/>
              </a:rPr>
              <a:t>(1,2,3)</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p14="http://schemas.microsoft.com/office/powerpoint/2010/main" xmlns="" val="736387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12700">
              <a:lnSpc>
                <a:spcPct val="100000"/>
              </a:lnSpc>
            </a:pPr>
            <a:r>
              <a:rPr lang="en-US" sz="1000" b="1" spc="-5" dirty="0" smtClean="0">
                <a:latin typeface="Arial" panose="020B0604020202020204" pitchFamily="34" charset="0"/>
                <a:cs typeface="Arial" panose="020B0604020202020204" pitchFamily="34" charset="0"/>
              </a:rPr>
              <a:t>The ORDER BY</a:t>
            </a:r>
            <a:r>
              <a:rPr lang="en-US" sz="1000" b="1" spc="-60"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Operator</a:t>
            </a:r>
            <a:endParaRPr lang="en-US" sz="1000" dirty="0" smtClean="0">
              <a:latin typeface="Arial" panose="020B0604020202020204" pitchFamily="34" charset="0"/>
              <a:cs typeface="Arial" panose="020B0604020202020204" pitchFamily="34" charset="0"/>
            </a:endParaRPr>
          </a:p>
          <a:p>
            <a:pPr marL="12700">
              <a:lnSpc>
                <a:spcPct val="100000"/>
              </a:lnSpc>
              <a:spcBef>
                <a:spcPts val="1255"/>
              </a:spcBef>
            </a:pPr>
            <a:r>
              <a:rPr lang="en-US" sz="1000" dirty="0" smtClean="0">
                <a:latin typeface="Arial" panose="020B0604020202020204" pitchFamily="34" charset="0"/>
                <a:cs typeface="Arial" panose="020B0604020202020204" pitchFamily="34" charset="0"/>
              </a:rPr>
              <a:t>The </a:t>
            </a:r>
            <a:r>
              <a:rPr lang="en-US" sz="1000" b="1" dirty="0" smtClean="0">
                <a:latin typeface="Arial" panose="020B0604020202020204" pitchFamily="34" charset="0"/>
                <a:cs typeface="Arial" panose="020B0604020202020204" pitchFamily="34" charset="0"/>
              </a:rPr>
              <a:t>ORDER BY </a:t>
            </a:r>
            <a:r>
              <a:rPr lang="en-US" sz="1000" dirty="0" smtClean="0">
                <a:latin typeface="Arial" panose="020B0604020202020204" pitchFamily="34" charset="0"/>
                <a:cs typeface="Arial" panose="020B0604020202020204" pitchFamily="34" charset="0"/>
              </a:rPr>
              <a:t>command allows you to sort the data in a</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relation:</a:t>
            </a:r>
          </a:p>
          <a:p>
            <a:pPr marL="17780">
              <a:lnSpc>
                <a:spcPts val="1090"/>
              </a:lnSpc>
            </a:pPr>
            <a:r>
              <a:rPr lang="en-US" sz="1000" spc="25" dirty="0" smtClean="0">
                <a:latin typeface="Arial" panose="020B0604020202020204" pitchFamily="34" charset="0"/>
                <a:cs typeface="Arial" panose="020B0604020202020204" pitchFamily="34" charset="0"/>
              </a:rPr>
              <a:t>salaries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LOAD 'salaries.txt' USING PigStorage(',')</a:t>
            </a:r>
            <a:r>
              <a:rPr lang="en-US" sz="1000" spc="114"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AS</a:t>
            </a:r>
            <a:endParaRPr lang="en-US" sz="1000" dirty="0" smtClean="0">
              <a:latin typeface="Arial" panose="020B0604020202020204" pitchFamily="34" charset="0"/>
              <a:cs typeface="Arial" panose="020B0604020202020204" pitchFamily="34" charset="0"/>
            </a:endParaRPr>
          </a:p>
          <a:p>
            <a:pPr marL="17780" marR="93345" indent="335280">
              <a:lnSpc>
                <a:spcPts val="1250"/>
              </a:lnSpc>
              <a:spcBef>
                <a:spcPts val="45"/>
              </a:spcBef>
            </a:pPr>
            <a:r>
              <a:rPr lang="en-US" sz="1000" spc="25" dirty="0" smtClean="0">
                <a:latin typeface="Arial" panose="020B0604020202020204" pitchFamily="34" charset="0"/>
                <a:cs typeface="Arial" panose="020B0604020202020204" pitchFamily="34" charset="0"/>
              </a:rPr>
              <a:t>(gender:chararray,age:int,salary:double,zip:chararray);  byage </a:t>
            </a:r>
            <a:r>
              <a:rPr lang="en-US" sz="1000" spc="15" dirty="0" smtClean="0">
                <a:latin typeface="Arial" panose="020B0604020202020204" pitchFamily="34" charset="0"/>
                <a:cs typeface="Arial" panose="020B0604020202020204" pitchFamily="34" charset="0"/>
              </a:rPr>
              <a:t>= </a:t>
            </a:r>
            <a:r>
              <a:rPr lang="en-US" sz="1000" b="1" spc="25" dirty="0" smtClean="0">
                <a:latin typeface="Arial" panose="020B0604020202020204" pitchFamily="34" charset="0"/>
                <a:cs typeface="Arial" panose="020B0604020202020204" pitchFamily="34" charset="0"/>
              </a:rPr>
              <a:t>ORDER salaries </a:t>
            </a:r>
            <a:r>
              <a:rPr lang="en-US" sz="1000" b="1" spc="20" dirty="0" smtClean="0">
                <a:latin typeface="Arial" panose="020B0604020202020204" pitchFamily="34" charset="0"/>
                <a:cs typeface="Arial" panose="020B0604020202020204" pitchFamily="34" charset="0"/>
              </a:rPr>
              <a:t>BY age</a:t>
            </a:r>
            <a:r>
              <a:rPr lang="en-US" sz="1000" b="1" spc="75" dirty="0" smtClean="0">
                <a:latin typeface="Arial" panose="020B0604020202020204" pitchFamily="34" charset="0"/>
                <a:cs typeface="Arial" panose="020B0604020202020204" pitchFamily="34" charset="0"/>
              </a:rPr>
              <a:t> </a:t>
            </a:r>
            <a:r>
              <a:rPr lang="en-US" sz="1000" b="1" spc="25" dirty="0" smtClean="0">
                <a:latin typeface="Arial" panose="020B0604020202020204" pitchFamily="34" charset="0"/>
                <a:cs typeface="Arial" panose="020B0604020202020204" pitchFamily="34" charset="0"/>
              </a:rPr>
              <a:t>ASC</a:t>
            </a:r>
            <a:r>
              <a:rPr lang="en-US" sz="1000" spc="2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records in the </a:t>
            </a:r>
            <a:r>
              <a:rPr lang="en-US" sz="1000" b="1" dirty="0" smtClean="0">
                <a:latin typeface="Arial" panose="020B0604020202020204" pitchFamily="34" charset="0"/>
                <a:cs typeface="Arial" panose="020B0604020202020204" pitchFamily="34" charset="0"/>
              </a:rPr>
              <a:t>byage </a:t>
            </a:r>
            <a:r>
              <a:rPr lang="en-US" sz="1000" dirty="0" smtClean="0">
                <a:latin typeface="Arial" panose="020B0604020202020204" pitchFamily="34" charset="0"/>
                <a:cs typeface="Arial" panose="020B0604020202020204" pitchFamily="34" charset="0"/>
              </a:rPr>
              <a:t>relation will be sorted by</a:t>
            </a:r>
            <a:r>
              <a:rPr lang="en-US" sz="1000" spc="-1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age:</a:t>
            </a:r>
          </a:p>
          <a:p>
            <a:pPr marL="17780" algn="just">
              <a:lnSpc>
                <a:spcPts val="1090"/>
              </a:lnSpc>
            </a:pPr>
            <a:r>
              <a:rPr lang="en-US" sz="1000" spc="25" dirty="0" smtClean="0">
                <a:latin typeface="Arial" panose="020B0604020202020204" pitchFamily="34" charset="0"/>
                <a:cs typeface="Arial" panose="020B0604020202020204" pitchFamily="34" charset="0"/>
              </a:rPr>
              <a:t>(M,19,0.0,95050)</a:t>
            </a:r>
            <a:endParaRPr lang="en-US" sz="1000" dirty="0" smtClean="0">
              <a:latin typeface="Arial" panose="020B0604020202020204" pitchFamily="34" charset="0"/>
              <a:cs typeface="Arial" panose="020B0604020202020204" pitchFamily="34" charset="0"/>
            </a:endParaRPr>
          </a:p>
          <a:p>
            <a:pPr marL="17780" marR="3362960" algn="just">
              <a:lnSpc>
                <a:spcPts val="1250"/>
              </a:lnSpc>
              <a:spcBef>
                <a:spcPts val="45"/>
              </a:spcBef>
            </a:pPr>
            <a:r>
              <a:rPr lang="en-US" sz="1000" spc="25" dirty="0" smtClean="0">
                <a:latin typeface="Arial" panose="020B0604020202020204" pitchFamily="34" charset="0"/>
                <a:cs typeface="Arial" panose="020B0604020202020204" pitchFamily="34" charset="0"/>
              </a:rPr>
              <a:t>(F,22,90000.0,95102)  </a:t>
            </a:r>
          </a:p>
          <a:p>
            <a:pPr marL="17780" marR="3362960" algn="just">
              <a:lnSpc>
                <a:spcPts val="1250"/>
              </a:lnSpc>
              <a:spcBef>
                <a:spcPts val="45"/>
              </a:spcBef>
            </a:pPr>
            <a:r>
              <a:rPr lang="en-US" sz="1000" spc="25" dirty="0" smtClean="0">
                <a:latin typeface="Arial" panose="020B0604020202020204" pitchFamily="34" charset="0"/>
                <a:cs typeface="Arial" panose="020B0604020202020204" pitchFamily="34" charset="0"/>
              </a:rPr>
              <a:t>(M,23,89000.0,95105)  </a:t>
            </a:r>
          </a:p>
          <a:p>
            <a:pPr marL="17780" marR="3362960" algn="just">
              <a:lnSpc>
                <a:spcPts val="1250"/>
              </a:lnSpc>
              <a:spcBef>
                <a:spcPts val="45"/>
              </a:spcBef>
            </a:pPr>
            <a:r>
              <a:rPr lang="en-US" sz="1000" spc="25" dirty="0" smtClean="0">
                <a:latin typeface="Arial" panose="020B0604020202020204" pitchFamily="34" charset="0"/>
                <a:cs typeface="Arial" panose="020B0604020202020204" pitchFamily="34" charset="0"/>
              </a:rPr>
              <a:t>(M,23,64000.0,94041)  </a:t>
            </a:r>
          </a:p>
          <a:p>
            <a:pPr marL="17780" marR="3362960" algn="just">
              <a:lnSpc>
                <a:spcPts val="1250"/>
              </a:lnSpc>
              <a:spcBef>
                <a:spcPts val="45"/>
              </a:spcBef>
            </a:pPr>
            <a:r>
              <a:rPr lang="en-US" sz="1000" spc="25" dirty="0" smtClean="0">
                <a:latin typeface="Arial" panose="020B0604020202020204" pitchFamily="34" charset="0"/>
                <a:cs typeface="Arial" panose="020B0604020202020204" pitchFamily="34" charset="0"/>
              </a:rPr>
              <a:t>(F,30,10000.0,95101)  </a:t>
            </a:r>
          </a:p>
          <a:p>
            <a:pPr marL="17780" marR="3362960" algn="just">
              <a:lnSpc>
                <a:spcPts val="1250"/>
              </a:lnSpc>
              <a:spcBef>
                <a:spcPts val="45"/>
              </a:spcBef>
            </a:pPr>
            <a:r>
              <a:rPr lang="en-US" sz="1000" spc="25" dirty="0" smtClean="0">
                <a:latin typeface="Arial" panose="020B0604020202020204" pitchFamily="34" charset="0"/>
                <a:cs typeface="Arial" panose="020B0604020202020204" pitchFamily="34" charset="0"/>
              </a:rPr>
              <a:t>(M,31,95000.0,94041)</a:t>
            </a:r>
          </a:p>
          <a:p>
            <a:pPr marL="17780" marR="3362960" algn="just">
              <a:lnSpc>
                <a:spcPts val="1250"/>
              </a:lnSpc>
              <a:spcBef>
                <a:spcPts val="45"/>
              </a:spcBef>
            </a:pPr>
            <a:endParaRPr lang="en-US" sz="1000" spc="25" dirty="0" smtClean="0">
              <a:latin typeface="Arial" panose="020B0604020202020204" pitchFamily="34" charset="0"/>
              <a:cs typeface="Arial" panose="020B0604020202020204" pitchFamily="34" charset="0"/>
            </a:endParaRPr>
          </a:p>
          <a:p>
            <a:pPr marL="17780" marR="3362960" indent="0" algn="just" defTabSz="914342" rtl="0" eaLnBrk="1" fontAlgn="auto" latinLnBrk="0" hangingPunct="1">
              <a:lnSpc>
                <a:spcPts val="1250"/>
              </a:lnSpc>
              <a:spcBef>
                <a:spcPts val="45"/>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You can use </a:t>
            </a:r>
            <a:r>
              <a:rPr lang="en-US" sz="1000" b="1" spc="-5" dirty="0" smtClean="0">
                <a:latin typeface="Arial" panose="020B0604020202020204" pitchFamily="34" charset="0"/>
                <a:cs typeface="Arial" panose="020B0604020202020204" pitchFamily="34" charset="0"/>
              </a:rPr>
              <a:t>DESC </a:t>
            </a:r>
            <a:r>
              <a:rPr lang="en-US" sz="1000" dirty="0" smtClean="0">
                <a:latin typeface="Arial" panose="020B0604020202020204" pitchFamily="34" charset="0"/>
                <a:cs typeface="Arial" panose="020B0604020202020204" pitchFamily="34" charset="0"/>
              </a:rPr>
              <a:t>or </a:t>
            </a:r>
            <a:r>
              <a:rPr lang="en-US" sz="1000" b="1" dirty="0" smtClean="0">
                <a:latin typeface="Arial" panose="020B0604020202020204" pitchFamily="34" charset="0"/>
                <a:cs typeface="Arial" panose="020B0604020202020204" pitchFamily="34" charset="0"/>
              </a:rPr>
              <a:t>ASC </a:t>
            </a: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BY </a:t>
            </a:r>
            <a:r>
              <a:rPr lang="en-US" sz="1000" dirty="0" smtClean="0">
                <a:latin typeface="Arial" panose="020B0604020202020204" pitchFamily="34" charset="0"/>
                <a:cs typeface="Arial" panose="020B0604020202020204" pitchFamily="34" charset="0"/>
              </a:rPr>
              <a:t>clause. You can also order by multiple fields.</a:t>
            </a:r>
            <a:r>
              <a:rPr lang="en-US" sz="1000" spc="-9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example:</a:t>
            </a:r>
          </a:p>
          <a:p>
            <a:pPr marL="17780" marR="3362960" algn="just">
              <a:lnSpc>
                <a:spcPts val="1250"/>
              </a:lnSpc>
              <a:spcBef>
                <a:spcPts val="45"/>
              </a:spcBef>
            </a:pPr>
            <a:endParaRPr lang="en-US" sz="1000" dirty="0" smtClean="0">
              <a:latin typeface="Arial" panose="020B0604020202020204" pitchFamily="34" charset="0"/>
              <a:cs typeface="Arial" panose="020B0604020202020204" pitchFamily="34" charset="0"/>
            </a:endParaRPr>
          </a:p>
          <a:p>
            <a:pPr marL="17780" marR="3362960" indent="0" algn="just" defTabSz="914342" rtl="0" eaLnBrk="1" fontAlgn="auto" latinLnBrk="0" hangingPunct="1">
              <a:lnSpc>
                <a:spcPts val="1250"/>
              </a:lnSpc>
              <a:spcBef>
                <a:spcPts val="45"/>
              </a:spcBef>
              <a:spcAft>
                <a:spcPts val="0"/>
              </a:spcAft>
              <a:buClrTx/>
              <a:buSzTx/>
              <a:buFontTx/>
              <a:buNone/>
              <a:tabLst/>
              <a:defRPr/>
            </a:pPr>
            <a:r>
              <a:rPr lang="en-US" sz="1000" spc="25" dirty="0" smtClean="0">
                <a:latin typeface="Arial" panose="020B0604020202020204" pitchFamily="34" charset="0"/>
                <a:cs typeface="Arial" panose="020B0604020202020204" pitchFamily="34" charset="0"/>
              </a:rPr>
              <a:t>agesalary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ORDER salaries </a:t>
            </a:r>
            <a:r>
              <a:rPr lang="en-US" sz="1000" b="1" spc="20" dirty="0" smtClean="0">
                <a:latin typeface="Arial" panose="020B0604020202020204" pitchFamily="34" charset="0"/>
                <a:cs typeface="Arial" panose="020B0604020202020204" pitchFamily="34" charset="0"/>
              </a:rPr>
              <a:t>BY age </a:t>
            </a:r>
            <a:r>
              <a:rPr lang="en-US" sz="1000" b="1" spc="25" dirty="0" smtClean="0">
                <a:latin typeface="Arial" panose="020B0604020202020204" pitchFamily="34" charset="0"/>
                <a:cs typeface="Arial" panose="020B0604020202020204" pitchFamily="34" charset="0"/>
              </a:rPr>
              <a:t>ASC, salary</a:t>
            </a:r>
            <a:r>
              <a:rPr lang="en-US" sz="1000" b="1" spc="130" dirty="0" smtClean="0">
                <a:latin typeface="Arial" panose="020B0604020202020204" pitchFamily="34" charset="0"/>
                <a:cs typeface="Arial" panose="020B0604020202020204" pitchFamily="34" charset="0"/>
              </a:rPr>
              <a:t> </a:t>
            </a:r>
            <a:r>
              <a:rPr lang="en-US" sz="1000" b="1" spc="25" dirty="0" smtClean="0">
                <a:latin typeface="Arial" panose="020B0604020202020204" pitchFamily="34" charset="0"/>
                <a:cs typeface="Arial" panose="020B0604020202020204" pitchFamily="34" charset="0"/>
              </a:rPr>
              <a:t>ASC</a:t>
            </a:r>
            <a:r>
              <a:rPr lang="en-US" sz="1000" spc="2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17780" marR="3362960" algn="just">
              <a:lnSpc>
                <a:spcPts val="1250"/>
              </a:lnSpc>
              <a:spcBef>
                <a:spcPts val="45"/>
              </a:spcBef>
            </a:pPr>
            <a:endParaRPr lang="en-US" sz="1000" dirty="0" smtClean="0">
              <a:latin typeface="Arial" panose="020B0604020202020204" pitchFamily="34" charset="0"/>
              <a:cs typeface="Arial" panose="020B0604020202020204" pitchFamily="34" charset="0"/>
            </a:endParaRPr>
          </a:p>
          <a:p>
            <a:pPr marL="17780" marR="3362960" indent="0" algn="just" defTabSz="914342" rtl="0" eaLnBrk="1" fontAlgn="auto" latinLnBrk="0" hangingPunct="1">
              <a:lnSpc>
                <a:spcPts val="1250"/>
              </a:lnSpc>
              <a:spcBef>
                <a:spcPts val="45"/>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output is similar to </a:t>
            </a:r>
            <a:r>
              <a:rPr lang="en-US" sz="1000" b="1" spc="-5" dirty="0" smtClean="0">
                <a:latin typeface="Arial" panose="020B0604020202020204" pitchFamily="34" charset="0"/>
                <a:cs typeface="Arial" panose="020B0604020202020204" pitchFamily="34" charset="0"/>
              </a:rPr>
              <a:t>byage</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except the </a:t>
            </a:r>
            <a:r>
              <a:rPr lang="en-US" sz="1000" b="1" dirty="0" smtClean="0">
                <a:latin typeface="Arial" panose="020B0604020202020204" pitchFamily="34" charset="0"/>
                <a:cs typeface="Arial" panose="020B0604020202020204" pitchFamily="34" charset="0"/>
              </a:rPr>
              <a:t>salary </a:t>
            </a:r>
            <a:r>
              <a:rPr lang="en-US" sz="1000" dirty="0" smtClean="0">
                <a:latin typeface="Arial" panose="020B0604020202020204" pitchFamily="34" charset="0"/>
                <a:cs typeface="Arial" panose="020B0604020202020204" pitchFamily="34" charset="0"/>
              </a:rPr>
              <a:t>field is sorted ascending. Compare</a:t>
            </a:r>
            <a:r>
              <a:rPr lang="en-US" sz="1000" spc="-8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two outputs of the records with age =</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23:</a:t>
            </a:r>
          </a:p>
          <a:p>
            <a:pPr marL="17780" marR="3362960" algn="just">
              <a:lnSpc>
                <a:spcPts val="1250"/>
              </a:lnSpc>
              <a:spcBef>
                <a:spcPts val="45"/>
              </a:spcBef>
            </a:pPr>
            <a:endParaRPr lang="en-US" sz="1000" dirty="0" smtClean="0">
              <a:latin typeface="Arial" panose="020B0604020202020204" pitchFamily="34" charset="0"/>
              <a:cs typeface="Arial" panose="020B0604020202020204" pitchFamily="34" charset="0"/>
            </a:endParaRPr>
          </a:p>
          <a:p>
            <a:pPr marL="17780" algn="just">
              <a:lnSpc>
                <a:spcPts val="1090"/>
              </a:lnSpc>
            </a:pPr>
            <a:r>
              <a:rPr lang="en-US" sz="1000" spc="25" dirty="0" smtClean="0">
                <a:latin typeface="Arial" panose="020B0604020202020204" pitchFamily="34" charset="0"/>
                <a:cs typeface="Arial" panose="020B0604020202020204" pitchFamily="34" charset="0"/>
              </a:rPr>
              <a:t>(M,19,0.0,95050)</a:t>
            </a:r>
            <a:endParaRPr lang="en-US" sz="1000" dirty="0" smtClean="0">
              <a:latin typeface="Arial" panose="020B0604020202020204" pitchFamily="34" charset="0"/>
              <a:cs typeface="Arial" panose="020B0604020202020204" pitchFamily="34" charset="0"/>
            </a:endParaRPr>
          </a:p>
          <a:p>
            <a:pPr marL="17780" marR="3362960" algn="just">
              <a:lnSpc>
                <a:spcPts val="1250"/>
              </a:lnSpc>
              <a:spcBef>
                <a:spcPts val="40"/>
              </a:spcBef>
            </a:pPr>
            <a:r>
              <a:rPr lang="en-US" sz="1000" spc="25" dirty="0" smtClean="0">
                <a:latin typeface="Arial" panose="020B0604020202020204" pitchFamily="34" charset="0"/>
                <a:cs typeface="Arial" panose="020B0604020202020204" pitchFamily="34" charset="0"/>
              </a:rPr>
              <a:t>(F,22,90000.0,95102)  (M,23,64000.0,94041)  (M,23,89000.0,95105)  (F,30,10000.0,95101)  (M,31,95000.0,94041)</a:t>
            </a:r>
            <a:endParaRPr lang="en-US" sz="1000" dirty="0" smtClean="0">
              <a:latin typeface="Arial" panose="020B0604020202020204" pitchFamily="34" charset="0"/>
              <a:cs typeface="Arial" panose="020B0604020202020204" pitchFamily="34" charset="0"/>
            </a:endParaRPr>
          </a:p>
          <a:p>
            <a:pPr marL="17780" marR="3362960" algn="just">
              <a:lnSpc>
                <a:spcPts val="1250"/>
              </a:lnSpc>
              <a:spcBef>
                <a:spcPts val="45"/>
              </a:spcBef>
            </a:pPr>
            <a:endParaRPr lang="en-US" sz="1000" dirty="0" smtClean="0">
              <a:latin typeface="Arial" panose="020B0604020202020204" pitchFamily="34" charset="0"/>
              <a:cs typeface="Arial" panose="020B0604020202020204" pitchFamily="34" charset="0"/>
            </a:endParaRPr>
          </a:p>
          <a:p>
            <a:pPr marL="170180" marR="311785">
              <a:lnSpc>
                <a:spcPct val="101699"/>
              </a:lnSpc>
            </a:pPr>
            <a:r>
              <a:rPr lang="en-US" sz="1000" b="1" spc="-5" dirty="0" smtClean="0">
                <a:latin typeface="Arial" panose="020B0604020202020204" pitchFamily="34" charset="0"/>
                <a:cs typeface="Arial" panose="020B0604020202020204" pitchFamily="34" charset="0"/>
              </a:rPr>
              <a:t>NOTE</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resulting output of an </a:t>
            </a:r>
            <a:r>
              <a:rPr lang="en-US" sz="1000" b="1" dirty="0" smtClean="0">
                <a:latin typeface="Arial" panose="020B0604020202020204" pitchFamily="34" charset="0"/>
                <a:cs typeface="Arial" panose="020B0604020202020204" pitchFamily="34" charset="0"/>
              </a:rPr>
              <a:t>ORDER BY </a:t>
            </a:r>
            <a:r>
              <a:rPr lang="en-US" sz="1000" dirty="0" smtClean="0">
                <a:latin typeface="Arial" panose="020B0604020202020204" pitchFamily="34" charset="0"/>
                <a:cs typeface="Arial" panose="020B0604020202020204" pitchFamily="34" charset="0"/>
              </a:rPr>
              <a:t>relation is a </a:t>
            </a:r>
            <a:r>
              <a:rPr lang="en-US" sz="1000" i="1" dirty="0" smtClean="0">
                <a:latin typeface="Arial" panose="020B0604020202020204" pitchFamily="34" charset="0"/>
                <a:cs typeface="Arial" panose="020B0604020202020204" pitchFamily="34" charset="0"/>
              </a:rPr>
              <a:t>total </a:t>
            </a:r>
            <a:r>
              <a:rPr lang="en-US" sz="1000" i="1" spc="-5" dirty="0" smtClean="0">
                <a:latin typeface="Arial" panose="020B0604020202020204" pitchFamily="34" charset="0"/>
                <a:cs typeface="Arial" panose="020B0604020202020204" pitchFamily="34" charset="0"/>
              </a:rPr>
              <a:t>ordering</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which means the data will be sorted across all output files. In other words,  </a:t>
            </a:r>
            <a:r>
              <a:rPr lang="en-US" sz="1000" b="1" spc="-95" dirty="0" smtClean="0">
                <a:latin typeface="Arial" panose="020B0604020202020204" pitchFamily="34" charset="0"/>
                <a:cs typeface="Arial" panose="020B0604020202020204" pitchFamily="34" charset="0"/>
              </a:rPr>
              <a:t>part-­‐r-­‐00000 </a:t>
            </a:r>
            <a:r>
              <a:rPr lang="en-US" sz="1000" dirty="0" smtClean="0">
                <a:latin typeface="Arial" panose="020B0604020202020204" pitchFamily="34" charset="0"/>
                <a:cs typeface="Arial" panose="020B0604020202020204" pitchFamily="34" charset="0"/>
              </a:rPr>
              <a:t>will contain the first set of ordered tuples, then </a:t>
            </a:r>
            <a:r>
              <a:rPr lang="en-US" sz="1000" b="1" spc="-95" dirty="0" smtClean="0">
                <a:latin typeface="Arial" panose="020B0604020202020204" pitchFamily="34" charset="0"/>
                <a:cs typeface="Arial" panose="020B0604020202020204" pitchFamily="34" charset="0"/>
              </a:rPr>
              <a:t>part-­‐r-­‐00001  </a:t>
            </a:r>
            <a:r>
              <a:rPr lang="en-US" sz="1000" dirty="0" smtClean="0">
                <a:latin typeface="Arial" panose="020B0604020202020204" pitchFamily="34" charset="0"/>
                <a:cs typeface="Arial" panose="020B0604020202020204" pitchFamily="34" charset="0"/>
              </a:rPr>
              <a:t>will continue where the first records left off, and so</a:t>
            </a:r>
            <a:r>
              <a:rPr lang="en-US" sz="1000" spc="-90" dirty="0" smtClean="0">
                <a:latin typeface="Arial" panose="020B0604020202020204" pitchFamily="34" charset="0"/>
                <a:cs typeface="Arial" panose="020B0604020202020204" pitchFamily="34" charset="0"/>
              </a:rPr>
              <a:t> </a:t>
            </a:r>
            <a:r>
              <a:rPr lang="en-US" sz="1000" spc="-5" dirty="0" smtClean="0">
                <a:latin typeface="Arial" panose="020B0604020202020204" pitchFamily="34" charset="0"/>
                <a:cs typeface="Arial" panose="020B0604020202020204" pitchFamily="34" charset="0"/>
              </a:rPr>
              <a:t>on.</a:t>
            </a:r>
            <a:endParaRPr lang="en-US" sz="1000" dirty="0" smtClean="0">
              <a:latin typeface="Arial" panose="020B0604020202020204" pitchFamily="34" charset="0"/>
              <a:cs typeface="Arial" panose="020B0604020202020204" pitchFamily="34" charset="0"/>
            </a:endParaRPr>
          </a:p>
          <a:p>
            <a:pPr marL="17780" marR="3362960" algn="just">
              <a:lnSpc>
                <a:spcPts val="1250"/>
              </a:lnSpc>
              <a:spcBef>
                <a:spcPts val="45"/>
              </a:spcBef>
            </a:pPr>
            <a:endParaRPr lang="en-US" sz="1000" dirty="0" smtClean="0">
              <a:latin typeface="Arial" panose="020B0604020202020204" pitchFamily="34" charset="0"/>
              <a:cs typeface="Arial" panose="020B0604020202020204" pitchFamily="34" charset="0"/>
            </a:endParaRPr>
          </a:p>
          <a:p>
            <a:pPr marL="170180" marR="351155">
              <a:lnSpc>
                <a:spcPct val="102499"/>
              </a:lnSpc>
            </a:pPr>
            <a:r>
              <a:rPr lang="en-US" sz="1000" b="1" spc="-5" dirty="0" smtClean="0">
                <a:latin typeface="Arial" panose="020B0604020202020204" pitchFamily="34" charset="0"/>
                <a:cs typeface="Arial" panose="020B0604020202020204" pitchFamily="34" charset="0"/>
              </a:rPr>
              <a:t>IMPORTANT</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you define a relation with an ordering, then process that  relation in another expression, then the ordering is no longer guaranteed.  For</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example:</a:t>
            </a:r>
          </a:p>
          <a:p>
            <a:pPr>
              <a:lnSpc>
                <a:spcPct val="100000"/>
              </a:lnSpc>
              <a:spcBef>
                <a:spcPts val="10"/>
              </a:spcBef>
            </a:pPr>
            <a:endParaRPr lang="en-US" sz="1000" dirty="0" smtClean="0">
              <a:latin typeface="Arial" panose="020B0604020202020204" pitchFamily="34" charset="0"/>
              <a:cs typeface="Arial" panose="020B0604020202020204" pitchFamily="34" charset="0"/>
            </a:endParaRPr>
          </a:p>
          <a:p>
            <a:pPr marL="170180" marR="1624965">
              <a:lnSpc>
                <a:spcPts val="1340"/>
              </a:lnSpc>
            </a:pPr>
            <a:r>
              <a:rPr lang="en-US" sz="1000" dirty="0" smtClean="0">
                <a:latin typeface="Arial" panose="020B0604020202020204" pitchFamily="34" charset="0"/>
                <a:cs typeface="Arial" panose="020B0604020202020204" pitchFamily="34" charset="0"/>
              </a:rPr>
              <a:t>A = </a:t>
            </a:r>
            <a:r>
              <a:rPr lang="en-US" sz="1000" spc="-5" dirty="0" smtClean="0">
                <a:latin typeface="Arial" panose="020B0604020202020204" pitchFamily="34" charset="0"/>
                <a:cs typeface="Arial" panose="020B0604020202020204" pitchFamily="34" charset="0"/>
              </a:rPr>
              <a:t>ORDER visitors BY lastname </a:t>
            </a:r>
            <a:r>
              <a:rPr lang="en-US" sz="1000" dirty="0" smtClean="0">
                <a:latin typeface="Arial" panose="020B0604020202020204" pitchFamily="34" charset="0"/>
                <a:cs typeface="Arial" panose="020B0604020202020204" pitchFamily="34" charset="0"/>
              </a:rPr>
              <a:t>DESC;  B = </a:t>
            </a:r>
            <a:r>
              <a:rPr lang="en-US" sz="1000" spc="-5" dirty="0" smtClean="0">
                <a:latin typeface="Arial" panose="020B0604020202020204" pitchFamily="34" charset="0"/>
                <a:cs typeface="Arial" panose="020B0604020202020204" pitchFamily="34" charset="0"/>
              </a:rPr>
              <a:t>FILTER </a:t>
            </a:r>
            <a:r>
              <a:rPr lang="en-US" sz="1000" dirty="0" smtClean="0">
                <a:latin typeface="Arial" panose="020B0604020202020204" pitchFamily="34" charset="0"/>
                <a:cs typeface="Arial" panose="020B0604020202020204" pitchFamily="34" charset="0"/>
              </a:rPr>
              <a:t>A </a:t>
            </a:r>
            <a:r>
              <a:rPr lang="en-US" sz="1000" spc="-5" dirty="0" smtClean="0">
                <a:latin typeface="Arial" panose="020B0604020202020204" pitchFamily="34" charset="0"/>
                <a:cs typeface="Arial" panose="020B0604020202020204" pitchFamily="34" charset="0"/>
              </a:rPr>
              <a:t>BY age &gt;=</a:t>
            </a:r>
            <a:r>
              <a:rPr lang="en-US" sz="1000" spc="-6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21;</a:t>
            </a:r>
          </a:p>
          <a:p>
            <a:pPr>
              <a:lnSpc>
                <a:spcPct val="100000"/>
              </a:lnSpc>
              <a:spcBef>
                <a:spcPts val="35"/>
              </a:spcBef>
            </a:pPr>
            <a:endParaRPr lang="en-US" sz="1000" dirty="0" smtClean="0">
              <a:latin typeface="Arial" panose="020B0604020202020204" pitchFamily="34" charset="0"/>
              <a:cs typeface="Arial" panose="020B0604020202020204" pitchFamily="34" charset="0"/>
            </a:endParaRPr>
          </a:p>
          <a:p>
            <a:pPr marL="170180">
              <a:lnSpc>
                <a:spcPct val="100000"/>
              </a:lnSpc>
            </a:pPr>
            <a:r>
              <a:rPr lang="en-US" sz="1000" dirty="0" smtClean="0">
                <a:latin typeface="Arial" panose="020B0604020202020204" pitchFamily="34" charset="0"/>
                <a:cs typeface="Arial" panose="020B0604020202020204" pitchFamily="34" charset="0"/>
              </a:rPr>
              <a:t>The </a:t>
            </a:r>
            <a:r>
              <a:rPr lang="en-US" sz="1000" spc="-5" dirty="0" smtClean="0">
                <a:latin typeface="Arial" panose="020B0604020202020204" pitchFamily="34" charset="0"/>
                <a:cs typeface="Arial" panose="020B0604020202020204" pitchFamily="34" charset="0"/>
              </a:rPr>
              <a:t>records in </a:t>
            </a:r>
            <a:r>
              <a:rPr lang="en-US" sz="1000" b="1" dirty="0" smtClean="0">
                <a:latin typeface="Arial" panose="020B0604020202020204" pitchFamily="34" charset="0"/>
                <a:cs typeface="Arial" panose="020B0604020202020204" pitchFamily="34" charset="0"/>
              </a:rPr>
              <a:t>B </a:t>
            </a:r>
            <a:r>
              <a:rPr lang="en-US" sz="1000" dirty="0" smtClean="0">
                <a:latin typeface="Arial" panose="020B0604020202020204" pitchFamily="34" charset="0"/>
                <a:cs typeface="Arial" panose="020B0604020202020204" pitchFamily="34" charset="0"/>
              </a:rPr>
              <a:t>are no longer guaranteed to be ordered by</a:t>
            </a:r>
            <a:r>
              <a:rPr lang="en-US" sz="1000" spc="-45"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lastname</a:t>
            </a:r>
            <a:endParaRPr lang="en-US" sz="1000" dirty="0" smtClean="0">
              <a:latin typeface="Arial" panose="020B0604020202020204" pitchFamily="34" charset="0"/>
              <a:cs typeface="Arial" panose="020B0604020202020204" pitchFamily="34" charset="0"/>
            </a:endParaRPr>
          </a:p>
          <a:p>
            <a:pPr marL="170180">
              <a:lnSpc>
                <a:spcPct val="100000"/>
              </a:lnSpc>
              <a:spcBef>
                <a:spcPts val="20"/>
              </a:spcBef>
            </a:pPr>
            <a:r>
              <a:rPr lang="en-US" sz="1000" spc="-5" dirty="0" smtClean="0">
                <a:latin typeface="Arial" panose="020B0604020202020204" pitchFamily="34" charset="0"/>
                <a:cs typeface="Arial" panose="020B0604020202020204" pitchFamily="34" charset="0"/>
              </a:rPr>
              <a:t>descending.</a:t>
            </a:r>
            <a:endParaRPr lang="en-US" sz="1000" dirty="0" smtClean="0">
              <a:latin typeface="Arial" panose="020B0604020202020204" pitchFamily="34" charset="0"/>
              <a:cs typeface="Arial" panose="020B0604020202020204" pitchFamily="34" charset="0"/>
            </a:endParaRPr>
          </a:p>
          <a:p>
            <a:pPr marL="17780" marR="3362960" algn="just">
              <a:lnSpc>
                <a:spcPts val="1250"/>
              </a:lnSpc>
              <a:spcBef>
                <a:spcPts val="45"/>
              </a:spcBef>
            </a:pPr>
            <a:endParaRPr lang="en-US" sz="1000" dirty="0" smtClean="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extLst>
      <p:ext uri="{BB962C8B-B14F-4D97-AF65-F5344CB8AC3E}">
        <p14:creationId xmlns:p14="http://schemas.microsoft.com/office/powerpoint/2010/main" xmlns="" val="620066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pPr>
            <a:r>
              <a:rPr lang="en-US" sz="1000" b="1" spc="-5" dirty="0" smtClean="0">
                <a:latin typeface="Arial" panose="020B0604020202020204" pitchFamily="34" charset="0"/>
                <a:cs typeface="Arial" panose="020B0604020202020204" pitchFamily="34" charset="0"/>
              </a:rPr>
              <a:t>The CASE</a:t>
            </a:r>
            <a:r>
              <a:rPr lang="en-US" sz="1000" b="1" spc="-75"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Operator</a:t>
            </a:r>
            <a:endParaRPr lang="en-US" sz="1000" dirty="0" smtClean="0">
              <a:latin typeface="Arial" panose="020B0604020202020204" pitchFamily="34" charset="0"/>
              <a:cs typeface="Arial" panose="020B0604020202020204" pitchFamily="34" charset="0"/>
            </a:endParaRPr>
          </a:p>
          <a:p>
            <a:pPr marL="12700" marR="5080">
              <a:lnSpc>
                <a:spcPct val="101699"/>
              </a:lnSpc>
              <a:spcBef>
                <a:spcPts val="1230"/>
              </a:spcBef>
            </a:pPr>
            <a:r>
              <a:rPr lang="en-US" sz="1000" dirty="0" smtClean="0">
                <a:latin typeface="Arial" panose="020B0604020202020204" pitchFamily="34" charset="0"/>
                <a:cs typeface="Arial" panose="020B0604020202020204" pitchFamily="34" charset="0"/>
              </a:rPr>
              <a:t>Pig has a </a:t>
            </a:r>
            <a:r>
              <a:rPr lang="en-US" sz="1000" b="1" dirty="0" smtClean="0">
                <a:latin typeface="Arial" panose="020B0604020202020204" pitchFamily="34" charset="0"/>
                <a:cs typeface="Arial" panose="020B0604020202020204" pitchFamily="34" charset="0"/>
              </a:rPr>
              <a:t>CASE </a:t>
            </a:r>
            <a:r>
              <a:rPr lang="en-US" sz="1000" dirty="0" smtClean="0">
                <a:latin typeface="Arial" panose="020B0604020202020204" pitchFamily="34" charset="0"/>
                <a:cs typeface="Arial" panose="020B0604020202020204" pitchFamily="34" charset="0"/>
              </a:rPr>
              <a:t>operator that allows you to make decisions within a </a:t>
            </a:r>
            <a:r>
              <a:rPr lang="en-US" sz="1000" b="1" dirty="0" smtClean="0">
                <a:latin typeface="Arial" panose="020B0604020202020204" pitchFamily="34" charset="0"/>
                <a:cs typeface="Arial" panose="020B0604020202020204" pitchFamily="34" charset="0"/>
              </a:rPr>
              <a:t>FOREACH</a:t>
            </a:r>
            <a:r>
              <a:rPr lang="en-US" sz="1000" b="1" spc="-110"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GENERATE  </a:t>
            </a:r>
            <a:r>
              <a:rPr lang="en-US" sz="1000" spc="-5" dirty="0" smtClean="0">
                <a:latin typeface="Arial" panose="020B0604020202020204" pitchFamily="34" charset="0"/>
                <a:cs typeface="Arial" panose="020B0604020202020204" pitchFamily="34" charset="0"/>
              </a:rPr>
              <a:t>statement. </a:t>
            </a:r>
            <a:r>
              <a:rPr lang="en-US" sz="1000" dirty="0" smtClean="0">
                <a:latin typeface="Arial" panose="020B0604020202020204" pitchFamily="34" charset="0"/>
                <a:cs typeface="Arial" panose="020B0604020202020204" pitchFamily="34" charset="0"/>
              </a:rPr>
              <a:t>A </a:t>
            </a:r>
            <a:r>
              <a:rPr lang="en-US" sz="1000" b="1" dirty="0" smtClean="0">
                <a:latin typeface="Arial" panose="020B0604020202020204" pitchFamily="34" charset="0"/>
                <a:cs typeface="Arial" panose="020B0604020202020204" pitchFamily="34" charset="0"/>
              </a:rPr>
              <a:t>CASE </a:t>
            </a:r>
            <a:r>
              <a:rPr lang="en-US" sz="1000" dirty="0" smtClean="0">
                <a:latin typeface="Arial" panose="020B0604020202020204" pitchFamily="34" charset="0"/>
                <a:cs typeface="Arial" panose="020B0604020202020204" pitchFamily="34" charset="0"/>
              </a:rPr>
              <a:t>clause contains an arbitrary number of </a:t>
            </a:r>
            <a:r>
              <a:rPr lang="en-US" sz="1000" b="1" spc="-5" dirty="0" smtClean="0">
                <a:latin typeface="Arial" panose="020B0604020202020204" pitchFamily="34" charset="0"/>
                <a:cs typeface="Arial" panose="020B0604020202020204" pitchFamily="34" charset="0"/>
              </a:rPr>
              <a:t>WHEN..THEN </a:t>
            </a:r>
            <a:r>
              <a:rPr lang="en-US" sz="1000" dirty="0" smtClean="0">
                <a:latin typeface="Arial" panose="020B0604020202020204" pitchFamily="34" charset="0"/>
                <a:cs typeface="Arial" panose="020B0604020202020204" pitchFamily="34" charset="0"/>
              </a:rPr>
              <a:t>clauses and  contains an </a:t>
            </a:r>
            <a:r>
              <a:rPr lang="en-US" sz="1000" b="1" dirty="0" smtClean="0">
                <a:latin typeface="Arial" panose="020B0604020202020204" pitchFamily="34" charset="0"/>
                <a:cs typeface="Arial" panose="020B0604020202020204" pitchFamily="34" charset="0"/>
              </a:rPr>
              <a:t>END </a:t>
            </a:r>
            <a:r>
              <a:rPr lang="en-US" sz="1000" dirty="0" smtClean="0">
                <a:latin typeface="Arial" panose="020B0604020202020204" pitchFamily="34" charset="0"/>
                <a:cs typeface="Arial" panose="020B0604020202020204" pitchFamily="34" charset="0"/>
              </a:rPr>
              <a:t>statement to denote the end of the</a:t>
            </a:r>
            <a:r>
              <a:rPr lang="en-US" sz="1000" spc="-85"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CASE</a:t>
            </a:r>
            <a:r>
              <a:rPr lang="en-US" sz="1000" spc="-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a:lnSpc>
                <a:spcPct val="100000"/>
              </a:lnSpc>
              <a:spcBef>
                <a:spcPts val="15"/>
              </a:spcBef>
            </a:pPr>
            <a:endParaRPr lang="en-US" sz="1000" dirty="0" smtClean="0">
              <a:latin typeface="Arial" panose="020B0604020202020204" pitchFamily="34" charset="0"/>
              <a:cs typeface="Arial" panose="020B0604020202020204" pitchFamily="34" charset="0"/>
            </a:endParaRPr>
          </a:p>
          <a:p>
            <a:pPr marL="12700">
              <a:lnSpc>
                <a:spcPct val="100000"/>
              </a:lnSpc>
            </a:pPr>
            <a:r>
              <a:rPr lang="en-US" sz="1000" dirty="0" smtClean="0">
                <a:latin typeface="Arial" panose="020B0604020202020204" pitchFamily="34" charset="0"/>
                <a:cs typeface="Arial" panose="020B0604020202020204" pitchFamily="34" charset="0"/>
              </a:rPr>
              <a:t>For</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example:</a:t>
            </a:r>
          </a:p>
          <a:p>
            <a:pPr marL="17780">
              <a:lnSpc>
                <a:spcPts val="1080"/>
              </a:lnSpc>
            </a:pPr>
            <a:r>
              <a:rPr lang="en-US" sz="1000" spc="25" dirty="0" smtClean="0">
                <a:latin typeface="Arial" panose="020B0604020202020204" pitchFamily="34" charset="0"/>
                <a:cs typeface="Arial" panose="020B0604020202020204" pitchFamily="34" charset="0"/>
              </a:rPr>
              <a:t>bonuses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FOREACH salaries GENERATE salary,</a:t>
            </a:r>
            <a:r>
              <a:rPr lang="en-US" sz="1000" spc="90" dirty="0" smtClean="0">
                <a:latin typeface="Arial" panose="020B0604020202020204" pitchFamily="34" charset="0"/>
                <a:cs typeface="Arial" panose="020B0604020202020204" pitchFamily="34" charset="0"/>
              </a:rPr>
              <a:t> </a:t>
            </a:r>
            <a:r>
              <a:rPr lang="en-US" sz="1000" spc="1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109220">
              <a:lnSpc>
                <a:spcPts val="1235"/>
              </a:lnSpc>
            </a:pPr>
            <a:r>
              <a:rPr lang="en-US" sz="1000" b="1" spc="25" dirty="0" smtClean="0">
                <a:latin typeface="Arial" panose="020B0604020202020204" pitchFamily="34" charset="0"/>
                <a:cs typeface="Arial" panose="020B0604020202020204" pitchFamily="34" charset="0"/>
              </a:rPr>
              <a:t>CASE</a:t>
            </a:r>
            <a:endParaRPr lang="en-US" sz="1000" dirty="0" smtClean="0">
              <a:latin typeface="Arial" panose="020B0604020202020204" pitchFamily="34" charset="0"/>
              <a:cs typeface="Arial" panose="020B0604020202020204" pitchFamily="34" charset="0"/>
            </a:endParaRPr>
          </a:p>
          <a:p>
            <a:pPr marL="566420">
              <a:lnSpc>
                <a:spcPts val="1250"/>
              </a:lnSpc>
            </a:pPr>
            <a:r>
              <a:rPr lang="en-US" sz="1000" b="1" spc="25" dirty="0" smtClean="0">
                <a:latin typeface="Arial" panose="020B0604020202020204" pitchFamily="34" charset="0"/>
                <a:cs typeface="Arial" panose="020B0604020202020204" pitchFamily="34" charset="0"/>
              </a:rPr>
              <a:t>WHEN </a:t>
            </a:r>
            <a:r>
              <a:rPr lang="en-US" sz="1000" spc="25" dirty="0" smtClean="0">
                <a:latin typeface="Arial" panose="020B0604020202020204" pitchFamily="34" charset="0"/>
                <a:cs typeface="Arial" panose="020B0604020202020204" pitchFamily="34" charset="0"/>
              </a:rPr>
              <a:t>salary </a:t>
            </a:r>
            <a:r>
              <a:rPr lang="en-US" sz="1000" spc="20" dirty="0" smtClean="0">
                <a:latin typeface="Arial" panose="020B0604020202020204" pitchFamily="34" charset="0"/>
                <a:cs typeface="Arial" panose="020B0604020202020204" pitchFamily="34" charset="0"/>
              </a:rPr>
              <a:t>&gt;= </a:t>
            </a:r>
            <a:r>
              <a:rPr lang="en-US" sz="1000" spc="25" dirty="0" smtClean="0">
                <a:latin typeface="Arial" panose="020B0604020202020204" pitchFamily="34" charset="0"/>
                <a:cs typeface="Arial" panose="020B0604020202020204" pitchFamily="34" charset="0"/>
              </a:rPr>
              <a:t>70000.00 </a:t>
            </a:r>
            <a:r>
              <a:rPr lang="en-US" sz="1000" b="1" spc="25" dirty="0" smtClean="0">
                <a:latin typeface="Arial" panose="020B0604020202020204" pitchFamily="34" charset="0"/>
                <a:cs typeface="Arial" panose="020B0604020202020204" pitchFamily="34" charset="0"/>
              </a:rPr>
              <a:t>THEN </a:t>
            </a:r>
            <a:r>
              <a:rPr lang="en-US" sz="1000" spc="25" dirty="0" smtClean="0">
                <a:latin typeface="Arial" panose="020B0604020202020204" pitchFamily="34" charset="0"/>
                <a:cs typeface="Arial" panose="020B0604020202020204" pitchFamily="34" charset="0"/>
              </a:rPr>
              <a:t>salary </a:t>
            </a:r>
            <a:r>
              <a:rPr lang="en-US" sz="1000" spc="15" dirty="0" smtClean="0">
                <a:latin typeface="Arial" panose="020B0604020202020204" pitchFamily="34" charset="0"/>
                <a:cs typeface="Arial" panose="020B0604020202020204" pitchFamily="34" charset="0"/>
              </a:rPr>
              <a:t>*</a:t>
            </a:r>
            <a:r>
              <a:rPr lang="en-US" sz="1000" spc="8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0.10</a:t>
            </a:r>
            <a:endParaRPr lang="en-US" sz="1000" dirty="0" smtClean="0">
              <a:latin typeface="Arial" panose="020B0604020202020204" pitchFamily="34" charset="0"/>
              <a:cs typeface="Arial" panose="020B0604020202020204" pitchFamily="34" charset="0"/>
            </a:endParaRPr>
          </a:p>
          <a:p>
            <a:pPr marL="566420">
              <a:lnSpc>
                <a:spcPts val="1250"/>
              </a:lnSpc>
            </a:pPr>
            <a:r>
              <a:rPr lang="en-US" sz="1000" b="1" spc="25" dirty="0" smtClean="0">
                <a:latin typeface="Arial" panose="020B0604020202020204" pitchFamily="34" charset="0"/>
                <a:cs typeface="Arial" panose="020B0604020202020204" pitchFamily="34" charset="0"/>
              </a:rPr>
              <a:t>WHEN </a:t>
            </a:r>
            <a:r>
              <a:rPr lang="en-US" sz="1000" spc="25" dirty="0" smtClean="0">
                <a:latin typeface="Arial" panose="020B0604020202020204" pitchFamily="34" charset="0"/>
                <a:cs typeface="Arial" panose="020B0604020202020204" pitchFamily="34" charset="0"/>
              </a:rPr>
              <a:t>salary </a:t>
            </a:r>
            <a:r>
              <a:rPr lang="en-US" sz="1000" spc="15" dirty="0" smtClean="0">
                <a:latin typeface="Arial" panose="020B0604020202020204" pitchFamily="34" charset="0"/>
                <a:cs typeface="Arial" panose="020B0604020202020204" pitchFamily="34" charset="0"/>
              </a:rPr>
              <a:t>&lt; </a:t>
            </a:r>
            <a:r>
              <a:rPr lang="en-US" sz="1000" spc="25" dirty="0" smtClean="0">
                <a:latin typeface="Arial" panose="020B0604020202020204" pitchFamily="34" charset="0"/>
                <a:cs typeface="Arial" panose="020B0604020202020204" pitchFamily="34" charset="0"/>
              </a:rPr>
              <a:t>70000.00 </a:t>
            </a:r>
            <a:r>
              <a:rPr lang="en-US" sz="1000" spc="20" dirty="0" smtClean="0">
                <a:latin typeface="Arial" panose="020B0604020202020204" pitchFamily="34" charset="0"/>
                <a:cs typeface="Arial" panose="020B0604020202020204" pitchFamily="34" charset="0"/>
              </a:rPr>
              <a:t>AND </a:t>
            </a:r>
            <a:r>
              <a:rPr lang="en-US" sz="1000" spc="25" dirty="0" smtClean="0">
                <a:latin typeface="Arial" panose="020B0604020202020204" pitchFamily="34" charset="0"/>
                <a:cs typeface="Arial" panose="020B0604020202020204" pitchFamily="34" charset="0"/>
              </a:rPr>
              <a:t>salary </a:t>
            </a:r>
            <a:r>
              <a:rPr lang="en-US" sz="1000" spc="20" dirty="0" smtClean="0">
                <a:latin typeface="Arial" panose="020B0604020202020204" pitchFamily="34" charset="0"/>
                <a:cs typeface="Arial" panose="020B0604020202020204" pitchFamily="34" charset="0"/>
              </a:rPr>
              <a:t>&gt;=</a:t>
            </a:r>
            <a:r>
              <a:rPr lang="en-US" sz="1000" spc="114"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30000.0</a:t>
            </a:r>
            <a:endParaRPr lang="en-US" sz="1000" dirty="0" smtClean="0">
              <a:latin typeface="Arial" panose="020B0604020202020204" pitchFamily="34" charset="0"/>
              <a:cs typeface="Arial" panose="020B0604020202020204" pitchFamily="34" charset="0"/>
            </a:endParaRPr>
          </a:p>
          <a:p>
            <a:pPr marL="1023619">
              <a:lnSpc>
                <a:spcPts val="1250"/>
              </a:lnSpc>
            </a:pPr>
            <a:r>
              <a:rPr lang="en-US" sz="1000" b="1" spc="25" dirty="0" smtClean="0">
                <a:latin typeface="Arial" panose="020B0604020202020204" pitchFamily="34" charset="0"/>
                <a:cs typeface="Arial" panose="020B0604020202020204" pitchFamily="34" charset="0"/>
              </a:rPr>
              <a:t>THEN </a:t>
            </a:r>
            <a:r>
              <a:rPr lang="en-US" sz="1000" spc="25" dirty="0" smtClean="0">
                <a:latin typeface="Arial" panose="020B0604020202020204" pitchFamily="34" charset="0"/>
                <a:cs typeface="Arial" panose="020B0604020202020204" pitchFamily="34" charset="0"/>
              </a:rPr>
              <a:t>salary </a:t>
            </a:r>
            <a:r>
              <a:rPr lang="en-US" sz="1000" spc="15" dirty="0" smtClean="0">
                <a:latin typeface="Arial" panose="020B0604020202020204" pitchFamily="34" charset="0"/>
                <a:cs typeface="Arial" panose="020B0604020202020204" pitchFamily="34" charset="0"/>
              </a:rPr>
              <a:t>*</a:t>
            </a:r>
            <a:r>
              <a:rPr lang="en-US" sz="1000" spc="-1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0.05</a:t>
            </a:r>
            <a:endParaRPr lang="en-US" sz="1000" dirty="0" smtClean="0">
              <a:latin typeface="Arial" panose="020B0604020202020204" pitchFamily="34" charset="0"/>
              <a:cs typeface="Arial" panose="020B0604020202020204" pitchFamily="34" charset="0"/>
            </a:endParaRPr>
          </a:p>
          <a:p>
            <a:pPr marL="566420">
              <a:lnSpc>
                <a:spcPts val="1250"/>
              </a:lnSpc>
            </a:pPr>
            <a:r>
              <a:rPr lang="en-US" sz="1000" b="1" spc="25" dirty="0" smtClean="0">
                <a:latin typeface="Arial" panose="020B0604020202020204" pitchFamily="34" charset="0"/>
                <a:cs typeface="Arial" panose="020B0604020202020204" pitchFamily="34" charset="0"/>
              </a:rPr>
              <a:t>WHEN </a:t>
            </a:r>
            <a:r>
              <a:rPr lang="en-US" sz="1000" spc="25" dirty="0" smtClean="0">
                <a:latin typeface="Arial" panose="020B0604020202020204" pitchFamily="34" charset="0"/>
                <a:cs typeface="Arial" panose="020B0604020202020204" pitchFamily="34" charset="0"/>
              </a:rPr>
              <a:t>salary </a:t>
            </a:r>
            <a:r>
              <a:rPr lang="en-US" sz="1000" spc="20" dirty="0" smtClean="0">
                <a:latin typeface="Arial" panose="020B0604020202020204" pitchFamily="34" charset="0"/>
                <a:cs typeface="Arial" panose="020B0604020202020204" pitchFamily="34" charset="0"/>
              </a:rPr>
              <a:t>&lt;= </a:t>
            </a:r>
            <a:r>
              <a:rPr lang="en-US" sz="1000" spc="25" dirty="0" smtClean="0">
                <a:latin typeface="Arial" panose="020B0604020202020204" pitchFamily="34" charset="0"/>
                <a:cs typeface="Arial" panose="020B0604020202020204" pitchFamily="34" charset="0"/>
              </a:rPr>
              <a:t>30000.0 </a:t>
            </a:r>
            <a:r>
              <a:rPr lang="en-US" sz="1000" b="1" spc="25" dirty="0" smtClean="0">
                <a:latin typeface="Arial" panose="020B0604020202020204" pitchFamily="34" charset="0"/>
                <a:cs typeface="Arial" panose="020B0604020202020204" pitchFamily="34" charset="0"/>
              </a:rPr>
              <a:t>THEN</a:t>
            </a:r>
            <a:r>
              <a:rPr lang="en-US" sz="1000" b="1" spc="4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0.0</a:t>
            </a:r>
            <a:endParaRPr lang="en-US" sz="1000" dirty="0" smtClean="0">
              <a:latin typeface="Arial" panose="020B0604020202020204" pitchFamily="34" charset="0"/>
              <a:cs typeface="Arial" panose="020B0604020202020204" pitchFamily="34" charset="0"/>
            </a:endParaRPr>
          </a:p>
          <a:p>
            <a:pPr marL="109220">
              <a:lnSpc>
                <a:spcPts val="1255"/>
              </a:lnSpc>
            </a:pPr>
            <a:r>
              <a:rPr lang="en-US" sz="1000" b="1" spc="25" dirty="0" smtClean="0">
                <a:latin typeface="Arial" panose="020B0604020202020204" pitchFamily="34" charset="0"/>
                <a:cs typeface="Arial" panose="020B0604020202020204" pitchFamily="34" charset="0"/>
              </a:rPr>
              <a:t>END</a:t>
            </a:r>
            <a:r>
              <a:rPr lang="en-US" sz="1000" spc="25" dirty="0" smtClean="0">
                <a:latin typeface="Arial" panose="020B0604020202020204" pitchFamily="34" charset="0"/>
                <a:cs typeface="Arial" panose="020B0604020202020204" pitchFamily="34" charset="0"/>
              </a:rPr>
              <a:t>) </a:t>
            </a:r>
            <a:r>
              <a:rPr lang="en-US" sz="1000" spc="20" dirty="0" smtClean="0">
                <a:latin typeface="Arial" panose="020B0604020202020204" pitchFamily="34" charset="0"/>
                <a:cs typeface="Arial" panose="020B0604020202020204" pitchFamily="34" charset="0"/>
              </a:rPr>
              <a:t>AS</a:t>
            </a:r>
            <a:r>
              <a:rPr lang="en-US" sz="1000" spc="-2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bonus;</a:t>
            </a:r>
            <a:endParaRPr lang="en-US" sz="1000" dirty="0" smtClean="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19</a:t>
            </a:fld>
            <a:endParaRPr lang="en-US" dirty="0"/>
          </a:p>
        </p:txBody>
      </p:sp>
    </p:spTree>
    <p:extLst>
      <p:ext uri="{BB962C8B-B14F-4D97-AF65-F5344CB8AC3E}">
        <p14:creationId xmlns:p14="http://schemas.microsoft.com/office/powerpoint/2010/main" xmlns="" val="351050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12700">
              <a:lnSpc>
                <a:spcPct val="100000"/>
              </a:lnSpc>
            </a:pPr>
            <a:r>
              <a:rPr lang="en-US" sz="1400" b="1" spc="-5" dirty="0" smtClean="0">
                <a:latin typeface="+mn-lt"/>
                <a:cs typeface="Calibri"/>
              </a:rPr>
              <a:t>Using</a:t>
            </a:r>
            <a:r>
              <a:rPr lang="en-US" sz="1400" b="1" spc="-80" dirty="0" smtClean="0">
                <a:latin typeface="+mn-lt"/>
                <a:cs typeface="Calibri"/>
              </a:rPr>
              <a:t> </a:t>
            </a:r>
            <a:r>
              <a:rPr lang="en-US" sz="1400" b="1" spc="-5" dirty="0" smtClean="0">
                <a:latin typeface="+mn-lt"/>
                <a:cs typeface="Calibri"/>
              </a:rPr>
              <a:t>PARALLEL</a:t>
            </a:r>
            <a:endParaRPr lang="en-US" sz="1400" dirty="0" smtClean="0">
              <a:latin typeface="+mn-lt"/>
              <a:cs typeface="Calibri"/>
            </a:endParaRPr>
          </a:p>
          <a:p>
            <a:pPr marL="12700" marR="5080">
              <a:lnSpc>
                <a:spcPct val="101699"/>
              </a:lnSpc>
              <a:spcBef>
                <a:spcPts val="1230"/>
              </a:spcBef>
            </a:pPr>
            <a:r>
              <a:rPr lang="en-US" sz="1200" dirty="0" smtClean="0">
                <a:latin typeface="+mn-lt"/>
                <a:cs typeface="Calibri"/>
              </a:rPr>
              <a:t>The </a:t>
            </a:r>
            <a:r>
              <a:rPr lang="en-US" sz="1200" b="1" dirty="0" smtClean="0">
                <a:latin typeface="+mn-lt"/>
                <a:cs typeface="Calibri"/>
              </a:rPr>
              <a:t>PARALLEL </a:t>
            </a:r>
            <a:r>
              <a:rPr lang="en-US" sz="1200" dirty="0" smtClean="0">
                <a:latin typeface="+mn-lt"/>
                <a:cs typeface="Calibri"/>
              </a:rPr>
              <a:t>operator is a clause used to determine the number of reducers in</a:t>
            </a:r>
            <a:r>
              <a:rPr lang="en-US" sz="1200" spc="-105" dirty="0" smtClean="0">
                <a:latin typeface="+mn-lt"/>
                <a:cs typeface="Calibri"/>
              </a:rPr>
              <a:t> </a:t>
            </a:r>
            <a:r>
              <a:rPr lang="en-US" sz="1200" dirty="0" smtClean="0">
                <a:latin typeface="+mn-lt"/>
                <a:cs typeface="Calibri"/>
              </a:rPr>
              <a:t>the  subsequent </a:t>
            </a:r>
            <a:r>
              <a:rPr lang="en-US" sz="1200" spc="-5" dirty="0" smtClean="0">
                <a:latin typeface="+mn-lt"/>
                <a:cs typeface="Calibri"/>
              </a:rPr>
              <a:t>MapReduce </a:t>
            </a:r>
            <a:r>
              <a:rPr lang="en-US" sz="1200" dirty="0" smtClean="0">
                <a:latin typeface="+mn-lt"/>
                <a:cs typeface="Calibri"/>
              </a:rPr>
              <a:t>job for that particular</a:t>
            </a:r>
            <a:r>
              <a:rPr lang="en-US" sz="1200" spc="-65" dirty="0" smtClean="0">
                <a:latin typeface="+mn-lt"/>
                <a:cs typeface="Calibri"/>
              </a:rPr>
              <a:t> </a:t>
            </a:r>
            <a:r>
              <a:rPr lang="en-US" sz="1200" dirty="0" smtClean="0">
                <a:latin typeface="+mn-lt"/>
                <a:cs typeface="Calibri"/>
              </a:rPr>
              <a:t>operation.</a:t>
            </a:r>
          </a:p>
          <a:p>
            <a:pPr>
              <a:lnSpc>
                <a:spcPct val="100000"/>
              </a:lnSpc>
              <a:spcBef>
                <a:spcPts val="15"/>
              </a:spcBef>
            </a:pPr>
            <a:endParaRPr lang="en-US" sz="1050" dirty="0" smtClean="0">
              <a:latin typeface="Times New Roman"/>
              <a:cs typeface="Times New Roman"/>
            </a:endParaRPr>
          </a:p>
          <a:p>
            <a:pPr marL="12700">
              <a:lnSpc>
                <a:spcPct val="100000"/>
              </a:lnSpc>
            </a:pPr>
            <a:r>
              <a:rPr lang="en-US" sz="1200" dirty="0" smtClean="0">
                <a:latin typeface="+mn-lt"/>
                <a:cs typeface="Calibri"/>
              </a:rPr>
              <a:t>The syntax for the </a:t>
            </a:r>
            <a:r>
              <a:rPr lang="en-US" sz="1200" b="1" dirty="0" smtClean="0">
                <a:latin typeface="+mn-lt"/>
                <a:cs typeface="Calibri"/>
              </a:rPr>
              <a:t>PARALLEL </a:t>
            </a:r>
            <a:r>
              <a:rPr lang="en-US" sz="1200" dirty="0" smtClean="0">
                <a:latin typeface="+mn-lt"/>
                <a:cs typeface="Calibri"/>
              </a:rPr>
              <a:t>clause</a:t>
            </a:r>
            <a:r>
              <a:rPr lang="en-US" sz="1200" spc="-110" dirty="0" smtClean="0">
                <a:latin typeface="+mn-lt"/>
                <a:cs typeface="Calibri"/>
              </a:rPr>
              <a:t> </a:t>
            </a:r>
            <a:r>
              <a:rPr lang="en-US" sz="1200" dirty="0" smtClean="0">
                <a:latin typeface="+mn-lt"/>
                <a:cs typeface="Calibri"/>
              </a:rPr>
              <a:t>is:</a:t>
            </a:r>
          </a:p>
          <a:p>
            <a:pPr marL="0" marR="0" indent="0" algn="l" defTabSz="914342" rtl="0" eaLnBrk="1" fontAlgn="auto" latinLnBrk="0" hangingPunct="1">
              <a:lnSpc>
                <a:spcPct val="100000"/>
              </a:lnSpc>
              <a:spcBef>
                <a:spcPts val="0"/>
              </a:spcBef>
              <a:spcAft>
                <a:spcPts val="0"/>
              </a:spcAft>
              <a:buClrTx/>
              <a:buSzTx/>
              <a:buFontTx/>
              <a:buNone/>
              <a:tabLst/>
              <a:defRPr/>
            </a:pPr>
            <a:r>
              <a:rPr lang="en-US" sz="1200" spc="25" dirty="0" smtClean="0">
                <a:latin typeface="Courier New"/>
                <a:cs typeface="Courier New"/>
              </a:rPr>
              <a:t>PARALLEL</a:t>
            </a:r>
            <a:r>
              <a:rPr lang="en-US" sz="1200" spc="-45" dirty="0" smtClean="0">
                <a:latin typeface="Courier New"/>
                <a:cs typeface="Courier New"/>
              </a:rPr>
              <a:t> </a:t>
            </a:r>
            <a:r>
              <a:rPr lang="en-US" sz="1200" i="1" spc="20" dirty="0" smtClean="0">
                <a:latin typeface="Courier New"/>
                <a:cs typeface="Courier New"/>
              </a:rPr>
              <a:t>n</a:t>
            </a:r>
            <a:r>
              <a:rPr lang="en-US" sz="1200" spc="20" dirty="0" smtClean="0">
                <a:latin typeface="Courier New"/>
                <a:cs typeface="Courier New"/>
              </a:rPr>
              <a:t>;</a:t>
            </a:r>
            <a:endParaRPr lang="en-US" sz="1200" dirty="0" smtClean="0">
              <a:latin typeface="Courier New"/>
              <a:cs typeface="Courier New"/>
            </a:endParaRPr>
          </a:p>
          <a:p>
            <a:pPr marL="12700">
              <a:lnSpc>
                <a:spcPct val="100000"/>
              </a:lnSpc>
            </a:pPr>
            <a:r>
              <a:rPr lang="en-US" sz="1200" dirty="0" smtClean="0">
                <a:latin typeface="+mn-lt"/>
                <a:cs typeface="Calibri"/>
              </a:rPr>
              <a:t>where </a:t>
            </a:r>
            <a:r>
              <a:rPr lang="en-US" sz="1200" i="1" dirty="0" smtClean="0">
                <a:latin typeface="+mn-lt"/>
                <a:cs typeface="Calibri"/>
              </a:rPr>
              <a:t>n </a:t>
            </a:r>
            <a:r>
              <a:rPr lang="en-US" sz="1200" dirty="0" smtClean="0">
                <a:latin typeface="+mn-lt"/>
                <a:cs typeface="Calibri"/>
              </a:rPr>
              <a:t>is the number of</a:t>
            </a:r>
            <a:r>
              <a:rPr lang="en-US" sz="1200" spc="-105" dirty="0" smtClean="0">
                <a:latin typeface="+mn-lt"/>
                <a:cs typeface="Calibri"/>
              </a:rPr>
              <a:t> </a:t>
            </a:r>
            <a:r>
              <a:rPr lang="en-US" sz="1200" dirty="0" smtClean="0">
                <a:latin typeface="+mn-lt"/>
                <a:cs typeface="Calibri"/>
              </a:rPr>
              <a:t>reducers.</a:t>
            </a:r>
          </a:p>
          <a:p>
            <a:pPr>
              <a:lnSpc>
                <a:spcPct val="100000"/>
              </a:lnSpc>
              <a:spcBef>
                <a:spcPts val="15"/>
              </a:spcBef>
            </a:pPr>
            <a:endParaRPr lang="en-US" sz="1050" dirty="0" smtClean="0">
              <a:latin typeface="Times New Roman"/>
              <a:cs typeface="Times New Roman"/>
            </a:endParaRPr>
          </a:p>
          <a:p>
            <a:pPr marL="12700">
              <a:lnSpc>
                <a:spcPct val="100000"/>
              </a:lnSpc>
            </a:pPr>
            <a:r>
              <a:rPr lang="en-US" sz="1200" dirty="0" smtClean="0">
                <a:latin typeface="+mn-lt"/>
                <a:cs typeface="Calibri"/>
              </a:rPr>
              <a:t>For</a:t>
            </a:r>
            <a:r>
              <a:rPr lang="en-US" sz="1200" spc="-100" dirty="0" smtClean="0">
                <a:latin typeface="+mn-lt"/>
                <a:cs typeface="Calibri"/>
              </a:rPr>
              <a:t> </a:t>
            </a:r>
            <a:r>
              <a:rPr lang="en-US" sz="1200" dirty="0" smtClean="0">
                <a:latin typeface="+mn-lt"/>
                <a:cs typeface="Calibri"/>
              </a:rPr>
              <a:t>example:</a:t>
            </a:r>
          </a:p>
          <a:p>
            <a:pPr marL="17780">
              <a:lnSpc>
                <a:spcPts val="1090"/>
              </a:lnSpc>
            </a:pPr>
            <a:r>
              <a:rPr lang="en-US" sz="1200" spc="15" dirty="0" smtClean="0">
                <a:latin typeface="Courier New"/>
                <a:cs typeface="Courier New"/>
              </a:rPr>
              <a:t>A = </a:t>
            </a:r>
            <a:r>
              <a:rPr lang="en-US" sz="1200" spc="25" dirty="0" smtClean="0">
                <a:latin typeface="Courier New"/>
                <a:cs typeface="Courier New"/>
              </a:rPr>
              <a:t>LOAD</a:t>
            </a:r>
            <a:r>
              <a:rPr lang="en-US" sz="1200" spc="20" dirty="0" smtClean="0">
                <a:latin typeface="Courier New"/>
                <a:cs typeface="Courier New"/>
              </a:rPr>
              <a:t> </a:t>
            </a:r>
            <a:r>
              <a:rPr lang="en-US" sz="1200" spc="25" dirty="0" smtClean="0">
                <a:latin typeface="Courier New"/>
                <a:cs typeface="Courier New"/>
              </a:rPr>
              <a:t>'data1';</a:t>
            </a:r>
            <a:endParaRPr lang="en-US" sz="1200" dirty="0" smtClean="0">
              <a:latin typeface="Courier New"/>
              <a:cs typeface="Courier New"/>
            </a:endParaRPr>
          </a:p>
          <a:p>
            <a:pPr marL="17780">
              <a:lnSpc>
                <a:spcPts val="1250"/>
              </a:lnSpc>
            </a:pPr>
            <a:r>
              <a:rPr lang="en-US" sz="1200" spc="15" dirty="0" smtClean="0">
                <a:latin typeface="Courier New"/>
                <a:cs typeface="Courier New"/>
              </a:rPr>
              <a:t>B = </a:t>
            </a:r>
            <a:r>
              <a:rPr lang="en-US" sz="1200" spc="25" dirty="0" smtClean="0">
                <a:latin typeface="Courier New"/>
                <a:cs typeface="Courier New"/>
              </a:rPr>
              <a:t>LOAD</a:t>
            </a:r>
            <a:r>
              <a:rPr lang="en-US" sz="1200" spc="20" dirty="0" smtClean="0">
                <a:latin typeface="Courier New"/>
                <a:cs typeface="Courier New"/>
              </a:rPr>
              <a:t> </a:t>
            </a:r>
            <a:r>
              <a:rPr lang="en-US" sz="1200" spc="25" dirty="0" smtClean="0">
                <a:latin typeface="Courier New"/>
                <a:cs typeface="Courier New"/>
              </a:rPr>
              <a:t>'data2';</a:t>
            </a:r>
            <a:endParaRPr lang="en-US" sz="1200" dirty="0" smtClean="0">
              <a:latin typeface="Courier New"/>
              <a:cs typeface="Courier New"/>
            </a:endParaRPr>
          </a:p>
          <a:p>
            <a:pPr marL="17780" marR="1854200">
              <a:lnSpc>
                <a:spcPts val="1250"/>
              </a:lnSpc>
              <a:spcBef>
                <a:spcPts val="40"/>
              </a:spcBef>
            </a:pPr>
            <a:r>
              <a:rPr lang="en-US" sz="1200" spc="15" dirty="0" smtClean="0">
                <a:latin typeface="Courier New"/>
                <a:cs typeface="Courier New"/>
              </a:rPr>
              <a:t>C = </a:t>
            </a:r>
            <a:r>
              <a:rPr lang="en-US" sz="1200" spc="25" dirty="0" smtClean="0">
                <a:latin typeface="Courier New"/>
                <a:cs typeface="Courier New"/>
              </a:rPr>
              <a:t>JOIN </a:t>
            </a:r>
            <a:r>
              <a:rPr lang="en-US" sz="1200" spc="15" dirty="0" smtClean="0">
                <a:latin typeface="Courier New"/>
                <a:cs typeface="Courier New"/>
              </a:rPr>
              <a:t>A </a:t>
            </a:r>
            <a:r>
              <a:rPr lang="en-US" sz="1200" spc="20" dirty="0" smtClean="0">
                <a:latin typeface="Courier New"/>
                <a:cs typeface="Courier New"/>
              </a:rPr>
              <a:t>by $1, </a:t>
            </a:r>
            <a:r>
              <a:rPr lang="en-US" sz="1200" spc="15" dirty="0" smtClean="0">
                <a:latin typeface="Courier New"/>
                <a:cs typeface="Courier New"/>
              </a:rPr>
              <a:t>B </a:t>
            </a:r>
            <a:r>
              <a:rPr lang="en-US" sz="1200" spc="20" dirty="0" smtClean="0">
                <a:latin typeface="Courier New"/>
                <a:cs typeface="Courier New"/>
              </a:rPr>
              <a:t>by $3 </a:t>
            </a:r>
            <a:r>
              <a:rPr lang="en-US" sz="1200" spc="25" dirty="0" smtClean="0">
                <a:latin typeface="Courier New"/>
                <a:cs typeface="Courier New"/>
              </a:rPr>
              <a:t>PARALLEL 20;  </a:t>
            </a:r>
            <a:r>
              <a:rPr lang="en-US" sz="1200" spc="15" dirty="0" smtClean="0">
                <a:latin typeface="Courier New"/>
                <a:cs typeface="Courier New"/>
              </a:rPr>
              <a:t>D = </a:t>
            </a:r>
            <a:r>
              <a:rPr lang="en-US" sz="1200" spc="25" dirty="0" smtClean="0">
                <a:latin typeface="Courier New"/>
                <a:cs typeface="Courier New"/>
              </a:rPr>
              <a:t>ORDER </a:t>
            </a:r>
            <a:r>
              <a:rPr lang="en-US" sz="1200" spc="15" dirty="0" smtClean="0">
                <a:latin typeface="Courier New"/>
                <a:cs typeface="Courier New"/>
              </a:rPr>
              <a:t>C </a:t>
            </a:r>
            <a:r>
              <a:rPr lang="en-US" sz="1200" spc="20" dirty="0" smtClean="0">
                <a:latin typeface="Courier New"/>
                <a:cs typeface="Courier New"/>
              </a:rPr>
              <a:t>BY $0 </a:t>
            </a:r>
            <a:r>
              <a:rPr lang="en-US" sz="1200" spc="25" dirty="0" smtClean="0">
                <a:latin typeface="Courier New"/>
                <a:cs typeface="Courier New"/>
              </a:rPr>
              <a:t>PARALLEL</a:t>
            </a:r>
            <a:r>
              <a:rPr lang="en-US" sz="1200" spc="114" dirty="0" smtClean="0">
                <a:latin typeface="Courier New"/>
                <a:cs typeface="Courier New"/>
              </a:rPr>
              <a:t> </a:t>
            </a:r>
            <a:r>
              <a:rPr lang="en-US" sz="1200" spc="25" dirty="0" smtClean="0">
                <a:latin typeface="Courier New"/>
                <a:cs typeface="Courier New"/>
              </a:rPr>
              <a:t>5;</a:t>
            </a:r>
            <a:endParaRPr lang="en-US" sz="1200" dirty="0" smtClean="0">
              <a:latin typeface="Courier New"/>
              <a:cs typeface="Courier New"/>
            </a:endParaRPr>
          </a:p>
          <a:p>
            <a:pPr marL="12700">
              <a:lnSpc>
                <a:spcPct val="100000"/>
              </a:lnSpc>
            </a:pPr>
            <a:r>
              <a:rPr lang="en-US" sz="1200" dirty="0" smtClean="0">
                <a:latin typeface="+mn-lt"/>
                <a:cs typeface="Calibri"/>
              </a:rPr>
              <a:t>The </a:t>
            </a:r>
            <a:r>
              <a:rPr lang="en-US" sz="1200" b="1" spc="-5" dirty="0" smtClean="0">
                <a:latin typeface="+mn-lt"/>
                <a:cs typeface="Calibri"/>
              </a:rPr>
              <a:t>JOIN </a:t>
            </a:r>
            <a:r>
              <a:rPr lang="en-US" sz="1200" dirty="0" smtClean="0">
                <a:latin typeface="+mn-lt"/>
                <a:cs typeface="Calibri"/>
              </a:rPr>
              <a:t>operation will use 20 reducers, and the </a:t>
            </a:r>
            <a:r>
              <a:rPr lang="en-US" sz="1200" b="1" dirty="0" smtClean="0">
                <a:latin typeface="+mn-lt"/>
                <a:cs typeface="Calibri"/>
              </a:rPr>
              <a:t>ORDER </a:t>
            </a:r>
            <a:r>
              <a:rPr lang="en-US" sz="1200" dirty="0" smtClean="0">
                <a:latin typeface="+mn-lt"/>
                <a:cs typeface="Calibri"/>
              </a:rPr>
              <a:t>operation will use 5</a:t>
            </a:r>
            <a:r>
              <a:rPr lang="en-US" sz="1200" spc="-90" dirty="0" smtClean="0">
                <a:latin typeface="+mn-lt"/>
                <a:cs typeface="Calibri"/>
              </a:rPr>
              <a:t> </a:t>
            </a:r>
            <a:r>
              <a:rPr lang="en-US" sz="1200" dirty="0" smtClean="0">
                <a:latin typeface="+mn-lt"/>
                <a:cs typeface="Calibri"/>
              </a:rPr>
              <a:t>reducers.</a:t>
            </a:r>
          </a:p>
          <a:p>
            <a:pPr>
              <a:lnSpc>
                <a:spcPct val="100000"/>
              </a:lnSpc>
              <a:spcBef>
                <a:spcPts val="45"/>
              </a:spcBef>
            </a:pPr>
            <a:endParaRPr lang="en-US" sz="1000" dirty="0" smtClean="0">
              <a:latin typeface="Times New Roman"/>
              <a:cs typeface="Times New Roman"/>
            </a:endParaRPr>
          </a:p>
          <a:p>
            <a:pPr marL="12700" marR="101600">
              <a:lnSpc>
                <a:spcPct val="101699"/>
              </a:lnSpc>
              <a:spcBef>
                <a:spcPts val="5"/>
              </a:spcBef>
            </a:pPr>
            <a:r>
              <a:rPr lang="en-US" sz="1200" dirty="0" smtClean="0">
                <a:latin typeface="+mn-lt"/>
                <a:cs typeface="Calibri"/>
              </a:rPr>
              <a:t>You can use the </a:t>
            </a:r>
            <a:r>
              <a:rPr lang="en-US" sz="1200" b="1" dirty="0" smtClean="0">
                <a:latin typeface="+mn-lt"/>
                <a:cs typeface="Calibri"/>
              </a:rPr>
              <a:t>default_parallel </a:t>
            </a:r>
            <a:r>
              <a:rPr lang="en-US" sz="1200" dirty="0" smtClean="0">
                <a:latin typeface="+mn-lt"/>
                <a:cs typeface="Calibri"/>
              </a:rPr>
              <a:t>property to set the number of reducers </a:t>
            </a:r>
            <a:r>
              <a:rPr lang="en-US" sz="1200" spc="-5" dirty="0" smtClean="0">
                <a:latin typeface="+mn-lt"/>
                <a:cs typeface="Calibri"/>
              </a:rPr>
              <a:t>at </a:t>
            </a:r>
            <a:r>
              <a:rPr lang="en-US" sz="1200" dirty="0" smtClean="0">
                <a:latin typeface="+mn-lt"/>
                <a:cs typeface="Calibri"/>
              </a:rPr>
              <a:t>the</a:t>
            </a:r>
            <a:r>
              <a:rPr lang="en-US" sz="1200" spc="-95" dirty="0" smtClean="0">
                <a:latin typeface="+mn-lt"/>
                <a:cs typeface="Calibri"/>
              </a:rPr>
              <a:t> </a:t>
            </a:r>
            <a:r>
              <a:rPr lang="en-US" sz="1200" dirty="0" smtClean="0">
                <a:latin typeface="+mn-lt"/>
                <a:cs typeface="Calibri"/>
              </a:rPr>
              <a:t>script  level. For example, there will be 8 reducers for each reduce task in the following Pig  script:</a:t>
            </a:r>
          </a:p>
          <a:p>
            <a:endParaRPr lang="en-US" dirty="0" smtClean="0"/>
          </a:p>
          <a:p>
            <a:pPr marL="17780">
              <a:lnSpc>
                <a:spcPts val="1090"/>
              </a:lnSpc>
            </a:pPr>
            <a:r>
              <a:rPr lang="en-US" sz="1200" spc="20" dirty="0" smtClean="0">
                <a:latin typeface="Courier New"/>
                <a:cs typeface="Courier New"/>
              </a:rPr>
              <a:t>SET </a:t>
            </a:r>
            <a:r>
              <a:rPr lang="en-US" sz="1200" spc="25" dirty="0" smtClean="0">
                <a:latin typeface="Courier New"/>
                <a:cs typeface="Courier New"/>
              </a:rPr>
              <a:t>default_parallel</a:t>
            </a:r>
            <a:r>
              <a:rPr lang="en-US" sz="1200" spc="15" dirty="0" smtClean="0">
                <a:latin typeface="Courier New"/>
                <a:cs typeface="Courier New"/>
              </a:rPr>
              <a:t> </a:t>
            </a:r>
            <a:r>
              <a:rPr lang="en-US" sz="1200" spc="25" dirty="0" smtClean="0">
                <a:latin typeface="Courier New"/>
                <a:cs typeface="Courier New"/>
              </a:rPr>
              <a:t>8;</a:t>
            </a:r>
            <a:endParaRPr lang="en-US" sz="1200" dirty="0" smtClean="0">
              <a:latin typeface="Courier New"/>
              <a:cs typeface="Courier New"/>
            </a:endParaRPr>
          </a:p>
          <a:p>
            <a:pPr marL="17780" marR="3614420">
              <a:lnSpc>
                <a:spcPts val="1250"/>
              </a:lnSpc>
              <a:spcBef>
                <a:spcPts val="40"/>
              </a:spcBef>
            </a:pPr>
            <a:r>
              <a:rPr lang="en-US" sz="1200" spc="15" dirty="0" smtClean="0">
                <a:latin typeface="Courier New"/>
                <a:cs typeface="Courier New"/>
              </a:rPr>
              <a:t>A = </a:t>
            </a:r>
            <a:r>
              <a:rPr lang="en-US" sz="1200" spc="25" dirty="0" smtClean="0">
                <a:latin typeface="Courier New"/>
                <a:cs typeface="Courier New"/>
              </a:rPr>
              <a:t>LOAD 'data1';  </a:t>
            </a:r>
            <a:r>
              <a:rPr lang="en-US" sz="1200" spc="15" dirty="0" smtClean="0">
                <a:latin typeface="Courier New"/>
                <a:cs typeface="Courier New"/>
              </a:rPr>
              <a:t>B = </a:t>
            </a:r>
            <a:r>
              <a:rPr lang="en-US" sz="1200" spc="25" dirty="0" smtClean="0">
                <a:latin typeface="Courier New"/>
                <a:cs typeface="Courier New"/>
              </a:rPr>
              <a:t>LOAD</a:t>
            </a:r>
            <a:r>
              <a:rPr lang="en-US" sz="1200" spc="20" dirty="0" smtClean="0">
                <a:latin typeface="Courier New"/>
                <a:cs typeface="Courier New"/>
              </a:rPr>
              <a:t> </a:t>
            </a:r>
            <a:r>
              <a:rPr lang="en-US" sz="1200" spc="25" dirty="0" smtClean="0">
                <a:latin typeface="Courier New"/>
                <a:cs typeface="Courier New"/>
              </a:rPr>
              <a:t>'data2';</a:t>
            </a:r>
            <a:endParaRPr lang="en-US" sz="1200" dirty="0" smtClean="0">
              <a:latin typeface="Courier New"/>
              <a:cs typeface="Courier New"/>
            </a:endParaRPr>
          </a:p>
          <a:p>
            <a:pPr marL="17780">
              <a:lnSpc>
                <a:spcPts val="1200"/>
              </a:lnSpc>
            </a:pPr>
            <a:r>
              <a:rPr lang="en-US" sz="1200" spc="15" dirty="0" smtClean="0">
                <a:latin typeface="Courier New"/>
                <a:cs typeface="Courier New"/>
              </a:rPr>
              <a:t>C = </a:t>
            </a:r>
            <a:r>
              <a:rPr lang="en-US" sz="1200" spc="25" dirty="0" smtClean="0">
                <a:latin typeface="Courier New"/>
                <a:cs typeface="Courier New"/>
              </a:rPr>
              <a:t>JOIN </a:t>
            </a:r>
            <a:r>
              <a:rPr lang="en-US" sz="1200" spc="15" dirty="0" smtClean="0">
                <a:latin typeface="Courier New"/>
                <a:cs typeface="Courier New"/>
              </a:rPr>
              <a:t>A </a:t>
            </a:r>
            <a:r>
              <a:rPr lang="en-US" sz="1200" spc="20" dirty="0" smtClean="0">
                <a:latin typeface="Courier New"/>
                <a:cs typeface="Courier New"/>
              </a:rPr>
              <a:t>by $1, </a:t>
            </a:r>
            <a:r>
              <a:rPr lang="en-US" sz="1200" spc="15" dirty="0" smtClean="0">
                <a:latin typeface="Courier New"/>
                <a:cs typeface="Courier New"/>
              </a:rPr>
              <a:t>B </a:t>
            </a:r>
            <a:r>
              <a:rPr lang="en-US" sz="1200" spc="20" dirty="0" smtClean="0">
                <a:latin typeface="Courier New"/>
                <a:cs typeface="Courier New"/>
              </a:rPr>
              <a:t>by</a:t>
            </a:r>
            <a:r>
              <a:rPr lang="en-US" sz="1200" spc="140" dirty="0" smtClean="0">
                <a:latin typeface="Courier New"/>
                <a:cs typeface="Courier New"/>
              </a:rPr>
              <a:t> </a:t>
            </a:r>
            <a:r>
              <a:rPr lang="en-US" sz="1200" spc="25" dirty="0" smtClean="0">
                <a:latin typeface="Courier New"/>
                <a:cs typeface="Courier New"/>
              </a:rPr>
              <a:t>$3;</a:t>
            </a:r>
            <a:endParaRPr lang="en-US" sz="1200" dirty="0" smtClean="0">
              <a:latin typeface="Courier New"/>
              <a:cs typeface="Courier New"/>
            </a:endParaRPr>
          </a:p>
          <a:p>
            <a:pPr marL="17780">
              <a:lnSpc>
                <a:spcPts val="1255"/>
              </a:lnSpc>
            </a:pPr>
            <a:r>
              <a:rPr lang="en-US" sz="1200" spc="15" dirty="0" smtClean="0">
                <a:latin typeface="Courier New"/>
                <a:cs typeface="Courier New"/>
              </a:rPr>
              <a:t>D = </a:t>
            </a:r>
            <a:r>
              <a:rPr lang="en-US" sz="1200" spc="25" dirty="0" smtClean="0">
                <a:latin typeface="Courier New"/>
                <a:cs typeface="Courier New"/>
              </a:rPr>
              <a:t>ORDER </a:t>
            </a:r>
            <a:r>
              <a:rPr lang="en-US" sz="1200" spc="15" dirty="0" smtClean="0">
                <a:latin typeface="Courier New"/>
                <a:cs typeface="Courier New"/>
              </a:rPr>
              <a:t>C </a:t>
            </a:r>
            <a:r>
              <a:rPr lang="en-US" sz="1200" spc="20" dirty="0" smtClean="0">
                <a:latin typeface="Courier New"/>
                <a:cs typeface="Courier New"/>
              </a:rPr>
              <a:t>BY</a:t>
            </a:r>
            <a:r>
              <a:rPr lang="en-US" sz="1200" spc="55" dirty="0" smtClean="0">
                <a:latin typeface="Courier New"/>
                <a:cs typeface="Courier New"/>
              </a:rPr>
              <a:t> </a:t>
            </a:r>
            <a:r>
              <a:rPr lang="en-US" sz="1200" spc="25" dirty="0" smtClean="0">
                <a:latin typeface="Courier New"/>
                <a:cs typeface="Courier New"/>
              </a:rPr>
              <a:t>$0;</a:t>
            </a:r>
            <a:endParaRPr lang="en-US" sz="1200" spc="0" dirty="0" smtClean="0">
              <a:latin typeface="Courier New"/>
              <a:cs typeface="Courier New"/>
            </a:endParaRPr>
          </a:p>
          <a:p>
            <a:pPr marL="17780">
              <a:lnSpc>
                <a:spcPts val="1255"/>
              </a:lnSpc>
            </a:pPr>
            <a:endParaRPr lang="en-US" sz="1200" b="1" spc="0" dirty="0" smtClean="0">
              <a:latin typeface="Courier New"/>
              <a:cs typeface="Courier New"/>
            </a:endParaRPr>
          </a:p>
          <a:p>
            <a:pPr marL="17780">
              <a:lnSpc>
                <a:spcPts val="1255"/>
              </a:lnSpc>
            </a:pPr>
            <a:r>
              <a:rPr lang="en-US" sz="1200" b="1" spc="-5" dirty="0" smtClean="0">
                <a:latin typeface="+mn-lt"/>
                <a:cs typeface="Calibri"/>
              </a:rPr>
              <a:t>NOTE</a:t>
            </a:r>
            <a:r>
              <a:rPr lang="en-US" sz="1200" spc="-5" dirty="0" smtClean="0">
                <a:latin typeface="+mn-lt"/>
                <a:cs typeface="Calibri"/>
              </a:rPr>
              <a:t>: </a:t>
            </a:r>
            <a:r>
              <a:rPr lang="en-US" sz="1200" dirty="0" smtClean="0">
                <a:latin typeface="+mn-lt"/>
                <a:cs typeface="Calibri"/>
              </a:rPr>
              <a:t>Some operators have a reduce phase, like </a:t>
            </a:r>
            <a:r>
              <a:rPr lang="en-US" sz="1200" b="1" dirty="0" smtClean="0">
                <a:latin typeface="+mn-lt"/>
                <a:cs typeface="Calibri"/>
              </a:rPr>
              <a:t>GROUP</a:t>
            </a:r>
            <a:r>
              <a:rPr lang="en-US" sz="1200" dirty="0" smtClean="0">
                <a:latin typeface="+mn-lt"/>
                <a:cs typeface="Calibri"/>
              </a:rPr>
              <a:t>, </a:t>
            </a:r>
            <a:r>
              <a:rPr lang="en-US" sz="1200" b="1" dirty="0" smtClean="0">
                <a:latin typeface="+mn-lt"/>
                <a:cs typeface="Calibri"/>
              </a:rPr>
              <a:t>ORDER BY</a:t>
            </a:r>
            <a:r>
              <a:rPr lang="en-US" sz="1200" dirty="0" smtClean="0">
                <a:latin typeface="+mn-lt"/>
                <a:cs typeface="Calibri"/>
              </a:rPr>
              <a:t>,  </a:t>
            </a:r>
            <a:r>
              <a:rPr lang="en-US" sz="1200" b="1" spc="-5" dirty="0" smtClean="0">
                <a:latin typeface="+mn-lt"/>
                <a:cs typeface="Calibri"/>
              </a:rPr>
              <a:t>DISTINCT</a:t>
            </a:r>
            <a:r>
              <a:rPr lang="en-US" sz="1200" spc="-5" dirty="0" smtClean="0">
                <a:latin typeface="+mn-lt"/>
                <a:cs typeface="Calibri"/>
              </a:rPr>
              <a:t>, </a:t>
            </a:r>
            <a:r>
              <a:rPr lang="en-US" sz="1200" b="1" spc="-5" dirty="0" smtClean="0">
                <a:latin typeface="+mn-lt"/>
                <a:cs typeface="Calibri"/>
              </a:rPr>
              <a:t>JOIN</a:t>
            </a:r>
            <a:r>
              <a:rPr lang="en-US" sz="1200" spc="-5" dirty="0" smtClean="0">
                <a:latin typeface="+mn-lt"/>
                <a:cs typeface="Calibri"/>
              </a:rPr>
              <a:t>, </a:t>
            </a:r>
            <a:r>
              <a:rPr lang="en-US" sz="1200" b="1" dirty="0" smtClean="0">
                <a:latin typeface="+mn-lt"/>
                <a:cs typeface="Calibri"/>
              </a:rPr>
              <a:t>LIMIT </a:t>
            </a:r>
            <a:r>
              <a:rPr lang="en-US" sz="1200" dirty="0" smtClean="0">
                <a:latin typeface="+mn-lt"/>
                <a:cs typeface="Calibri"/>
              </a:rPr>
              <a:t>and </a:t>
            </a:r>
            <a:r>
              <a:rPr lang="en-US" sz="1200" b="1" dirty="0" smtClean="0">
                <a:latin typeface="+mn-lt"/>
                <a:cs typeface="Calibri"/>
              </a:rPr>
              <a:t>COGROUP</a:t>
            </a:r>
            <a:r>
              <a:rPr lang="en-US" sz="1200" dirty="0" smtClean="0">
                <a:latin typeface="+mn-lt"/>
                <a:cs typeface="Calibri"/>
              </a:rPr>
              <a:t>. But some Pig operators do not  require a reduce phase, like </a:t>
            </a:r>
            <a:r>
              <a:rPr lang="en-US" sz="1200" b="1" dirty="0" smtClean="0">
                <a:latin typeface="+mn-lt"/>
                <a:cs typeface="Calibri"/>
              </a:rPr>
              <a:t>LOAD</a:t>
            </a:r>
            <a:r>
              <a:rPr lang="en-US" sz="1200" dirty="0" smtClean="0">
                <a:latin typeface="+mn-lt"/>
                <a:cs typeface="Calibri"/>
              </a:rPr>
              <a:t>, </a:t>
            </a:r>
            <a:r>
              <a:rPr lang="en-US" sz="1200" b="1" spc="-5" dirty="0" smtClean="0">
                <a:latin typeface="+mn-lt"/>
                <a:cs typeface="Calibri"/>
              </a:rPr>
              <a:t>FOREACH</a:t>
            </a:r>
            <a:r>
              <a:rPr lang="en-US" sz="1200" spc="-5" dirty="0" smtClean="0">
                <a:latin typeface="+mn-lt"/>
                <a:cs typeface="Calibri"/>
              </a:rPr>
              <a:t>, </a:t>
            </a:r>
            <a:r>
              <a:rPr lang="en-US" sz="1200" b="1" dirty="0" smtClean="0">
                <a:latin typeface="+mn-lt"/>
                <a:cs typeface="Calibri"/>
              </a:rPr>
              <a:t>FILTER </a:t>
            </a:r>
            <a:r>
              <a:rPr lang="en-US" sz="1200" dirty="0" smtClean="0">
                <a:latin typeface="+mn-lt"/>
                <a:cs typeface="Calibri"/>
              </a:rPr>
              <a:t>and </a:t>
            </a:r>
            <a:r>
              <a:rPr lang="en-US" sz="1200" b="1" spc="-5" dirty="0" smtClean="0">
                <a:latin typeface="+mn-lt"/>
                <a:cs typeface="Calibri"/>
              </a:rPr>
              <a:t>SAMPLE</a:t>
            </a:r>
            <a:r>
              <a:rPr lang="en-US" sz="1200" spc="-5" dirty="0" smtClean="0">
                <a:latin typeface="+mn-lt"/>
                <a:cs typeface="Calibri"/>
              </a:rPr>
              <a:t>. </a:t>
            </a:r>
            <a:r>
              <a:rPr lang="en-US" sz="1200" dirty="0" smtClean="0">
                <a:latin typeface="+mn-lt"/>
                <a:cs typeface="Calibri"/>
              </a:rPr>
              <a:t>For those  types of operators, it does not make sense to specify a </a:t>
            </a:r>
            <a:r>
              <a:rPr lang="en-US" sz="1200" b="1" dirty="0" smtClean="0">
                <a:latin typeface="+mn-lt"/>
                <a:cs typeface="Calibri"/>
              </a:rPr>
              <a:t>PARALLEL</a:t>
            </a:r>
            <a:r>
              <a:rPr lang="en-US" sz="1200" b="1" spc="-110" dirty="0" smtClean="0">
                <a:latin typeface="+mn-lt"/>
                <a:cs typeface="Calibri"/>
              </a:rPr>
              <a:t> </a:t>
            </a:r>
            <a:r>
              <a:rPr lang="en-US" sz="1200" dirty="0" smtClean="0">
                <a:latin typeface="+mn-lt"/>
                <a:cs typeface="Calibri"/>
              </a:rPr>
              <a:t>value.</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22</a:t>
            </a:fld>
            <a:endParaRPr lang="en-US" dirty="0"/>
          </a:p>
        </p:txBody>
      </p:sp>
    </p:spTree>
    <p:extLst>
      <p:ext uri="{BB962C8B-B14F-4D97-AF65-F5344CB8AC3E}">
        <p14:creationId xmlns:p14="http://schemas.microsoft.com/office/powerpoint/2010/main" xmlns="" val="3699915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4.xml"/><Relationship Id="rId1" Type="http://schemas.openxmlformats.org/officeDocument/2006/relationships/vmlDrawing" Target="../drawings/vmlDrawing13.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5.xml"/><Relationship Id="rId1" Type="http://schemas.openxmlformats.org/officeDocument/2006/relationships/vmlDrawing" Target="../drawings/vmlDrawing14.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15.v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vmlDrawing" Target="../drawings/vmlDrawing18.vml"/><Relationship Id="rId5" Type="http://schemas.openxmlformats.org/officeDocument/2006/relationships/oleObject" Target="../embeddings/oleObject18.bin"/><Relationship Id="rId4" Type="http://schemas.openxmlformats.org/officeDocument/2006/relationships/image" Target="../media/image13.jpe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8.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image" Target="../media/image14.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7.xml"/><Relationship Id="rId7" Type="http://schemas.openxmlformats.org/officeDocument/2006/relationships/oleObject" Target="../embeddings/oleObject21.bin"/><Relationship Id="rId2" Type="http://schemas.openxmlformats.org/officeDocument/2006/relationships/tags" Target="../tags/tag56.xml"/><Relationship Id="rId1" Type="http://schemas.openxmlformats.org/officeDocument/2006/relationships/vmlDrawing" Target="../drawings/vmlDrawing21.vml"/><Relationship Id="rId6" Type="http://schemas.openxmlformats.org/officeDocument/2006/relationships/image" Target="../media/image3.jpeg"/><Relationship Id="rId5" Type="http://schemas.openxmlformats.org/officeDocument/2006/relationships/slideMaster" Target="../slideMasters/slideMaster4.xml"/><Relationship Id="rId4" Type="http://schemas.openxmlformats.org/officeDocument/2006/relationships/tags" Target="../tags/tag58.xml"/><Relationship Id="rId9"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0.xml"/><Relationship Id="rId7" Type="http://schemas.openxmlformats.org/officeDocument/2006/relationships/oleObject" Target="../embeddings/oleObject22.bin"/><Relationship Id="rId2" Type="http://schemas.openxmlformats.org/officeDocument/2006/relationships/tags" Target="../tags/tag59.xml"/><Relationship Id="rId1" Type="http://schemas.openxmlformats.org/officeDocument/2006/relationships/vmlDrawing" Target="../drawings/vmlDrawing22.vml"/><Relationship Id="rId6" Type="http://schemas.openxmlformats.org/officeDocument/2006/relationships/image" Target="../media/image5.jpeg"/><Relationship Id="rId5" Type="http://schemas.openxmlformats.org/officeDocument/2006/relationships/slideMaster" Target="../slideMasters/slideMaster4.xml"/><Relationship Id="rId4" Type="http://schemas.openxmlformats.org/officeDocument/2006/relationships/tags" Target="../tags/tag61.xml"/><Relationship Id="rId9"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3.xml"/><Relationship Id="rId7" Type="http://schemas.openxmlformats.org/officeDocument/2006/relationships/oleObject" Target="../embeddings/oleObject23.bin"/><Relationship Id="rId2" Type="http://schemas.openxmlformats.org/officeDocument/2006/relationships/tags" Target="../tags/tag62.xml"/><Relationship Id="rId1" Type="http://schemas.openxmlformats.org/officeDocument/2006/relationships/vmlDrawing" Target="../drawings/vmlDrawing23.vml"/><Relationship Id="rId6" Type="http://schemas.openxmlformats.org/officeDocument/2006/relationships/image" Target="../media/image6.jpeg"/><Relationship Id="rId5" Type="http://schemas.openxmlformats.org/officeDocument/2006/relationships/slideMaster" Target="../slideMasters/slideMaster4.xml"/><Relationship Id="rId4" Type="http://schemas.openxmlformats.org/officeDocument/2006/relationships/tags" Target="../tags/tag64.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6.xml"/><Relationship Id="rId7" Type="http://schemas.openxmlformats.org/officeDocument/2006/relationships/oleObject" Target="../embeddings/oleObject24.bin"/><Relationship Id="rId2" Type="http://schemas.openxmlformats.org/officeDocument/2006/relationships/tags" Target="../tags/tag65.xml"/><Relationship Id="rId1" Type="http://schemas.openxmlformats.org/officeDocument/2006/relationships/vmlDrawing" Target="../drawings/vmlDrawing24.vml"/><Relationship Id="rId6" Type="http://schemas.openxmlformats.org/officeDocument/2006/relationships/slideMaster" Target="../slideMasters/slideMaster4.xml"/><Relationship Id="rId5" Type="http://schemas.openxmlformats.org/officeDocument/2006/relationships/tags" Target="../tags/tag68.xml"/><Relationship Id="rId4" Type="http://schemas.openxmlformats.org/officeDocument/2006/relationships/tags" Target="../tags/tag6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25.vml"/><Relationship Id="rId5" Type="http://schemas.openxmlformats.org/officeDocument/2006/relationships/oleObject" Target="../embeddings/oleObject25.bin"/><Relationship Id="rId4"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slideMaster" Target="../slideMasters/slideMaster4.xml"/><Relationship Id="rId4" Type="http://schemas.openxmlformats.org/officeDocument/2006/relationships/tags" Target="../tags/tag7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slideMaster" Target="../slideMasters/slideMaster4.xml"/><Relationship Id="rId4" Type="http://schemas.openxmlformats.org/officeDocument/2006/relationships/tags" Target="../tags/tag76.xml"/></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78.xml"/><Relationship Id="rId7" Type="http://schemas.openxmlformats.org/officeDocument/2006/relationships/slideMaster" Target="../slideMasters/slideMaster4.xml"/><Relationship Id="rId2" Type="http://schemas.openxmlformats.org/officeDocument/2006/relationships/tags" Target="../tags/tag77.xml"/><Relationship Id="rId1" Type="http://schemas.openxmlformats.org/officeDocument/2006/relationships/vmlDrawing" Target="../drawings/vmlDrawing28.v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2.xml"/><Relationship Id="rId1" Type="http://schemas.openxmlformats.org/officeDocument/2006/relationships/vmlDrawing" Target="../drawings/vmlDrawing29.vml"/><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vmlDrawing" Target="../drawings/vmlDrawing30.v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a14="http://schemas.microsoft.com/office/drawing/2010/main" xmlns=""/>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34926"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45845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78"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631854" name="think-cell Slide" r:id="rId4" imgW="360" imgH="360" progId="">
              <p:embed/>
            </p:oleObj>
          </a:graphicData>
        </a:graphic>
      </p:graphicFrame>
      <p:sp>
        <p:nvSpPr>
          <p:cNvPr id="184" name="Rectangle 9"/>
          <p:cNvSpPr>
            <a:spLocks noChangeArrowheads="1"/>
          </p:cNvSpPr>
          <p:nvPr userDrawn="1">
            <p:custDataLst>
              <p:tags r:id="rId2"/>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5" cstate="screen"/>
          <a:stretch>
            <a:fillRect/>
          </a:stretch>
        </p:blipFill>
        <p:spPr>
          <a:xfrm>
            <a:off x="867725" y="3283811"/>
            <a:ext cx="519572" cy="522508"/>
          </a:xfrm>
          <a:prstGeom prst="rect">
            <a:avLst/>
          </a:prstGeom>
        </p:spPr>
      </p:pic>
      <p:grpSp>
        <p:nvGrpSpPr>
          <p:cNvPr id="75" name="Group 74"/>
          <p:cNvGrpSpPr/>
          <p:nvPr userDrawn="1"/>
        </p:nvGrpSpPr>
        <p:grpSpPr>
          <a:xfrm>
            <a:off x="5722379"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6"/>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6"/>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7"/>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8"/>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6931188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632878" name="think-cell Slide" r:id="rId4" imgW="360" imgH="360" progId="">
              <p:embed/>
            </p:oleObj>
          </a:graphicData>
        </a:graphic>
      </p:graphicFrame>
      <p:sp>
        <p:nvSpPr>
          <p:cNvPr id="14" name="Rectangle 9"/>
          <p:cNvSpPr>
            <a:spLocks noChangeArrowheads="1"/>
          </p:cNvSpPr>
          <p:nvPr userDrawn="1">
            <p:custDataLst>
              <p:tags r:id="rId2"/>
            </p:custDataLst>
          </p:nvPr>
        </p:nvSpPr>
        <p:spPr bwMode="gray">
          <a:xfrm>
            <a:off x="5309494"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5" cstate="screen"/>
          <a:stretch>
            <a:fillRect/>
          </a:stretch>
        </p:blipFill>
        <p:spPr>
          <a:xfrm>
            <a:off x="5059256" y="2763611"/>
            <a:ext cx="519572" cy="522508"/>
          </a:xfrm>
          <a:prstGeom prst="rect">
            <a:avLst/>
          </a:prstGeom>
        </p:spPr>
      </p:pic>
      <p:sp>
        <p:nvSpPr>
          <p:cNvPr id="16" name="Rectangle 15">
            <a:hlinkClick r:id="rId6"/>
          </p:cNvPr>
          <p:cNvSpPr/>
          <p:nvPr userDrawn="1"/>
        </p:nvSpPr>
        <p:spPr>
          <a:xfrm>
            <a:off x="5639331" y="45883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6"/>
          </p:cNvPr>
          <p:cNvSpPr/>
          <p:nvPr userDrawn="1"/>
        </p:nvSpPr>
        <p:spPr>
          <a:xfrm>
            <a:off x="9154056" y="44613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7"/>
          </p:cNvPr>
          <p:cNvSpPr/>
          <p:nvPr userDrawn="1"/>
        </p:nvSpPr>
        <p:spPr>
          <a:xfrm>
            <a:off x="8611130" y="46137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hlinkClick r:id="rId8"/>
          </p:cNvPr>
          <p:cNvSpPr/>
          <p:nvPr userDrawn="1"/>
        </p:nvSpPr>
        <p:spPr>
          <a:xfrm>
            <a:off x="6991881" y="49789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77663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633902" name="think-cell Slide" r:id="rId3" imgW="360" imgH="360" progId="">
              <p:embed/>
            </p:oleObj>
          </a:graphicData>
        </a:graphic>
      </p:graphicFrame>
    </p:spTree>
    <p:extLst>
      <p:ext uri="{BB962C8B-B14F-4D97-AF65-F5344CB8AC3E}">
        <p14:creationId xmlns:p14="http://schemas.microsoft.com/office/powerpoint/2010/main" xmlns="" val="735025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a14="http://schemas.microsoft.com/office/drawing/2010/main" xmlns=""/>
              </a:ext>
            </a:extLst>
          </a:blip>
          <a:srcRect r="2413"/>
          <a:stretch/>
        </p:blipFill>
        <p:spPr>
          <a:xfrm>
            <a:off x="-2052" y="1348661"/>
            <a:ext cx="9908052" cy="5513714"/>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36972"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1" name="Rectangle 10"/>
          <p:cNvSpPr/>
          <p:nvPr userDrawn="1"/>
        </p:nvSpPr>
        <p:spPr>
          <a:xfrm>
            <a:off x="1776792" y="4601752"/>
            <a:ext cx="1242328" cy="436017"/>
          </a:xfrm>
          <a:prstGeom prst="rect">
            <a:avLst/>
          </a:prstGeom>
          <a:effectLst>
            <a:outerShdw blurRad="38100" dist="25400" dir="2700000" algn="tl" rotWithShape="0">
              <a:schemeClr val="bg1">
                <a:alpha val="65000"/>
              </a:schemeClr>
            </a:outerShdw>
          </a:effectLst>
        </p:spPr>
        <p:txBody>
          <a:bodyPr wrap="none" lIns="0" tIns="0" rIns="0" bIns="0">
            <a:spAutoFit/>
          </a:bodyPr>
          <a:lstStyle/>
          <a:p>
            <a:pPr algn="l">
              <a:lnSpc>
                <a:spcPts val="1700"/>
              </a:lnSpc>
            </a:pPr>
            <a:r>
              <a:rPr lang="en-US" sz="1800" b="1" kern="1100" spc="0" baseline="0" dirty="0" smtClean="0">
                <a:solidFill>
                  <a:schemeClr val="accent6"/>
                </a:solidFill>
                <a:latin typeface="Arial Narrow" pitchFamily="34" charset="0"/>
                <a:ea typeface="+mn-ea"/>
                <a:cs typeface="+mn-cs"/>
              </a:rPr>
              <a:t>Learning and </a:t>
            </a:r>
            <a:br>
              <a:rPr lang="en-US" sz="1800" b="1" kern="1100" spc="0" baseline="0" dirty="0" smtClean="0">
                <a:solidFill>
                  <a:schemeClr val="accent6"/>
                </a:solidFill>
                <a:latin typeface="Arial Narrow" pitchFamily="34" charset="0"/>
                <a:ea typeface="+mn-ea"/>
                <a:cs typeface="+mn-cs"/>
              </a:rPr>
            </a:b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1776792" y="5023940"/>
            <a:ext cx="1173398" cy="338554"/>
          </a:xfrm>
          <a:prstGeom prst="rect">
            <a:avLst/>
          </a:prstGeom>
          <a:effectLst/>
        </p:spPr>
        <p:txBody>
          <a:bodyPr wrap="none" lIns="0" tIns="0" rIns="0" bIns="0">
            <a:spAutoFit/>
          </a:bodyPr>
          <a:lstStyle/>
          <a:p>
            <a:pPr algn="l"/>
            <a:r>
              <a:rPr lang="en-US" sz="1100" b="0" kern="1100" spc="0" baseline="0" dirty="0" smtClean="0">
                <a:solidFill>
                  <a:schemeClr val="accent1">
                    <a:lumMod val="50000"/>
                  </a:schemeClr>
                </a:solidFill>
                <a:latin typeface="Arial Narrow" pitchFamily="34" charset="0"/>
                <a:ea typeface="+mn-ea"/>
                <a:cs typeface="+mn-cs"/>
              </a:rPr>
              <a:t>Enabling development,</a:t>
            </a:r>
          </a:p>
          <a:p>
            <a:pPr algn="l"/>
            <a:r>
              <a:rPr lang="en-US" sz="1100" b="0" kern="1100" spc="0" baseline="0" dirty="0" smtClean="0">
                <a:solidFill>
                  <a:schemeClr val="accent1">
                    <a:lumMod val="50000"/>
                  </a:schemeClr>
                </a:solidFill>
                <a:latin typeface="Arial Narrow" pitchFamily="34" charset="0"/>
                <a:ea typeface="+mn-ea"/>
                <a:cs typeface="+mn-cs"/>
              </a:rPr>
              <a:t>Impacting growth…</a:t>
            </a:r>
            <a:endParaRPr lang="en-US" sz="1100" b="0" kern="1100" spc="0" baseline="0" dirty="0">
              <a:solidFill>
                <a:schemeClr val="accent1">
                  <a:lumMod val="50000"/>
                </a:schemeClr>
              </a:solidFill>
              <a:latin typeface="Arial Narrow" pitchFamily="34" charset="0"/>
            </a:endParaRPr>
          </a:p>
        </p:txBody>
      </p:sp>
    </p:spTree>
    <p:extLst>
      <p:ext uri="{BB962C8B-B14F-4D97-AF65-F5344CB8AC3E}">
        <p14:creationId xmlns:p14="http://schemas.microsoft.com/office/powerpoint/2010/main" xmlns="" val="272727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a14="http://schemas.microsoft.com/office/drawing/2010/main" xmlns="" val="0"/>
              </a:ext>
            </a:extLst>
          </a:blip>
          <a:stretch/>
        </p:blipFill>
        <p:spPr>
          <a:xfrm>
            <a:off x="-2054" y="237618"/>
            <a:ext cx="9908054" cy="6620382"/>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24716"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0" name="Rectangle 9"/>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1" name="Rectangle 10"/>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721729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4" cstate="screen">
            <a:extLst>
              <a:ext uri="{28A0092B-C50C-407E-A947-70E740481C1C}">
                <a14:useLocalDpi xmlns:a14="http://schemas.microsoft.com/office/drawing/2010/main" xmlns="" val="0"/>
              </a:ext>
            </a:extLst>
          </a:blip>
          <a:stretch/>
        </p:blipFill>
        <p:spPr>
          <a:xfrm>
            <a:off x="-1175" y="2649"/>
            <a:ext cx="9907176" cy="5665103"/>
          </a:xfrm>
          <a:prstGeom prst="rect">
            <a:avLst/>
          </a:prstGeom>
          <a:noFill/>
          <a:ln>
            <a:noFill/>
          </a:ln>
        </p:spPr>
      </p:pic>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532567" name="think-cell Slide" r:id="rId5" imgW="360" imgH="360" progId="">
              <p:embed/>
            </p:oleObj>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9" name="Rectangle 8"/>
          <p:cNvSpPr/>
          <p:nvPr userDrawn="1"/>
        </p:nvSpPr>
        <p:spPr>
          <a:xfrm>
            <a:off x="698392" y="3539645"/>
            <a:ext cx="2585072" cy="218008"/>
          </a:xfrm>
          <a:prstGeom prst="rect">
            <a:avLst/>
          </a:prstGeom>
          <a:effectLst>
            <a:outerShdw blurRad="38100" dist="12700" dir="2700000" algn="tl" rotWithShape="0">
              <a:srgbClr val="000000">
                <a:alpha val="63000"/>
              </a:srgbClr>
            </a:outerShdw>
          </a:effectLst>
        </p:spPr>
        <p:txBody>
          <a:bodyPr wrap="square" lIns="0" tIns="0" rIns="0" bIns="0">
            <a:spAutoFit/>
          </a:bodyPr>
          <a:lstStyle/>
          <a:p>
            <a:pPr algn="l">
              <a:lnSpc>
                <a:spcPts val="1700"/>
              </a:lnSpc>
            </a:pPr>
            <a:r>
              <a:rPr lang="en-US" sz="1800" b="1" kern="1100" spc="0" baseline="0" dirty="0" smtClean="0">
                <a:solidFill>
                  <a:schemeClr val="bg1"/>
                </a:solidFill>
                <a:latin typeface="Arial Narrow" pitchFamily="34" charset="0"/>
                <a:ea typeface="+mn-ea"/>
                <a:cs typeface="+mn-cs"/>
              </a:rPr>
              <a:t>Learning and </a:t>
            </a:r>
            <a:r>
              <a:rPr lang="en-US" sz="1800" b="1" kern="1100" spc="0" baseline="0" dirty="0" smtClean="0">
                <a:solidFill>
                  <a:schemeClr val="bg1"/>
                </a:solidFill>
                <a:latin typeface="Arial Narrow" pitchFamily="34" charset="0"/>
              </a:rPr>
              <a:t>Development</a:t>
            </a:r>
            <a:endParaRPr lang="en-US" sz="1800" b="1" kern="1100" spc="0" baseline="0" dirty="0">
              <a:solidFill>
                <a:schemeClr val="bg1"/>
              </a:solidFill>
              <a:latin typeface="Arial Narrow" pitchFamily="34" charset="0"/>
            </a:endParaRPr>
          </a:p>
        </p:txBody>
      </p:sp>
      <p:sp>
        <p:nvSpPr>
          <p:cNvPr id="13" name="Rectangle 12"/>
          <p:cNvSpPr/>
          <p:nvPr userDrawn="1"/>
        </p:nvSpPr>
        <p:spPr>
          <a:xfrm>
            <a:off x="698392" y="3755063"/>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a14="http://schemas.microsoft.com/office/drawing/2010/main" xmlns=""/>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rgbClr val="909090">
                  <a:lumMod val="50000"/>
                </a:srgb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776215"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458451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777239"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nSpc>
                <a:spcPts val="1700"/>
              </a:lnSpc>
            </a:pPr>
            <a:r>
              <a:rPr lang="en-US" sz="1800" b="1" kern="1100" dirty="0" smtClean="0">
                <a:solidFill>
                  <a:srgbClr val="0098C7">
                    <a:lumMod val="60000"/>
                    <a:lumOff val="40000"/>
                  </a:srgbClr>
                </a:solidFill>
                <a:latin typeface="Arial Narrow" pitchFamily="34" charset="0"/>
              </a:rPr>
              <a:t>Learning and</a:t>
            </a:r>
            <a:br>
              <a:rPr lang="en-US" sz="1800" b="1" kern="1100" dirty="0" smtClean="0">
                <a:solidFill>
                  <a:srgbClr val="0098C7">
                    <a:lumMod val="60000"/>
                    <a:lumOff val="40000"/>
                  </a:srgbClr>
                </a:solidFill>
                <a:latin typeface="Arial Narrow" pitchFamily="34" charset="0"/>
              </a:rPr>
            </a:br>
            <a:r>
              <a:rPr lang="en-US" sz="1800" b="1" kern="1100" dirty="0" smtClean="0">
                <a:solidFill>
                  <a:srgbClr val="0098C7">
                    <a:lumMod val="60000"/>
                    <a:lumOff val="40000"/>
                  </a:srgbClr>
                </a:solidFill>
                <a:latin typeface="Arial Narrow" pitchFamily="34" charset="0"/>
              </a:rPr>
              <a:t>Development</a:t>
            </a:r>
            <a:endParaRPr lang="en-US" sz="1800" b="1" kern="1100" dirty="0">
              <a:solidFill>
                <a:srgbClr val="0098C7">
                  <a:lumMod val="60000"/>
                  <a:lumOff val="40000"/>
                </a:srgb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r>
              <a:rPr lang="en-US" sz="1100" kern="1100" dirty="0" smtClean="0">
                <a:solidFill>
                  <a:prstClr val="white"/>
                </a:solidFill>
                <a:latin typeface="Arial Narrow" pitchFamily="34" charset="0"/>
              </a:rPr>
              <a:t>Enabling development,</a:t>
            </a:r>
          </a:p>
          <a:p>
            <a:r>
              <a:rPr lang="en-US" sz="1100" kern="1100" dirty="0" smtClean="0">
                <a:solidFill>
                  <a:prstClr val="white"/>
                </a:solidFill>
                <a:latin typeface="Arial Narrow" pitchFamily="34" charset="0"/>
              </a:rPr>
              <a:t>Impacting growth…</a:t>
            </a:r>
            <a:endParaRPr lang="en-US" sz="1100" kern="1100" dirty="0">
              <a:solidFill>
                <a:prstClr val="white"/>
              </a:solidFill>
              <a:latin typeface="Arial Narrow" pitchFamily="34" charset="0"/>
            </a:endParaRPr>
          </a:p>
        </p:txBody>
      </p:sp>
    </p:spTree>
    <p:extLst>
      <p:ext uri="{BB962C8B-B14F-4D97-AF65-F5344CB8AC3E}">
        <p14:creationId xmlns:p14="http://schemas.microsoft.com/office/powerpoint/2010/main" xmlns="" val="26972392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rgbClr val="909090">
                  <a:lumMod val="50000"/>
                </a:srgb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778263"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dirty="0" smtClean="0">
                <a:solidFill>
                  <a:srgbClr val="AC2B37"/>
                </a:solidFill>
                <a:latin typeface="Arial Narrow" pitchFamily="34" charset="0"/>
              </a:rPr>
              <a:t>Learning and Development</a:t>
            </a:r>
            <a:endParaRPr lang="en-US" sz="1800" b="1" kern="1100" dirty="0">
              <a:solidFill>
                <a:srgbClr val="AC2B37"/>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kern="1100" dirty="0" smtClean="0">
                <a:solidFill>
                  <a:prstClr val="white"/>
                </a:solidFill>
                <a:latin typeface="Arial Narrow" pitchFamily="34" charset="0"/>
              </a:rPr>
              <a:t>Enabling development, Impacting growth…</a:t>
            </a:r>
            <a:endParaRPr lang="en-US" sz="1100" kern="1100" dirty="0">
              <a:solidFill>
                <a:prstClr val="white"/>
              </a:solidFill>
              <a:latin typeface="Arial Narrow" pitchFamily="34" charset="0"/>
            </a:endParaRPr>
          </a:p>
        </p:txBody>
      </p:sp>
    </p:spTree>
    <p:extLst>
      <p:ext uri="{BB962C8B-B14F-4D97-AF65-F5344CB8AC3E}">
        <p14:creationId xmlns:p14="http://schemas.microsoft.com/office/powerpoint/2010/main" xmlns="" val="30727360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2675"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26972392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779287"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nvGrpSpPr>
          <p:cNvPr id="3" name="Group 15"/>
          <p:cNvGrpSpPr/>
          <p:nvPr userDrawn="1"/>
        </p:nvGrpSpPr>
        <p:grpSpPr>
          <a:xfrm>
            <a:off x="2057400" y="957738"/>
            <a:ext cx="183356" cy="186929"/>
            <a:chOff x="3948113" y="3393281"/>
            <a:chExt cx="183356" cy="186929"/>
          </a:xfrm>
        </p:grpSpPr>
        <p:sp>
          <p:nvSpPr>
            <p:cNvPr id="18" name="Rectangle 17"/>
            <p:cNvSpPr/>
            <p:nvPr userDrawn="1"/>
          </p:nvSpPr>
          <p:spPr bwMode="auto">
            <a:xfrm>
              <a:off x="3948113" y="348734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sp>
          <p:nvSpPr>
            <p:cNvPr id="19" name="Rectangle 18"/>
            <p:cNvSpPr/>
            <p:nvPr userDrawn="1"/>
          </p:nvSpPr>
          <p:spPr bwMode="auto">
            <a:xfrm>
              <a:off x="4038600" y="339328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grpSp>
      <p:grpSp>
        <p:nvGrpSpPr>
          <p:cNvPr id="4" name="Group 19"/>
          <p:cNvGrpSpPr/>
          <p:nvPr userDrawn="1"/>
        </p:nvGrpSpPr>
        <p:grpSpPr>
          <a:xfrm>
            <a:off x="3810000" y="5931502"/>
            <a:ext cx="183356" cy="186929"/>
            <a:chOff x="4191000" y="3876277"/>
            <a:chExt cx="183356" cy="186929"/>
          </a:xfrm>
        </p:grpSpPr>
        <p:sp>
          <p:nvSpPr>
            <p:cNvPr id="21" name="Rectangle 20"/>
            <p:cNvSpPr/>
            <p:nvPr userDrawn="1"/>
          </p:nvSpPr>
          <p:spPr bwMode="auto">
            <a:xfrm>
              <a:off x="4191000" y="3970337"/>
              <a:ext cx="92869" cy="92869"/>
            </a:xfrm>
            <a:prstGeom prst="rect">
              <a:avLst/>
            </a:prstGeom>
            <a:solidFill>
              <a:schemeClr val="accent2"/>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sp>
          <p:nvSpPr>
            <p:cNvPr id="22" name="Rectangle 21"/>
            <p:cNvSpPr/>
            <p:nvPr userDrawn="1"/>
          </p:nvSpPr>
          <p:spPr bwMode="auto">
            <a:xfrm>
              <a:off x="4281487" y="3876277"/>
              <a:ext cx="92869" cy="92869"/>
            </a:xfrm>
            <a:prstGeom prst="rect">
              <a:avLst/>
            </a:prstGeom>
            <a:solidFill>
              <a:schemeClr val="accent2">
                <a:lumMod val="40000"/>
                <a:lumOff val="6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grpSp>
      <p:sp>
        <p:nvSpPr>
          <p:cNvPr id="23" name="Rectangle 22"/>
          <p:cNvSpPr/>
          <p:nvPr userDrawn="1"/>
        </p:nvSpPr>
        <p:spPr bwMode="auto">
          <a:xfrm>
            <a:off x="8686800" y="1752600"/>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sp>
        <p:nvSpPr>
          <p:cNvPr id="24" name="Rectangle 23"/>
          <p:cNvSpPr/>
          <p:nvPr userDrawn="1"/>
        </p:nvSpPr>
        <p:spPr bwMode="auto">
          <a:xfrm>
            <a:off x="9440444" y="6209864"/>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grpSp>
        <p:nvGrpSpPr>
          <p:cNvPr id="5" name="Group 24"/>
          <p:cNvGrpSpPr/>
          <p:nvPr userDrawn="1"/>
        </p:nvGrpSpPr>
        <p:grpSpPr>
          <a:xfrm>
            <a:off x="7269956" y="5201670"/>
            <a:ext cx="183356" cy="186929"/>
            <a:chOff x="4622005" y="3393281"/>
            <a:chExt cx="183356" cy="186929"/>
          </a:xfrm>
        </p:grpSpPr>
        <p:sp>
          <p:nvSpPr>
            <p:cNvPr id="26" name="Rectangle 25"/>
            <p:cNvSpPr/>
            <p:nvPr userDrawn="1"/>
          </p:nvSpPr>
          <p:spPr bwMode="auto">
            <a:xfrm>
              <a:off x="4622005" y="3487341"/>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sp>
          <p:nvSpPr>
            <p:cNvPr id="27" name="Rectangle 26"/>
            <p:cNvSpPr/>
            <p:nvPr userDrawn="1"/>
          </p:nvSpPr>
          <p:spPr bwMode="auto">
            <a:xfrm>
              <a:off x="4712492" y="3393281"/>
              <a:ext cx="92869" cy="92869"/>
            </a:xfrm>
            <a:prstGeom prst="rect">
              <a:avLst/>
            </a:prstGeom>
            <a:solidFill>
              <a:schemeClr val="accent2"/>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grpSp>
      <p:grpSp>
        <p:nvGrpSpPr>
          <p:cNvPr id="8" name="Group 27"/>
          <p:cNvGrpSpPr/>
          <p:nvPr userDrawn="1"/>
        </p:nvGrpSpPr>
        <p:grpSpPr>
          <a:xfrm>
            <a:off x="9486878" y="3025376"/>
            <a:ext cx="183356" cy="186929"/>
            <a:chOff x="3948113" y="3393281"/>
            <a:chExt cx="183356" cy="186929"/>
          </a:xfrm>
        </p:grpSpPr>
        <p:sp>
          <p:nvSpPr>
            <p:cNvPr id="29" name="Rectangle 28"/>
            <p:cNvSpPr/>
            <p:nvPr userDrawn="1"/>
          </p:nvSpPr>
          <p:spPr bwMode="auto">
            <a:xfrm>
              <a:off x="3948113" y="348734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sp>
          <p:nvSpPr>
            <p:cNvPr id="30" name="Rectangle 29"/>
            <p:cNvSpPr/>
            <p:nvPr userDrawn="1"/>
          </p:nvSpPr>
          <p:spPr bwMode="auto">
            <a:xfrm>
              <a:off x="4038600" y="339328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grpSp>
      <p:sp>
        <p:nvSpPr>
          <p:cNvPr id="31" name="Rectangle 30"/>
          <p:cNvSpPr/>
          <p:nvPr userDrawn="1"/>
        </p:nvSpPr>
        <p:spPr bwMode="auto">
          <a:xfrm>
            <a:off x="9346861" y="4196384"/>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grpSp>
        <p:nvGrpSpPr>
          <p:cNvPr id="9" name="Group 31"/>
          <p:cNvGrpSpPr/>
          <p:nvPr userDrawn="1"/>
        </p:nvGrpSpPr>
        <p:grpSpPr>
          <a:xfrm>
            <a:off x="8382000" y="3165871"/>
            <a:ext cx="183356" cy="186929"/>
            <a:chOff x="5548313" y="3134916"/>
            <a:chExt cx="183356" cy="186929"/>
          </a:xfrm>
        </p:grpSpPr>
        <p:sp>
          <p:nvSpPr>
            <p:cNvPr id="33" name="Rectangle 32"/>
            <p:cNvSpPr/>
            <p:nvPr userDrawn="1"/>
          </p:nvSpPr>
          <p:spPr bwMode="auto">
            <a:xfrm>
              <a:off x="5548313" y="3228976"/>
              <a:ext cx="92869" cy="92869"/>
            </a:xfrm>
            <a:prstGeom prst="rect">
              <a:avLst/>
            </a:prstGeom>
            <a:solidFill>
              <a:schemeClr val="accent2">
                <a:lumMod val="20000"/>
                <a:lumOff val="8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sp>
          <p:nvSpPr>
            <p:cNvPr id="34" name="Rectangle 33"/>
            <p:cNvSpPr/>
            <p:nvPr userDrawn="1"/>
          </p:nvSpPr>
          <p:spPr bwMode="auto">
            <a:xfrm>
              <a:off x="5638800" y="3134916"/>
              <a:ext cx="92869" cy="92869"/>
            </a:xfrm>
            <a:prstGeom prst="rect">
              <a:avLst/>
            </a:prstGeom>
            <a:solidFill>
              <a:schemeClr val="accent2">
                <a:lumMod val="40000"/>
                <a:lumOff val="6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GB" sz="1600" dirty="0" smtClean="0">
                <a:solidFill>
                  <a:srgbClr val="909090">
                    <a:lumMod val="50000"/>
                  </a:srgbClr>
                </a:solidFill>
                <a:cs typeface="Arial" charset="0"/>
              </a:endParaRPr>
            </a:p>
          </p:txBody>
        </p:sp>
      </p:grpSp>
      <p:cxnSp>
        <p:nvCxnSpPr>
          <p:cNvPr id="35"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36" name="Picture 68" descr="D:\Users\bkp\My Work\GSLs\TEMPLATES\I&amp;D\FINAL\04-17\Pyramid.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8305800" y="5222873"/>
            <a:ext cx="879232" cy="80209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Espace réservé du contenu 5"/>
          <p:cNvSpPr>
            <a:spLocks noGrp="1"/>
          </p:cNvSpPr>
          <p:nvPr userDrawn="1">
            <p:ph sz="quarter" idx="10"/>
            <p:custDataLst>
              <p:tags r:id="rId5"/>
            </p:custDataLst>
          </p:nvPr>
        </p:nvSpPr>
        <p:spPr>
          <a:xfrm>
            <a:off x="341313" y="1255713"/>
            <a:ext cx="8896350"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253503983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780311"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781335"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782359"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783383"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78440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8543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3701"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spc="0" baseline="0" dirty="0" smtClean="0">
                <a:solidFill>
                  <a:schemeClr val="accent6"/>
                </a:solidFill>
                <a:latin typeface="Arial Narrow" pitchFamily="34" charset="0"/>
                <a:ea typeface="+mn-ea"/>
                <a:cs typeface="+mn-cs"/>
              </a:rPr>
              <a:t>Learning and </a:t>
            </a: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3072736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2980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Espace réservé du contenu 5"/>
          <p:cNvSpPr>
            <a:spLocks noGrp="1"/>
          </p:cNvSpPr>
          <p:nvPr userDrawn="1">
            <p:ph sz="quarter" idx="10"/>
            <p:custDataLst>
              <p:tags r:id="rId5"/>
            </p:custDataLst>
          </p:nvPr>
        </p:nvSpPr>
        <p:spPr>
          <a:xfrm>
            <a:off x="341313" y="1255713"/>
            <a:ext cx="8497887"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25350398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6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88"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8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59"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934"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hyperlink" Target="http://www.linkedin.com/company/capgemini" TargetMode="External"/><Relationship Id="rId26" Type="http://schemas.openxmlformats.org/officeDocument/2006/relationships/image" Target="../media/image2.png"/><Relationship Id="rId3" Type="http://schemas.openxmlformats.org/officeDocument/2006/relationships/slideLayout" Target="../slideLayouts/slideLayout13.xml"/><Relationship Id="rId21" Type="http://schemas.openxmlformats.org/officeDocument/2006/relationships/image" Target="../media/image9.png"/><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image" Target="../media/image7.png"/><Relationship Id="rId25" Type="http://schemas.openxmlformats.org/officeDocument/2006/relationships/image" Target="../media/image11.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hyperlink" Target="http://www.slideshare.net/capgemini" TargetMode="External"/><Relationship Id="rId5" Type="http://schemas.openxmlformats.org/officeDocument/2006/relationships/vmlDrawing" Target="../drawings/vmlDrawing12.vml"/><Relationship Id="rId15" Type="http://schemas.openxmlformats.org/officeDocument/2006/relationships/hyperlink" Target="http://www.capgemini.com/" TargetMode="External"/><Relationship Id="rId23" Type="http://schemas.openxmlformats.org/officeDocument/2006/relationships/image" Target="../media/image10.png"/><Relationship Id="rId10" Type="http://schemas.openxmlformats.org/officeDocument/2006/relationships/tags" Target="../tags/tag40.xml"/><Relationship Id="rId19" Type="http://schemas.openxmlformats.org/officeDocument/2006/relationships/image" Target="../media/image8.png"/><Relationship Id="rId4" Type="http://schemas.openxmlformats.org/officeDocument/2006/relationships/theme" Target="../theme/theme2.xml"/><Relationship Id="rId9" Type="http://schemas.openxmlformats.org/officeDocument/2006/relationships/tags" Target="../tags/tag39.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 Id="rId27"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6.bin"/><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slideLayout" Target="../slideLayouts/slideLayout19.xml"/><Relationship Id="rId21" Type="http://schemas.openxmlformats.org/officeDocument/2006/relationships/image" Target="../media/image2.png"/><Relationship Id="rId7" Type="http://schemas.openxmlformats.org/officeDocument/2006/relationships/slideLayout" Target="../slideLayouts/slideLayout23.xml"/><Relationship Id="rId12" Type="http://schemas.openxmlformats.org/officeDocument/2006/relationships/vmlDrawing" Target="../drawings/vmlDrawing20.vml"/><Relationship Id="rId17" Type="http://schemas.openxmlformats.org/officeDocument/2006/relationships/tags" Target="../tags/tag53.xml"/><Relationship Id="rId2" Type="http://schemas.openxmlformats.org/officeDocument/2006/relationships/slideLayout" Target="../slideLayouts/slideLayout18.xml"/><Relationship Id="rId16" Type="http://schemas.openxmlformats.org/officeDocument/2006/relationships/tags" Target="../tags/tag52.xml"/><Relationship Id="rId20" Type="http://schemas.openxmlformats.org/officeDocument/2006/relationships/oleObject" Target="../embeddings/oleObject20.bin"/><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5" Type="http://schemas.openxmlformats.org/officeDocument/2006/relationships/tags" Target="../tags/tag51.xml"/><Relationship Id="rId10" Type="http://schemas.openxmlformats.org/officeDocument/2006/relationships/slideLayout" Target="../slideLayouts/slideLayout26.xml"/><Relationship Id="rId19" Type="http://schemas.openxmlformats.org/officeDocument/2006/relationships/tags" Target="../tags/tag5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176" name="think-cell Slide" r:id="rId20" imgW="360" imgH="360" progId="">
              <p:embed/>
            </p:oleObj>
          </a:graphicData>
        </a:graphic>
      </p:graphicFrame>
      <p:sp>
        <p:nvSpPr>
          <p:cNvPr id="2" name="Title Placeholder 1"/>
          <p:cNvSpPr>
            <a:spLocks noGrp="1"/>
          </p:cNvSpPr>
          <p:nvPr>
            <p:ph type="title"/>
            <p:custDataLst>
              <p:tags r:id="rId13"/>
            </p:custDataLst>
          </p:nvPr>
        </p:nvSpPr>
        <p:spPr>
          <a:xfrm>
            <a:off x="1" y="1"/>
            <a:ext cx="9905999" cy="801924"/>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52262" y="6646303"/>
            <a:ext cx="141065"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tx2"/>
                </a:solidFill>
              </a:rPr>
              <a:pPr algn="ctr"/>
              <a:t>‹#›</a:t>
            </a:fld>
            <a:endParaRPr lang="en-US" sz="900" dirty="0">
              <a:solidFill>
                <a:schemeClr val="tx2"/>
              </a:solidFill>
            </a:endParaRPr>
          </a:p>
        </p:txBody>
      </p:sp>
      <p:sp>
        <p:nvSpPr>
          <p:cNvPr id="9" name="Freeform 4"/>
          <p:cNvSpPr>
            <a:spLocks/>
          </p:cNvSpPr>
          <p:nvPr>
            <p:custDataLst>
              <p:tags r:id="rId16"/>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17"/>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2016. All Rights Reserved</a:t>
            </a:r>
          </a:p>
        </p:txBody>
      </p:sp>
      <p:sp>
        <p:nvSpPr>
          <p:cNvPr id="13" name="Rectangle 12"/>
          <p:cNvSpPr/>
          <p:nvPr>
            <p:custDataLst>
              <p:tags r:id="rId18"/>
            </p:custDataLst>
          </p:nvPr>
        </p:nvSpPr>
        <p:spPr>
          <a:xfrm>
            <a:off x="6350000" y="6427222"/>
            <a:ext cx="3200400" cy="182880"/>
          </a:xfrm>
          <a:prstGeom prst="rect">
            <a:avLst/>
          </a:prstGeom>
        </p:spPr>
        <p:txBody>
          <a:bodyPr wrap="none" lIns="35997" tIns="35997" rIns="35997" bIns="35997" anchor="b" anchorCtr="0">
            <a:noAutofit/>
          </a:bodyPr>
          <a:lstStyle/>
          <a:p>
            <a:pPr algn="r"/>
            <a:r>
              <a:rPr lang="en-US" sz="800" dirty="0" smtClean="0">
                <a:solidFill>
                  <a:schemeClr val="tx2">
                    <a:lumMod val="50000"/>
                  </a:schemeClr>
                </a:solidFill>
                <a:latin typeface="+mn-lt"/>
              </a:rPr>
              <a:t>BIG-04_Hadoop Developer_Pig_Slides-Module01_V 1 0</a:t>
            </a:r>
          </a:p>
        </p:txBody>
      </p:sp>
      <p:cxnSp>
        <p:nvCxnSpPr>
          <p:cNvPr id="14" name="Straight Connector 5"/>
          <p:cNvCxnSpPr/>
          <p:nvPr>
            <p:custDataLst>
              <p:tags r:id="rId19"/>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1">
            <a:extLst>
              <a:ext uri="{28A0092B-C50C-407E-A947-70E740481C1C}">
                <a14:useLocalDpi xmlns:a14="http://schemas.microsoft.com/office/drawing/2010/main" xmlns="" val="0"/>
              </a:ext>
            </a:extLst>
          </a:blip>
          <a:srcRect/>
          <a:stretch>
            <a:fillRect/>
          </a:stretch>
        </p:blipFill>
        <p:spPr bwMode="auto">
          <a:xfrm>
            <a:off x="349250" y="6456451"/>
            <a:ext cx="1362456" cy="31575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98" r:id="rId1"/>
    <p:sldLayoutId id="2147483990" r:id="rId2"/>
    <p:sldLayoutId id="2147483991" r:id="rId3"/>
    <p:sldLayoutId id="2147483997" r:id="rId4"/>
    <p:sldLayoutId id="2147483965" r:id="rId5"/>
    <p:sldLayoutId id="2147483966" r:id="rId6"/>
    <p:sldLayoutId id="2147483962" r:id="rId7"/>
    <p:sldLayoutId id="2147483963" r:id="rId8"/>
    <p:sldLayoutId id="2147483964" r:id="rId9"/>
    <p:sldLayoutId id="2147483934"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630830" name="think-cell Slide" r:id="rId14" imgW="360" imgH="360" progId="">
              <p:embed/>
            </p:oleObj>
          </a:graphicData>
        </a:graphic>
      </p:graphicFrame>
      <p:sp>
        <p:nvSpPr>
          <p:cNvPr id="357" name="Rectangle 7"/>
          <p:cNvSpPr/>
          <p:nvPr>
            <p:custDataLst>
              <p:tags r:id="rId6"/>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2" name="Rectangle 21"/>
          <p:cNvSpPr/>
          <p:nvPr>
            <p:custDataLst>
              <p:tags r:id="rId7"/>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sp>
        <p:nvSpPr>
          <p:cNvPr id="23" name="Rectangle 22">
            <a:hlinkClick r:id="rId15"/>
          </p:cNvPr>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939252" y="5932547"/>
            <a:ext cx="278223" cy="263770"/>
          </a:xfrm>
          <a:prstGeom prst="rect">
            <a:avLst/>
          </a:prstGeom>
          <a:noFill/>
        </p:spPr>
      </p:pic>
      <p:pic>
        <p:nvPicPr>
          <p:cNvPr id="25"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274665" y="5932547"/>
            <a:ext cx="281313" cy="266700"/>
          </a:xfrm>
          <a:prstGeom prst="rect">
            <a:avLst/>
          </a:prstGeom>
          <a:noFill/>
        </p:spPr>
      </p:pic>
      <p:pic>
        <p:nvPicPr>
          <p:cNvPr id="26"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903720" y="5932547"/>
            <a:ext cx="281313" cy="266700"/>
          </a:xfrm>
          <a:prstGeom prst="rect">
            <a:avLst/>
          </a:prstGeom>
          <a:noFill/>
        </p:spPr>
      </p:pic>
      <p:pic>
        <p:nvPicPr>
          <p:cNvPr id="27"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9242223" y="5932547"/>
            <a:ext cx="281313" cy="266700"/>
          </a:xfrm>
          <a:prstGeom prst="rect">
            <a:avLst/>
          </a:prstGeom>
          <a:noFill/>
        </p:spPr>
      </p:pic>
      <p:pic>
        <p:nvPicPr>
          <p:cNvPr id="28"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6">
            <a:extLst>
              <a:ext uri="{28A0092B-C50C-407E-A947-70E740481C1C}">
                <a14:useLocalDpi xmlns:a14="http://schemas.microsoft.com/office/drawing/2010/main" xmlns="" val="0"/>
              </a:ext>
            </a:extLst>
          </a:blip>
          <a:srcRect/>
          <a:stretch>
            <a:fillRect/>
          </a:stretch>
        </p:blipFill>
        <p:spPr bwMode="auto">
          <a:xfrm>
            <a:off x="666750" y="844452"/>
            <a:ext cx="3154680" cy="731113"/>
          </a:xfrm>
          <a:prstGeom prst="rect">
            <a:avLst/>
          </a:prstGeom>
          <a:noFill/>
          <a:extLst>
            <a:ext uri="{909E8E84-426E-40DD-AFC4-6F175D3DCCD1}">
              <a14:hiddenFill xmlns:a14="http://schemas.microsoft.com/office/drawing/2010/main" xmlns="">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7">
            <a:extLst>
              <a:ext uri="{28A0092B-C50C-407E-A947-70E740481C1C}">
                <a14:useLocalDpi xmlns:a14="http://schemas.microsoft.com/office/drawing/2010/main" xmlns="" val="0"/>
              </a:ext>
            </a:extLst>
          </a:blip>
          <a:srcRect/>
          <a:stretch>
            <a:fillRect/>
          </a:stretch>
        </p:blipFill>
        <p:spPr bwMode="auto">
          <a:xfrm>
            <a:off x="6087543" y="1106840"/>
            <a:ext cx="3154680" cy="2587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392901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117"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000" r:id="rId1"/>
    <p:sldLayoutId id="2147483992" r:id="rId2"/>
    <p:sldLayoutId id="2147483980"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775191" name="think-cell Slide" r:id="rId20" imgW="360" imgH="360" progId="">
              <p:embed/>
            </p:oleObj>
          </a:graphicData>
        </a:graphic>
      </p:graphicFrame>
      <p:sp>
        <p:nvSpPr>
          <p:cNvPr id="2" name="Title Placeholder 1"/>
          <p:cNvSpPr>
            <a:spLocks noGrp="1"/>
          </p:cNvSpPr>
          <p:nvPr>
            <p:ph type="title"/>
            <p:custDataLst>
              <p:tags r:id="rId13"/>
            </p:custDataLst>
          </p:nvPr>
        </p:nvSpPr>
        <p:spPr>
          <a:xfrm>
            <a:off x="1" y="1"/>
            <a:ext cx="9905999" cy="801924"/>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52262" y="6646303"/>
            <a:ext cx="141065" cy="138499"/>
          </a:xfrm>
          <a:prstGeom prst="rect">
            <a:avLst/>
          </a:prstGeom>
          <a:noFill/>
        </p:spPr>
        <p:txBody>
          <a:bodyPr wrap="none" lIns="0" tIns="0" rIns="0" bIns="0" rtlCol="0" anchor="ctr">
            <a:spAutoFit/>
          </a:bodyPr>
          <a:lstStyle/>
          <a:p>
            <a:pPr algn="ctr"/>
            <a:fld id="{6A895693-0027-4F28-9367-92E39A51F51C}" type="slidenum">
              <a:rPr lang="en-US" sz="900" smtClean="0">
                <a:solidFill>
                  <a:srgbClr val="909090"/>
                </a:solidFill>
              </a:rPr>
              <a:pPr algn="ctr"/>
              <a:t>‹#›</a:t>
            </a:fld>
            <a:endParaRPr lang="en-US" sz="900" dirty="0">
              <a:solidFill>
                <a:srgbClr val="909090"/>
              </a:solidFill>
            </a:endParaRPr>
          </a:p>
        </p:txBody>
      </p:sp>
      <p:sp>
        <p:nvSpPr>
          <p:cNvPr id="9" name="Freeform 4"/>
          <p:cNvSpPr>
            <a:spLocks/>
          </p:cNvSpPr>
          <p:nvPr>
            <p:custDataLst>
              <p:tags r:id="rId16"/>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B7BE16"/>
              </a:solidFill>
            </a:endParaRPr>
          </a:p>
        </p:txBody>
      </p:sp>
      <p:sp>
        <p:nvSpPr>
          <p:cNvPr id="12" name="Rectangle 11"/>
          <p:cNvSpPr>
            <a:spLocks noChangeArrowheads="1"/>
          </p:cNvSpPr>
          <p:nvPr>
            <p:custDataLst>
              <p:tags r:id="rId17"/>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09090"/>
                </a:solidFill>
                <a:cs typeface="Helvetica Light"/>
              </a:rPr>
              <a:t>Copyright © Capgemini 2015. All Rights Reserved</a:t>
            </a:r>
          </a:p>
        </p:txBody>
      </p:sp>
      <p:sp>
        <p:nvSpPr>
          <p:cNvPr id="13" name="Rectangle 12"/>
          <p:cNvSpPr/>
          <p:nvPr>
            <p:custDataLst>
              <p:tags r:id="rId18"/>
            </p:custDataLst>
          </p:nvPr>
        </p:nvSpPr>
        <p:spPr>
          <a:xfrm>
            <a:off x="6350000" y="6427222"/>
            <a:ext cx="3200400" cy="182880"/>
          </a:xfrm>
          <a:prstGeom prst="rect">
            <a:avLst/>
          </a:prstGeom>
        </p:spPr>
        <p:txBody>
          <a:bodyPr wrap="none" lIns="35997" tIns="35997" rIns="35997" bIns="35997" anchor="b" anchorCtr="0">
            <a:noAutofit/>
          </a:bodyPr>
          <a:lstStyle/>
          <a:p>
            <a:pPr algn="r"/>
            <a:r>
              <a:rPr lang="en-US" sz="800" dirty="0" smtClean="0">
                <a:solidFill>
                  <a:srgbClr val="909090">
                    <a:lumMod val="50000"/>
                  </a:srgbClr>
                </a:solidFill>
              </a:rPr>
              <a:t>BIG-04_Cloudera Hadoop Developer_Slides-Module01_V 1 0</a:t>
            </a:r>
          </a:p>
        </p:txBody>
      </p:sp>
      <p:cxnSp>
        <p:nvCxnSpPr>
          <p:cNvPr id="14" name="Straight Connector 5"/>
          <p:cNvCxnSpPr/>
          <p:nvPr>
            <p:custDataLst>
              <p:tags r:id="rId19"/>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1">
            <a:extLst>
              <a:ext uri="{28A0092B-C50C-407E-A947-70E740481C1C}">
                <a14:useLocalDpi xmlns:a14="http://schemas.microsoft.com/office/drawing/2010/main" xmlns="" val="0"/>
              </a:ext>
            </a:extLst>
          </a:blip>
          <a:srcRect/>
          <a:stretch>
            <a:fillRect/>
          </a:stretch>
        </p:blipFill>
        <p:spPr bwMode="auto">
          <a:xfrm>
            <a:off x="349250" y="6456451"/>
            <a:ext cx="1362456" cy="31575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1.xml"/><Relationship Id="rId1" Type="http://schemas.openxmlformats.org/officeDocument/2006/relationships/vmlDrawing" Target="../drawings/vmlDrawing3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936962" name="think-cell Slide" r:id="rId6" imgW="360" imgH="360" progId="">
              <p:embed/>
            </p:oleObj>
          </a:graphicData>
        </a:graphic>
      </p:graphicFrame>
      <p:sp>
        <p:nvSpPr>
          <p:cNvPr id="10" name="Title 9"/>
          <p:cNvSpPr>
            <a:spLocks noGrp="1"/>
          </p:cNvSpPr>
          <p:nvPr>
            <p:ph type="ctrTitle"/>
            <p:custDataLst>
              <p:tags r:id="rId2"/>
            </p:custDataLst>
          </p:nvPr>
        </p:nvSpPr>
        <p:spPr>
          <a:xfrm>
            <a:off x="304800" y="4648200"/>
            <a:ext cx="4727575" cy="724977"/>
          </a:xfrm>
        </p:spPr>
        <p:txBody>
          <a:bodyPr/>
          <a:lstStyle/>
          <a:p>
            <a:r>
              <a:rPr lang="en-US" sz="2400" b="1" dirty="0" smtClean="0"/>
              <a:t>Learning &amp; Development </a:t>
            </a:r>
            <a:br>
              <a:rPr lang="en-US" sz="2400" b="1" dirty="0" smtClean="0"/>
            </a:br>
            <a:r>
              <a:rPr lang="en-US" sz="1600" i="1" kern="1100" dirty="0">
                <a:solidFill>
                  <a:schemeClr val="accent1">
                    <a:lumMod val="50000"/>
                  </a:schemeClr>
                </a:solidFill>
              </a:rPr>
              <a:t>Enabling development, Impacting growth</a:t>
            </a:r>
            <a:r>
              <a:rPr lang="en-US" sz="1600" i="1" kern="1100" dirty="0" smtClean="0">
                <a:solidFill>
                  <a:schemeClr val="accent1">
                    <a:lumMod val="50000"/>
                  </a:schemeClr>
                </a:solidFill>
              </a:rPr>
              <a:t>…</a:t>
            </a:r>
            <a:endParaRPr lang="en-US" sz="2400" b="1" i="1" dirty="0"/>
          </a:p>
        </p:txBody>
      </p:sp>
      <p:sp>
        <p:nvSpPr>
          <p:cNvPr id="13" name="Subtitle 12"/>
          <p:cNvSpPr>
            <a:spLocks noGrp="1"/>
          </p:cNvSpPr>
          <p:nvPr>
            <p:ph type="subTitle" idx="1"/>
            <p:custDataLst>
              <p:tags r:id="rId3"/>
            </p:custDataLst>
          </p:nvPr>
        </p:nvSpPr>
        <p:spPr>
          <a:xfrm>
            <a:off x="311149" y="5791200"/>
            <a:ext cx="5861051" cy="381000"/>
          </a:xfrm>
        </p:spPr>
        <p:txBody>
          <a:bodyPr/>
          <a:lstStyle/>
          <a:p>
            <a:r>
              <a:rPr lang="fr-FR" sz="2400" b="1" dirty="0" smtClean="0"/>
              <a:t>Pig Programming – Module 3</a:t>
            </a:r>
          </a:p>
        </p:txBody>
      </p:sp>
    </p:spTree>
    <p:extLst>
      <p:ext uri="{BB962C8B-B14F-4D97-AF65-F5344CB8AC3E}">
        <p14:creationId xmlns:p14="http://schemas.microsoft.com/office/powerpoint/2010/main" xmlns="" val="38171463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81000" y="2819400"/>
            <a:ext cx="9223376" cy="548640"/>
          </a:xfrm>
        </p:spPr>
        <p:txBody>
          <a:bodyPr/>
          <a:lstStyle/>
          <a:p>
            <a:pPr algn="ctr"/>
            <a:r>
              <a:rPr lang="en-US" sz="2800" b="0" dirty="0" smtClean="0">
                <a:solidFill>
                  <a:schemeClr val="tx1"/>
                </a:solidFill>
              </a:rPr>
              <a:t>Iterating Grouped Data</a:t>
            </a:r>
            <a:endParaRPr lang="en-US" sz="2800" b="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FOREACH</a:t>
            </a:r>
            <a:endParaRPr lang="en-US" dirty="0"/>
          </a:p>
        </p:txBody>
      </p:sp>
      <p:sp>
        <p:nvSpPr>
          <p:cNvPr id="3" name="Content Placeholder 2"/>
          <p:cNvSpPr>
            <a:spLocks noGrp="1"/>
          </p:cNvSpPr>
          <p:nvPr>
            <p:ph idx="1"/>
          </p:nvPr>
        </p:nvSpPr>
        <p:spPr>
          <a:xfrm>
            <a:off x="304800" y="1371600"/>
            <a:ext cx="9223376" cy="4438649"/>
          </a:xfrm>
        </p:spPr>
        <p:txBody>
          <a:bodyPr/>
          <a:lstStyle/>
          <a:p>
            <a:r>
              <a:rPr lang="en-US" dirty="0" smtClean="0"/>
              <a:t>A Variation on FOREACH applies a set of operations to each record</a:t>
            </a:r>
          </a:p>
          <a:p>
            <a:pPr lvl="1"/>
            <a:r>
              <a:rPr lang="en-US" dirty="0" smtClean="0"/>
              <a:t>This is often used to apply a series of transformations in a group </a:t>
            </a:r>
          </a:p>
          <a:p>
            <a:endParaRPr lang="en-US" dirty="0" smtClean="0"/>
          </a:p>
          <a:p>
            <a:r>
              <a:rPr lang="en-US" dirty="0" smtClean="0"/>
              <a:t>This is called a "nested FOREACH“</a:t>
            </a:r>
          </a:p>
          <a:p>
            <a:pPr lvl="1"/>
            <a:r>
              <a:rPr lang="en-US" dirty="0" smtClean="0"/>
              <a:t> Allows only relational operations (e.g.: LIMIT, FILTER , ORDER BY)</a:t>
            </a:r>
          </a:p>
          <a:p>
            <a:pPr lvl="1"/>
            <a:r>
              <a:rPr lang="en-US" dirty="0" smtClean="0"/>
              <a:t> GENERATE must be the last line in the block</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FOREACH (cont..) Example</a:t>
            </a:r>
            <a:endParaRPr lang="en-US" dirty="0"/>
          </a:p>
        </p:txBody>
      </p:sp>
      <p:sp>
        <p:nvSpPr>
          <p:cNvPr id="3" name="Content Placeholder 2"/>
          <p:cNvSpPr>
            <a:spLocks noGrp="1"/>
          </p:cNvSpPr>
          <p:nvPr>
            <p:ph idx="1"/>
          </p:nvPr>
        </p:nvSpPr>
        <p:spPr>
          <a:xfrm>
            <a:off x="304800" y="1447800"/>
            <a:ext cx="5562600" cy="4438649"/>
          </a:xfrm>
        </p:spPr>
        <p:txBody>
          <a:bodyPr/>
          <a:lstStyle/>
          <a:p>
            <a:r>
              <a:rPr lang="en-US" dirty="0" smtClean="0"/>
              <a:t>Out Input data contains a list of employee job titles and corresponding salaries</a:t>
            </a:r>
          </a:p>
          <a:p>
            <a:endParaRPr lang="en-US" dirty="0" smtClean="0"/>
          </a:p>
          <a:p>
            <a:r>
              <a:rPr lang="en-US" b="1" dirty="0" smtClean="0"/>
              <a:t>Goal:</a:t>
            </a:r>
            <a:r>
              <a:rPr lang="en-US" dirty="0" smtClean="0"/>
              <a:t> to identify the three highest salaries within each title </a:t>
            </a:r>
          </a:p>
          <a:p>
            <a:endParaRPr lang="en-US" dirty="0" smtClean="0"/>
          </a:p>
          <a:p>
            <a:r>
              <a:rPr lang="en-US" b="1" dirty="0" smtClean="0"/>
              <a:t>STEPS</a:t>
            </a:r>
          </a:p>
          <a:p>
            <a:pPr lvl="1"/>
            <a:r>
              <a:rPr lang="en-US" dirty="0" smtClean="0"/>
              <a:t>The nested FOREACH iterates through every record in the group (i.e.. each job title)</a:t>
            </a:r>
          </a:p>
          <a:p>
            <a:pPr lvl="1"/>
            <a:r>
              <a:rPr lang="en-US" dirty="0" smtClean="0"/>
              <a:t> It sorts each record in that group in descending order of salary </a:t>
            </a:r>
          </a:p>
          <a:p>
            <a:pPr lvl="1"/>
            <a:r>
              <a:rPr lang="en-US" dirty="0" smtClean="0"/>
              <a:t>It then selects the top three </a:t>
            </a:r>
          </a:p>
          <a:p>
            <a:pPr lvl="1"/>
            <a:r>
              <a:rPr lang="en-US" dirty="0" smtClean="0"/>
              <a:t>GENERATE outputs the title and salaries </a:t>
            </a:r>
            <a:endParaRPr lang="en-US" dirty="0"/>
          </a:p>
        </p:txBody>
      </p:sp>
      <p:sp>
        <p:nvSpPr>
          <p:cNvPr id="5" name="Rectangle 4"/>
          <p:cNvSpPr/>
          <p:nvPr/>
        </p:nvSpPr>
        <p:spPr>
          <a:xfrm>
            <a:off x="6324600" y="1295400"/>
            <a:ext cx="1676400" cy="477053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smtClean="0"/>
              <a:t>Director,10000</a:t>
            </a:r>
          </a:p>
          <a:p>
            <a:r>
              <a:rPr lang="en-US" sz="1600" dirty="0" smtClean="0"/>
              <a:t>Director,12000</a:t>
            </a:r>
          </a:p>
          <a:p>
            <a:r>
              <a:rPr lang="en-US" sz="1600" dirty="0" smtClean="0"/>
              <a:t>Director,16000</a:t>
            </a:r>
          </a:p>
          <a:p>
            <a:r>
              <a:rPr lang="en-US" sz="1600" dirty="0" smtClean="0"/>
              <a:t>Director,11000</a:t>
            </a:r>
          </a:p>
          <a:p>
            <a:r>
              <a:rPr lang="en-US" sz="1600" dirty="0" smtClean="0"/>
              <a:t>Director,19000</a:t>
            </a:r>
          </a:p>
          <a:p>
            <a:r>
              <a:rPr lang="en-US" sz="1600" dirty="0" smtClean="0"/>
              <a:t>Director,9000</a:t>
            </a:r>
          </a:p>
          <a:p>
            <a:r>
              <a:rPr lang="en-US" sz="1600" dirty="0" smtClean="0"/>
              <a:t>VP,30000</a:t>
            </a:r>
          </a:p>
          <a:p>
            <a:r>
              <a:rPr lang="en-US" sz="1600" dirty="0" smtClean="0"/>
              <a:t>VP,4000</a:t>
            </a:r>
          </a:p>
          <a:p>
            <a:r>
              <a:rPr lang="en-US" sz="1600" dirty="0" smtClean="0"/>
              <a:t>VP,25000</a:t>
            </a:r>
          </a:p>
          <a:p>
            <a:r>
              <a:rPr lang="en-US" sz="1600" dirty="0" smtClean="0"/>
              <a:t>VP,6000</a:t>
            </a:r>
          </a:p>
          <a:p>
            <a:r>
              <a:rPr lang="en-US" sz="1600" dirty="0" smtClean="0"/>
              <a:t>Manager,5000</a:t>
            </a:r>
          </a:p>
          <a:p>
            <a:r>
              <a:rPr lang="en-US" sz="1600" dirty="0" smtClean="0"/>
              <a:t>Manager,5500</a:t>
            </a:r>
          </a:p>
          <a:p>
            <a:r>
              <a:rPr lang="en-US" sz="1600" dirty="0" smtClean="0"/>
              <a:t>Manager,6500</a:t>
            </a:r>
          </a:p>
          <a:p>
            <a:r>
              <a:rPr lang="en-US" sz="1600" dirty="0" smtClean="0"/>
              <a:t>Manager,500</a:t>
            </a:r>
          </a:p>
          <a:p>
            <a:r>
              <a:rPr lang="en-US" sz="1600" dirty="0" smtClean="0"/>
              <a:t>Manager,5670</a:t>
            </a:r>
          </a:p>
          <a:p>
            <a:r>
              <a:rPr lang="en-US" sz="1600" dirty="0" smtClean="0"/>
              <a:t>Engineer,4500</a:t>
            </a:r>
          </a:p>
          <a:p>
            <a:r>
              <a:rPr lang="en-US" sz="1600" dirty="0" smtClean="0"/>
              <a:t>Engineer,4800</a:t>
            </a:r>
          </a:p>
          <a:p>
            <a:r>
              <a:rPr lang="en-US" sz="1600" dirty="0" smtClean="0"/>
              <a:t>Engineer,4900</a:t>
            </a:r>
          </a:p>
          <a:p>
            <a:r>
              <a:rPr lang="en-US" sz="1600" dirty="0" smtClean="0"/>
              <a:t>Engineer,4980</a:t>
            </a:r>
            <a:endParaRPr lang="en-US" sz="1600" dirty="0"/>
          </a:p>
        </p:txBody>
      </p:sp>
      <p:sp>
        <p:nvSpPr>
          <p:cNvPr id="6" name="TextBox 5"/>
          <p:cNvSpPr txBox="1"/>
          <p:nvPr/>
        </p:nvSpPr>
        <p:spPr>
          <a:xfrm>
            <a:off x="6400800" y="914400"/>
            <a:ext cx="1058303" cy="307777"/>
          </a:xfrm>
          <a:prstGeom prst="rect">
            <a:avLst/>
          </a:prstGeom>
          <a:noFill/>
        </p:spPr>
        <p:txBody>
          <a:bodyPr wrap="none" rtlCol="0">
            <a:spAutoFit/>
          </a:bodyPr>
          <a:lstStyle/>
          <a:p>
            <a:r>
              <a:rPr lang="en-US" sz="1400" b="1" dirty="0" smtClean="0">
                <a:solidFill>
                  <a:schemeClr val="tx2">
                    <a:lumMod val="50000"/>
                  </a:schemeClr>
                </a:solidFill>
              </a:rPr>
              <a:t>Input Data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FOREACH Example (Cont…)</a:t>
            </a:r>
            <a:endParaRPr lang="en-US" dirty="0"/>
          </a:p>
        </p:txBody>
      </p:sp>
      <p:sp>
        <p:nvSpPr>
          <p:cNvPr id="5" name="Rectangle 4"/>
          <p:cNvSpPr/>
          <p:nvPr/>
        </p:nvSpPr>
        <p:spPr>
          <a:xfrm>
            <a:off x="457200" y="1676400"/>
            <a:ext cx="8610600" cy="21390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employees= load '/user/training/Employees.txt' using PigStorage(',') as (title:chararray, salary:int);</a:t>
            </a:r>
          </a:p>
          <a:p>
            <a:endParaRPr lang="en-US" dirty="0" smtClean="0"/>
          </a:p>
          <a:p>
            <a:r>
              <a:rPr lang="en-US" dirty="0" smtClean="0"/>
              <a:t>title_grp= GROUP employees by title;</a:t>
            </a:r>
          </a:p>
          <a:p>
            <a:endParaRPr lang="en-US" dirty="0" smtClean="0"/>
          </a:p>
          <a:p>
            <a:r>
              <a:rPr lang="en-US" dirty="0" smtClean="0"/>
              <a:t>top_sal= FOREACH title_grp {sorted = ORDER employees BY salary Desc; highest_paid = LIMIT sorted 3; GENERATE group, highest_paid;};</a:t>
            </a:r>
            <a:endParaRPr lang="en-US" dirty="0"/>
          </a:p>
        </p:txBody>
      </p:sp>
      <p:sp>
        <p:nvSpPr>
          <p:cNvPr id="6" name="Rectangle 5"/>
          <p:cNvSpPr/>
          <p:nvPr/>
        </p:nvSpPr>
        <p:spPr>
          <a:xfrm>
            <a:off x="457200" y="4453116"/>
            <a:ext cx="7696200" cy="12618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(Director,{(Director,19000),(Director,16000),(Director,12000)})</a:t>
            </a:r>
          </a:p>
          <a:p>
            <a:r>
              <a:rPr lang="en-US" dirty="0" smtClean="0"/>
              <a:t>(Engineer,{(Engineer,4980),(Engineer,4900),(Engineer,4800)})</a:t>
            </a:r>
          </a:p>
          <a:p>
            <a:r>
              <a:rPr lang="en-US" dirty="0" smtClean="0"/>
              <a:t>(Manager,{(Manager,6500),(Manager,5670),(Manager,5500)})</a:t>
            </a:r>
          </a:p>
          <a:p>
            <a:r>
              <a:rPr lang="en-US" dirty="0" smtClean="0"/>
              <a:t>(VP,{(VP,30000),(VP,25000),(VP,6000)})</a:t>
            </a:r>
            <a:endParaRPr lang="en-US" dirty="0"/>
          </a:p>
        </p:txBody>
      </p:sp>
      <p:sp>
        <p:nvSpPr>
          <p:cNvPr id="7" name="TextBox 6"/>
          <p:cNvSpPr txBox="1"/>
          <p:nvPr/>
        </p:nvSpPr>
        <p:spPr>
          <a:xfrm>
            <a:off x="533400" y="4038600"/>
            <a:ext cx="1133644" cy="369332"/>
          </a:xfrm>
          <a:prstGeom prst="rect">
            <a:avLst/>
          </a:prstGeom>
          <a:noFill/>
        </p:spPr>
        <p:txBody>
          <a:bodyPr wrap="none" rtlCol="0">
            <a:spAutoFit/>
          </a:bodyPr>
          <a:lstStyle/>
          <a:p>
            <a:r>
              <a:rPr lang="en-US" sz="1800" b="1" dirty="0" smtClean="0">
                <a:solidFill>
                  <a:schemeClr val="tx2">
                    <a:lumMod val="50000"/>
                  </a:schemeClr>
                </a:solidFill>
              </a:rPr>
              <a:t>OUTPUT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2700">
              <a:lnSpc>
                <a:spcPct val="100000"/>
              </a:lnSpc>
            </a:pPr>
            <a:r>
              <a:rPr lang="en-US" spc="-5" dirty="0" smtClean="0">
                <a:solidFill>
                  <a:schemeClr val="accent1"/>
                </a:solidFill>
                <a:cs typeface="Arial" panose="020B0604020202020204" pitchFamily="34" charset="0"/>
              </a:rPr>
              <a:t>The </a:t>
            </a:r>
            <a:r>
              <a:rPr lang="en-US" spc="-5" dirty="0">
                <a:solidFill>
                  <a:schemeClr val="accent1"/>
                </a:solidFill>
                <a:cs typeface="Arial" panose="020B0604020202020204" pitchFamily="34" charset="0"/>
              </a:rPr>
              <a:t>FLATTEN</a:t>
            </a:r>
            <a:r>
              <a:rPr lang="en-US" spc="-50" dirty="0">
                <a:solidFill>
                  <a:schemeClr val="accent1"/>
                </a:solidFill>
                <a:cs typeface="Arial" panose="020B0604020202020204" pitchFamily="34" charset="0"/>
              </a:rPr>
              <a:t> </a:t>
            </a:r>
            <a:r>
              <a:rPr lang="en-US" dirty="0">
                <a:solidFill>
                  <a:schemeClr val="accent1"/>
                </a:solidFill>
                <a:cs typeface="Arial" panose="020B0604020202020204" pitchFamily="34" charset="0"/>
              </a:rPr>
              <a:t>Operator</a:t>
            </a:r>
          </a:p>
        </p:txBody>
      </p:sp>
      <p:pic>
        <p:nvPicPr>
          <p:cNvPr id="654338"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46120" t="25083" r="32761" b="55954"/>
          <a:stretch/>
        </p:blipFill>
        <p:spPr bwMode="auto">
          <a:xfrm>
            <a:off x="152400" y="1219200"/>
            <a:ext cx="9372600" cy="4733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87884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FILTER Operator</a:t>
            </a:r>
            <a:endParaRPr lang="en-US" dirty="0"/>
          </a:p>
        </p:txBody>
      </p:sp>
      <p:sp>
        <p:nvSpPr>
          <p:cNvPr id="3" name="Content Placeholder 2"/>
          <p:cNvSpPr>
            <a:spLocks noGrp="1"/>
          </p:cNvSpPr>
          <p:nvPr>
            <p:ph idx="1"/>
          </p:nvPr>
        </p:nvSpPr>
        <p:spPr>
          <a:xfrm>
            <a:off x="304800" y="1371600"/>
            <a:ext cx="9223376" cy="4438649"/>
          </a:xfrm>
        </p:spPr>
        <p:txBody>
          <a:bodyPr/>
          <a:lstStyle/>
          <a:p>
            <a:r>
              <a:rPr lang="en-US" dirty="0" smtClean="0"/>
              <a:t>Selects tuples from a relation based on some condition or matching criteria .</a:t>
            </a:r>
          </a:p>
          <a:p>
            <a:endParaRPr lang="en-US" dirty="0" smtClean="0"/>
          </a:p>
          <a:p>
            <a:r>
              <a:rPr lang="en-US" dirty="0" smtClean="0"/>
              <a:t>Syntax:</a:t>
            </a:r>
          </a:p>
          <a:p>
            <a:pPr lvl="1"/>
            <a:r>
              <a:rPr lang="en-US" dirty="0" smtClean="0"/>
              <a:t>alias = FILTER alias  B</a:t>
            </a:r>
          </a:p>
          <a:p>
            <a:pPr lvl="1"/>
            <a:r>
              <a:rPr lang="en-US" dirty="0" smtClean="0"/>
              <a:t>Examples : Suppose we have relation A.</a:t>
            </a:r>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
        <p:nvSpPr>
          <p:cNvPr id="6" name="Rectangle 5"/>
          <p:cNvSpPr/>
          <p:nvPr/>
        </p:nvSpPr>
        <p:spPr>
          <a:xfrm>
            <a:off x="609600" y="3276600"/>
            <a:ext cx="89154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2">
              <a:buNone/>
            </a:pPr>
            <a:r>
              <a:rPr lang="en-US" dirty="0" smtClean="0"/>
              <a:t>grunt&gt; sal= load 'salaries.txt' USING PigStorage(',') as (gender,age,income,zip);</a:t>
            </a:r>
          </a:p>
        </p:txBody>
      </p:sp>
      <p:sp>
        <p:nvSpPr>
          <p:cNvPr id="7" name="Rectangle 6"/>
          <p:cNvSpPr/>
          <p:nvPr/>
        </p:nvSpPr>
        <p:spPr>
          <a:xfrm>
            <a:off x="609600" y="4114800"/>
            <a:ext cx="64770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A= filter sal by income &gt; 55000;</a:t>
            </a:r>
            <a:endParaRPr lang="en-US" dirty="0"/>
          </a:p>
        </p:txBody>
      </p:sp>
      <p:sp>
        <p:nvSpPr>
          <p:cNvPr id="8" name="Rectangle 7"/>
          <p:cNvSpPr/>
          <p:nvPr/>
        </p:nvSpPr>
        <p:spPr>
          <a:xfrm>
            <a:off x="609600" y="4572001"/>
            <a:ext cx="2456122" cy="18466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dump A;</a:t>
            </a:r>
          </a:p>
          <a:p>
            <a:r>
              <a:rPr lang="en-US" dirty="0" smtClean="0"/>
              <a:t> (M,40,76000,95102)</a:t>
            </a:r>
          </a:p>
          <a:p>
            <a:r>
              <a:rPr lang="en-US" dirty="0" smtClean="0"/>
              <a:t>(F,58,95000,95103)</a:t>
            </a:r>
          </a:p>
          <a:p>
            <a:r>
              <a:rPr lang="en-US" dirty="0" smtClean="0"/>
              <a:t>(F,68,60000,95105)</a:t>
            </a:r>
          </a:p>
          <a:p>
            <a:r>
              <a:rPr lang="en-US" dirty="0" smtClean="0"/>
              <a:t>(M,67,99000,94040)</a:t>
            </a:r>
          </a:p>
          <a:p>
            <a:r>
              <a:rPr lang="en-US" dirty="0" smtClean="0"/>
              <a:t>(F,37,65000,94040)</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Operator (cont..) - Example</a:t>
            </a:r>
            <a:endParaRPr lang="en-US" dirty="0"/>
          </a:p>
        </p:txBody>
      </p:sp>
      <p:sp>
        <p:nvSpPr>
          <p:cNvPr id="3" name="Content Placeholder 2"/>
          <p:cNvSpPr>
            <a:spLocks noGrp="1"/>
          </p:cNvSpPr>
          <p:nvPr>
            <p:ph idx="1"/>
          </p:nvPr>
        </p:nvSpPr>
        <p:spPr>
          <a:xfrm>
            <a:off x="457200" y="1066800"/>
            <a:ext cx="9223376" cy="4438649"/>
          </a:xfrm>
        </p:spPr>
        <p:txBody>
          <a:bodyPr/>
          <a:lstStyle/>
          <a:p>
            <a:r>
              <a:rPr lang="en-US" dirty="0" smtClean="0"/>
              <a:t>Display records with third field equals 3,</a:t>
            </a:r>
          </a:p>
          <a:p>
            <a:pPr lvl="3">
              <a:buNone/>
            </a:pPr>
            <a:endParaRPr lang="en-US" dirty="0" smtClean="0"/>
          </a:p>
          <a:p>
            <a:endParaRPr lang="en-US" sz="2400" dirty="0" smtClean="0"/>
          </a:p>
          <a:p>
            <a:endParaRPr lang="en-US" sz="2400" dirty="0" smtClean="0"/>
          </a:p>
          <a:p>
            <a:endParaRPr lang="en-US" sz="2400" dirty="0" smtClean="0"/>
          </a:p>
          <a:p>
            <a:r>
              <a:rPr lang="en-US" sz="2400" dirty="0" smtClean="0"/>
              <a:t>Display records with first field equals 8 or if the sum of fields f2 and </a:t>
            </a:r>
            <a:r>
              <a:rPr lang="en-US" dirty="0" smtClean="0"/>
              <a:t>f3 is not greater than first field</a:t>
            </a:r>
          </a:p>
        </p:txBody>
      </p:sp>
      <p:sp>
        <p:nvSpPr>
          <p:cNvPr id="7" name="Rectangle 6"/>
          <p:cNvSpPr/>
          <p:nvPr/>
        </p:nvSpPr>
        <p:spPr>
          <a:xfrm>
            <a:off x="609600" y="1524000"/>
            <a:ext cx="3592650" cy="126188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smtClean="0"/>
              <a:t>grunt&gt; B= filter sal by age==55;</a:t>
            </a:r>
          </a:p>
          <a:p>
            <a:endParaRPr lang="en-US" dirty="0" smtClean="0"/>
          </a:p>
          <a:p>
            <a:r>
              <a:rPr lang="en-US" dirty="0" smtClean="0"/>
              <a:t>Grunt&gt; dump B;</a:t>
            </a:r>
          </a:p>
          <a:p>
            <a:endParaRPr lang="en-US" dirty="0"/>
          </a:p>
        </p:txBody>
      </p:sp>
      <p:sp>
        <p:nvSpPr>
          <p:cNvPr id="8" name="Rectangle 7"/>
          <p:cNvSpPr/>
          <p:nvPr/>
        </p:nvSpPr>
        <p:spPr>
          <a:xfrm>
            <a:off x="762000" y="3886200"/>
            <a:ext cx="7467600" cy="243143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C= filter sal by (gender=='M') OR (NOT (income &gt; 55000));</a:t>
            </a:r>
          </a:p>
          <a:p>
            <a:endParaRPr lang="en-US" dirty="0" smtClean="0"/>
          </a:p>
          <a:p>
            <a:r>
              <a:rPr lang="en-US" dirty="0" smtClean="0"/>
              <a:t> grunt&gt; dump C;</a:t>
            </a:r>
          </a:p>
          <a:p>
            <a:endParaRPr lang="en-US" dirty="0" smtClean="0"/>
          </a:p>
          <a:p>
            <a:r>
              <a:rPr lang="en-US" dirty="0" smtClean="0"/>
              <a:t>(F,66,41000,95103)</a:t>
            </a:r>
          </a:p>
          <a:p>
            <a:r>
              <a:rPr lang="en-US" dirty="0" smtClean="0"/>
              <a:t>(M,40,76000,95102)</a:t>
            </a:r>
          </a:p>
          <a:p>
            <a:r>
              <a:rPr lang="en-US" dirty="0" smtClean="0"/>
              <a:t>(M,85,14000,95102)</a:t>
            </a:r>
          </a:p>
          <a:p>
            <a:r>
              <a:rPr lang="en-US" dirty="0" smtClean="0"/>
              <a:t>(M,14,0,95105)</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a:t>
            </a:r>
            <a:endParaRPr lang="en-US" dirty="0"/>
          </a:p>
        </p:txBody>
      </p:sp>
      <p:sp>
        <p:nvSpPr>
          <p:cNvPr id="3" name="Content Placeholder 2"/>
          <p:cNvSpPr>
            <a:spLocks noGrp="1"/>
          </p:cNvSpPr>
          <p:nvPr>
            <p:ph idx="1"/>
          </p:nvPr>
        </p:nvSpPr>
        <p:spPr>
          <a:xfrm>
            <a:off x="381000" y="1371600"/>
            <a:ext cx="9223376" cy="4438649"/>
          </a:xfrm>
        </p:spPr>
        <p:txBody>
          <a:bodyPr/>
          <a:lstStyle/>
          <a:p>
            <a:r>
              <a:rPr lang="en-US" dirty="0" smtClean="0"/>
              <a:t>Removes duplicate tuples in a relation.</a:t>
            </a:r>
          </a:p>
          <a:p>
            <a:r>
              <a:rPr lang="pt-BR" dirty="0" smtClean="0"/>
              <a:t>Syntax</a:t>
            </a:r>
          </a:p>
          <a:p>
            <a:pPr lvl="1">
              <a:buNone/>
            </a:pPr>
            <a:r>
              <a:rPr lang="pt-BR" dirty="0" smtClean="0"/>
              <a:t>alias = DISTINCT alias [PARALLEL n]; </a:t>
            </a:r>
          </a:p>
          <a:p>
            <a:r>
              <a:rPr lang="en-US" dirty="0" smtClean="0"/>
              <a:t>Example</a:t>
            </a:r>
          </a:p>
          <a:p>
            <a:pPr lvl="1">
              <a:buNone/>
            </a:pPr>
            <a:r>
              <a:rPr lang="en-US" dirty="0" smtClean="0"/>
              <a:t>Suppose we have relation A. (use relation sal)</a:t>
            </a:r>
          </a:p>
          <a:p>
            <a:pPr lvl="2">
              <a:buNone/>
            </a:pPr>
            <a:endParaRPr lang="en-US" dirty="0" smtClean="0"/>
          </a:p>
          <a:p>
            <a:pPr lvl="2">
              <a:buNone/>
            </a:pPr>
            <a:endParaRPr lang="en-US" dirty="0" smtClean="0"/>
          </a:p>
          <a:p>
            <a:pPr lvl="2">
              <a:buNone/>
            </a:pPr>
            <a:endParaRPr lang="en-US" dirty="0" smtClean="0"/>
          </a:p>
          <a:p>
            <a:endParaRPr lang="en-US" dirty="0" smtClean="0"/>
          </a:p>
          <a:p>
            <a:endParaRPr lang="en-US" dirty="0" smtClean="0"/>
          </a:p>
          <a:p>
            <a:endParaRPr lang="en-US" dirty="0" smtClean="0"/>
          </a:p>
          <a:p>
            <a:endParaRPr lang="en-US" dirty="0"/>
          </a:p>
        </p:txBody>
      </p:sp>
      <p:sp>
        <p:nvSpPr>
          <p:cNvPr id="6" name="Rectangle 5"/>
          <p:cNvSpPr/>
          <p:nvPr/>
        </p:nvSpPr>
        <p:spPr>
          <a:xfrm>
            <a:off x="609600" y="3505200"/>
            <a:ext cx="4953000" cy="213904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smtClean="0"/>
              <a:t>grunt&gt; A= distinct sal; </a:t>
            </a:r>
          </a:p>
          <a:p>
            <a:r>
              <a:rPr lang="en-US" dirty="0" smtClean="0"/>
              <a:t>                                                   </a:t>
            </a:r>
          </a:p>
          <a:p>
            <a:r>
              <a:rPr lang="en-US" dirty="0" smtClean="0"/>
              <a:t>grunt&gt; dump A; </a:t>
            </a:r>
          </a:p>
          <a:p>
            <a:r>
              <a:rPr lang="en-US" dirty="0" smtClean="0"/>
              <a:t>       (F,1,0,95102)</a:t>
            </a:r>
          </a:p>
          <a:p>
            <a:pPr lvl="1"/>
            <a:r>
              <a:rPr lang="en-US" dirty="0" smtClean="0"/>
              <a:t>(F,3,0,95050)</a:t>
            </a:r>
          </a:p>
          <a:p>
            <a:pPr lvl="1"/>
            <a:r>
              <a:rPr lang="en-US" dirty="0" smtClean="0"/>
              <a:t>(F,4,0,95103)</a:t>
            </a:r>
          </a:p>
          <a:p>
            <a:pPr lvl="1"/>
            <a:r>
              <a:rPr lang="en-US" dirty="0" smtClean="0"/>
              <a:t>(F,15,0,95050)</a:t>
            </a:r>
            <a:endParaRPr lang="en-US" dirty="0"/>
          </a:p>
        </p:txBody>
      </p:sp>
    </p:spTree>
    <p:extLst>
      <p:ext uri="{BB962C8B-B14F-4D97-AF65-F5344CB8AC3E}">
        <p14:creationId xmlns:p14="http://schemas.microsoft.com/office/powerpoint/2010/main" xmlns="" val="3784890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latin typeface="Calibri"/>
                <a:cs typeface="Calibri"/>
              </a:rPr>
              <a:t/>
            </a:r>
            <a:br>
              <a:rPr lang="en-US" spc="-5" dirty="0" smtClean="0">
                <a:latin typeface="Calibri"/>
                <a:cs typeface="Calibri"/>
              </a:rPr>
            </a:br>
            <a:r>
              <a:rPr lang="en-US" spc="-5" dirty="0" smtClean="0">
                <a:solidFill>
                  <a:schemeClr val="accent1"/>
                </a:solidFill>
                <a:cs typeface="Arial" pitchFamily="34" charset="0"/>
              </a:rPr>
              <a:t>The </a:t>
            </a:r>
            <a:r>
              <a:rPr lang="en-US" spc="-5" dirty="0">
                <a:solidFill>
                  <a:schemeClr val="accent1"/>
                </a:solidFill>
                <a:cs typeface="Arial" pitchFamily="34" charset="0"/>
              </a:rPr>
              <a:t>ORDER BY</a:t>
            </a:r>
            <a:r>
              <a:rPr lang="en-US" spc="-45" dirty="0">
                <a:solidFill>
                  <a:schemeClr val="accent1"/>
                </a:solidFill>
                <a:cs typeface="Arial" pitchFamily="34" charset="0"/>
              </a:rPr>
              <a:t> </a:t>
            </a:r>
            <a:r>
              <a:rPr lang="en-US" dirty="0">
                <a:solidFill>
                  <a:schemeClr val="accent1"/>
                </a:solidFill>
                <a:cs typeface="Arial" pitchFamily="34" charset="0"/>
              </a:rPr>
              <a:t>Operator</a:t>
            </a:r>
            <a:br>
              <a:rPr lang="en-US" dirty="0">
                <a:solidFill>
                  <a:schemeClr val="accent1"/>
                </a:solidFill>
                <a:cs typeface="Arial" pitchFamily="34" charset="0"/>
              </a:rPr>
            </a:br>
            <a:endParaRPr lang="en-US" dirty="0">
              <a:solidFill>
                <a:schemeClr val="accent1"/>
              </a:solidFill>
              <a:cs typeface="Arial" pitchFamily="34" charset="0"/>
            </a:endParaRPr>
          </a:p>
        </p:txBody>
      </p:sp>
      <p:graphicFrame>
        <p:nvGraphicFramePr>
          <p:cNvPr id="3" name="object 21"/>
          <p:cNvGraphicFramePr>
            <a:graphicFrameLocks noGrp="1"/>
          </p:cNvGraphicFramePr>
          <p:nvPr>
            <p:extLst>
              <p:ext uri="{D42A27DB-BD31-4B8C-83A1-F6EECF244321}">
                <p14:modId xmlns:p14="http://schemas.microsoft.com/office/powerpoint/2010/main" xmlns="" val="1212465152"/>
              </p:ext>
            </p:extLst>
          </p:nvPr>
        </p:nvGraphicFramePr>
        <p:xfrm>
          <a:off x="304800" y="1447800"/>
          <a:ext cx="9220199" cy="4495800"/>
        </p:xfrm>
        <a:graphic>
          <a:graphicData uri="http://schemas.openxmlformats.org/drawingml/2006/table">
            <a:tbl>
              <a:tblPr firstRow="1" bandRow="1">
                <a:tableStyleId>{2D5ABB26-0587-4C30-8999-92F81FD0307C}</a:tableStyleId>
              </a:tblPr>
              <a:tblGrid>
                <a:gridCol w="197670"/>
                <a:gridCol w="960178"/>
                <a:gridCol w="815354"/>
                <a:gridCol w="1171961"/>
                <a:gridCol w="884944"/>
                <a:gridCol w="1057747"/>
                <a:gridCol w="960178"/>
                <a:gridCol w="815354"/>
                <a:gridCol w="1171961"/>
                <a:gridCol w="884944"/>
                <a:gridCol w="299908"/>
              </a:tblGrid>
              <a:tr h="566194">
                <a:tc gridSpan="5">
                  <a:txBody>
                    <a:bodyPr/>
                    <a:lstStyle/>
                    <a:p>
                      <a:pPr marL="95250" algn="ctr">
                        <a:lnSpc>
                          <a:spcPct val="100000"/>
                        </a:lnSpc>
                        <a:spcBef>
                          <a:spcPts val="254"/>
                        </a:spcBef>
                      </a:pPr>
                      <a:r>
                        <a:rPr sz="1600" b="1" spc="15" dirty="0">
                          <a:latin typeface="Calibri"/>
                          <a:cs typeface="Calibri"/>
                        </a:rPr>
                        <a:t>salaries</a:t>
                      </a:r>
                      <a:endParaRPr sz="1600" dirty="0">
                        <a:latin typeface="Calibri"/>
                        <a:cs typeface="Calibri"/>
                      </a:endParaRPr>
                    </a:p>
                  </a:txBody>
                  <a:tcPr marL="0" marR="0" marT="0" marB="0">
                    <a:lnL w="20945">
                      <a:solidFill>
                        <a:srgbClr val="2E5C6B"/>
                      </a:solidFill>
                      <a:prstDash val="solid"/>
                    </a:lnL>
                    <a:lnR w="6984">
                      <a:solidFill>
                        <a:srgbClr val="F2F2F2"/>
                      </a:solidFill>
                      <a:prstDash val="solid"/>
                    </a:lnR>
                    <a:lnT w="20945">
                      <a:solidFill>
                        <a:srgbClr val="2E5C6B"/>
                      </a:solidFill>
                      <a:prstDash val="solid"/>
                    </a:lnT>
                    <a:lnB w="10472">
                      <a:solidFill>
                        <a:srgbClr val="FFFFF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5">
                  <a:txBody>
                    <a:bodyPr/>
                    <a:lstStyle/>
                    <a:p>
                      <a:pPr marL="1338580">
                        <a:lnSpc>
                          <a:spcPct val="100000"/>
                        </a:lnSpc>
                        <a:spcBef>
                          <a:spcPts val="254"/>
                        </a:spcBef>
                      </a:pPr>
                      <a:r>
                        <a:rPr sz="1600" b="1" spc="15" dirty="0">
                          <a:latin typeface="Calibri"/>
                          <a:cs typeface="Calibri"/>
                        </a:rPr>
                        <a:t>byage</a:t>
                      </a:r>
                      <a:endParaRPr sz="1600" dirty="0">
                        <a:latin typeface="Calibri"/>
                        <a:cs typeface="Calibri"/>
                      </a:endParaRPr>
                    </a:p>
                  </a:txBody>
                  <a:tcPr marL="0" marR="0" marT="0" marB="0">
                    <a:lnL w="6984">
                      <a:solidFill>
                        <a:srgbClr val="F2F2F2"/>
                      </a:solidFill>
                      <a:prstDash val="solid"/>
                    </a:lnL>
                    <a:lnR w="6984">
                      <a:solidFill>
                        <a:srgbClr val="F2F2F2"/>
                      </a:solidFill>
                      <a:prstDash val="solid"/>
                    </a:lnR>
                    <a:lnT w="20945">
                      <a:solidFill>
                        <a:srgbClr val="2E5C6B"/>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rowSpan="7">
                  <a:txBody>
                    <a:bodyPr/>
                    <a:lstStyle/>
                    <a:p>
                      <a:endParaRPr sz="1600" dirty="0">
                        <a:latin typeface="Calibri"/>
                        <a:cs typeface="Calibri"/>
                      </a:endParaRPr>
                    </a:p>
                  </a:txBody>
                  <a:tcPr marL="0" marR="0" marT="0" marB="0">
                    <a:lnL w="6984" cap="flat" cmpd="sng" algn="ctr">
                      <a:solidFill>
                        <a:srgbClr val="F2F2F2"/>
                      </a:solidFill>
                      <a:prstDash val="solid"/>
                      <a:round/>
                      <a:headEnd type="none" w="med" len="med"/>
                      <a:tailEnd type="none" w="med" len="med"/>
                    </a:lnL>
                    <a:lnR w="20945">
                      <a:solidFill>
                        <a:srgbClr val="2E5C6B"/>
                      </a:solidFill>
                      <a:prstDash val="solid"/>
                    </a:lnR>
                    <a:lnT w="20945">
                      <a:solidFill>
                        <a:srgbClr val="2E5C6B"/>
                      </a:solidFill>
                      <a:prstDash val="solid"/>
                    </a:lnT>
                  </a:tcPr>
                </a:tc>
              </a:tr>
              <a:tr h="488204">
                <a:tc>
                  <a:txBody>
                    <a:bodyPr/>
                    <a:lstStyle/>
                    <a:p>
                      <a:endParaRPr sz="1600" dirty="0">
                        <a:latin typeface="Calibri"/>
                        <a:cs typeface="Calibri"/>
                      </a:endParaRPr>
                    </a:p>
                  </a:txBody>
                  <a:tcPr marL="0" marR="0" marT="0" marB="0">
                    <a:lnL w="20945">
                      <a:solidFill>
                        <a:srgbClr val="2E5C6B"/>
                      </a:solidFill>
                      <a:prstDash val="solid"/>
                    </a:lnL>
                    <a:lnT w="10472" cap="flat" cmpd="sng" algn="ctr">
                      <a:solidFill>
                        <a:srgbClr val="FFFFFF"/>
                      </a:solidFill>
                      <a:prstDash val="solid"/>
                      <a:round/>
                      <a:headEnd type="none" w="med" len="med"/>
                      <a:tailEnd type="none" w="med" len="med"/>
                    </a:lnT>
                  </a:tcPr>
                </a:tc>
                <a:tc>
                  <a:txBody>
                    <a:bodyPr/>
                    <a:lstStyle/>
                    <a:p>
                      <a:pPr marL="80645">
                        <a:lnSpc>
                          <a:spcPct val="100000"/>
                        </a:lnSpc>
                        <a:spcBef>
                          <a:spcPts val="185"/>
                        </a:spcBef>
                      </a:pPr>
                      <a:r>
                        <a:rPr sz="1600" b="1" spc="10" dirty="0">
                          <a:solidFill>
                            <a:srgbClr val="FFFFFF"/>
                          </a:solidFill>
                          <a:latin typeface="Calibri"/>
                          <a:cs typeface="Calibri"/>
                        </a:rPr>
                        <a:t>gender</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118745">
                        <a:lnSpc>
                          <a:spcPct val="100000"/>
                        </a:lnSpc>
                        <a:spcBef>
                          <a:spcPts val="185"/>
                        </a:spcBef>
                      </a:pPr>
                      <a:r>
                        <a:rPr sz="1600" b="1" spc="10" dirty="0">
                          <a:solidFill>
                            <a:srgbClr val="FFFFFF"/>
                          </a:solidFill>
                          <a:latin typeface="Calibri"/>
                          <a:cs typeface="Calibri"/>
                        </a:rPr>
                        <a:t>age</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2540" algn="ctr">
                        <a:lnSpc>
                          <a:spcPct val="100000"/>
                        </a:lnSpc>
                        <a:spcBef>
                          <a:spcPts val="185"/>
                        </a:spcBef>
                      </a:pPr>
                      <a:r>
                        <a:rPr sz="1600" b="1" spc="10" dirty="0">
                          <a:solidFill>
                            <a:srgbClr val="FFFFFF"/>
                          </a:solidFill>
                          <a:latin typeface="Calibri"/>
                          <a:cs typeface="Calibri"/>
                        </a:rPr>
                        <a:t>salary</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3175" algn="ctr">
                        <a:lnSpc>
                          <a:spcPct val="100000"/>
                        </a:lnSpc>
                        <a:spcBef>
                          <a:spcPts val="185"/>
                        </a:spcBef>
                      </a:pPr>
                      <a:r>
                        <a:rPr sz="1600" b="1" spc="10" dirty="0">
                          <a:solidFill>
                            <a:srgbClr val="FFFFFF"/>
                          </a:solidFill>
                          <a:latin typeface="Calibri"/>
                          <a:cs typeface="Calibri"/>
                        </a:rPr>
                        <a:t>zip</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rowSpan="6">
                  <a:txBody>
                    <a:bodyPr/>
                    <a:lstStyle/>
                    <a:p>
                      <a:pPr>
                        <a:lnSpc>
                          <a:spcPct val="100000"/>
                        </a:lnSpc>
                      </a:pPr>
                      <a:endParaRPr sz="1600" dirty="0">
                        <a:latin typeface="Times New Roman"/>
                        <a:cs typeface="Times New Roman"/>
                      </a:endParaRPr>
                    </a:p>
                    <a:p>
                      <a:pPr marL="91440">
                        <a:lnSpc>
                          <a:spcPct val="100000"/>
                        </a:lnSpc>
                        <a:spcBef>
                          <a:spcPts val="640"/>
                        </a:spcBef>
                        <a:tabLst>
                          <a:tab pos="416559" algn="l"/>
                        </a:tabLst>
                      </a:pPr>
                      <a:r>
                        <a:rPr sz="1600" u="heavy" dirty="0">
                          <a:solidFill>
                            <a:srgbClr val="FFFFFF"/>
                          </a:solidFill>
                          <a:latin typeface="Times New Roman"/>
                          <a:cs typeface="Times New Roman"/>
                        </a:rPr>
                        <a:t> 	</a:t>
                      </a:r>
                      <a:endParaRPr sz="1600" dirty="0">
                        <a:latin typeface="Times New Roman"/>
                        <a:cs typeface="Times New Roman"/>
                      </a:endParaRPr>
                    </a:p>
                  </a:txBody>
                  <a:tcPr marL="0" marR="0" marT="0" marB="0">
                    <a:lnL w="10476">
                      <a:solidFill>
                        <a:srgbClr val="FFFFFF"/>
                      </a:solidFill>
                      <a:prstDash val="solid"/>
                    </a:lnL>
                  </a:tcPr>
                </a:tc>
                <a:tc>
                  <a:txBody>
                    <a:bodyPr/>
                    <a:lstStyle/>
                    <a:p>
                      <a:pPr marL="80010">
                        <a:lnSpc>
                          <a:spcPct val="100000"/>
                        </a:lnSpc>
                        <a:spcBef>
                          <a:spcPts val="185"/>
                        </a:spcBef>
                      </a:pPr>
                      <a:r>
                        <a:rPr sz="1600" b="1" spc="10" dirty="0">
                          <a:solidFill>
                            <a:srgbClr val="FFFFFF"/>
                          </a:solidFill>
                          <a:latin typeface="Calibri"/>
                          <a:cs typeface="Calibri"/>
                        </a:rPr>
                        <a:t>gender</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118745">
                        <a:lnSpc>
                          <a:spcPct val="100000"/>
                        </a:lnSpc>
                        <a:spcBef>
                          <a:spcPts val="185"/>
                        </a:spcBef>
                      </a:pPr>
                      <a:r>
                        <a:rPr sz="1600" b="1" spc="10" dirty="0">
                          <a:solidFill>
                            <a:srgbClr val="FFFFFF"/>
                          </a:solidFill>
                          <a:latin typeface="Calibri"/>
                          <a:cs typeface="Calibri"/>
                        </a:rPr>
                        <a:t>age</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142875" algn="r">
                        <a:lnSpc>
                          <a:spcPct val="100000"/>
                        </a:lnSpc>
                        <a:spcBef>
                          <a:spcPts val="185"/>
                        </a:spcBef>
                      </a:pPr>
                      <a:r>
                        <a:rPr sz="1600" b="1" dirty="0">
                          <a:solidFill>
                            <a:srgbClr val="FFFFFF"/>
                          </a:solidFill>
                          <a:latin typeface="Calibri"/>
                          <a:cs typeface="Calibri"/>
                        </a:rPr>
                        <a:t>salary</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142240" algn="r">
                        <a:lnSpc>
                          <a:spcPct val="100000"/>
                        </a:lnSpc>
                        <a:spcBef>
                          <a:spcPts val="185"/>
                        </a:spcBef>
                      </a:pPr>
                      <a:r>
                        <a:rPr sz="1600" b="1" dirty="0">
                          <a:solidFill>
                            <a:srgbClr val="FFFFFF"/>
                          </a:solidFill>
                          <a:latin typeface="Calibri"/>
                          <a:cs typeface="Calibri"/>
                        </a:rPr>
                        <a:t>zip</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vMerge="1">
                  <a:txBody>
                    <a:bodyPr/>
                    <a:lstStyle/>
                    <a:p>
                      <a:endParaRPr/>
                    </a:p>
                  </a:txBody>
                  <a:tcPr marL="0" marR="0" marT="0" marB="0">
                    <a:lnL w="10476">
                      <a:solidFill>
                        <a:srgbClr val="FFFFFF"/>
                      </a:solidFill>
                      <a:prstDash val="solid"/>
                    </a:lnL>
                    <a:lnR w="20945">
                      <a:solidFill>
                        <a:srgbClr val="2E5C6B"/>
                      </a:solidFill>
                      <a:prstDash val="solid"/>
                    </a:lnR>
                    <a:lnT w="20945">
                      <a:solidFill>
                        <a:srgbClr val="2E5C6B"/>
                      </a:solidFill>
                      <a:prstDash val="solid"/>
                    </a:lnT>
                  </a:tcPr>
                </a:tc>
              </a:tr>
              <a:tr h="488206">
                <a:tc>
                  <a:txBody>
                    <a:bodyPr/>
                    <a:lstStyle/>
                    <a:p>
                      <a:endParaRPr sz="1600" dirty="0">
                        <a:latin typeface="Calibri"/>
                        <a:cs typeface="Calibri"/>
                      </a:endParaRPr>
                    </a:p>
                  </a:txBody>
                  <a:tcPr marL="0" marR="0" marT="0" marB="0">
                    <a:lnL w="20945">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M</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66</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56515" algn="ctr">
                        <a:lnSpc>
                          <a:spcPct val="100000"/>
                        </a:lnSpc>
                        <a:spcBef>
                          <a:spcPts val="185"/>
                        </a:spcBef>
                      </a:pPr>
                      <a:r>
                        <a:rPr sz="1600" spc="10" dirty="0">
                          <a:solidFill>
                            <a:srgbClr val="FFFFFF"/>
                          </a:solidFill>
                          <a:latin typeface="Calibri"/>
                          <a:cs typeface="Calibri"/>
                        </a:rPr>
                        <a:t>41000.00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95103</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vMerge="1">
                  <a:txBody>
                    <a:bodyPr/>
                    <a:lstStyle/>
                    <a:p>
                      <a:endParaRPr/>
                    </a:p>
                  </a:txBody>
                  <a:tcPr marL="0" marR="0" marT="0" marB="0">
                    <a:lnL w="10476">
                      <a:solidFill>
                        <a:srgbClr val="FFFFFF"/>
                      </a:solidFill>
                      <a:prstDash val="solid"/>
                    </a:lnL>
                  </a:tcPr>
                </a:tc>
                <a:tc>
                  <a:txBody>
                    <a:bodyPr/>
                    <a:lstStyle/>
                    <a:p>
                      <a:pPr marL="50165">
                        <a:lnSpc>
                          <a:spcPct val="100000"/>
                        </a:lnSpc>
                        <a:spcBef>
                          <a:spcPts val="185"/>
                        </a:spcBef>
                      </a:pPr>
                      <a:r>
                        <a:rPr sz="1600" dirty="0">
                          <a:solidFill>
                            <a:srgbClr val="FFFFFF"/>
                          </a:solidFill>
                          <a:latin typeface="Calibri"/>
                          <a:cs typeface="Calibri"/>
                        </a:rPr>
                        <a:t>F</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28</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55000.0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99060" algn="r">
                        <a:lnSpc>
                          <a:spcPct val="100000"/>
                        </a:lnSpc>
                        <a:spcBef>
                          <a:spcPts val="185"/>
                        </a:spcBef>
                      </a:pPr>
                      <a:r>
                        <a:rPr sz="1600" dirty="0">
                          <a:solidFill>
                            <a:srgbClr val="FFFFFF"/>
                          </a:solidFill>
                          <a:latin typeface="Calibri"/>
                          <a:cs typeface="Calibri"/>
                        </a:rPr>
                        <a:t>95103</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vMerge="1">
                  <a:txBody>
                    <a:bodyPr/>
                    <a:lstStyle/>
                    <a:p>
                      <a:endParaRPr/>
                    </a:p>
                  </a:txBody>
                  <a:tcPr marL="0" marR="0" marT="0" marB="0">
                    <a:lnL w="10476">
                      <a:solidFill>
                        <a:srgbClr val="FFFFFF"/>
                      </a:solidFill>
                      <a:prstDash val="solid"/>
                    </a:lnL>
                    <a:lnR w="20945">
                      <a:solidFill>
                        <a:srgbClr val="2E5C6B"/>
                      </a:solidFill>
                      <a:prstDash val="solid"/>
                    </a:lnR>
                    <a:lnT w="20945">
                      <a:solidFill>
                        <a:srgbClr val="2E5C6B"/>
                      </a:solidFill>
                      <a:prstDash val="solid"/>
                    </a:lnT>
                  </a:tcPr>
                </a:tc>
              </a:tr>
              <a:tr h="488204">
                <a:tc>
                  <a:txBody>
                    <a:bodyPr/>
                    <a:lstStyle/>
                    <a:p>
                      <a:endParaRPr sz="1600" dirty="0">
                        <a:latin typeface="Calibri"/>
                        <a:cs typeface="Calibri"/>
                      </a:endParaRPr>
                    </a:p>
                  </a:txBody>
                  <a:tcPr marL="0" marR="0" marT="0" marB="0">
                    <a:lnL w="20945">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M</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58</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56515" algn="ctr">
                        <a:lnSpc>
                          <a:spcPct val="100000"/>
                        </a:lnSpc>
                        <a:spcBef>
                          <a:spcPts val="185"/>
                        </a:spcBef>
                      </a:pPr>
                      <a:r>
                        <a:rPr sz="1600" spc="10" dirty="0">
                          <a:solidFill>
                            <a:srgbClr val="FFFFFF"/>
                          </a:solidFill>
                          <a:latin typeface="Calibri"/>
                          <a:cs typeface="Calibri"/>
                        </a:rPr>
                        <a:t>76000.00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95102</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vMerge="1">
                  <a:txBody>
                    <a:bodyPr/>
                    <a:lstStyle/>
                    <a:p>
                      <a:endParaRPr/>
                    </a:p>
                  </a:txBody>
                  <a:tcPr marL="0" marR="0" marT="0" marB="0">
                    <a:lnL w="10476">
                      <a:solidFill>
                        <a:srgbClr val="FFFFFF"/>
                      </a:solidFill>
                      <a:prstDash val="solid"/>
                    </a:lnL>
                  </a:tcPr>
                </a:tc>
                <a:tc>
                  <a:txBody>
                    <a:bodyPr/>
                    <a:lstStyle/>
                    <a:p>
                      <a:pPr marL="50165">
                        <a:lnSpc>
                          <a:spcPct val="100000"/>
                        </a:lnSpc>
                        <a:spcBef>
                          <a:spcPts val="185"/>
                        </a:spcBef>
                      </a:pPr>
                      <a:r>
                        <a:rPr sz="1600" dirty="0">
                          <a:solidFill>
                            <a:srgbClr val="FFFFFF"/>
                          </a:solidFill>
                          <a:latin typeface="Calibri"/>
                          <a:cs typeface="Calibri"/>
                        </a:rPr>
                        <a:t>F</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40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95000.0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99060" algn="r">
                        <a:lnSpc>
                          <a:spcPct val="100000"/>
                        </a:lnSpc>
                        <a:spcBef>
                          <a:spcPts val="185"/>
                        </a:spcBef>
                      </a:pPr>
                      <a:r>
                        <a:rPr sz="1600" dirty="0">
                          <a:solidFill>
                            <a:srgbClr val="FFFFFF"/>
                          </a:solidFill>
                          <a:latin typeface="Calibri"/>
                          <a:cs typeface="Calibri"/>
                        </a:rPr>
                        <a:t>95102</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vMerge="1">
                  <a:txBody>
                    <a:bodyPr/>
                    <a:lstStyle/>
                    <a:p>
                      <a:endParaRPr/>
                    </a:p>
                  </a:txBody>
                  <a:tcPr marL="0" marR="0" marT="0" marB="0">
                    <a:lnL w="10476">
                      <a:solidFill>
                        <a:srgbClr val="FFFFFF"/>
                      </a:solidFill>
                      <a:prstDash val="solid"/>
                    </a:lnL>
                    <a:lnR w="20945">
                      <a:solidFill>
                        <a:srgbClr val="2E5C6B"/>
                      </a:solidFill>
                      <a:prstDash val="solid"/>
                    </a:lnR>
                    <a:lnT w="20945">
                      <a:solidFill>
                        <a:srgbClr val="2E5C6B"/>
                      </a:solidFill>
                      <a:prstDash val="solid"/>
                    </a:lnT>
                  </a:tcPr>
                </a:tc>
              </a:tr>
              <a:tr h="488204">
                <a:tc>
                  <a:txBody>
                    <a:bodyPr/>
                    <a:lstStyle/>
                    <a:p>
                      <a:endParaRPr sz="1600" dirty="0">
                        <a:latin typeface="Calibri"/>
                        <a:cs typeface="Calibri"/>
                      </a:endParaRPr>
                    </a:p>
                  </a:txBody>
                  <a:tcPr marL="0" marR="0" marT="0" marB="0">
                    <a:lnL w="20945">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F</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40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56515" algn="ctr">
                        <a:lnSpc>
                          <a:spcPct val="100000"/>
                        </a:lnSpc>
                        <a:spcBef>
                          <a:spcPts val="185"/>
                        </a:spcBef>
                      </a:pPr>
                      <a:r>
                        <a:rPr sz="1600" spc="10" dirty="0">
                          <a:solidFill>
                            <a:srgbClr val="FFFFFF"/>
                          </a:solidFill>
                          <a:latin typeface="Calibri"/>
                          <a:cs typeface="Calibri"/>
                        </a:rPr>
                        <a:t>95000.00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95102</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vMerge="1">
                  <a:txBody>
                    <a:bodyPr/>
                    <a:lstStyle/>
                    <a:p>
                      <a:endParaRPr/>
                    </a:p>
                  </a:txBody>
                  <a:tcPr marL="0" marR="0" marT="0" marB="0">
                    <a:lnL w="10476">
                      <a:solidFill>
                        <a:srgbClr val="FFFFFF"/>
                      </a:solidFill>
                      <a:prstDash val="solid"/>
                    </a:lnL>
                  </a:tcPr>
                </a:tc>
                <a:tc>
                  <a:txBody>
                    <a:bodyPr/>
                    <a:lstStyle/>
                    <a:p>
                      <a:pPr marL="50165">
                        <a:lnSpc>
                          <a:spcPct val="100000"/>
                        </a:lnSpc>
                        <a:spcBef>
                          <a:spcPts val="185"/>
                        </a:spcBef>
                      </a:pPr>
                      <a:r>
                        <a:rPr sz="1600" dirty="0">
                          <a:solidFill>
                            <a:srgbClr val="FFFFFF"/>
                          </a:solidFill>
                          <a:latin typeface="Calibri"/>
                          <a:cs typeface="Calibri"/>
                        </a:rPr>
                        <a:t>M</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45</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60000.0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99060" algn="r">
                        <a:lnSpc>
                          <a:spcPct val="100000"/>
                        </a:lnSpc>
                        <a:spcBef>
                          <a:spcPts val="185"/>
                        </a:spcBef>
                      </a:pPr>
                      <a:r>
                        <a:rPr sz="1600" dirty="0">
                          <a:solidFill>
                            <a:srgbClr val="FFFFFF"/>
                          </a:solidFill>
                          <a:latin typeface="Calibri"/>
                          <a:cs typeface="Calibri"/>
                        </a:rPr>
                        <a:t>95105</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vMerge="1">
                  <a:txBody>
                    <a:bodyPr/>
                    <a:lstStyle/>
                    <a:p>
                      <a:endParaRPr/>
                    </a:p>
                  </a:txBody>
                  <a:tcPr marL="0" marR="0" marT="0" marB="0">
                    <a:lnL w="10476">
                      <a:solidFill>
                        <a:srgbClr val="FFFFFF"/>
                      </a:solidFill>
                      <a:prstDash val="solid"/>
                    </a:lnL>
                    <a:lnR w="20945">
                      <a:solidFill>
                        <a:srgbClr val="2E5C6B"/>
                      </a:solidFill>
                      <a:prstDash val="solid"/>
                    </a:lnR>
                    <a:lnT w="20945">
                      <a:solidFill>
                        <a:srgbClr val="2E5C6B"/>
                      </a:solidFill>
                      <a:prstDash val="solid"/>
                    </a:lnT>
                  </a:tcPr>
                </a:tc>
              </a:tr>
              <a:tr h="488204">
                <a:tc>
                  <a:txBody>
                    <a:bodyPr/>
                    <a:lstStyle/>
                    <a:p>
                      <a:endParaRPr sz="1600" dirty="0">
                        <a:latin typeface="Calibri"/>
                        <a:cs typeface="Calibri"/>
                      </a:endParaRPr>
                    </a:p>
                  </a:txBody>
                  <a:tcPr marL="0" marR="0" marT="0" marB="0">
                    <a:lnL w="20945">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M</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45</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56515" algn="ctr">
                        <a:lnSpc>
                          <a:spcPct val="100000"/>
                        </a:lnSpc>
                        <a:spcBef>
                          <a:spcPts val="185"/>
                        </a:spcBef>
                      </a:pPr>
                      <a:r>
                        <a:rPr sz="1600" spc="10" dirty="0">
                          <a:solidFill>
                            <a:srgbClr val="FFFFFF"/>
                          </a:solidFill>
                          <a:latin typeface="Calibri"/>
                          <a:cs typeface="Calibri"/>
                        </a:rPr>
                        <a:t>60000.00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95105</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vMerge="1">
                  <a:txBody>
                    <a:bodyPr/>
                    <a:lstStyle/>
                    <a:p>
                      <a:endParaRPr/>
                    </a:p>
                  </a:txBody>
                  <a:tcPr marL="0" marR="0" marT="0" marB="0">
                    <a:lnL w="10476">
                      <a:solidFill>
                        <a:srgbClr val="FFFFFF"/>
                      </a:solidFill>
                      <a:prstDash val="solid"/>
                    </a:lnL>
                  </a:tcPr>
                </a:tc>
                <a:tc>
                  <a:txBody>
                    <a:bodyPr/>
                    <a:lstStyle/>
                    <a:p>
                      <a:pPr marL="50165">
                        <a:lnSpc>
                          <a:spcPct val="100000"/>
                        </a:lnSpc>
                        <a:spcBef>
                          <a:spcPts val="185"/>
                        </a:spcBef>
                      </a:pPr>
                      <a:r>
                        <a:rPr sz="1600" dirty="0">
                          <a:solidFill>
                            <a:srgbClr val="FFFFFF"/>
                          </a:solidFill>
                          <a:latin typeface="Calibri"/>
                          <a:cs typeface="Calibri"/>
                        </a:rPr>
                        <a:t>M</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58</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76000.0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a:txBody>
                    <a:bodyPr/>
                    <a:lstStyle/>
                    <a:p>
                      <a:pPr marR="99060" algn="r">
                        <a:lnSpc>
                          <a:spcPct val="100000"/>
                        </a:lnSpc>
                        <a:spcBef>
                          <a:spcPts val="185"/>
                        </a:spcBef>
                      </a:pPr>
                      <a:r>
                        <a:rPr sz="1600" dirty="0">
                          <a:solidFill>
                            <a:srgbClr val="FFFFFF"/>
                          </a:solidFill>
                          <a:latin typeface="Calibri"/>
                          <a:cs typeface="Calibri"/>
                        </a:rPr>
                        <a:t>95102</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lnB w="10472">
                      <a:solidFill>
                        <a:srgbClr val="FFFFFF"/>
                      </a:solidFill>
                      <a:prstDash val="solid"/>
                    </a:lnB>
                    <a:solidFill>
                      <a:srgbClr val="0070C0"/>
                    </a:solidFill>
                  </a:tcPr>
                </a:tc>
                <a:tc vMerge="1">
                  <a:txBody>
                    <a:bodyPr/>
                    <a:lstStyle/>
                    <a:p>
                      <a:endParaRPr/>
                    </a:p>
                  </a:txBody>
                  <a:tcPr marL="0" marR="0" marT="0" marB="0">
                    <a:lnL w="10476">
                      <a:solidFill>
                        <a:srgbClr val="FFFFFF"/>
                      </a:solidFill>
                      <a:prstDash val="solid"/>
                    </a:lnL>
                    <a:lnR w="20945">
                      <a:solidFill>
                        <a:srgbClr val="2E5C6B"/>
                      </a:solidFill>
                      <a:prstDash val="solid"/>
                    </a:lnR>
                    <a:lnT w="20945">
                      <a:solidFill>
                        <a:srgbClr val="2E5C6B"/>
                      </a:solidFill>
                      <a:prstDash val="solid"/>
                    </a:lnT>
                  </a:tcPr>
                </a:tc>
              </a:tr>
              <a:tr h="488206">
                <a:tc>
                  <a:txBody>
                    <a:bodyPr/>
                    <a:lstStyle/>
                    <a:p>
                      <a:endParaRPr sz="1600" dirty="0">
                        <a:latin typeface="Calibri"/>
                        <a:cs typeface="Calibri"/>
                      </a:endParaRPr>
                    </a:p>
                  </a:txBody>
                  <a:tcPr marL="0" marR="0" marT="0" marB="0">
                    <a:lnL w="20945">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F</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28</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solidFill>
                      <a:srgbClr val="0070C0"/>
                    </a:solidFill>
                  </a:tcPr>
                </a:tc>
                <a:tc>
                  <a:txBody>
                    <a:bodyPr/>
                    <a:lstStyle/>
                    <a:p>
                      <a:pPr marR="56515" algn="ctr">
                        <a:lnSpc>
                          <a:spcPct val="100000"/>
                        </a:lnSpc>
                        <a:spcBef>
                          <a:spcPts val="185"/>
                        </a:spcBef>
                      </a:pPr>
                      <a:r>
                        <a:rPr sz="1600" spc="10" dirty="0">
                          <a:solidFill>
                            <a:srgbClr val="FFFFFF"/>
                          </a:solidFill>
                          <a:latin typeface="Calibri"/>
                          <a:cs typeface="Calibri"/>
                        </a:rPr>
                        <a:t>55000.00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95103</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solidFill>
                      <a:srgbClr val="0070C0"/>
                    </a:solidFill>
                  </a:tcPr>
                </a:tc>
                <a:tc vMerge="1">
                  <a:txBody>
                    <a:bodyPr/>
                    <a:lstStyle/>
                    <a:p>
                      <a:endParaRPr/>
                    </a:p>
                  </a:txBody>
                  <a:tcPr marL="0" marR="0" marT="0" marB="0">
                    <a:lnL w="10476">
                      <a:solidFill>
                        <a:srgbClr val="FFFFFF"/>
                      </a:solidFill>
                      <a:prstDash val="solid"/>
                    </a:lnL>
                  </a:tcPr>
                </a:tc>
                <a:tc>
                  <a:txBody>
                    <a:bodyPr/>
                    <a:lstStyle/>
                    <a:p>
                      <a:pPr marL="50165">
                        <a:lnSpc>
                          <a:spcPct val="100000"/>
                        </a:lnSpc>
                        <a:spcBef>
                          <a:spcPts val="185"/>
                        </a:spcBef>
                      </a:pPr>
                      <a:r>
                        <a:rPr sz="1600" dirty="0">
                          <a:solidFill>
                            <a:srgbClr val="FFFFFF"/>
                          </a:solidFill>
                          <a:latin typeface="Calibri"/>
                          <a:cs typeface="Calibri"/>
                        </a:rPr>
                        <a:t>M</a:t>
                      </a:r>
                      <a:endParaRPr sz="1600" dirty="0">
                        <a:latin typeface="Calibri"/>
                        <a:cs typeface="Calibri"/>
                      </a:endParaRPr>
                    </a:p>
                  </a:txBody>
                  <a:tcPr marL="0" marR="0" marT="0" marB="0">
                    <a:lnR w="10476">
                      <a:solidFill>
                        <a:srgbClr val="FFFFFF"/>
                      </a:solidFill>
                      <a:prstDash val="solid"/>
                    </a:lnR>
                    <a:lnT w="10472">
                      <a:solidFill>
                        <a:srgbClr val="FFFFFF"/>
                      </a:solidFill>
                      <a:prstDash val="solid"/>
                    </a:lnT>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66</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41000.0</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solidFill>
                      <a:srgbClr val="0070C0"/>
                    </a:solidFill>
                  </a:tcPr>
                </a:tc>
                <a:tc>
                  <a:txBody>
                    <a:bodyPr/>
                    <a:lstStyle/>
                    <a:p>
                      <a:pPr marR="99060" algn="r">
                        <a:lnSpc>
                          <a:spcPct val="100000"/>
                        </a:lnSpc>
                        <a:spcBef>
                          <a:spcPts val="185"/>
                        </a:spcBef>
                      </a:pPr>
                      <a:r>
                        <a:rPr sz="1600" dirty="0">
                          <a:solidFill>
                            <a:srgbClr val="FFFFFF"/>
                          </a:solidFill>
                          <a:latin typeface="Calibri"/>
                          <a:cs typeface="Calibri"/>
                        </a:rPr>
                        <a:t>95103</a:t>
                      </a:r>
                      <a:endParaRPr sz="1600" dirty="0">
                        <a:latin typeface="Calibri"/>
                        <a:cs typeface="Calibri"/>
                      </a:endParaRPr>
                    </a:p>
                  </a:txBody>
                  <a:tcPr marL="0" marR="0" marT="0" marB="0">
                    <a:lnL w="10476">
                      <a:solidFill>
                        <a:srgbClr val="FFFFFF"/>
                      </a:solidFill>
                      <a:prstDash val="solid"/>
                    </a:lnL>
                    <a:lnR w="10476">
                      <a:solidFill>
                        <a:srgbClr val="FFFFFF"/>
                      </a:solidFill>
                      <a:prstDash val="solid"/>
                    </a:lnR>
                    <a:lnT w="10472">
                      <a:solidFill>
                        <a:srgbClr val="FFFFFF"/>
                      </a:solidFill>
                      <a:prstDash val="solid"/>
                    </a:lnT>
                    <a:solidFill>
                      <a:srgbClr val="0070C0"/>
                    </a:solidFill>
                  </a:tcPr>
                </a:tc>
                <a:tc vMerge="1">
                  <a:txBody>
                    <a:bodyPr/>
                    <a:lstStyle/>
                    <a:p>
                      <a:endParaRPr/>
                    </a:p>
                  </a:txBody>
                  <a:tcPr marL="0" marR="0" marT="0" marB="0">
                    <a:lnL w="10476">
                      <a:solidFill>
                        <a:srgbClr val="FFFFFF"/>
                      </a:solidFill>
                      <a:prstDash val="solid"/>
                    </a:lnL>
                    <a:lnR w="20945">
                      <a:solidFill>
                        <a:srgbClr val="2E5C6B"/>
                      </a:solidFill>
                      <a:prstDash val="solid"/>
                    </a:lnR>
                    <a:lnT w="20945">
                      <a:solidFill>
                        <a:srgbClr val="2E5C6B"/>
                      </a:solidFill>
                      <a:prstDash val="solid"/>
                    </a:lnT>
                  </a:tcPr>
                </a:tc>
              </a:tr>
              <a:tr h="1000378">
                <a:tc gridSpan="11">
                  <a:txBody>
                    <a:bodyPr/>
                    <a:lstStyle/>
                    <a:p>
                      <a:pPr marL="1042669">
                        <a:lnSpc>
                          <a:spcPct val="100000"/>
                        </a:lnSpc>
                        <a:spcBef>
                          <a:spcPts val="750"/>
                        </a:spcBef>
                      </a:pPr>
                      <a:r>
                        <a:rPr sz="1600" spc="20" dirty="0">
                          <a:latin typeface="Courier New"/>
                          <a:cs typeface="Courier New"/>
                        </a:rPr>
                        <a:t>byage = </a:t>
                      </a:r>
                      <a:r>
                        <a:rPr sz="1600" b="1" spc="20" dirty="0">
                          <a:latin typeface="Courier New"/>
                          <a:cs typeface="Courier New"/>
                        </a:rPr>
                        <a:t>ORDER </a:t>
                      </a:r>
                      <a:r>
                        <a:rPr sz="1600" spc="20" dirty="0">
                          <a:latin typeface="Courier New"/>
                          <a:cs typeface="Courier New"/>
                        </a:rPr>
                        <a:t>salaries </a:t>
                      </a:r>
                      <a:r>
                        <a:rPr sz="1600" b="1" spc="20" dirty="0">
                          <a:latin typeface="Courier New"/>
                          <a:cs typeface="Courier New"/>
                        </a:rPr>
                        <a:t>BY </a:t>
                      </a:r>
                      <a:r>
                        <a:rPr sz="1600" spc="20" dirty="0">
                          <a:latin typeface="Courier New"/>
                          <a:cs typeface="Courier New"/>
                        </a:rPr>
                        <a:t>age</a:t>
                      </a:r>
                      <a:r>
                        <a:rPr sz="1600" spc="30" dirty="0">
                          <a:latin typeface="Courier New"/>
                          <a:cs typeface="Courier New"/>
                        </a:rPr>
                        <a:t> </a:t>
                      </a:r>
                      <a:r>
                        <a:rPr sz="1600" b="1" spc="20" dirty="0">
                          <a:latin typeface="Courier New"/>
                          <a:cs typeface="Courier New"/>
                        </a:rPr>
                        <a:t>ASC</a:t>
                      </a:r>
                      <a:r>
                        <a:rPr sz="1600" spc="20" dirty="0">
                          <a:latin typeface="Courier New"/>
                          <a:cs typeface="Courier New"/>
                        </a:rPr>
                        <a:t>;</a:t>
                      </a:r>
                      <a:endParaRPr sz="1600" dirty="0">
                        <a:latin typeface="Courier New"/>
                        <a:cs typeface="Courier New"/>
                      </a:endParaRPr>
                    </a:p>
                  </a:txBody>
                  <a:tcPr marL="0" marR="0" marT="0" marB="0">
                    <a:lnL w="20945">
                      <a:solidFill>
                        <a:srgbClr val="2E5C6B"/>
                      </a:solidFill>
                      <a:prstDash val="solid"/>
                    </a:lnL>
                    <a:lnR w="20945">
                      <a:solidFill>
                        <a:srgbClr val="2E5C6B"/>
                      </a:solidFill>
                      <a:prstDash val="solid"/>
                    </a:lnR>
                    <a:lnB w="20945">
                      <a:solidFill>
                        <a:srgbClr val="2E5C6B"/>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Tree>
    <p:extLst>
      <p:ext uri="{BB962C8B-B14F-4D97-AF65-F5344CB8AC3E}">
        <p14:creationId xmlns:p14="http://schemas.microsoft.com/office/powerpoint/2010/main" xmlns="" val="261644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latin typeface="Arial" panose="020B0604020202020204" pitchFamily="34" charset="0"/>
                <a:cs typeface="Arial" panose="020B0604020202020204" pitchFamily="34" charset="0"/>
              </a:rPr>
              <a:t/>
            </a:r>
            <a:br>
              <a:rPr lang="en-US" dirty="0" smtClean="0">
                <a:solidFill>
                  <a:schemeClr val="accent1"/>
                </a:solidFill>
                <a:latin typeface="Arial" panose="020B0604020202020204" pitchFamily="34" charset="0"/>
                <a:cs typeface="Arial" panose="020B0604020202020204" pitchFamily="34" charset="0"/>
              </a:rPr>
            </a:br>
            <a:r>
              <a:rPr lang="en-US" dirty="0" smtClean="0">
                <a:solidFill>
                  <a:schemeClr val="accent1"/>
                </a:solidFill>
                <a:cs typeface="Arial" panose="020B0604020202020204" pitchFamily="34" charset="0"/>
              </a:rPr>
              <a:t>The </a:t>
            </a:r>
            <a:r>
              <a:rPr lang="en-US" dirty="0">
                <a:solidFill>
                  <a:schemeClr val="accent1"/>
                </a:solidFill>
                <a:cs typeface="Arial" panose="020B0604020202020204" pitchFamily="34" charset="0"/>
              </a:rPr>
              <a:t>CASE</a:t>
            </a:r>
            <a:r>
              <a:rPr lang="en-US" spc="-105" dirty="0">
                <a:solidFill>
                  <a:schemeClr val="accent1"/>
                </a:solidFill>
                <a:cs typeface="Arial" panose="020B0604020202020204" pitchFamily="34" charset="0"/>
              </a:rPr>
              <a:t> </a:t>
            </a:r>
            <a:r>
              <a:rPr lang="en-US" dirty="0">
                <a:solidFill>
                  <a:schemeClr val="accent1"/>
                </a:solidFill>
                <a:cs typeface="Arial" panose="020B0604020202020204" pitchFamily="34" charset="0"/>
              </a:rPr>
              <a:t>Operator</a:t>
            </a:r>
            <a:r>
              <a:rPr lang="en-US" dirty="0">
                <a:solidFill>
                  <a:schemeClr val="accent1"/>
                </a:solidFill>
                <a:latin typeface="Arial" panose="020B0604020202020204" pitchFamily="34" charset="0"/>
                <a:cs typeface="Arial" panose="020B0604020202020204" pitchFamily="34" charset="0"/>
              </a:rPr>
              <a:t/>
            </a:r>
            <a:br>
              <a:rPr lang="en-US" dirty="0">
                <a:solidFill>
                  <a:schemeClr val="accent1"/>
                </a:solidFill>
                <a:latin typeface="Arial" panose="020B0604020202020204" pitchFamily="34" charset="0"/>
                <a:cs typeface="Arial" panose="020B0604020202020204" pitchFamily="34" charset="0"/>
              </a:rPr>
            </a:br>
            <a:endParaRPr lang="en-US" dirty="0">
              <a:solidFill>
                <a:schemeClr val="accent1"/>
              </a:solidFill>
              <a:latin typeface="Arial" panose="020B0604020202020204" pitchFamily="34" charset="0"/>
              <a:cs typeface="Arial" panose="020B0604020202020204" pitchFamily="34" charset="0"/>
            </a:endParaRPr>
          </a:p>
        </p:txBody>
      </p:sp>
      <p:graphicFrame>
        <p:nvGraphicFramePr>
          <p:cNvPr id="4" name="object 17"/>
          <p:cNvGraphicFramePr>
            <a:graphicFrameLocks noGrp="1"/>
          </p:cNvGraphicFramePr>
          <p:nvPr>
            <p:extLst>
              <p:ext uri="{D42A27DB-BD31-4B8C-83A1-F6EECF244321}">
                <p14:modId xmlns:p14="http://schemas.microsoft.com/office/powerpoint/2010/main" xmlns="" val="1824588219"/>
              </p:ext>
            </p:extLst>
          </p:nvPr>
        </p:nvGraphicFramePr>
        <p:xfrm>
          <a:off x="304799" y="1219200"/>
          <a:ext cx="8915402" cy="4495802"/>
        </p:xfrm>
        <a:graphic>
          <a:graphicData uri="http://schemas.openxmlformats.org/drawingml/2006/table">
            <a:tbl>
              <a:tblPr firstRow="1" bandRow="1">
                <a:tableStyleId>{2D5ABB26-0587-4C30-8999-92F81FD0307C}</a:tableStyleId>
              </a:tblPr>
              <a:tblGrid>
                <a:gridCol w="191144"/>
                <a:gridCol w="928438"/>
                <a:gridCol w="788402"/>
                <a:gridCol w="1133221"/>
                <a:gridCol w="855690"/>
                <a:gridCol w="1022774"/>
                <a:gridCol w="1408753"/>
                <a:gridCol w="1063750"/>
                <a:gridCol w="1523230"/>
              </a:tblGrid>
              <a:tr h="370863">
                <a:tc gridSpan="5">
                  <a:txBody>
                    <a:bodyPr/>
                    <a:lstStyle/>
                    <a:p>
                      <a:pPr marL="95250" algn="ctr">
                        <a:lnSpc>
                          <a:spcPct val="100000"/>
                        </a:lnSpc>
                        <a:spcBef>
                          <a:spcPts val="204"/>
                        </a:spcBef>
                      </a:pPr>
                      <a:r>
                        <a:rPr sz="1600" b="1" spc="-5" dirty="0">
                          <a:latin typeface="Calibri"/>
                          <a:cs typeface="Calibri"/>
                        </a:rPr>
                        <a:t>salaries</a:t>
                      </a:r>
                      <a:endParaRPr sz="1600" dirty="0">
                        <a:latin typeface="Calibri"/>
                        <a:cs typeface="Calibri"/>
                      </a:endParaRPr>
                    </a:p>
                  </a:txBody>
                  <a:tcPr marL="0" marR="0" marT="0" marB="0">
                    <a:lnL w="20963">
                      <a:solidFill>
                        <a:srgbClr val="2E5C6B"/>
                      </a:solidFill>
                      <a:prstDash val="solid"/>
                    </a:lnL>
                    <a:lnR w="6984">
                      <a:solidFill>
                        <a:srgbClr val="F2F2F2"/>
                      </a:solidFill>
                      <a:prstDash val="solid"/>
                    </a:lnR>
                    <a:lnT w="20963">
                      <a:solidFill>
                        <a:srgbClr val="2E5C6B"/>
                      </a:solidFill>
                      <a:prstDash val="solid"/>
                    </a:lnT>
                    <a:lnB w="10482">
                      <a:solidFill>
                        <a:srgbClr val="FFFFF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957580">
                        <a:lnSpc>
                          <a:spcPct val="100000"/>
                        </a:lnSpc>
                        <a:spcBef>
                          <a:spcPts val="204"/>
                        </a:spcBef>
                      </a:pPr>
                      <a:r>
                        <a:rPr sz="1600" b="1" spc="-5" dirty="0">
                          <a:latin typeface="Calibri"/>
                          <a:cs typeface="Calibri"/>
                        </a:rPr>
                        <a:t>bonuses</a:t>
                      </a:r>
                      <a:endParaRPr sz="1600" dirty="0">
                        <a:latin typeface="Calibri"/>
                        <a:cs typeface="Calibri"/>
                      </a:endParaRPr>
                    </a:p>
                  </a:txBody>
                  <a:tcPr marL="0" marR="0" marT="0" marB="0">
                    <a:lnL w="6984">
                      <a:solidFill>
                        <a:srgbClr val="F2F2F2"/>
                      </a:solidFill>
                      <a:prstDash val="solid"/>
                    </a:lnL>
                    <a:lnR w="6984">
                      <a:solidFill>
                        <a:srgbClr val="F2F2F2"/>
                      </a:solidFill>
                      <a:prstDash val="solid"/>
                    </a:lnR>
                    <a:lnT w="20963">
                      <a:solidFill>
                        <a:srgbClr val="2E5C6B"/>
                      </a:solidFill>
                      <a:prstDash val="solid"/>
                    </a:lnT>
                  </a:tcPr>
                </a:tc>
                <a:tc hMerge="1">
                  <a:txBody>
                    <a:bodyPr/>
                    <a:lstStyle/>
                    <a:p>
                      <a:endParaRPr/>
                    </a:p>
                  </a:txBody>
                  <a:tcPr marL="0" marR="0" marT="0" marB="0"/>
                </a:tc>
                <a:tc hMerge="1">
                  <a:txBody>
                    <a:bodyPr/>
                    <a:lstStyle/>
                    <a:p>
                      <a:endParaRPr/>
                    </a:p>
                  </a:txBody>
                  <a:tcPr marL="0" marR="0" marT="0" marB="0"/>
                </a:tc>
                <a:tc rowSpan="7">
                  <a:txBody>
                    <a:bodyPr/>
                    <a:lstStyle/>
                    <a:p>
                      <a:endParaRPr sz="1600" dirty="0">
                        <a:latin typeface="Calibri"/>
                        <a:cs typeface="Calibri"/>
                      </a:endParaRPr>
                    </a:p>
                  </a:txBody>
                  <a:tcPr marL="0" marR="0" marT="0" marB="0">
                    <a:lnL w="6984" cap="flat" cmpd="sng" algn="ctr">
                      <a:solidFill>
                        <a:srgbClr val="F2F2F2"/>
                      </a:solidFill>
                      <a:prstDash val="solid"/>
                      <a:round/>
                      <a:headEnd type="none" w="med" len="med"/>
                      <a:tailEnd type="none" w="med" len="med"/>
                    </a:lnL>
                    <a:lnR w="20963">
                      <a:solidFill>
                        <a:srgbClr val="2E5C6B"/>
                      </a:solidFill>
                      <a:prstDash val="solid"/>
                    </a:lnR>
                    <a:lnT w="20963">
                      <a:solidFill>
                        <a:srgbClr val="2E5C6B"/>
                      </a:solidFill>
                      <a:prstDash val="solid"/>
                    </a:lnT>
                  </a:tcPr>
                </a:tc>
              </a:tr>
              <a:tr h="319780">
                <a:tc>
                  <a:txBody>
                    <a:bodyPr/>
                    <a:lstStyle/>
                    <a:p>
                      <a:endParaRPr sz="1600" dirty="0">
                        <a:latin typeface="Calibri"/>
                        <a:cs typeface="Calibri"/>
                      </a:endParaRPr>
                    </a:p>
                  </a:txBody>
                  <a:tcPr marL="0" marR="0" marT="0" marB="0">
                    <a:lnL w="20963">
                      <a:solidFill>
                        <a:srgbClr val="2E5C6B"/>
                      </a:solidFill>
                      <a:prstDash val="solid"/>
                    </a:lnL>
                    <a:lnT w="10482" cap="flat" cmpd="sng" algn="ctr">
                      <a:solidFill>
                        <a:srgbClr val="FFFFFF"/>
                      </a:solidFill>
                      <a:prstDash val="solid"/>
                      <a:round/>
                      <a:headEnd type="none" w="med" len="med"/>
                      <a:tailEnd type="none" w="med" len="med"/>
                    </a:lnT>
                  </a:tcPr>
                </a:tc>
                <a:tc>
                  <a:txBody>
                    <a:bodyPr/>
                    <a:lstStyle/>
                    <a:p>
                      <a:pPr marL="80645">
                        <a:lnSpc>
                          <a:spcPct val="100000"/>
                        </a:lnSpc>
                        <a:spcBef>
                          <a:spcPts val="185"/>
                        </a:spcBef>
                      </a:pPr>
                      <a:r>
                        <a:rPr sz="1600" b="1" spc="10" dirty="0">
                          <a:solidFill>
                            <a:srgbClr val="FFFFFF"/>
                          </a:solidFill>
                          <a:latin typeface="Calibri"/>
                          <a:cs typeface="Calibri"/>
                        </a:rPr>
                        <a:t>gender</a:t>
                      </a:r>
                      <a:endParaRPr sz="1600" dirty="0">
                        <a:latin typeface="Calibri"/>
                        <a:cs typeface="Calibri"/>
                      </a:endParaRPr>
                    </a:p>
                  </a:txBody>
                  <a:tcPr marL="0" marR="0" marT="0" marB="0">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118745">
                        <a:lnSpc>
                          <a:spcPct val="100000"/>
                        </a:lnSpc>
                        <a:spcBef>
                          <a:spcPts val="185"/>
                        </a:spcBef>
                      </a:pPr>
                      <a:r>
                        <a:rPr sz="1600" b="1" spc="10" dirty="0">
                          <a:solidFill>
                            <a:srgbClr val="FFFFFF"/>
                          </a:solidFill>
                          <a:latin typeface="Calibri"/>
                          <a:cs typeface="Calibri"/>
                        </a:rPr>
                        <a:t>age</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R="142875" algn="r">
                        <a:lnSpc>
                          <a:spcPct val="100000"/>
                        </a:lnSpc>
                        <a:spcBef>
                          <a:spcPts val="185"/>
                        </a:spcBef>
                      </a:pPr>
                      <a:r>
                        <a:rPr sz="1600" b="1" dirty="0">
                          <a:solidFill>
                            <a:srgbClr val="FFFFFF"/>
                          </a:solidFill>
                          <a:latin typeface="Calibri"/>
                          <a:cs typeface="Calibri"/>
                        </a:rPr>
                        <a:t>salary</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3175" algn="ctr">
                        <a:lnSpc>
                          <a:spcPct val="100000"/>
                        </a:lnSpc>
                        <a:spcBef>
                          <a:spcPts val="185"/>
                        </a:spcBef>
                      </a:pPr>
                      <a:r>
                        <a:rPr sz="1600" b="1" spc="10" dirty="0">
                          <a:solidFill>
                            <a:srgbClr val="FFFFFF"/>
                          </a:solidFill>
                          <a:latin typeface="Calibri"/>
                          <a:cs typeface="Calibri"/>
                        </a:rPr>
                        <a:t>zip</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rowSpan="6">
                  <a:txBody>
                    <a:bodyPr/>
                    <a:lstStyle/>
                    <a:p>
                      <a:pPr>
                        <a:lnSpc>
                          <a:spcPct val="100000"/>
                        </a:lnSpc>
                      </a:pPr>
                      <a:endParaRPr sz="1600" dirty="0">
                        <a:latin typeface="Times New Roman"/>
                        <a:cs typeface="Times New Roman"/>
                      </a:endParaRPr>
                    </a:p>
                    <a:p>
                      <a:pPr marL="91440">
                        <a:lnSpc>
                          <a:spcPct val="100000"/>
                        </a:lnSpc>
                        <a:spcBef>
                          <a:spcPts val="645"/>
                        </a:spcBef>
                        <a:tabLst>
                          <a:tab pos="416559" algn="l"/>
                        </a:tabLst>
                      </a:pPr>
                      <a:r>
                        <a:rPr sz="1600" u="heavy" dirty="0">
                          <a:solidFill>
                            <a:srgbClr val="FFFFFF"/>
                          </a:solidFill>
                          <a:latin typeface="Times New Roman"/>
                          <a:cs typeface="Times New Roman"/>
                        </a:rPr>
                        <a:t> 	</a:t>
                      </a:r>
                      <a:endParaRPr sz="1600" dirty="0">
                        <a:latin typeface="Times New Roman"/>
                        <a:cs typeface="Times New Roman"/>
                      </a:endParaRPr>
                    </a:p>
                  </a:txBody>
                  <a:tcPr marL="0" marR="0" marT="0" marB="0">
                    <a:lnL w="10477">
                      <a:solidFill>
                        <a:srgbClr val="FFFFFF"/>
                      </a:solidFill>
                      <a:prstDash val="solid"/>
                    </a:lnL>
                    <a:lnR w="10477">
                      <a:solidFill>
                        <a:srgbClr val="FFFFFF"/>
                      </a:solidFill>
                      <a:prstDash val="solid"/>
                    </a:lnR>
                  </a:tcPr>
                </a:tc>
                <a:tc>
                  <a:txBody>
                    <a:bodyPr/>
                    <a:lstStyle/>
                    <a:p>
                      <a:pPr marL="224790">
                        <a:lnSpc>
                          <a:spcPct val="100000"/>
                        </a:lnSpc>
                        <a:spcBef>
                          <a:spcPts val="185"/>
                        </a:spcBef>
                      </a:pPr>
                      <a:r>
                        <a:rPr sz="1600" b="1" spc="10" dirty="0">
                          <a:solidFill>
                            <a:srgbClr val="FFFFFF"/>
                          </a:solidFill>
                          <a:latin typeface="Calibri"/>
                          <a:cs typeface="Calibri"/>
                        </a:rPr>
                        <a:t>salary</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130810">
                        <a:lnSpc>
                          <a:spcPct val="100000"/>
                        </a:lnSpc>
                        <a:spcBef>
                          <a:spcPts val="185"/>
                        </a:spcBef>
                      </a:pPr>
                      <a:r>
                        <a:rPr sz="1600" b="1" spc="15" dirty="0">
                          <a:solidFill>
                            <a:srgbClr val="FFFFFF"/>
                          </a:solidFill>
                          <a:latin typeface="Calibri"/>
                          <a:cs typeface="Calibri"/>
                        </a:rPr>
                        <a:t>bonus</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vMerge="1">
                  <a:txBody>
                    <a:bodyPr/>
                    <a:lstStyle/>
                    <a:p>
                      <a:endParaRPr/>
                    </a:p>
                  </a:txBody>
                  <a:tcPr marL="0" marR="0" marT="0" marB="0">
                    <a:lnL w="10477">
                      <a:solidFill>
                        <a:srgbClr val="FFFFFF"/>
                      </a:solidFill>
                      <a:prstDash val="solid"/>
                    </a:lnL>
                    <a:lnR w="20963">
                      <a:solidFill>
                        <a:srgbClr val="2E5C6B"/>
                      </a:solidFill>
                      <a:prstDash val="solid"/>
                    </a:lnR>
                    <a:lnT w="20963">
                      <a:solidFill>
                        <a:srgbClr val="2E5C6B"/>
                      </a:solidFill>
                      <a:prstDash val="solid"/>
                    </a:lnT>
                  </a:tcPr>
                </a:tc>
              </a:tr>
              <a:tr h="319779">
                <a:tc>
                  <a:txBody>
                    <a:bodyPr/>
                    <a:lstStyle/>
                    <a:p>
                      <a:endParaRPr sz="1600" dirty="0">
                        <a:latin typeface="Calibri"/>
                        <a:cs typeface="Calibri"/>
                      </a:endParaRPr>
                    </a:p>
                  </a:txBody>
                  <a:tcPr marL="0" marR="0" marT="0" marB="0">
                    <a:lnL w="20963">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M</a:t>
                      </a:r>
                      <a:endParaRPr sz="1600" dirty="0">
                        <a:latin typeface="Calibri"/>
                        <a:cs typeface="Calibri"/>
                      </a:endParaRPr>
                    </a:p>
                  </a:txBody>
                  <a:tcPr marL="0" marR="0" marT="0" marB="0">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66</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41000.0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95103</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vMerge="1">
                  <a:txBody>
                    <a:bodyPr/>
                    <a:lstStyle/>
                    <a:p>
                      <a:endParaRPr/>
                    </a:p>
                  </a:txBody>
                  <a:tcPr marL="0" marR="0" marT="0" marB="0">
                    <a:lnL w="10477">
                      <a:solidFill>
                        <a:srgbClr val="FFFFFF"/>
                      </a:solidFill>
                      <a:prstDash val="solid"/>
                    </a:lnL>
                    <a:lnR w="10477">
                      <a:solidFill>
                        <a:srgbClr val="FFFFFF"/>
                      </a:solidFill>
                      <a:prstDash val="solid"/>
                    </a:lnR>
                  </a:tcPr>
                </a:tc>
                <a:tc>
                  <a:txBody>
                    <a:bodyPr/>
                    <a:lstStyle/>
                    <a:p>
                      <a:pPr marL="44450">
                        <a:lnSpc>
                          <a:spcPct val="100000"/>
                        </a:lnSpc>
                        <a:spcBef>
                          <a:spcPts val="185"/>
                        </a:spcBef>
                      </a:pPr>
                      <a:r>
                        <a:rPr sz="1600" spc="10" dirty="0">
                          <a:solidFill>
                            <a:srgbClr val="FFFFFF"/>
                          </a:solidFill>
                          <a:latin typeface="Calibri"/>
                          <a:cs typeface="Calibri"/>
                        </a:rPr>
                        <a:t>41000.0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44450">
                        <a:lnSpc>
                          <a:spcPct val="100000"/>
                        </a:lnSpc>
                        <a:spcBef>
                          <a:spcPts val="185"/>
                        </a:spcBef>
                      </a:pPr>
                      <a:r>
                        <a:rPr sz="1600" spc="10" dirty="0">
                          <a:solidFill>
                            <a:srgbClr val="FFFFFF"/>
                          </a:solidFill>
                          <a:latin typeface="Calibri"/>
                          <a:cs typeface="Calibri"/>
                        </a:rPr>
                        <a:t>2050.0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vMerge="1">
                  <a:txBody>
                    <a:bodyPr/>
                    <a:lstStyle/>
                    <a:p>
                      <a:endParaRPr/>
                    </a:p>
                  </a:txBody>
                  <a:tcPr marL="0" marR="0" marT="0" marB="0">
                    <a:lnL w="10477">
                      <a:solidFill>
                        <a:srgbClr val="FFFFFF"/>
                      </a:solidFill>
                      <a:prstDash val="solid"/>
                    </a:lnL>
                    <a:lnR w="20963">
                      <a:solidFill>
                        <a:srgbClr val="2E5C6B"/>
                      </a:solidFill>
                      <a:prstDash val="solid"/>
                    </a:lnR>
                    <a:lnT w="20963">
                      <a:solidFill>
                        <a:srgbClr val="2E5C6B"/>
                      </a:solidFill>
                      <a:prstDash val="solid"/>
                    </a:lnT>
                  </a:tcPr>
                </a:tc>
              </a:tr>
              <a:tr h="319780">
                <a:tc>
                  <a:txBody>
                    <a:bodyPr/>
                    <a:lstStyle/>
                    <a:p>
                      <a:endParaRPr sz="1600" dirty="0">
                        <a:latin typeface="Calibri"/>
                        <a:cs typeface="Calibri"/>
                      </a:endParaRPr>
                    </a:p>
                  </a:txBody>
                  <a:tcPr marL="0" marR="0" marT="0" marB="0">
                    <a:lnL w="20963">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M</a:t>
                      </a:r>
                      <a:endParaRPr sz="1600" dirty="0">
                        <a:latin typeface="Calibri"/>
                        <a:cs typeface="Calibri"/>
                      </a:endParaRPr>
                    </a:p>
                  </a:txBody>
                  <a:tcPr marL="0" marR="0" marT="0" marB="0">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58</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76000.0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95102</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vMerge="1">
                  <a:txBody>
                    <a:bodyPr/>
                    <a:lstStyle/>
                    <a:p>
                      <a:endParaRPr/>
                    </a:p>
                  </a:txBody>
                  <a:tcPr marL="0" marR="0" marT="0" marB="0">
                    <a:lnL w="10477">
                      <a:solidFill>
                        <a:srgbClr val="FFFFFF"/>
                      </a:solidFill>
                      <a:prstDash val="solid"/>
                    </a:lnL>
                    <a:lnR w="10477">
                      <a:solidFill>
                        <a:srgbClr val="FFFFFF"/>
                      </a:solidFill>
                      <a:prstDash val="solid"/>
                    </a:lnR>
                  </a:tcPr>
                </a:tc>
                <a:tc>
                  <a:txBody>
                    <a:bodyPr/>
                    <a:lstStyle/>
                    <a:p>
                      <a:pPr marL="44450">
                        <a:lnSpc>
                          <a:spcPct val="100000"/>
                        </a:lnSpc>
                        <a:spcBef>
                          <a:spcPts val="185"/>
                        </a:spcBef>
                      </a:pPr>
                      <a:r>
                        <a:rPr sz="1600" spc="10" dirty="0">
                          <a:solidFill>
                            <a:srgbClr val="FFFFFF"/>
                          </a:solidFill>
                          <a:latin typeface="Calibri"/>
                          <a:cs typeface="Calibri"/>
                        </a:rPr>
                        <a:t>76000.0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44450">
                        <a:lnSpc>
                          <a:spcPct val="100000"/>
                        </a:lnSpc>
                        <a:spcBef>
                          <a:spcPts val="185"/>
                        </a:spcBef>
                      </a:pPr>
                      <a:r>
                        <a:rPr sz="1600" spc="10" dirty="0">
                          <a:solidFill>
                            <a:srgbClr val="FFFFFF"/>
                          </a:solidFill>
                          <a:latin typeface="Calibri"/>
                          <a:cs typeface="Calibri"/>
                        </a:rPr>
                        <a:t>7600.0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vMerge="1">
                  <a:txBody>
                    <a:bodyPr/>
                    <a:lstStyle/>
                    <a:p>
                      <a:endParaRPr/>
                    </a:p>
                  </a:txBody>
                  <a:tcPr marL="0" marR="0" marT="0" marB="0">
                    <a:lnL w="10477">
                      <a:solidFill>
                        <a:srgbClr val="FFFFFF"/>
                      </a:solidFill>
                      <a:prstDash val="solid"/>
                    </a:lnL>
                    <a:lnR w="20963">
                      <a:solidFill>
                        <a:srgbClr val="2E5C6B"/>
                      </a:solidFill>
                      <a:prstDash val="solid"/>
                    </a:lnR>
                    <a:lnT w="20963">
                      <a:solidFill>
                        <a:srgbClr val="2E5C6B"/>
                      </a:solidFill>
                      <a:prstDash val="solid"/>
                    </a:lnT>
                  </a:tcPr>
                </a:tc>
              </a:tr>
              <a:tr h="319780">
                <a:tc>
                  <a:txBody>
                    <a:bodyPr/>
                    <a:lstStyle/>
                    <a:p>
                      <a:endParaRPr sz="1600" dirty="0">
                        <a:latin typeface="Calibri"/>
                        <a:cs typeface="Calibri"/>
                      </a:endParaRPr>
                    </a:p>
                  </a:txBody>
                  <a:tcPr marL="0" marR="0" marT="0" marB="0">
                    <a:lnL w="20963">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F</a:t>
                      </a:r>
                      <a:endParaRPr sz="1600" dirty="0">
                        <a:latin typeface="Calibri"/>
                        <a:cs typeface="Calibri"/>
                      </a:endParaRPr>
                    </a:p>
                  </a:txBody>
                  <a:tcPr marL="0" marR="0" marT="0" marB="0">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40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95000.0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95102</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vMerge="1">
                  <a:txBody>
                    <a:bodyPr/>
                    <a:lstStyle/>
                    <a:p>
                      <a:endParaRPr/>
                    </a:p>
                  </a:txBody>
                  <a:tcPr marL="0" marR="0" marT="0" marB="0">
                    <a:lnL w="10477">
                      <a:solidFill>
                        <a:srgbClr val="FFFFFF"/>
                      </a:solidFill>
                      <a:prstDash val="solid"/>
                    </a:lnL>
                    <a:lnR w="10477">
                      <a:solidFill>
                        <a:srgbClr val="FFFFFF"/>
                      </a:solidFill>
                      <a:prstDash val="solid"/>
                    </a:lnR>
                  </a:tcPr>
                </a:tc>
                <a:tc>
                  <a:txBody>
                    <a:bodyPr/>
                    <a:lstStyle/>
                    <a:p>
                      <a:pPr marL="44450">
                        <a:lnSpc>
                          <a:spcPct val="100000"/>
                        </a:lnSpc>
                        <a:spcBef>
                          <a:spcPts val="185"/>
                        </a:spcBef>
                      </a:pPr>
                      <a:r>
                        <a:rPr sz="1600" spc="10" dirty="0">
                          <a:solidFill>
                            <a:srgbClr val="FFFFFF"/>
                          </a:solidFill>
                          <a:latin typeface="Calibri"/>
                          <a:cs typeface="Calibri"/>
                        </a:rPr>
                        <a:t>95000.0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44450">
                        <a:lnSpc>
                          <a:spcPct val="100000"/>
                        </a:lnSpc>
                        <a:spcBef>
                          <a:spcPts val="185"/>
                        </a:spcBef>
                      </a:pPr>
                      <a:r>
                        <a:rPr sz="1600" spc="10" dirty="0">
                          <a:solidFill>
                            <a:srgbClr val="FFFFFF"/>
                          </a:solidFill>
                          <a:latin typeface="Calibri"/>
                          <a:cs typeface="Calibri"/>
                        </a:rPr>
                        <a:t>9500.0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vMerge="1">
                  <a:txBody>
                    <a:bodyPr/>
                    <a:lstStyle/>
                    <a:p>
                      <a:endParaRPr/>
                    </a:p>
                  </a:txBody>
                  <a:tcPr marL="0" marR="0" marT="0" marB="0">
                    <a:lnL w="10477">
                      <a:solidFill>
                        <a:srgbClr val="FFFFFF"/>
                      </a:solidFill>
                      <a:prstDash val="solid"/>
                    </a:lnL>
                    <a:lnR w="20963">
                      <a:solidFill>
                        <a:srgbClr val="2E5C6B"/>
                      </a:solidFill>
                      <a:prstDash val="solid"/>
                    </a:lnR>
                    <a:lnT w="20963">
                      <a:solidFill>
                        <a:srgbClr val="2E5C6B"/>
                      </a:solidFill>
                      <a:prstDash val="solid"/>
                    </a:lnT>
                  </a:tcPr>
                </a:tc>
              </a:tr>
              <a:tr h="319780">
                <a:tc>
                  <a:txBody>
                    <a:bodyPr/>
                    <a:lstStyle/>
                    <a:p>
                      <a:endParaRPr sz="1600" dirty="0">
                        <a:latin typeface="Calibri"/>
                        <a:cs typeface="Calibri"/>
                      </a:endParaRPr>
                    </a:p>
                  </a:txBody>
                  <a:tcPr marL="0" marR="0" marT="0" marB="0">
                    <a:lnL w="20963">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M</a:t>
                      </a:r>
                      <a:endParaRPr sz="1600" dirty="0">
                        <a:latin typeface="Calibri"/>
                        <a:cs typeface="Calibri"/>
                      </a:endParaRPr>
                    </a:p>
                  </a:txBody>
                  <a:tcPr marL="0" marR="0" marT="0" marB="0">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45</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20000.0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95105</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vMerge="1">
                  <a:txBody>
                    <a:bodyPr/>
                    <a:lstStyle/>
                    <a:p>
                      <a:endParaRPr/>
                    </a:p>
                  </a:txBody>
                  <a:tcPr marL="0" marR="0" marT="0" marB="0">
                    <a:lnL w="10477">
                      <a:solidFill>
                        <a:srgbClr val="FFFFFF"/>
                      </a:solidFill>
                      <a:prstDash val="solid"/>
                    </a:lnL>
                    <a:lnR w="10477">
                      <a:solidFill>
                        <a:srgbClr val="FFFFFF"/>
                      </a:solidFill>
                      <a:prstDash val="solid"/>
                    </a:lnR>
                  </a:tcPr>
                </a:tc>
                <a:tc>
                  <a:txBody>
                    <a:bodyPr/>
                    <a:lstStyle/>
                    <a:p>
                      <a:pPr marL="44450">
                        <a:lnSpc>
                          <a:spcPct val="100000"/>
                        </a:lnSpc>
                        <a:spcBef>
                          <a:spcPts val="185"/>
                        </a:spcBef>
                      </a:pPr>
                      <a:r>
                        <a:rPr sz="1600" spc="10" dirty="0">
                          <a:solidFill>
                            <a:srgbClr val="FFFFFF"/>
                          </a:solidFill>
                          <a:latin typeface="Calibri"/>
                          <a:cs typeface="Calibri"/>
                        </a:rPr>
                        <a:t>20000.0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a:txBody>
                    <a:bodyPr/>
                    <a:lstStyle/>
                    <a:p>
                      <a:pPr marL="44450">
                        <a:lnSpc>
                          <a:spcPct val="100000"/>
                        </a:lnSpc>
                        <a:spcBef>
                          <a:spcPts val="185"/>
                        </a:spcBef>
                      </a:pPr>
                      <a:r>
                        <a:rPr sz="1600" spc="10" dirty="0">
                          <a:solidFill>
                            <a:srgbClr val="FFFFFF"/>
                          </a:solidFill>
                          <a:latin typeface="Calibri"/>
                          <a:cs typeface="Calibri"/>
                        </a:rPr>
                        <a:t>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lnB w="10482">
                      <a:solidFill>
                        <a:srgbClr val="FFFFFF"/>
                      </a:solidFill>
                      <a:prstDash val="solid"/>
                    </a:lnB>
                    <a:solidFill>
                      <a:srgbClr val="0070C0"/>
                    </a:solidFill>
                  </a:tcPr>
                </a:tc>
                <a:tc vMerge="1">
                  <a:txBody>
                    <a:bodyPr/>
                    <a:lstStyle/>
                    <a:p>
                      <a:endParaRPr/>
                    </a:p>
                  </a:txBody>
                  <a:tcPr marL="0" marR="0" marT="0" marB="0">
                    <a:lnL w="10477">
                      <a:solidFill>
                        <a:srgbClr val="FFFFFF"/>
                      </a:solidFill>
                      <a:prstDash val="solid"/>
                    </a:lnL>
                    <a:lnR w="20963">
                      <a:solidFill>
                        <a:srgbClr val="2E5C6B"/>
                      </a:solidFill>
                      <a:prstDash val="solid"/>
                    </a:lnR>
                    <a:lnT w="20963">
                      <a:solidFill>
                        <a:srgbClr val="2E5C6B"/>
                      </a:solidFill>
                      <a:prstDash val="solid"/>
                    </a:lnT>
                  </a:tcPr>
                </a:tc>
              </a:tr>
              <a:tr h="319779">
                <a:tc>
                  <a:txBody>
                    <a:bodyPr/>
                    <a:lstStyle/>
                    <a:p>
                      <a:endParaRPr sz="1600" dirty="0">
                        <a:latin typeface="Calibri"/>
                        <a:cs typeface="Calibri"/>
                      </a:endParaRPr>
                    </a:p>
                  </a:txBody>
                  <a:tcPr marL="0" marR="0" marT="0" marB="0">
                    <a:lnL w="20963">
                      <a:solidFill>
                        <a:srgbClr val="2E5C6B"/>
                      </a:solidFill>
                      <a:prstDash val="solid"/>
                    </a:lnL>
                  </a:tcPr>
                </a:tc>
                <a:tc>
                  <a:txBody>
                    <a:bodyPr/>
                    <a:lstStyle/>
                    <a:p>
                      <a:pPr marL="50165">
                        <a:lnSpc>
                          <a:spcPct val="100000"/>
                        </a:lnSpc>
                        <a:spcBef>
                          <a:spcPts val="185"/>
                        </a:spcBef>
                      </a:pPr>
                      <a:r>
                        <a:rPr sz="1600" dirty="0">
                          <a:solidFill>
                            <a:srgbClr val="FFFFFF"/>
                          </a:solidFill>
                          <a:latin typeface="Calibri"/>
                          <a:cs typeface="Calibri"/>
                        </a:rPr>
                        <a:t>F</a:t>
                      </a:r>
                      <a:endParaRPr sz="1600" dirty="0">
                        <a:latin typeface="Calibri"/>
                        <a:cs typeface="Calibri"/>
                      </a:endParaRPr>
                    </a:p>
                  </a:txBody>
                  <a:tcPr marL="0" marR="0" marT="0" marB="0">
                    <a:lnR w="10477">
                      <a:solidFill>
                        <a:srgbClr val="FFFFFF"/>
                      </a:solidFill>
                      <a:prstDash val="solid"/>
                    </a:lnR>
                    <a:lnT w="10482">
                      <a:solidFill>
                        <a:srgbClr val="FFFFFF"/>
                      </a:solidFill>
                      <a:prstDash val="solid"/>
                    </a:lnT>
                    <a:solidFill>
                      <a:srgbClr val="0070C0"/>
                    </a:solidFill>
                  </a:tcPr>
                </a:tc>
                <a:tc>
                  <a:txBody>
                    <a:bodyPr/>
                    <a:lstStyle/>
                    <a:p>
                      <a:pPr marL="44450">
                        <a:lnSpc>
                          <a:spcPct val="100000"/>
                        </a:lnSpc>
                        <a:spcBef>
                          <a:spcPts val="185"/>
                        </a:spcBef>
                      </a:pPr>
                      <a:r>
                        <a:rPr sz="1600" spc="15" dirty="0">
                          <a:solidFill>
                            <a:srgbClr val="FFFFFF"/>
                          </a:solidFill>
                          <a:latin typeface="Calibri"/>
                          <a:cs typeface="Calibri"/>
                        </a:rPr>
                        <a:t>28</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solidFill>
                      <a:srgbClr val="0070C0"/>
                    </a:solidFill>
                  </a:tcPr>
                </a:tc>
                <a:tc>
                  <a:txBody>
                    <a:bodyPr/>
                    <a:lstStyle/>
                    <a:p>
                      <a:pPr marR="158750" algn="r">
                        <a:lnSpc>
                          <a:spcPct val="100000"/>
                        </a:lnSpc>
                        <a:spcBef>
                          <a:spcPts val="185"/>
                        </a:spcBef>
                      </a:pPr>
                      <a:r>
                        <a:rPr sz="1600" dirty="0">
                          <a:solidFill>
                            <a:srgbClr val="FFFFFF"/>
                          </a:solidFill>
                          <a:latin typeface="Calibri"/>
                          <a:cs typeface="Calibri"/>
                        </a:rPr>
                        <a:t>55000.0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solidFill>
                      <a:srgbClr val="0070C0"/>
                    </a:solidFill>
                  </a:tcPr>
                </a:tc>
                <a:tc>
                  <a:txBody>
                    <a:bodyPr/>
                    <a:lstStyle/>
                    <a:p>
                      <a:pPr marR="53975" algn="ctr">
                        <a:lnSpc>
                          <a:spcPct val="100000"/>
                        </a:lnSpc>
                        <a:spcBef>
                          <a:spcPts val="185"/>
                        </a:spcBef>
                      </a:pPr>
                      <a:r>
                        <a:rPr sz="1600" spc="15" dirty="0">
                          <a:solidFill>
                            <a:srgbClr val="FFFFFF"/>
                          </a:solidFill>
                          <a:latin typeface="Calibri"/>
                          <a:cs typeface="Calibri"/>
                        </a:rPr>
                        <a:t>95103</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solidFill>
                      <a:srgbClr val="0070C0"/>
                    </a:solidFill>
                  </a:tcPr>
                </a:tc>
                <a:tc vMerge="1">
                  <a:txBody>
                    <a:bodyPr/>
                    <a:lstStyle/>
                    <a:p>
                      <a:endParaRPr/>
                    </a:p>
                  </a:txBody>
                  <a:tcPr marL="0" marR="0" marT="0" marB="0">
                    <a:lnL w="10477">
                      <a:solidFill>
                        <a:srgbClr val="FFFFFF"/>
                      </a:solidFill>
                      <a:prstDash val="solid"/>
                    </a:lnL>
                    <a:lnR w="10477">
                      <a:solidFill>
                        <a:srgbClr val="FFFFFF"/>
                      </a:solidFill>
                      <a:prstDash val="solid"/>
                    </a:lnR>
                  </a:tcPr>
                </a:tc>
                <a:tc>
                  <a:txBody>
                    <a:bodyPr/>
                    <a:lstStyle/>
                    <a:p>
                      <a:pPr marL="44450">
                        <a:lnSpc>
                          <a:spcPct val="100000"/>
                        </a:lnSpc>
                        <a:spcBef>
                          <a:spcPts val="185"/>
                        </a:spcBef>
                      </a:pPr>
                      <a:r>
                        <a:rPr sz="1600" spc="10" dirty="0">
                          <a:solidFill>
                            <a:srgbClr val="FFFFFF"/>
                          </a:solidFill>
                          <a:latin typeface="Calibri"/>
                          <a:cs typeface="Calibri"/>
                        </a:rPr>
                        <a:t>55000.00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solidFill>
                      <a:srgbClr val="0070C0"/>
                    </a:solidFill>
                  </a:tcPr>
                </a:tc>
                <a:tc>
                  <a:txBody>
                    <a:bodyPr/>
                    <a:lstStyle/>
                    <a:p>
                      <a:pPr marL="44450">
                        <a:lnSpc>
                          <a:spcPct val="100000"/>
                        </a:lnSpc>
                        <a:spcBef>
                          <a:spcPts val="185"/>
                        </a:spcBef>
                      </a:pPr>
                      <a:r>
                        <a:rPr sz="1600" spc="10" dirty="0">
                          <a:solidFill>
                            <a:srgbClr val="FFFFFF"/>
                          </a:solidFill>
                          <a:latin typeface="Calibri"/>
                          <a:cs typeface="Calibri"/>
                        </a:rPr>
                        <a:t>2750.0</a:t>
                      </a:r>
                      <a:endParaRPr sz="1600" dirty="0">
                        <a:latin typeface="Calibri"/>
                        <a:cs typeface="Calibri"/>
                      </a:endParaRPr>
                    </a:p>
                  </a:txBody>
                  <a:tcPr marL="0" marR="0" marT="0" marB="0">
                    <a:lnL w="10477">
                      <a:solidFill>
                        <a:srgbClr val="FFFFFF"/>
                      </a:solidFill>
                      <a:prstDash val="solid"/>
                    </a:lnL>
                    <a:lnR w="10477">
                      <a:solidFill>
                        <a:srgbClr val="FFFFFF"/>
                      </a:solidFill>
                      <a:prstDash val="solid"/>
                    </a:lnR>
                    <a:lnT w="10482">
                      <a:solidFill>
                        <a:srgbClr val="FFFFFF"/>
                      </a:solidFill>
                      <a:prstDash val="solid"/>
                    </a:lnT>
                    <a:solidFill>
                      <a:srgbClr val="0070C0"/>
                    </a:solidFill>
                  </a:tcPr>
                </a:tc>
                <a:tc vMerge="1">
                  <a:txBody>
                    <a:bodyPr/>
                    <a:lstStyle/>
                    <a:p>
                      <a:endParaRPr/>
                    </a:p>
                  </a:txBody>
                  <a:tcPr marL="0" marR="0" marT="0" marB="0">
                    <a:lnL w="10477">
                      <a:solidFill>
                        <a:srgbClr val="FFFFFF"/>
                      </a:solidFill>
                      <a:prstDash val="solid"/>
                    </a:lnL>
                    <a:lnR w="20963">
                      <a:solidFill>
                        <a:srgbClr val="2E5C6B"/>
                      </a:solidFill>
                      <a:prstDash val="solid"/>
                    </a:lnR>
                    <a:lnT w="20963">
                      <a:solidFill>
                        <a:srgbClr val="2E5C6B"/>
                      </a:solidFill>
                      <a:prstDash val="solid"/>
                    </a:lnT>
                  </a:tcPr>
                </a:tc>
              </a:tr>
              <a:tr h="2206261">
                <a:tc gridSpan="9">
                  <a:txBody>
                    <a:bodyPr/>
                    <a:lstStyle/>
                    <a:p>
                      <a:pPr marR="600075" algn="ctr">
                        <a:lnSpc>
                          <a:spcPts val="1180"/>
                        </a:lnSpc>
                      </a:pPr>
                      <a:endParaRPr lang="en-US" sz="1600" i="1" spc="0" dirty="0" smtClean="0">
                        <a:latin typeface="Times New Roman"/>
                        <a:cs typeface="Times New Roman"/>
                      </a:endParaRPr>
                    </a:p>
                    <a:p>
                      <a:pPr marR="600075" algn="ctr">
                        <a:lnSpc>
                          <a:spcPts val="1180"/>
                        </a:lnSpc>
                      </a:pPr>
                      <a:r>
                        <a:rPr sz="1600" i="1" spc="-10" dirty="0" smtClean="0">
                          <a:latin typeface="Courier New"/>
                          <a:cs typeface="Courier New"/>
                        </a:rPr>
                        <a:t>bonuses </a:t>
                      </a:r>
                      <a:r>
                        <a:rPr sz="1600" i="1" spc="-10" dirty="0">
                          <a:latin typeface="Courier New"/>
                          <a:cs typeface="Courier New"/>
                        </a:rPr>
                        <a:t>= FOREACH salaries GENERATE salary</a:t>
                      </a:r>
                      <a:r>
                        <a:rPr sz="1600" i="1" spc="-10" dirty="0" smtClean="0">
                          <a:latin typeface="Courier New"/>
                          <a:cs typeface="Courier New"/>
                        </a:rPr>
                        <a:t>,(</a:t>
                      </a:r>
                      <a:r>
                        <a:rPr sz="1600" b="1" i="1" spc="-10" dirty="0" smtClean="0">
                          <a:latin typeface="Courier New"/>
                          <a:cs typeface="Courier New"/>
                        </a:rPr>
                        <a:t>CASE</a:t>
                      </a:r>
                      <a:r>
                        <a:rPr lang="en-US" sz="1600" b="0" i="1" spc="0" baseline="0" dirty="0" smtClean="0">
                          <a:latin typeface="Courier New"/>
                          <a:cs typeface="Courier New"/>
                        </a:rPr>
                        <a:t> </a:t>
                      </a:r>
                      <a:r>
                        <a:rPr sz="1600" b="1" i="1" spc="-10" dirty="0" smtClean="0">
                          <a:latin typeface="Courier New"/>
                          <a:cs typeface="Courier New"/>
                        </a:rPr>
                        <a:t>WHEN </a:t>
                      </a:r>
                      <a:r>
                        <a:rPr sz="1600" i="1" spc="-10" dirty="0">
                          <a:latin typeface="Courier New"/>
                          <a:cs typeface="Courier New"/>
                        </a:rPr>
                        <a:t>salary &gt;= </a:t>
                      </a:r>
                      <a:endParaRPr lang="en-US" sz="1600" i="1" spc="-10" dirty="0" smtClean="0">
                        <a:latin typeface="Courier New"/>
                        <a:cs typeface="Courier New"/>
                      </a:endParaRPr>
                    </a:p>
                    <a:p>
                      <a:pPr marR="600075" algn="ctr">
                        <a:lnSpc>
                          <a:spcPts val="1180"/>
                        </a:lnSpc>
                      </a:pPr>
                      <a:endParaRPr lang="en-US" sz="1600" i="1" spc="-10" dirty="0" smtClean="0">
                        <a:latin typeface="Courier New"/>
                        <a:cs typeface="Courier New"/>
                      </a:endParaRPr>
                    </a:p>
                    <a:p>
                      <a:pPr marR="600075" algn="ctr">
                        <a:lnSpc>
                          <a:spcPts val="1180"/>
                        </a:lnSpc>
                      </a:pPr>
                      <a:r>
                        <a:rPr sz="1600" i="1" spc="-10" dirty="0" smtClean="0">
                          <a:latin typeface="Courier New"/>
                          <a:cs typeface="Courier New"/>
                        </a:rPr>
                        <a:t>70000.00 </a:t>
                      </a:r>
                      <a:r>
                        <a:rPr sz="1600" b="1" i="1" spc="-10" dirty="0">
                          <a:latin typeface="Courier New"/>
                          <a:cs typeface="Courier New"/>
                        </a:rPr>
                        <a:t>THEN </a:t>
                      </a:r>
                      <a:r>
                        <a:rPr sz="1600" i="1" spc="-10" dirty="0">
                          <a:latin typeface="Courier New"/>
                          <a:cs typeface="Courier New"/>
                        </a:rPr>
                        <a:t>salary *</a:t>
                      </a:r>
                      <a:r>
                        <a:rPr sz="1600" i="1" spc="245" dirty="0">
                          <a:latin typeface="Courier New"/>
                          <a:cs typeface="Courier New"/>
                        </a:rPr>
                        <a:t> </a:t>
                      </a:r>
                      <a:r>
                        <a:rPr sz="1600" i="1" spc="-10" dirty="0" smtClean="0">
                          <a:latin typeface="Courier New"/>
                          <a:cs typeface="Courier New"/>
                        </a:rPr>
                        <a:t>0.10</a:t>
                      </a:r>
                      <a:r>
                        <a:rPr lang="en-US" sz="1600" i="1" spc="0" baseline="0" dirty="0" smtClean="0">
                          <a:latin typeface="Courier New"/>
                          <a:cs typeface="Courier New"/>
                        </a:rPr>
                        <a:t> </a:t>
                      </a:r>
                      <a:r>
                        <a:rPr sz="1600" b="1" i="1" spc="-10" dirty="0" smtClean="0">
                          <a:latin typeface="Courier New"/>
                          <a:cs typeface="Courier New"/>
                        </a:rPr>
                        <a:t>WHEN </a:t>
                      </a:r>
                      <a:r>
                        <a:rPr sz="1600" i="1" spc="-10" dirty="0">
                          <a:latin typeface="Courier New"/>
                          <a:cs typeface="Courier New"/>
                        </a:rPr>
                        <a:t>salary &lt;</a:t>
                      </a:r>
                      <a:r>
                        <a:rPr sz="1600" i="1" spc="60" dirty="0">
                          <a:latin typeface="Courier New"/>
                          <a:cs typeface="Courier New"/>
                        </a:rPr>
                        <a:t> </a:t>
                      </a:r>
                      <a:r>
                        <a:rPr sz="1600" i="1" spc="-10" dirty="0" smtClean="0">
                          <a:latin typeface="Courier New"/>
                          <a:cs typeface="Courier New"/>
                        </a:rPr>
                        <a:t>70000.00</a:t>
                      </a:r>
                      <a:r>
                        <a:rPr lang="en-US" sz="1600" i="1" spc="0" baseline="0" dirty="0" smtClean="0">
                          <a:latin typeface="Courier New"/>
                          <a:cs typeface="Courier New"/>
                        </a:rPr>
                        <a:t> </a:t>
                      </a:r>
                      <a:r>
                        <a:rPr sz="1600" i="1" spc="-10" dirty="0" smtClean="0">
                          <a:latin typeface="Courier New"/>
                          <a:cs typeface="Courier New"/>
                        </a:rPr>
                        <a:t>AND </a:t>
                      </a:r>
                      <a:r>
                        <a:rPr sz="1600" i="1" spc="-10" dirty="0">
                          <a:latin typeface="Courier New"/>
                          <a:cs typeface="Courier New"/>
                        </a:rPr>
                        <a:t>salary &gt;= </a:t>
                      </a:r>
                      <a:endParaRPr lang="en-US" sz="1600" i="1" spc="-10" dirty="0" smtClean="0">
                        <a:latin typeface="Courier New"/>
                        <a:cs typeface="Courier New"/>
                      </a:endParaRPr>
                    </a:p>
                    <a:p>
                      <a:pPr marR="600075" algn="ctr">
                        <a:lnSpc>
                          <a:spcPts val="1180"/>
                        </a:lnSpc>
                      </a:pPr>
                      <a:endParaRPr lang="en-US" sz="1600" i="1" spc="-10" dirty="0" smtClean="0">
                        <a:latin typeface="Courier New"/>
                        <a:cs typeface="Courier New"/>
                      </a:endParaRPr>
                    </a:p>
                    <a:p>
                      <a:pPr marR="600075" algn="ctr">
                        <a:lnSpc>
                          <a:spcPts val="1180"/>
                        </a:lnSpc>
                      </a:pPr>
                      <a:r>
                        <a:rPr sz="1600" i="1" spc="-10" dirty="0" smtClean="0">
                          <a:latin typeface="Courier New"/>
                          <a:cs typeface="Courier New"/>
                        </a:rPr>
                        <a:t>30000.0 </a:t>
                      </a:r>
                      <a:r>
                        <a:rPr sz="1600" b="1" i="1" spc="-10" dirty="0">
                          <a:latin typeface="Courier New"/>
                          <a:cs typeface="Courier New"/>
                        </a:rPr>
                        <a:t>THEN </a:t>
                      </a:r>
                      <a:r>
                        <a:rPr sz="1600" i="1" spc="-10" dirty="0">
                          <a:latin typeface="Courier New"/>
                          <a:cs typeface="Courier New"/>
                        </a:rPr>
                        <a:t>salary *</a:t>
                      </a:r>
                      <a:r>
                        <a:rPr sz="1600" i="1" spc="240" dirty="0">
                          <a:latin typeface="Courier New"/>
                          <a:cs typeface="Courier New"/>
                        </a:rPr>
                        <a:t> </a:t>
                      </a:r>
                      <a:r>
                        <a:rPr sz="1600" i="1" spc="-10" dirty="0" smtClean="0">
                          <a:latin typeface="Courier New"/>
                          <a:cs typeface="Courier New"/>
                        </a:rPr>
                        <a:t>0.05</a:t>
                      </a:r>
                      <a:r>
                        <a:rPr lang="en-US" sz="1600" i="1" spc="0" baseline="0" dirty="0" smtClean="0">
                          <a:latin typeface="Courier New"/>
                          <a:cs typeface="Courier New"/>
                        </a:rPr>
                        <a:t> </a:t>
                      </a:r>
                      <a:r>
                        <a:rPr sz="1600" b="1" i="1" spc="-10" dirty="0" smtClean="0">
                          <a:latin typeface="Courier New"/>
                          <a:cs typeface="Courier New"/>
                        </a:rPr>
                        <a:t>WHEN </a:t>
                      </a:r>
                      <a:r>
                        <a:rPr sz="1600" i="1" spc="-10" dirty="0">
                          <a:latin typeface="Courier New"/>
                          <a:cs typeface="Courier New"/>
                        </a:rPr>
                        <a:t>salary &lt; 30000.0 </a:t>
                      </a:r>
                      <a:r>
                        <a:rPr sz="1600" b="1" i="1" spc="-10" dirty="0">
                          <a:latin typeface="Courier New"/>
                          <a:cs typeface="Courier New"/>
                        </a:rPr>
                        <a:t>THEN</a:t>
                      </a:r>
                      <a:r>
                        <a:rPr sz="1600" b="1" i="1" spc="145" dirty="0">
                          <a:latin typeface="Courier New"/>
                          <a:cs typeface="Courier New"/>
                        </a:rPr>
                        <a:t> </a:t>
                      </a:r>
                      <a:r>
                        <a:rPr sz="1600" i="1" spc="-10" dirty="0" smtClean="0">
                          <a:latin typeface="Courier New"/>
                          <a:cs typeface="Courier New"/>
                        </a:rPr>
                        <a:t>0.0</a:t>
                      </a:r>
                      <a:r>
                        <a:rPr lang="en-US" sz="1600" i="1" spc="0" baseline="0" dirty="0" smtClean="0">
                          <a:latin typeface="Courier New"/>
                          <a:cs typeface="Courier New"/>
                        </a:rPr>
                        <a:t> </a:t>
                      </a:r>
                      <a:r>
                        <a:rPr sz="1600" b="1" i="1" spc="-10" dirty="0" smtClean="0">
                          <a:latin typeface="Courier New"/>
                          <a:cs typeface="Courier New"/>
                        </a:rPr>
                        <a:t>END</a:t>
                      </a:r>
                      <a:r>
                        <a:rPr sz="1600" i="1" spc="-10" dirty="0">
                          <a:latin typeface="Courier New"/>
                          <a:cs typeface="Courier New"/>
                        </a:rPr>
                        <a:t>) AS</a:t>
                      </a:r>
                      <a:r>
                        <a:rPr sz="1600" i="1" dirty="0">
                          <a:latin typeface="Courier New"/>
                          <a:cs typeface="Courier New"/>
                        </a:rPr>
                        <a:t> </a:t>
                      </a:r>
                      <a:endParaRPr lang="en-US" sz="1600" i="1" dirty="0" smtClean="0">
                        <a:latin typeface="Courier New"/>
                        <a:cs typeface="Courier New"/>
                      </a:endParaRPr>
                    </a:p>
                    <a:p>
                      <a:pPr marR="600075" algn="ctr">
                        <a:lnSpc>
                          <a:spcPts val="1180"/>
                        </a:lnSpc>
                      </a:pPr>
                      <a:endParaRPr lang="en-US" sz="1600" i="1" spc="-10" dirty="0" smtClean="0">
                        <a:latin typeface="Courier New"/>
                        <a:cs typeface="Courier New"/>
                      </a:endParaRPr>
                    </a:p>
                    <a:p>
                      <a:pPr marR="600075" algn="ctr">
                        <a:lnSpc>
                          <a:spcPts val="1180"/>
                        </a:lnSpc>
                      </a:pPr>
                      <a:r>
                        <a:rPr sz="1600" i="1" spc="-10" dirty="0" smtClean="0">
                          <a:latin typeface="Courier New"/>
                          <a:cs typeface="Courier New"/>
                        </a:rPr>
                        <a:t>bonus</a:t>
                      </a:r>
                      <a:r>
                        <a:rPr sz="1600" i="1" spc="-10" dirty="0">
                          <a:latin typeface="Courier New"/>
                          <a:cs typeface="Courier New"/>
                        </a:rPr>
                        <a:t>;</a:t>
                      </a:r>
                      <a:endParaRPr sz="1600" i="1" dirty="0">
                        <a:latin typeface="Courier New"/>
                        <a:cs typeface="Courier New"/>
                      </a:endParaRPr>
                    </a:p>
                  </a:txBody>
                  <a:tcPr marL="0" marR="0" marT="0" marB="0">
                    <a:lnL w="20963">
                      <a:solidFill>
                        <a:srgbClr val="2E5C6B"/>
                      </a:solidFill>
                      <a:prstDash val="solid"/>
                    </a:lnL>
                    <a:lnR w="20963">
                      <a:solidFill>
                        <a:srgbClr val="2E5C6B"/>
                      </a:solidFill>
                      <a:prstDash val="solid"/>
                    </a:lnR>
                    <a:lnB w="20963">
                      <a:solidFill>
                        <a:srgbClr val="2E5C6B"/>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Tree>
    <p:extLst>
      <p:ext uri="{BB962C8B-B14F-4D97-AF65-F5344CB8AC3E}">
        <p14:creationId xmlns:p14="http://schemas.microsoft.com/office/powerpoint/2010/main" xmlns="" val="66602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Module Outline  </a:t>
            </a:r>
            <a:endParaRPr lang="en-US" dirty="0"/>
          </a:p>
        </p:txBody>
      </p:sp>
      <p:sp>
        <p:nvSpPr>
          <p:cNvPr id="3" name="Content Placeholder 2"/>
          <p:cNvSpPr>
            <a:spLocks noGrp="1"/>
          </p:cNvSpPr>
          <p:nvPr>
            <p:ph sz="quarter" idx="10"/>
          </p:nvPr>
        </p:nvSpPr>
        <p:spPr>
          <a:xfrm>
            <a:off x="228600" y="1143000"/>
            <a:ext cx="8497887" cy="3196515"/>
          </a:xfrm>
        </p:spPr>
        <p:txBody>
          <a:bodyPr/>
          <a:lstStyle/>
          <a:p>
            <a:pPr marL="457200" lvl="3">
              <a:buFont typeface="Arial" pitchFamily="34" charset="0"/>
              <a:buChar char="•"/>
            </a:pPr>
            <a:r>
              <a:rPr lang="en-US" altLang="en-US" sz="2000" dirty="0" smtClean="0"/>
              <a:t>Grouping Records using GROUP  BY and GROUP ALL Statements</a:t>
            </a:r>
          </a:p>
          <a:p>
            <a:pPr marL="457200" lvl="3">
              <a:buFont typeface="Arial" pitchFamily="34" charset="0"/>
              <a:buChar char="•"/>
            </a:pPr>
            <a:r>
              <a:rPr lang="en-US" altLang="en-US" sz="2000" dirty="0" smtClean="0"/>
              <a:t>Extracting specific column using FOREACH Operator </a:t>
            </a:r>
          </a:p>
          <a:p>
            <a:pPr marL="457200" lvl="3">
              <a:buFont typeface="Arial" pitchFamily="34" charset="0"/>
              <a:buChar char="•"/>
            </a:pPr>
            <a:r>
              <a:rPr lang="en-US" altLang="en-US" sz="2000" dirty="0" smtClean="0"/>
              <a:t>Specifying ranges in FOREACH Operator</a:t>
            </a:r>
          </a:p>
          <a:p>
            <a:pPr marL="457200" lvl="3">
              <a:buFont typeface="Arial" pitchFamily="34" charset="0"/>
              <a:buChar char="•"/>
            </a:pPr>
            <a:r>
              <a:rPr lang="en-US" altLang="en-US" sz="2000" dirty="0" smtClean="0"/>
              <a:t>Generating new Fields in Pig Latin with FOREACH</a:t>
            </a:r>
          </a:p>
          <a:p>
            <a:pPr marL="457200" lvl="3">
              <a:buFont typeface="Arial" pitchFamily="34" charset="0"/>
              <a:buChar char="•"/>
            </a:pPr>
            <a:r>
              <a:rPr lang="en-US" altLang="en-US" sz="2000" dirty="0" smtClean="0"/>
              <a:t>Performing Nested FOREACH </a:t>
            </a:r>
          </a:p>
          <a:p>
            <a:pPr marL="457200" lvl="3">
              <a:buFont typeface="Arial" pitchFamily="34" charset="0"/>
              <a:buChar char="•"/>
            </a:pPr>
            <a:r>
              <a:rPr lang="en-US" altLang="en-US" sz="2000" dirty="0" smtClean="0"/>
              <a:t>Use of FLATTEN Operator</a:t>
            </a:r>
          </a:p>
          <a:p>
            <a:pPr marL="457200" lvl="3">
              <a:buFont typeface="Arial" pitchFamily="34" charset="0"/>
              <a:buChar char="•"/>
            </a:pPr>
            <a:r>
              <a:rPr lang="en-US" altLang="en-US" sz="2000" dirty="0" smtClean="0"/>
              <a:t>Filtering Data using FILTER Operator</a:t>
            </a:r>
          </a:p>
          <a:p>
            <a:pPr marL="457200" lvl="3">
              <a:buFont typeface="Arial" pitchFamily="34" charset="0"/>
              <a:buChar char="•"/>
            </a:pPr>
            <a:r>
              <a:rPr lang="en-US" altLang="en-US" sz="2000" dirty="0" smtClean="0"/>
              <a:t>Removing Duplicate Data using DISTINCT Operator </a:t>
            </a:r>
          </a:p>
          <a:p>
            <a:pPr marL="457200" lvl="3">
              <a:buFont typeface="Arial" pitchFamily="34" charset="0"/>
              <a:buChar char="•"/>
            </a:pPr>
            <a:r>
              <a:rPr lang="en-US" altLang="en-US" sz="2000" dirty="0" smtClean="0"/>
              <a:t>Splitting Data using CASE Operator</a:t>
            </a:r>
          </a:p>
          <a:p>
            <a:pPr marL="457200" lvl="3">
              <a:buFont typeface="Arial" pitchFamily="34" charset="0"/>
              <a:buChar char="•"/>
            </a:pPr>
            <a:r>
              <a:rPr lang="en-US" altLang="en-US" sz="2000" dirty="0" smtClean="0"/>
              <a:t>Limiting Results Using LIMIT Operator </a:t>
            </a:r>
          </a:p>
          <a:p>
            <a:pPr marL="457200" lvl="3">
              <a:buFont typeface="Arial" pitchFamily="34" charset="0"/>
              <a:buChar char="•"/>
            </a:pPr>
            <a:r>
              <a:rPr lang="en-US" altLang="en-US" sz="2000" dirty="0" smtClean="0"/>
              <a:t>Performing Parallel Features to set number of Reducer </a:t>
            </a:r>
          </a:p>
          <a:p>
            <a:pPr lvl="3">
              <a:buFont typeface="Arial" pitchFamily="34" charset="0"/>
              <a:buChar char="•"/>
            </a:pPr>
            <a:endParaRPr lang="en-US" altLang="en-US" sz="1800" dirty="0" smtClean="0"/>
          </a:p>
          <a:p>
            <a:pPr lvl="2"/>
            <a:r>
              <a:rPr lang="en-US" altLang="en-US" sz="1500" dirty="0" smtClean="0"/>
              <a:t>User Can set number of reducer </a:t>
            </a:r>
          </a:p>
          <a:p>
            <a:pPr lvl="2"/>
            <a:r>
              <a:rPr lang="en-US" altLang="en-US" sz="1500" dirty="0" smtClean="0"/>
              <a:t>Pig Can set number of reducer </a:t>
            </a:r>
          </a:p>
          <a:p>
            <a:pPr marL="457200" lvl="3">
              <a:buFont typeface="Arial" pitchFamily="34" charset="0"/>
              <a:buChar char="•"/>
            </a:pPr>
            <a:r>
              <a:rPr lang="en-US" altLang="en-US" sz="2000" dirty="0" smtClean="0"/>
              <a:t>Joining Multiple Data set using COGROUP </a:t>
            </a:r>
          </a:p>
          <a:p>
            <a:pPr marL="457200" lvl="3">
              <a:buFont typeface="Arial" pitchFamily="34" charset="0"/>
              <a:buChar char="•"/>
            </a:pPr>
            <a:endParaRPr lang="en-US" altLang="en-US" sz="1800" dirty="0" smtClean="0"/>
          </a:p>
        </p:txBody>
      </p:sp>
    </p:spTree>
    <p:extLst>
      <p:ext uri="{BB962C8B-B14F-4D97-AF65-F5344CB8AC3E}">
        <p14:creationId xmlns:p14="http://schemas.microsoft.com/office/powerpoint/2010/main" xmlns="" val="104048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Limiting Results</a:t>
            </a:r>
            <a:endParaRPr lang="en-US" dirty="0"/>
          </a:p>
        </p:txBody>
      </p:sp>
      <p:sp>
        <p:nvSpPr>
          <p:cNvPr id="3" name="Content Placeholder 2"/>
          <p:cNvSpPr>
            <a:spLocks noGrp="1"/>
          </p:cNvSpPr>
          <p:nvPr>
            <p:ph idx="1"/>
          </p:nvPr>
        </p:nvSpPr>
        <p:spPr>
          <a:xfrm>
            <a:off x="381000" y="1219200"/>
            <a:ext cx="9223376" cy="4438649"/>
          </a:xfrm>
        </p:spPr>
        <p:txBody>
          <a:bodyPr/>
          <a:lstStyle/>
          <a:p>
            <a:r>
              <a:rPr lang="en-US" dirty="0" smtClean="0"/>
              <a:t>As in SQL, you can use LIMIT to reduce the number of output records</a:t>
            </a:r>
          </a:p>
          <a:p>
            <a:endParaRPr lang="en-US" dirty="0" smtClean="0"/>
          </a:p>
          <a:p>
            <a:pPr>
              <a:buNone/>
            </a:pPr>
            <a:r>
              <a:rPr lang="en-US" dirty="0" smtClean="0"/>
              <a:t>	</a:t>
            </a:r>
          </a:p>
          <a:p>
            <a:endParaRPr lang="en-US" dirty="0" smtClean="0"/>
          </a:p>
          <a:p>
            <a:r>
              <a:rPr lang="en-US" dirty="0" smtClean="0"/>
              <a:t>Beware! Record ordering is random unless specified with ORDER...BY</a:t>
            </a:r>
          </a:p>
          <a:p>
            <a:pPr lvl="1"/>
            <a:r>
              <a:rPr lang="en-US" dirty="0" smtClean="0"/>
              <a:t>USE ORDER BY and LIMIT together to find top-N results</a:t>
            </a:r>
          </a:p>
        </p:txBody>
      </p:sp>
      <p:sp>
        <p:nvSpPr>
          <p:cNvPr id="6" name="Rectangle 5"/>
          <p:cNvSpPr/>
          <p:nvPr/>
        </p:nvSpPr>
        <p:spPr>
          <a:xfrm>
            <a:off x="609600" y="1905000"/>
            <a:ext cx="60198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top_five= limit sortedsal 5;</a:t>
            </a:r>
          </a:p>
        </p:txBody>
      </p:sp>
      <p:sp>
        <p:nvSpPr>
          <p:cNvPr id="7" name="Rectangle 6"/>
          <p:cNvSpPr/>
          <p:nvPr/>
        </p:nvSpPr>
        <p:spPr>
          <a:xfrm>
            <a:off x="838200" y="3810000"/>
            <a:ext cx="7239000" cy="12618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smtClean="0"/>
          </a:p>
          <a:p>
            <a:r>
              <a:rPr lang="en-US" dirty="0" smtClean="0"/>
              <a:t>grunt&gt; sortedsal= order sal by income desc;</a:t>
            </a:r>
          </a:p>
          <a:p>
            <a:r>
              <a:rPr lang="en-US" dirty="0" smtClean="0"/>
              <a:t>grunt&gt; top_five= limit sortedsal 5;</a:t>
            </a:r>
          </a:p>
          <a:p>
            <a:r>
              <a:rPr lang="en-US" dirty="0" smtClean="0"/>
              <a:t>grunt&gt; dump top_five;</a:t>
            </a:r>
          </a:p>
        </p:txBody>
      </p:sp>
    </p:spTree>
    <p:extLst>
      <p:ext uri="{BB962C8B-B14F-4D97-AF65-F5344CB8AC3E}">
        <p14:creationId xmlns:p14="http://schemas.microsoft.com/office/powerpoint/2010/main" xmlns="" val="843913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304800" y="2285999"/>
            <a:ext cx="9223376" cy="1676401"/>
          </a:xfrm>
        </p:spPr>
        <p:txBody>
          <a:bodyPr/>
          <a:lstStyle/>
          <a:p>
            <a:pPr algn="ctr">
              <a:buNone/>
            </a:pPr>
            <a:endParaRPr lang="en-US" sz="3200" b="1" dirty="0" smtClean="0"/>
          </a:p>
          <a:p>
            <a:pPr algn="ctr">
              <a:buNone/>
            </a:pPr>
            <a:r>
              <a:rPr lang="en-US" sz="3200" dirty="0" smtClean="0"/>
              <a:t>Parallel Features in Pig</a:t>
            </a:r>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Features</a:t>
            </a:r>
            <a:endParaRPr lang="en-US" dirty="0"/>
          </a:p>
        </p:txBody>
      </p:sp>
      <p:sp>
        <p:nvSpPr>
          <p:cNvPr id="3" name="Content Placeholder 2"/>
          <p:cNvSpPr>
            <a:spLocks noGrp="1"/>
          </p:cNvSpPr>
          <p:nvPr>
            <p:ph idx="1"/>
          </p:nvPr>
        </p:nvSpPr>
        <p:spPr>
          <a:xfrm>
            <a:off x="341313" y="1219200"/>
            <a:ext cx="9223376" cy="5048249"/>
          </a:xfrm>
        </p:spPr>
        <p:txBody>
          <a:bodyPr/>
          <a:lstStyle/>
          <a:p>
            <a:r>
              <a:rPr lang="en-US" dirty="0" smtClean="0"/>
              <a:t>You can set the number of reduce tasks for the MapReduce  jobs generated  by Pig using two parallel features. </a:t>
            </a:r>
          </a:p>
          <a:p>
            <a:endParaRPr lang="en-US" dirty="0" smtClean="0"/>
          </a:p>
          <a:p>
            <a:r>
              <a:rPr lang="en-US" dirty="0" smtClean="0"/>
              <a:t>The parallel features only affect the number of reduce tasks.</a:t>
            </a:r>
          </a:p>
          <a:p>
            <a:endParaRPr lang="en-US" dirty="0" smtClean="0"/>
          </a:p>
          <a:p>
            <a:r>
              <a:rPr lang="en-US" dirty="0" smtClean="0"/>
              <a:t> Map parallelism is determined by the input file, one map for each HDFS block.</a:t>
            </a:r>
          </a:p>
          <a:p>
            <a:pPr lvl="2"/>
            <a:endParaRPr lang="en-US" dirty="0" smtClean="0">
              <a:solidFill>
                <a:schemeClr val="accent1"/>
              </a:solidFill>
            </a:endParaRPr>
          </a:p>
          <a:p>
            <a:pPr marL="971550" lvl="2" indent="-514350">
              <a:buAutoNum type="romanUcParenR"/>
            </a:pPr>
            <a:r>
              <a:rPr lang="en-US" sz="2000" dirty="0" smtClean="0">
                <a:solidFill>
                  <a:schemeClr val="accent1"/>
                </a:solidFill>
              </a:rPr>
              <a:t>You Set the Number of Reducers,</a:t>
            </a:r>
          </a:p>
          <a:p>
            <a:pPr marL="971550" lvl="2" indent="-514350">
              <a:buFont typeface="Arial" pitchFamily="34" charset="0"/>
              <a:buAutoNum type="romanUcParenR"/>
            </a:pPr>
            <a:r>
              <a:rPr lang="en-US" sz="2000" dirty="0" smtClean="0">
                <a:solidFill>
                  <a:schemeClr val="accent1"/>
                </a:solidFill>
              </a:rPr>
              <a:t> Let Pig Set the Number of Reducers </a:t>
            </a:r>
          </a:p>
          <a:p>
            <a:pPr marL="971550" lvl="2" indent="-514350">
              <a:buAutoNum type="romanUcParenR"/>
            </a:pPr>
            <a:endParaRPr lang="en-US" sz="2000" dirty="0" smtClean="0">
              <a:solidFill>
                <a:schemeClr val="tx1"/>
              </a:solidFill>
            </a:endParaRPr>
          </a:p>
          <a:p>
            <a:pPr marL="971550" lvl="2" indent="-514350">
              <a:buNone/>
            </a:pPr>
            <a:r>
              <a:rPr lang="en-US" sz="2000"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smtClean="0"/>
              <a:t/>
            </a:r>
            <a:br>
              <a:rPr lang="en-US" dirty="0" smtClean="0"/>
            </a:br>
            <a:r>
              <a:rPr lang="en-US" sz="2800" dirty="0" smtClean="0">
                <a:solidFill>
                  <a:schemeClr val="tx1"/>
                </a:solidFill>
                <a:latin typeface="Arial Narrow" pitchFamily="34" charset="0"/>
              </a:rPr>
              <a:t>Number of Reducers Set by User</a:t>
            </a:r>
            <a:r>
              <a:rPr lang="en-US" sz="2000" dirty="0" smtClean="0">
                <a:solidFill>
                  <a:schemeClr val="tx1"/>
                </a:solidFill>
              </a:rPr>
              <a:t/>
            </a:r>
            <a:br>
              <a:rPr lang="en-US" sz="2000" dirty="0" smtClean="0">
                <a:solidFill>
                  <a:schemeClr val="tx1"/>
                </a:solidFill>
              </a:rPr>
            </a:br>
            <a:endParaRPr lang="en-US" dirty="0"/>
          </a:p>
        </p:txBody>
      </p:sp>
      <p:sp>
        <p:nvSpPr>
          <p:cNvPr id="3" name="Content Placeholder 2"/>
          <p:cNvSpPr>
            <a:spLocks noGrp="1"/>
          </p:cNvSpPr>
          <p:nvPr>
            <p:ph idx="1"/>
          </p:nvPr>
        </p:nvSpPr>
        <p:spPr>
          <a:xfrm>
            <a:off x="152400" y="1066800"/>
            <a:ext cx="9223376" cy="5200649"/>
          </a:xfrm>
        </p:spPr>
        <p:txBody>
          <a:bodyPr/>
          <a:lstStyle/>
          <a:p>
            <a:pPr marL="514350" indent="-514350"/>
            <a:r>
              <a:rPr lang="en-US" sz="2400" b="1" dirty="0" smtClean="0"/>
              <a:t>set default parallel </a:t>
            </a:r>
            <a:r>
              <a:rPr lang="en-US" sz="2400" dirty="0" smtClean="0"/>
              <a:t>command to set the number of reducers at the script level.</a:t>
            </a:r>
          </a:p>
          <a:p>
            <a:pPr marL="971550" lvl="2" indent="-514350">
              <a:buNone/>
            </a:pPr>
            <a:r>
              <a:rPr lang="en-US" sz="2000" dirty="0" smtClean="0"/>
              <a:t>	 grunt&gt; SET default_parallel 100</a:t>
            </a:r>
          </a:p>
          <a:p>
            <a:pPr marL="971550" lvl="2" indent="-514350">
              <a:buNone/>
            </a:pPr>
            <a:endParaRPr lang="en-US" sz="2000" dirty="0" smtClean="0"/>
          </a:p>
          <a:p>
            <a:pPr marL="514350" indent="-514350"/>
            <a:r>
              <a:rPr lang="en-US" sz="2400" dirty="0" smtClean="0"/>
              <a:t> The </a:t>
            </a:r>
            <a:r>
              <a:rPr lang="en-US" sz="2400" b="1" dirty="0" smtClean="0"/>
              <a:t>PARALLEL</a:t>
            </a:r>
            <a:r>
              <a:rPr lang="en-US" sz="2400" dirty="0" smtClean="0"/>
              <a:t> clause to set the number of reducers at the operator level.</a:t>
            </a:r>
          </a:p>
          <a:p>
            <a:pPr marL="742950" lvl="1" indent="-514350"/>
            <a:r>
              <a:rPr lang="en-US" sz="2200" dirty="0" smtClean="0"/>
              <a:t>In a script, the value set via the PARALLEL clause will override any </a:t>
            </a:r>
          </a:p>
          <a:p>
            <a:pPr marL="971550" lvl="2" indent="-514350">
              <a:buNone/>
            </a:pPr>
            <a:r>
              <a:rPr lang="en-US" sz="2000" dirty="0" smtClean="0"/>
              <a:t>          </a:t>
            </a:r>
            <a:r>
              <a:rPr lang="en-US" sz="1800" dirty="0" smtClean="0"/>
              <a:t>value set via "set default parallel.</a:t>
            </a:r>
          </a:p>
          <a:p>
            <a:pPr>
              <a:buNone/>
            </a:pPr>
            <a:r>
              <a:rPr lang="en-US" dirty="0" smtClean="0"/>
              <a:t>             </a:t>
            </a:r>
          </a:p>
          <a:p>
            <a:r>
              <a:rPr lang="en-US" dirty="0" smtClean="0"/>
              <a:t> Examples </a:t>
            </a:r>
          </a:p>
          <a:p>
            <a:pPr>
              <a:buNone/>
            </a:pPr>
            <a:r>
              <a:rPr lang="en-US" dirty="0" smtClean="0"/>
              <a:t>		 In this example PARALLEL is used with the GROUP operator. </a:t>
            </a:r>
          </a:p>
          <a:p>
            <a:pPr>
              <a:buNone/>
            </a:pPr>
            <a:r>
              <a:rPr lang="en-US" dirty="0" smtClean="0"/>
              <a:t>		 A = LOAD 'myfile' AS (t, u, v);</a:t>
            </a:r>
          </a:p>
          <a:p>
            <a:pPr>
              <a:buNone/>
            </a:pPr>
            <a:r>
              <a:rPr lang="en-US" dirty="0" smtClean="0"/>
              <a:t>		 B = GROUP A BY t PARALLEL 18;</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Number of Reducers Set by Pig Engine</a:t>
            </a:r>
            <a:endParaRPr lang="en-US" dirty="0"/>
          </a:p>
        </p:txBody>
      </p:sp>
      <p:sp>
        <p:nvSpPr>
          <p:cNvPr id="3" name="Content Placeholder 2"/>
          <p:cNvSpPr>
            <a:spLocks noGrp="1"/>
          </p:cNvSpPr>
          <p:nvPr>
            <p:ph idx="1"/>
          </p:nvPr>
        </p:nvSpPr>
        <p:spPr>
          <a:xfrm>
            <a:off x="341313" y="1219200"/>
            <a:ext cx="9223376" cy="5048249"/>
          </a:xfrm>
        </p:spPr>
        <p:txBody>
          <a:bodyPr/>
          <a:lstStyle/>
          <a:p>
            <a:r>
              <a:rPr lang="en-US" sz="2400" dirty="0" smtClean="0"/>
              <a:t>If neither "set default parallel" nor the PARALLEL clause are used, Pig sets the number of reducers using a heuristic based on the size of the input data</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971800"/>
            <a:ext cx="9223376" cy="685800"/>
          </a:xfrm>
        </p:spPr>
        <p:txBody>
          <a:bodyPr/>
          <a:lstStyle/>
          <a:p>
            <a:pPr algn="ctr">
              <a:buNone/>
            </a:pPr>
            <a:r>
              <a:rPr lang="en-US" sz="3200" dirty="0" smtClean="0"/>
              <a:t>Combining Multiple Data Sets</a:t>
            </a:r>
            <a:endParaRPr 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Data Sets</a:t>
            </a:r>
            <a:endParaRPr lang="en-US" dirty="0"/>
          </a:p>
        </p:txBody>
      </p:sp>
      <p:sp>
        <p:nvSpPr>
          <p:cNvPr id="3" name="Content Placeholder 2"/>
          <p:cNvSpPr>
            <a:spLocks noGrp="1"/>
          </p:cNvSpPr>
          <p:nvPr>
            <p:ph idx="1"/>
          </p:nvPr>
        </p:nvSpPr>
        <p:spPr>
          <a:xfrm>
            <a:off x="381000" y="1295400"/>
            <a:ext cx="9223376" cy="4438649"/>
          </a:xfrm>
        </p:spPr>
        <p:txBody>
          <a:bodyPr/>
          <a:lstStyle/>
          <a:p>
            <a:r>
              <a:rPr lang="en-US" dirty="0" smtClean="0"/>
              <a:t>So far, we have concentrated on processing single data sets</a:t>
            </a:r>
          </a:p>
          <a:p>
            <a:pPr lvl="1"/>
            <a:r>
              <a:rPr lang="en-US" sz="2000" dirty="0" smtClean="0"/>
              <a:t>valuable insight often results from combining multiple data sets</a:t>
            </a:r>
          </a:p>
          <a:p>
            <a:endParaRPr lang="en-US" dirty="0" smtClean="0"/>
          </a:p>
          <a:p>
            <a:r>
              <a:rPr lang="en-US" dirty="0" smtClean="0"/>
              <a:t>Pig offers several techniques for achieving this</a:t>
            </a:r>
          </a:p>
          <a:p>
            <a:pPr lvl="1"/>
            <a:r>
              <a:rPr lang="en-US" sz="2000" dirty="0" smtClean="0"/>
              <a:t> Using COGROUP operator with multiple relations</a:t>
            </a:r>
          </a:p>
          <a:p>
            <a:pPr lvl="1"/>
            <a:r>
              <a:rPr lang="en-US" sz="2000" dirty="0" smtClean="0"/>
              <a:t> Joining the data as you would in SQL</a:t>
            </a:r>
          </a:p>
          <a:p>
            <a:pPr lvl="1"/>
            <a:r>
              <a:rPr lang="en-US" sz="2000" dirty="0" smtClean="0"/>
              <a:t> Performing set operations like CROSS and UNION</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Data - Example</a:t>
            </a:r>
            <a:endParaRPr lang="en-US" dirty="0"/>
          </a:p>
        </p:txBody>
      </p:sp>
      <p:sp>
        <p:nvSpPr>
          <p:cNvPr id="3" name="Content Placeholder 2"/>
          <p:cNvSpPr>
            <a:spLocks noGrp="1"/>
          </p:cNvSpPr>
          <p:nvPr>
            <p:ph idx="1"/>
          </p:nvPr>
        </p:nvSpPr>
        <p:spPr>
          <a:xfrm>
            <a:off x="304800" y="1066800"/>
            <a:ext cx="9223376" cy="5257800"/>
          </a:xfrm>
        </p:spPr>
        <p:txBody>
          <a:bodyPr/>
          <a:lstStyle/>
          <a:p>
            <a:r>
              <a:rPr lang="en-US" dirty="0" smtClean="0"/>
              <a:t>Consider Two Data Sets </a:t>
            </a:r>
          </a:p>
          <a:p>
            <a:pPr>
              <a:buNone/>
            </a:pPr>
            <a:r>
              <a:rPr lang="en-US" dirty="0" smtClean="0"/>
              <a:t>1. Stores Containing -</a:t>
            </a:r>
          </a:p>
          <a:p>
            <a:pPr>
              <a:buNone/>
            </a:pPr>
            <a:r>
              <a:rPr lang="en-US" dirty="0" smtClean="0"/>
              <a:t>	  Store_id: Chararray -- (unique key)</a:t>
            </a:r>
          </a:p>
          <a:p>
            <a:pPr>
              <a:buNone/>
            </a:pPr>
            <a:r>
              <a:rPr lang="en-US" dirty="0" smtClean="0"/>
              <a:t>     name: chararay -- (name of the city in which store is located)</a:t>
            </a:r>
          </a:p>
          <a:p>
            <a:pPr>
              <a:buNone/>
            </a:pPr>
            <a:r>
              <a:rPr lang="en-US" dirty="0" smtClean="0"/>
              <a:t>2. Salespeople containing -  </a:t>
            </a:r>
          </a:p>
          <a:p>
            <a:pPr>
              <a:buNone/>
            </a:pPr>
            <a:r>
              <a:rPr lang="en-US" dirty="0" smtClean="0"/>
              <a:t>		person_id:int  --(unique key)</a:t>
            </a:r>
          </a:p>
          <a:p>
            <a:pPr>
              <a:buNone/>
            </a:pPr>
            <a:r>
              <a:rPr lang="en-US" dirty="0" smtClean="0"/>
              <a:t>		name:chararray  -- (sales person's name)</a:t>
            </a:r>
          </a:p>
          <a:p>
            <a:pPr>
              <a:buNone/>
            </a:pPr>
            <a:r>
              <a:rPr lang="en-US" dirty="0" smtClean="0"/>
              <a:t>             store_id: chararray -- (storid in which sales people are working)</a:t>
            </a:r>
          </a:p>
          <a:p>
            <a:endParaRPr lang="en-US" dirty="0" smtClean="0"/>
          </a:p>
          <a:p>
            <a:endParaRPr lang="en-US" dirty="0"/>
          </a:p>
        </p:txBody>
      </p:sp>
      <p:sp>
        <p:nvSpPr>
          <p:cNvPr id="7" name="TextBox 6"/>
          <p:cNvSpPr txBox="1"/>
          <p:nvPr/>
        </p:nvSpPr>
        <p:spPr>
          <a:xfrm>
            <a:off x="1828800" y="4692640"/>
            <a:ext cx="643125" cy="307777"/>
          </a:xfrm>
          <a:prstGeom prst="rect">
            <a:avLst/>
          </a:prstGeom>
          <a:noFill/>
        </p:spPr>
        <p:txBody>
          <a:bodyPr wrap="none" rtlCol="0">
            <a:spAutoFit/>
          </a:bodyPr>
          <a:lstStyle/>
          <a:p>
            <a:r>
              <a:rPr lang="en-US" sz="1400" b="1" dirty="0" smtClean="0">
                <a:solidFill>
                  <a:schemeClr val="tx2">
                    <a:lumMod val="50000"/>
                  </a:schemeClr>
                </a:solidFill>
              </a:rPr>
              <a:t>Store</a:t>
            </a:r>
          </a:p>
        </p:txBody>
      </p:sp>
      <p:sp>
        <p:nvSpPr>
          <p:cNvPr id="8" name="TextBox 7"/>
          <p:cNvSpPr txBox="1"/>
          <p:nvPr/>
        </p:nvSpPr>
        <p:spPr>
          <a:xfrm>
            <a:off x="5532740" y="4191000"/>
            <a:ext cx="1249060" cy="307777"/>
          </a:xfrm>
          <a:prstGeom prst="rect">
            <a:avLst/>
          </a:prstGeom>
          <a:noFill/>
        </p:spPr>
        <p:txBody>
          <a:bodyPr wrap="none" rtlCol="0">
            <a:spAutoFit/>
          </a:bodyPr>
          <a:lstStyle/>
          <a:p>
            <a:r>
              <a:rPr lang="en-US" sz="1400" b="1" dirty="0" smtClean="0">
                <a:solidFill>
                  <a:schemeClr val="tx2">
                    <a:lumMod val="50000"/>
                  </a:schemeClr>
                </a:solidFill>
              </a:rPr>
              <a:t>Salesperson</a:t>
            </a:r>
          </a:p>
        </p:txBody>
      </p:sp>
      <p:sp>
        <p:nvSpPr>
          <p:cNvPr id="9" name="Rectangle 8"/>
          <p:cNvSpPr/>
          <p:nvPr/>
        </p:nvSpPr>
        <p:spPr>
          <a:xfrm>
            <a:off x="5257800" y="4495800"/>
            <a:ext cx="1828800" cy="17081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050" dirty="0" smtClean="0"/>
              <a:t>1,alice,B</a:t>
            </a:r>
          </a:p>
          <a:p>
            <a:r>
              <a:rPr lang="en-US" sz="1050" dirty="0" smtClean="0"/>
              <a:t>2,Bob,D</a:t>
            </a:r>
          </a:p>
          <a:p>
            <a:r>
              <a:rPr lang="en-US" sz="1050" dirty="0" smtClean="0"/>
              <a:t>3,Bob,F</a:t>
            </a:r>
          </a:p>
          <a:p>
            <a:r>
              <a:rPr lang="en-US" sz="1050" dirty="0" smtClean="0"/>
              <a:t>4,Dieter,A</a:t>
            </a:r>
          </a:p>
          <a:p>
            <a:r>
              <a:rPr lang="en-US" sz="1050" dirty="0" smtClean="0"/>
              <a:t>5,Etienne,F</a:t>
            </a:r>
          </a:p>
          <a:p>
            <a:r>
              <a:rPr lang="en-US" sz="1050" dirty="0" smtClean="0"/>
              <a:t>6,Fredo,C</a:t>
            </a:r>
          </a:p>
          <a:p>
            <a:r>
              <a:rPr lang="en-US" sz="1050" dirty="0" smtClean="0"/>
              <a:t>7,George,D</a:t>
            </a:r>
          </a:p>
          <a:p>
            <a:r>
              <a:rPr lang="en-US" sz="1050" dirty="0" smtClean="0"/>
              <a:t>8,Hannah,B</a:t>
            </a:r>
          </a:p>
          <a:p>
            <a:r>
              <a:rPr lang="en-US" sz="1050" dirty="0" smtClean="0"/>
              <a:t>9,Irina,C</a:t>
            </a:r>
          </a:p>
          <a:p>
            <a:r>
              <a:rPr lang="en-US" sz="1050" dirty="0" smtClean="0"/>
              <a:t>10,Jack,</a:t>
            </a:r>
            <a:endParaRPr lang="en-US" sz="1050" dirty="0"/>
          </a:p>
        </p:txBody>
      </p:sp>
      <p:sp>
        <p:nvSpPr>
          <p:cNvPr id="10" name="Rectangle 9"/>
          <p:cNvSpPr/>
          <p:nvPr/>
        </p:nvSpPr>
        <p:spPr>
          <a:xfrm>
            <a:off x="1600200" y="4997440"/>
            <a:ext cx="1295400" cy="10618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050" dirty="0" smtClean="0"/>
              <a:t>A,Anchorage</a:t>
            </a:r>
          </a:p>
          <a:p>
            <a:r>
              <a:rPr lang="it-IT" sz="1050" dirty="0" smtClean="0"/>
              <a:t>B,Boston</a:t>
            </a:r>
          </a:p>
          <a:p>
            <a:r>
              <a:rPr lang="it-IT" sz="1050" dirty="0" smtClean="0"/>
              <a:t>C,Chicago</a:t>
            </a:r>
          </a:p>
          <a:p>
            <a:r>
              <a:rPr lang="it-IT" sz="1050" dirty="0" smtClean="0"/>
              <a:t>D,Dallas</a:t>
            </a:r>
          </a:p>
          <a:p>
            <a:r>
              <a:rPr lang="it-IT" sz="1050" dirty="0" smtClean="0"/>
              <a:t>E,Edmonton</a:t>
            </a:r>
          </a:p>
          <a:p>
            <a:r>
              <a:rPr lang="it-IT" sz="1050" dirty="0" smtClean="0"/>
              <a:t>F,Fargo</a:t>
            </a:r>
            <a:endParaRPr lang="en-US" sz="105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Data - Example</a:t>
            </a:r>
            <a:endParaRPr lang="en-US" dirty="0"/>
          </a:p>
        </p:txBody>
      </p:sp>
      <p:sp>
        <p:nvSpPr>
          <p:cNvPr id="3" name="Content Placeholder 2"/>
          <p:cNvSpPr>
            <a:spLocks noGrp="1"/>
          </p:cNvSpPr>
          <p:nvPr>
            <p:ph idx="1"/>
          </p:nvPr>
        </p:nvSpPr>
        <p:spPr>
          <a:xfrm>
            <a:off x="304800" y="1066800"/>
            <a:ext cx="9223376" cy="4438649"/>
          </a:xfrm>
        </p:spPr>
        <p:txBody>
          <a:bodyPr/>
          <a:lstStyle/>
          <a:p>
            <a:r>
              <a:rPr lang="en-US" dirty="0" smtClean="0"/>
              <a:t>We previously learned about GROUP operator</a:t>
            </a:r>
          </a:p>
          <a:p>
            <a:pPr lvl="1"/>
            <a:r>
              <a:rPr lang="en-US" dirty="0" smtClean="0"/>
              <a:t> Groups values in a relation based on the specified field(s)</a:t>
            </a:r>
          </a:p>
          <a:p>
            <a:endParaRPr lang="en-US" dirty="0" smtClean="0"/>
          </a:p>
          <a:p>
            <a:r>
              <a:rPr lang="en-US" dirty="0" smtClean="0"/>
              <a:t>The GROUP operator can also group multiple relations</a:t>
            </a:r>
          </a:p>
          <a:p>
            <a:pPr lvl="1"/>
            <a:r>
              <a:rPr lang="en-US" dirty="0" smtClean="0"/>
              <a:t> Using the synonymous COGROUP operator is preferred</a:t>
            </a:r>
          </a:p>
          <a:p>
            <a:endParaRPr lang="en-US" dirty="0" smtClean="0"/>
          </a:p>
          <a:p>
            <a:endParaRPr lang="en-US" dirty="0" smtClean="0"/>
          </a:p>
          <a:p>
            <a:endParaRPr lang="en-US" dirty="0" smtClean="0"/>
          </a:p>
          <a:p>
            <a:r>
              <a:rPr lang="en-US" dirty="0" smtClean="0"/>
              <a:t>This Collects value from both data sets into a new relation</a:t>
            </a:r>
          </a:p>
          <a:p>
            <a:pPr lvl="1"/>
            <a:r>
              <a:rPr lang="en-US" dirty="0" smtClean="0"/>
              <a:t> As before, the new relation is keyed by a field name group</a:t>
            </a:r>
          </a:p>
          <a:p>
            <a:pPr lvl="1"/>
            <a:r>
              <a:rPr lang="en-US" dirty="0" smtClean="0"/>
              <a:t>This group field is associated with one bag for each input</a:t>
            </a:r>
          </a:p>
          <a:p>
            <a:endParaRPr lang="en-US" dirty="0" smtClean="0"/>
          </a:p>
          <a:p>
            <a:endParaRPr lang="en-US" dirty="0" smtClean="0"/>
          </a:p>
          <a:p>
            <a:endParaRPr lang="en-US" dirty="0" smtClean="0"/>
          </a:p>
          <a:p>
            <a:endParaRPr lang="en-US" dirty="0"/>
          </a:p>
        </p:txBody>
      </p:sp>
      <p:sp>
        <p:nvSpPr>
          <p:cNvPr id="9" name="Rectangle 8"/>
          <p:cNvSpPr/>
          <p:nvPr/>
        </p:nvSpPr>
        <p:spPr>
          <a:xfrm>
            <a:off x="838200" y="3124200"/>
            <a:ext cx="83058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i="1" dirty="0" smtClean="0"/>
              <a:t>grouped= COGROUP stores BY store_id, salespeople BY store_id</a:t>
            </a:r>
          </a:p>
        </p:txBody>
      </p:sp>
      <p:sp>
        <p:nvSpPr>
          <p:cNvPr id="10" name="Rectangle 9"/>
          <p:cNvSpPr/>
          <p:nvPr/>
        </p:nvSpPr>
        <p:spPr>
          <a:xfrm>
            <a:off x="914400" y="5257800"/>
            <a:ext cx="61722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dirty="0" smtClean="0"/>
              <a:t>(group, {bag of records}, {bag of records})</a:t>
            </a:r>
          </a:p>
        </p:txBody>
      </p:sp>
      <p:sp>
        <p:nvSpPr>
          <p:cNvPr id="11" name="Rounded Rectangular Callout 10"/>
          <p:cNvSpPr/>
          <p:nvPr/>
        </p:nvSpPr>
        <p:spPr bwMode="auto">
          <a:xfrm>
            <a:off x="2057400" y="6096000"/>
            <a:ext cx="2057400" cy="228600"/>
          </a:xfrm>
          <a:prstGeom prst="wedgeRoundRectCallout">
            <a:avLst>
              <a:gd name="adj1" fmla="val -20216"/>
              <a:gd name="adj2" fmla="val -285760"/>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Records from stores</a:t>
            </a:r>
          </a:p>
        </p:txBody>
      </p:sp>
      <p:sp>
        <p:nvSpPr>
          <p:cNvPr id="12" name="Rounded Rectangular Callout 11"/>
          <p:cNvSpPr/>
          <p:nvPr/>
        </p:nvSpPr>
        <p:spPr bwMode="auto">
          <a:xfrm>
            <a:off x="685800" y="6019800"/>
            <a:ext cx="914400" cy="228600"/>
          </a:xfrm>
          <a:prstGeom prst="wedgeRoundRectCallout">
            <a:avLst>
              <a:gd name="adj1" fmla="val 29167"/>
              <a:gd name="adj2" fmla="val -274648"/>
              <a:gd name="adj3" fmla="val 16667"/>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Store_id</a:t>
            </a:r>
          </a:p>
        </p:txBody>
      </p:sp>
      <p:sp>
        <p:nvSpPr>
          <p:cNvPr id="13" name="Rounded Rectangular Callout 12"/>
          <p:cNvSpPr/>
          <p:nvPr/>
        </p:nvSpPr>
        <p:spPr bwMode="auto">
          <a:xfrm>
            <a:off x="4191000" y="6096000"/>
            <a:ext cx="3048000" cy="228600"/>
          </a:xfrm>
          <a:prstGeom prst="wedgeRoundRectCallout">
            <a:avLst>
              <a:gd name="adj1" fmla="val -20216"/>
              <a:gd name="adj2" fmla="val -285760"/>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Records from salespeople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Co-Group Example</a:t>
            </a:r>
            <a:endParaRPr lang="en-US" dirty="0"/>
          </a:p>
        </p:txBody>
      </p:sp>
      <p:sp>
        <p:nvSpPr>
          <p:cNvPr id="3" name="Content Placeholder 2"/>
          <p:cNvSpPr>
            <a:spLocks noGrp="1"/>
          </p:cNvSpPr>
          <p:nvPr>
            <p:ph idx="1"/>
          </p:nvPr>
        </p:nvSpPr>
        <p:spPr>
          <a:xfrm>
            <a:off x="457200" y="2819400"/>
            <a:ext cx="9223376" cy="3352800"/>
          </a:xfrm>
        </p:spPr>
        <p:txBody>
          <a:bodyPr/>
          <a:lstStyle/>
          <a:p>
            <a:endParaRPr lang="en-US" dirty="0"/>
          </a:p>
        </p:txBody>
      </p:sp>
      <p:sp>
        <p:nvSpPr>
          <p:cNvPr id="5" name="Rectangle 4"/>
          <p:cNvSpPr/>
          <p:nvPr/>
        </p:nvSpPr>
        <p:spPr>
          <a:xfrm>
            <a:off x="533400" y="1143000"/>
            <a:ext cx="77724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stores= load 'store.txt' using PigStorage (',') as (store_id:bytearray,location:bytearray); </a:t>
            </a:r>
            <a:endParaRPr lang="en-US" dirty="0"/>
          </a:p>
        </p:txBody>
      </p:sp>
      <p:sp>
        <p:nvSpPr>
          <p:cNvPr id="6" name="Rectangle 5"/>
          <p:cNvSpPr/>
          <p:nvPr/>
        </p:nvSpPr>
        <p:spPr>
          <a:xfrm>
            <a:off x="533400" y="1905000"/>
            <a:ext cx="88392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salespeople= load 'SalesPeople.txt' using PigStorage (',') as (person_id:bytearray,name:bytearray,store_id:bytearray);</a:t>
            </a:r>
            <a:endParaRPr lang="en-US" dirty="0"/>
          </a:p>
        </p:txBody>
      </p:sp>
      <p:sp>
        <p:nvSpPr>
          <p:cNvPr id="7" name="Rectangle 6"/>
          <p:cNvSpPr/>
          <p:nvPr/>
        </p:nvSpPr>
        <p:spPr>
          <a:xfrm>
            <a:off x="533400" y="2895600"/>
            <a:ext cx="89154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grouped= cogroup stores by store_id, salespeople by store_id;</a:t>
            </a:r>
          </a:p>
          <a:p>
            <a:r>
              <a:rPr lang="en-US" dirty="0" smtClean="0"/>
              <a:t>Grount&gt;dump grouped;</a:t>
            </a:r>
            <a:endParaRPr lang="en-US" dirty="0"/>
          </a:p>
        </p:txBody>
      </p:sp>
      <p:sp>
        <p:nvSpPr>
          <p:cNvPr id="8" name="Rectangle 7"/>
          <p:cNvSpPr/>
          <p:nvPr/>
        </p:nvSpPr>
        <p:spPr>
          <a:xfrm>
            <a:off x="685800" y="4038600"/>
            <a:ext cx="5410200"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smtClean="0"/>
              <a:t>(A,{(A,Anchorage)},{(4,Dieter,A)})</a:t>
            </a:r>
          </a:p>
          <a:p>
            <a:r>
              <a:rPr lang="en-US" sz="1200" dirty="0" smtClean="0"/>
              <a:t>(B,{(B,Boston)},{(1,alice,B),(8,Hannah,B)})</a:t>
            </a:r>
          </a:p>
          <a:p>
            <a:r>
              <a:rPr lang="en-US" sz="1200" dirty="0" smtClean="0"/>
              <a:t>(C,{(C,Chicago)},{(6,Fredo,C),(9,Irina,C)})</a:t>
            </a:r>
          </a:p>
          <a:p>
            <a:r>
              <a:rPr lang="en-US" sz="1200" dirty="0" smtClean="0"/>
              <a:t>(D,{(D,Dallas)},{(2,Bob,D),(7,George,D)})</a:t>
            </a:r>
          </a:p>
          <a:p>
            <a:r>
              <a:rPr lang="en-US" sz="1200" dirty="0" smtClean="0"/>
              <a:t>(E,{(E,Edmonton)},{})</a:t>
            </a:r>
          </a:p>
          <a:p>
            <a:r>
              <a:rPr lang="en-US" sz="1200" dirty="0" smtClean="0"/>
              <a:t>(F,{(F,Fargo)},{(3,Bob,F),(5,Etienne,F)})</a:t>
            </a:r>
          </a:p>
          <a:p>
            <a:r>
              <a:rPr lang="en-US" sz="1200" dirty="0" smtClean="0"/>
              <a:t>(,{},{(10,Jack,)})</a:t>
            </a:r>
            <a:endParaRPr lang="en-US" sz="1200" dirty="0"/>
          </a:p>
        </p:txBody>
      </p:sp>
      <p:sp>
        <p:nvSpPr>
          <p:cNvPr id="9" name="TextBox 8"/>
          <p:cNvSpPr txBox="1"/>
          <p:nvPr/>
        </p:nvSpPr>
        <p:spPr>
          <a:xfrm>
            <a:off x="762000" y="3657600"/>
            <a:ext cx="769763" cy="307777"/>
          </a:xfrm>
          <a:prstGeom prst="rect">
            <a:avLst/>
          </a:prstGeom>
          <a:noFill/>
        </p:spPr>
        <p:txBody>
          <a:bodyPr wrap="none" rtlCol="0">
            <a:spAutoFit/>
          </a:bodyPr>
          <a:lstStyle/>
          <a:p>
            <a:r>
              <a:rPr lang="en-US" sz="1400" b="1" dirty="0" smtClean="0">
                <a:solidFill>
                  <a:schemeClr val="tx2">
                    <a:lumMod val="50000"/>
                  </a:schemeClr>
                </a:solidFill>
              </a:rPr>
              <a:t>Output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a:p>
          <a:p>
            <a:pPr marL="0" indent="0" algn="ctr">
              <a:buNone/>
            </a:pPr>
            <a:r>
              <a:rPr lang="en-US" sz="2800" dirty="0" smtClean="0"/>
              <a:t>Grouping Data </a:t>
            </a:r>
          </a:p>
        </p:txBody>
      </p:sp>
    </p:spTree>
    <p:extLst>
      <p:ext uri="{BB962C8B-B14F-4D97-AF65-F5344CB8AC3E}">
        <p14:creationId xmlns:p14="http://schemas.microsoft.com/office/powerpoint/2010/main" xmlns="" val="970166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0" y="2209800"/>
            <a:ext cx="9905999" cy="1676400"/>
          </a:xfrm>
          <a:prstGeom prst="rect">
            <a:avLst/>
          </a:prstGeom>
        </p:spPr>
        <p:txBody>
          <a:bodyPr vert="horz" lIns="297529" tIns="33059" rIns="165294" bIns="33059" rtlCol="0" anchor="ctr">
            <a:noAutofit/>
          </a:bodyPr>
          <a:lstStyle/>
          <a:p>
            <a:pPr marL="0" marR="0" lvl="0" indent="0" algn="ctr" defTabSz="914342" rtl="0" eaLnBrk="1" fontAlgn="auto" latinLnBrk="0" hangingPunct="1">
              <a:lnSpc>
                <a:spcPct val="85000"/>
              </a:lnSpc>
              <a:spcBef>
                <a:spcPct val="0"/>
              </a:spcBef>
              <a:spcAft>
                <a:spcPts val="0"/>
              </a:spcAft>
              <a:buClrTx/>
              <a:buSzTx/>
              <a:buFontTx/>
              <a:buNone/>
              <a:tabLst/>
              <a:defRPr/>
            </a:pPr>
            <a:r>
              <a:rPr kumimoji="0" lang="en-US" sz="6000" b="0" i="0" u="none" strike="noStrike" kern="1200" cap="none" spc="0" normalizeH="0" baseline="0" noProof="0" dirty="0" smtClean="0">
                <a:ln>
                  <a:noFill/>
                </a:ln>
                <a:solidFill>
                  <a:schemeClr val="tx1"/>
                </a:solidFill>
                <a:effectLst/>
                <a:uLnTx/>
                <a:uFillTx/>
                <a:latin typeface="Arial Narrow" pitchFamily="34" charset="0"/>
                <a:ea typeface="+mj-ea"/>
                <a:cs typeface="+mj-cs"/>
              </a:rPr>
              <a:t>Q &amp; A</a:t>
            </a:r>
          </a:p>
        </p:txBody>
      </p:sp>
    </p:spTree>
    <p:extLst>
      <p:ext uri="{BB962C8B-B14F-4D97-AF65-F5344CB8AC3E}">
        <p14:creationId xmlns:p14="http://schemas.microsoft.com/office/powerpoint/2010/main" xmlns="" val="1855864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0" y="1828800"/>
            <a:ext cx="9905999" cy="1676400"/>
          </a:xfrm>
          <a:prstGeom prst="rect">
            <a:avLst/>
          </a:prstGeom>
        </p:spPr>
        <p:txBody>
          <a:bodyPr vert="horz" lIns="297529" tIns="33059" rIns="165294" bIns="33059" rtlCol="0" anchor="ctr">
            <a:noAutofit/>
          </a:bodyPr>
          <a:lstStyle/>
          <a:p>
            <a:pPr marL="0" marR="0" lvl="0" indent="0" algn="ctr" defTabSz="914342" rtl="0" eaLnBrk="1" fontAlgn="auto" latinLnBrk="0" hangingPunct="1">
              <a:lnSpc>
                <a:spcPct val="85000"/>
              </a:lnSpc>
              <a:spcBef>
                <a:spcPct val="0"/>
              </a:spcBef>
              <a:spcAft>
                <a:spcPts val="0"/>
              </a:spcAft>
              <a:buClrTx/>
              <a:buSzTx/>
              <a:buFontTx/>
              <a:buNone/>
              <a:tabLst/>
              <a:defRPr/>
            </a:pPr>
            <a:r>
              <a:rPr lang="en-US" sz="4000" dirty="0" smtClean="0">
                <a:latin typeface="Arial Narrow" pitchFamily="34" charset="0"/>
                <a:ea typeface="+mj-ea"/>
                <a:cs typeface="+mj-cs"/>
              </a:rPr>
              <a:t>Thank You</a:t>
            </a:r>
            <a:endParaRPr kumimoji="0" lang="en-US" sz="40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graphicFrame>
        <p:nvGraphicFramePr>
          <p:cNvPr id="5" name="Table 4"/>
          <p:cNvGraphicFramePr>
            <a:graphicFrameLocks noGrp="1"/>
          </p:cNvGraphicFramePr>
          <p:nvPr>
            <p:extLst>
              <p:ext uri="{D42A27DB-BD31-4B8C-83A1-F6EECF244321}">
                <p14:modId xmlns:p14="http://schemas.microsoft.com/office/powerpoint/2010/main" xmlns="" val="286507075"/>
              </p:ext>
            </p:extLst>
          </p:nvPr>
        </p:nvGraphicFramePr>
        <p:xfrm>
          <a:off x="6858000" y="5029200"/>
          <a:ext cx="2819400" cy="1112520"/>
        </p:xfrm>
        <a:graphic>
          <a:graphicData uri="http://schemas.openxmlformats.org/drawingml/2006/table">
            <a:tbl>
              <a:tblPr firstRow="1" bandRow="1">
                <a:tableStyleId>{72833802-FEF1-4C79-8D5D-14CF1EAF98D9}</a:tableStyleId>
              </a:tblPr>
              <a:tblGrid>
                <a:gridCol w="1371600"/>
                <a:gridCol w="1447800"/>
              </a:tblGrid>
              <a:tr h="370840">
                <a:tc>
                  <a:txBody>
                    <a:bodyPr/>
                    <a:lstStyle/>
                    <a:p>
                      <a:r>
                        <a:rPr lang="en-US" sz="1000" b="1" dirty="0" smtClean="0">
                          <a:solidFill>
                            <a:schemeClr val="tx1"/>
                          </a:solidFill>
                        </a:rPr>
                        <a:t>Review Date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1" dirty="0" smtClean="0">
                          <a:solidFill>
                            <a:schemeClr val="tx1"/>
                          </a:solidFill>
                        </a:rPr>
                        <a:t>25-May-2016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000" b="1" dirty="0" smtClean="0">
                          <a:solidFill>
                            <a:schemeClr val="tx1"/>
                          </a:solidFill>
                        </a:rPr>
                        <a:t>Version</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1.0</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000" b="1" dirty="0" smtClean="0">
                          <a:solidFill>
                            <a:schemeClr val="tx1"/>
                          </a:solidFill>
                        </a:rPr>
                        <a:t>Next Review Due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15-July-2016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8558643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367" name="think-cell Slide" r:id="rId3" imgW="360" imgH="36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Operator </a:t>
            </a:r>
            <a:endParaRPr lang="en-US" dirty="0"/>
          </a:p>
        </p:txBody>
      </p:sp>
      <p:sp>
        <p:nvSpPr>
          <p:cNvPr id="3" name="Content Placeholder 2"/>
          <p:cNvSpPr>
            <a:spLocks noGrp="1"/>
          </p:cNvSpPr>
          <p:nvPr>
            <p:ph idx="1"/>
          </p:nvPr>
        </p:nvSpPr>
        <p:spPr>
          <a:xfrm>
            <a:off x="304800" y="1371600"/>
            <a:ext cx="9223376" cy="4438649"/>
          </a:xfrm>
        </p:spPr>
        <p:txBody>
          <a:bodyPr/>
          <a:lstStyle/>
          <a:p>
            <a:pPr>
              <a:buNone/>
            </a:pPr>
            <a:r>
              <a:rPr lang="en-US" dirty="0" smtClean="0"/>
              <a:t>Use GROUP BY to do this in Pig Latin </a:t>
            </a:r>
          </a:p>
          <a:p>
            <a:pPr lvl="1"/>
            <a:r>
              <a:rPr lang="en-US" dirty="0" smtClean="0"/>
              <a:t> The new relation has one record per unique group</a:t>
            </a:r>
          </a:p>
          <a:p>
            <a:pPr lvl="1"/>
            <a:endParaRPr lang="en-US" dirty="0" smtClean="0"/>
          </a:p>
          <a:p>
            <a:pPr lvl="1"/>
            <a:endParaRPr lang="en-US" dirty="0" smtClean="0"/>
          </a:p>
          <a:p>
            <a:endParaRPr lang="en-US" dirty="0" smtClean="0"/>
          </a:p>
          <a:p>
            <a:endParaRPr lang="en-US" dirty="0"/>
          </a:p>
        </p:txBody>
      </p:sp>
      <p:sp>
        <p:nvSpPr>
          <p:cNvPr id="4" name="TextBox 3"/>
          <p:cNvSpPr txBox="1"/>
          <p:nvPr/>
        </p:nvSpPr>
        <p:spPr>
          <a:xfrm>
            <a:off x="914400" y="2286000"/>
            <a:ext cx="442941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800" dirty="0" smtClean="0"/>
              <a:t>grunt&gt; salariesbyage = group sal by age;</a:t>
            </a:r>
            <a:endParaRPr lang="en-US" sz="1800" dirty="0" smtClean="0">
              <a:solidFill>
                <a:schemeClr val="tx2">
                  <a:lumMod val="50000"/>
                </a:schemeClr>
              </a:solidFill>
            </a:endParaRPr>
          </a:p>
        </p:txBody>
      </p:sp>
      <p:sp>
        <p:nvSpPr>
          <p:cNvPr id="5" name="Rectangle 4"/>
          <p:cNvSpPr/>
          <p:nvPr/>
        </p:nvSpPr>
        <p:spPr>
          <a:xfrm>
            <a:off x="838200" y="2971800"/>
            <a:ext cx="6400800" cy="27238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smtClean="0"/>
          </a:p>
          <a:p>
            <a:r>
              <a:rPr lang="en-US" b="1" dirty="0" smtClean="0"/>
              <a:t>grunt&gt; dump salariesbyage;</a:t>
            </a:r>
          </a:p>
          <a:p>
            <a:endParaRPr lang="en-US" dirty="0" smtClean="0"/>
          </a:p>
          <a:p>
            <a:r>
              <a:rPr lang="en-US" dirty="0" smtClean="0"/>
              <a:t>(58,{(F,58,95000,95103)})</a:t>
            </a:r>
          </a:p>
          <a:p>
            <a:r>
              <a:rPr lang="en-US" dirty="0" smtClean="0"/>
              <a:t>(65,{(F,65,70000,95102)})</a:t>
            </a:r>
          </a:p>
          <a:p>
            <a:r>
              <a:rPr lang="en-US" dirty="0" smtClean="0"/>
              <a:t>(66,{(F,66,41000,95103),(M,66,84000,95103)})</a:t>
            </a:r>
          </a:p>
          <a:p>
            <a:r>
              <a:rPr lang="en-US" dirty="0" smtClean="0"/>
              <a:t>(67,{(M,67,99000,94040),(M,67,81000,95101)})</a:t>
            </a:r>
          </a:p>
          <a:p>
            <a:r>
              <a:rPr lang="en-US" dirty="0" smtClean="0"/>
              <a:t>(68,{(F,68,60000,95105),(M,68,15000,95103)})</a:t>
            </a:r>
          </a:p>
          <a:p>
            <a:r>
              <a:rPr lang="en-US" dirty="0" smtClean="0"/>
              <a:t>(71,{(M,71,0,94041)})</a:t>
            </a:r>
            <a:endParaRPr lang="en-US" dirty="0"/>
          </a:p>
        </p:txBody>
      </p:sp>
    </p:spTree>
    <p:extLst>
      <p:ext uri="{BB962C8B-B14F-4D97-AF65-F5344CB8AC3E}">
        <p14:creationId xmlns:p14="http://schemas.microsoft.com/office/powerpoint/2010/main" xmlns="" val="2793952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Records using GROUP Statement</a:t>
            </a:r>
            <a:endParaRPr lang="en-US" dirty="0"/>
          </a:p>
        </p:txBody>
      </p:sp>
      <p:sp>
        <p:nvSpPr>
          <p:cNvPr id="3" name="Content Placeholder 2"/>
          <p:cNvSpPr>
            <a:spLocks noGrp="1"/>
          </p:cNvSpPr>
          <p:nvPr>
            <p:ph idx="1"/>
          </p:nvPr>
        </p:nvSpPr>
        <p:spPr>
          <a:xfrm>
            <a:off x="304800" y="1143000"/>
            <a:ext cx="9372600" cy="5029200"/>
          </a:xfrm>
        </p:spPr>
        <p:txBody>
          <a:bodyPr/>
          <a:lstStyle/>
          <a:p>
            <a:r>
              <a:rPr lang="en-US" dirty="0" smtClean="0"/>
              <a:t>Sometimes you need to group records by a given field </a:t>
            </a:r>
          </a:p>
          <a:p>
            <a:pPr lvl="1"/>
            <a:r>
              <a:rPr lang="en-US" dirty="0" smtClean="0"/>
              <a:t> Eg. You can calculate commissions for each employee</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7" name="Rectangle 6"/>
          <p:cNvSpPr/>
          <p:nvPr/>
        </p:nvSpPr>
        <p:spPr>
          <a:xfrm>
            <a:off x="533400" y="2133600"/>
            <a:ext cx="8763000" cy="186204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sz="1200" b="1" dirty="0" smtClean="0"/>
              <a:t>Sample Data: </a:t>
            </a:r>
          </a:p>
          <a:p>
            <a:pPr>
              <a:buNone/>
            </a:pPr>
            <a:r>
              <a:rPr lang="en-US" sz="1200" dirty="0" smtClean="0"/>
              <a:t>F,66,41000,9510</a:t>
            </a:r>
          </a:p>
          <a:p>
            <a:pPr>
              <a:buNone/>
            </a:pPr>
            <a:r>
              <a:rPr lang="en-US" sz="1200" dirty="0" smtClean="0"/>
              <a:t>M,40,76000,95102</a:t>
            </a:r>
          </a:p>
          <a:p>
            <a:pPr>
              <a:buNone/>
            </a:pPr>
            <a:r>
              <a:rPr lang="en-US" sz="1200" dirty="0" smtClean="0"/>
              <a:t>F,58,95000,95103</a:t>
            </a:r>
          </a:p>
          <a:p>
            <a:pPr>
              <a:buNone/>
            </a:pPr>
            <a:r>
              <a:rPr lang="en-US" sz="1200" dirty="0" smtClean="0"/>
              <a:t>F,68,60000,95105</a:t>
            </a:r>
          </a:p>
          <a:p>
            <a:pPr>
              <a:buNone/>
            </a:pPr>
            <a:r>
              <a:rPr lang="en-US" sz="1200" dirty="0" smtClean="0"/>
              <a:t>M,85,14000,95102</a:t>
            </a:r>
          </a:p>
          <a:p>
            <a:pPr>
              <a:buNone/>
            </a:pPr>
            <a:r>
              <a:rPr lang="en-US" sz="1200" dirty="0" smtClean="0"/>
              <a:t>M,14,0,95105</a:t>
            </a:r>
          </a:p>
          <a:p>
            <a:pPr>
              <a:buNone/>
            </a:pPr>
            <a:r>
              <a:rPr lang="en-US" sz="1200" dirty="0" smtClean="0"/>
              <a:t>M,52,2000,94040</a:t>
            </a:r>
          </a:p>
          <a:p>
            <a:pPr>
              <a:buNone/>
            </a:pPr>
            <a:r>
              <a:rPr lang="en-US" dirty="0" smtClean="0"/>
              <a:t>grunt&gt; sal= load 'salaries.txt' USING PigStorage(',') as (gender,age,income,zip);</a:t>
            </a:r>
          </a:p>
        </p:txBody>
      </p:sp>
      <p:sp>
        <p:nvSpPr>
          <p:cNvPr id="8" name="Rectangle 7"/>
          <p:cNvSpPr/>
          <p:nvPr/>
        </p:nvSpPr>
        <p:spPr>
          <a:xfrm>
            <a:off x="533400" y="4343400"/>
            <a:ext cx="4953000" cy="14927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dump sal;</a:t>
            </a:r>
          </a:p>
          <a:p>
            <a:r>
              <a:rPr lang="en-US" sz="1200" dirty="0" smtClean="0"/>
              <a:t>(F,65,70000,95102)</a:t>
            </a:r>
          </a:p>
          <a:p>
            <a:r>
              <a:rPr lang="en-US" sz="1200" dirty="0" smtClean="0"/>
              <a:t>(F,96,9000,95102)</a:t>
            </a:r>
          </a:p>
          <a:p>
            <a:r>
              <a:rPr lang="en-US" sz="1200" dirty="0" smtClean="0"/>
              <a:t>(F,92,56000,94041)</a:t>
            </a:r>
          </a:p>
          <a:p>
            <a:r>
              <a:rPr lang="en-US" sz="1200" dirty="0" smtClean="0"/>
              <a:t>(M,17,0,95102)</a:t>
            </a:r>
          </a:p>
          <a:p>
            <a:r>
              <a:rPr lang="en-US" sz="1200" dirty="0" smtClean="0"/>
              <a:t>(M,17,0,95103)</a:t>
            </a:r>
          </a:p>
          <a:p>
            <a:r>
              <a:rPr lang="en-US" sz="1200" dirty="0" smtClean="0"/>
              <a:t>(F,17,0,95050)</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everything in to a single record with ALL</a:t>
            </a:r>
            <a:endParaRPr lang="en-US" dirty="0"/>
          </a:p>
        </p:txBody>
      </p:sp>
      <p:sp>
        <p:nvSpPr>
          <p:cNvPr id="3" name="Content Placeholder 2"/>
          <p:cNvSpPr>
            <a:spLocks noGrp="1"/>
          </p:cNvSpPr>
          <p:nvPr>
            <p:ph idx="1"/>
          </p:nvPr>
        </p:nvSpPr>
        <p:spPr>
          <a:xfrm>
            <a:off x="228600" y="1371600"/>
            <a:ext cx="9223376" cy="4438649"/>
          </a:xfrm>
        </p:spPr>
        <p:txBody>
          <a:bodyPr/>
          <a:lstStyle/>
          <a:p>
            <a:r>
              <a:rPr lang="en-US" dirty="0" smtClean="0"/>
              <a:t>Grouping all records under one group</a:t>
            </a:r>
          </a:p>
          <a:p>
            <a:endParaRPr lang="en-US" dirty="0"/>
          </a:p>
        </p:txBody>
      </p:sp>
      <p:sp>
        <p:nvSpPr>
          <p:cNvPr id="5" name="Rectangle 4"/>
          <p:cNvSpPr/>
          <p:nvPr/>
        </p:nvSpPr>
        <p:spPr>
          <a:xfrm>
            <a:off x="381000" y="1905000"/>
            <a:ext cx="4953000" cy="67710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smtClean="0"/>
              <a:t>grunt&gt; salariesbyage = group sal all;</a:t>
            </a:r>
          </a:p>
          <a:p>
            <a:r>
              <a:rPr lang="en-US" dirty="0" smtClean="0"/>
              <a:t>grunt&gt; dump salariesbyage;</a:t>
            </a:r>
            <a:endParaRPr lang="en-US" dirty="0"/>
          </a:p>
        </p:txBody>
      </p:sp>
      <p:sp>
        <p:nvSpPr>
          <p:cNvPr id="6" name="Rectangle 5"/>
          <p:cNvSpPr/>
          <p:nvPr/>
        </p:nvSpPr>
        <p:spPr>
          <a:xfrm>
            <a:off x="381000" y="2743200"/>
            <a:ext cx="8763000" cy="18466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all,{(F,66,41000,95103),(M,40,76000,95102),(F,58,95000,95103),(F,68,60000,95105),(M,85,14000,95102),(M,14,0,95105),(M,52,2000,94040),(M,67,99000,94040),(F,43,11000,94041),(F,37,65000,94040),(M,72,83000,94041),(M,68,15000,95103),(F,74,37000,95105),(F,15,0,95050),(F,83,0,94040),(F,30,10000,95101),(M,19,0,95050),(M,23,89000,95105),(M,1,0,95050),(F,4,0,95103),(M,23,64000,94041)}</a:t>
            </a:r>
            <a:endParaRPr lang="en-US" dirty="0"/>
          </a:p>
        </p:txBody>
      </p:sp>
      <p:sp>
        <p:nvSpPr>
          <p:cNvPr id="7" name="Rectangle 6"/>
          <p:cNvSpPr/>
          <p:nvPr/>
        </p:nvSpPr>
        <p:spPr>
          <a:xfrm>
            <a:off x="381000" y="4800600"/>
            <a:ext cx="8686800" cy="9694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describe salariesbyage;</a:t>
            </a:r>
          </a:p>
          <a:p>
            <a:r>
              <a:rPr lang="en-US" dirty="0" smtClean="0"/>
              <a:t>salariesbyage: {group: chararray,sal: {(gender: bytearray,age: bytearray,income: bytearray,zip: bytearray)}}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 Operator </a:t>
            </a:r>
            <a:endParaRPr lang="en-US" dirty="0"/>
          </a:p>
        </p:txBody>
      </p:sp>
      <p:sp>
        <p:nvSpPr>
          <p:cNvPr id="3" name="Content Placeholder 2"/>
          <p:cNvSpPr>
            <a:spLocks noGrp="1"/>
          </p:cNvSpPr>
          <p:nvPr>
            <p:ph idx="1"/>
          </p:nvPr>
        </p:nvSpPr>
        <p:spPr>
          <a:xfrm>
            <a:off x="304800" y="1371600"/>
            <a:ext cx="9223376" cy="4916507"/>
          </a:xfrm>
        </p:spPr>
        <p:txBody>
          <a:bodyPr/>
          <a:lstStyle/>
          <a:p>
            <a:r>
              <a:rPr lang="en-US" dirty="0" smtClean="0"/>
              <a:t>Can produce required columns using FOREACH….GENERATE Operator</a:t>
            </a:r>
          </a:p>
          <a:p>
            <a:endParaRPr lang="en-US" dirty="0" smtClean="0"/>
          </a:p>
          <a:p>
            <a:r>
              <a:rPr lang="en-US" dirty="0" smtClean="0"/>
              <a:t>Example shows to extract only age and income (3</a:t>
            </a:r>
            <a:r>
              <a:rPr lang="en-US" baseline="30000" dirty="0" smtClean="0"/>
              <a:t>rd</a:t>
            </a:r>
            <a:r>
              <a:rPr lang="en-US" dirty="0" smtClean="0"/>
              <a:t> columns) for each record  the file</a:t>
            </a:r>
          </a:p>
          <a:p>
            <a:endParaRPr lang="en-US" dirty="0" smtClean="0"/>
          </a:p>
          <a:p>
            <a:endParaRPr lang="en-US" dirty="0"/>
          </a:p>
        </p:txBody>
      </p:sp>
      <p:sp>
        <p:nvSpPr>
          <p:cNvPr id="5" name="Rectangle 4"/>
          <p:cNvSpPr/>
          <p:nvPr/>
        </p:nvSpPr>
        <p:spPr>
          <a:xfrm>
            <a:off x="457200" y="2971800"/>
            <a:ext cx="84582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describe sal;</a:t>
            </a:r>
          </a:p>
          <a:p>
            <a:r>
              <a:rPr lang="en-US" dirty="0" smtClean="0"/>
              <a:t>sal: {gender: bytearray,age: bytearray,income: bytearray,zip: bytearray}</a:t>
            </a:r>
            <a:endParaRPr lang="en-US" dirty="0"/>
          </a:p>
        </p:txBody>
      </p:sp>
      <p:sp>
        <p:nvSpPr>
          <p:cNvPr id="6" name="Rectangle 5"/>
          <p:cNvSpPr/>
          <p:nvPr/>
        </p:nvSpPr>
        <p:spPr>
          <a:xfrm>
            <a:off x="457200" y="4038600"/>
            <a:ext cx="4953000" cy="126188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smtClean="0"/>
              <a:t>grunt&gt; describe A;</a:t>
            </a:r>
          </a:p>
          <a:p>
            <a:r>
              <a:rPr lang="en-US" dirty="0" smtClean="0"/>
              <a:t>A: {age: bytearray,income: bytearray}</a:t>
            </a:r>
          </a:p>
          <a:p>
            <a:endParaRPr lang="en-US" dirty="0" smtClean="0"/>
          </a:p>
          <a:p>
            <a:r>
              <a:rPr lang="en-US" dirty="0" smtClean="0"/>
              <a:t>grunt&gt; dump A;</a:t>
            </a:r>
            <a:endParaRPr lang="en-US" dirty="0"/>
          </a:p>
        </p:txBody>
      </p:sp>
      <p:sp>
        <p:nvSpPr>
          <p:cNvPr id="7" name="Rectangle 6"/>
          <p:cNvSpPr/>
          <p:nvPr/>
        </p:nvSpPr>
        <p:spPr>
          <a:xfrm>
            <a:off x="457200" y="5300484"/>
            <a:ext cx="4953000"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smtClean="0"/>
              <a:t>(66,41000)</a:t>
            </a:r>
          </a:p>
          <a:p>
            <a:r>
              <a:rPr lang="en-US" sz="1400" dirty="0" smtClean="0"/>
              <a:t>(40,76000)</a:t>
            </a:r>
          </a:p>
          <a:p>
            <a:r>
              <a:rPr lang="en-US" sz="1400" dirty="0" smtClean="0"/>
              <a:t>(58,95000)</a:t>
            </a:r>
          </a:p>
          <a:p>
            <a:r>
              <a:rPr lang="en-US" sz="1400" dirty="0" smtClean="0"/>
              <a:t>(68,60000)</a:t>
            </a: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ranges in FOREACH Operator</a:t>
            </a:r>
            <a:endParaRPr lang="en-US" dirty="0"/>
          </a:p>
        </p:txBody>
      </p:sp>
      <p:sp>
        <p:nvSpPr>
          <p:cNvPr id="5" name="Rectangle 4"/>
          <p:cNvSpPr/>
          <p:nvPr/>
        </p:nvSpPr>
        <p:spPr>
          <a:xfrm>
            <a:off x="609600" y="1295400"/>
            <a:ext cx="8382000" cy="330859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sal= load 'salaries.txt' USING PigStorage(',') As (gender:chararray,age:int,income:double,zip:int);</a:t>
            </a:r>
          </a:p>
          <a:p>
            <a:endParaRPr lang="en-US" dirty="0" smtClean="0"/>
          </a:p>
          <a:p>
            <a:r>
              <a:rPr lang="en-US" dirty="0" smtClean="0"/>
              <a:t>C= foreach sal generate age..zip;</a:t>
            </a:r>
          </a:p>
          <a:p>
            <a:r>
              <a:rPr lang="en-US" dirty="0" smtClean="0"/>
              <a:t>D= foreach sal generate age..;</a:t>
            </a:r>
          </a:p>
          <a:p>
            <a:r>
              <a:rPr lang="en-US" dirty="0" smtClean="0"/>
              <a:t>E= foreach sal generate ..income;</a:t>
            </a:r>
          </a:p>
          <a:p>
            <a:endParaRPr lang="en-US" dirty="0" smtClean="0"/>
          </a:p>
          <a:p>
            <a:endParaRPr lang="en-US" dirty="0" smtClean="0"/>
          </a:p>
          <a:p>
            <a:r>
              <a:rPr lang="en-US" dirty="0" smtClean="0"/>
              <a:t>customer= load 'data/customers'</a:t>
            </a:r>
          </a:p>
          <a:p>
            <a:r>
              <a:rPr lang="en-US" dirty="0" smtClean="0"/>
              <a:t>F= foreach customer generate $1..$10;</a:t>
            </a: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new Fields in Pig Latin with FOREACH</a:t>
            </a:r>
            <a:endParaRPr lang="en-US" dirty="0"/>
          </a:p>
        </p:txBody>
      </p:sp>
      <p:sp>
        <p:nvSpPr>
          <p:cNvPr id="3" name="Content Placeholder 2"/>
          <p:cNvSpPr>
            <a:spLocks noGrp="1"/>
          </p:cNvSpPr>
          <p:nvPr>
            <p:ph idx="1"/>
          </p:nvPr>
        </p:nvSpPr>
        <p:spPr>
          <a:xfrm>
            <a:off x="304800" y="1066800"/>
            <a:ext cx="9223376" cy="5181600"/>
          </a:xfrm>
        </p:spPr>
        <p:txBody>
          <a:bodyPr/>
          <a:lstStyle/>
          <a:p>
            <a:r>
              <a:rPr lang="en-US" dirty="0" smtClean="0"/>
              <a:t>Generates data transformations based on columns of data. Or to extract required columns from the data set. </a:t>
            </a:r>
          </a:p>
          <a:p>
            <a:r>
              <a:rPr lang="en-US" dirty="0" smtClean="0"/>
              <a:t>The FOREACH and GENERATE keywords can also be used to create fields</a:t>
            </a:r>
          </a:p>
          <a:p>
            <a:r>
              <a:rPr lang="en-US" dirty="0" smtClean="0"/>
              <a:t>Syntax</a:t>
            </a:r>
          </a:p>
          <a:p>
            <a:r>
              <a:rPr lang="en-US" dirty="0" smtClean="0"/>
              <a:t>alias  = FOREACH { gen_blk | nested_gen_blk } [AS schema];</a:t>
            </a:r>
          </a:p>
          <a:p>
            <a:endParaRPr lang="en-US" dirty="0" smtClean="0"/>
          </a:p>
          <a:p>
            <a:r>
              <a:rPr lang="en-US" dirty="0" smtClean="0"/>
              <a:t>For eg: you could create a new fields bases on price</a:t>
            </a:r>
          </a:p>
          <a:p>
            <a:pPr lvl="2">
              <a:buNone/>
            </a:pPr>
            <a:r>
              <a:rPr lang="en-US" dirty="0" smtClean="0"/>
              <a:t>t= FOREACH allsales GENERATE price * 0.07;</a:t>
            </a:r>
          </a:p>
          <a:p>
            <a:endParaRPr lang="en-US" dirty="0" smtClean="0"/>
          </a:p>
          <a:p>
            <a:pPr lvl="1"/>
            <a:r>
              <a:rPr lang="en-US" dirty="0"/>
              <a:t>I</a:t>
            </a:r>
            <a:r>
              <a:rPr lang="en-US" dirty="0" smtClean="0"/>
              <a:t>t is possible to name such fields</a:t>
            </a:r>
          </a:p>
          <a:p>
            <a:pPr lvl="2">
              <a:buNone/>
            </a:pPr>
            <a:r>
              <a:rPr lang="en-US" dirty="0" smtClean="0"/>
              <a:t>t=FOREACH allsaless generate price * 0.07 as tax'</a:t>
            </a:r>
          </a:p>
          <a:p>
            <a:endParaRPr lang="en-US" dirty="0" smtClean="0"/>
          </a:p>
          <a:p>
            <a:pPr lvl="1"/>
            <a:r>
              <a:rPr lang="en-US" dirty="0"/>
              <a:t>I</a:t>
            </a:r>
            <a:r>
              <a:rPr lang="en-US" dirty="0" smtClean="0"/>
              <a:t>t can also possible to specify the data type</a:t>
            </a:r>
          </a:p>
          <a:p>
            <a:pPr lvl="2">
              <a:buNone/>
            </a:pPr>
            <a:r>
              <a:rPr lang="en-US" dirty="0" smtClean="0"/>
              <a:t>t= FOREACH allsales GENERATE price * 0.07 as tax:float;</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BIG-01_Big Data Overview_Training_1">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amp;D_Learning and Development 2015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BIG-01_Big Data Overview_Training_1">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BIG-01_Big Data Overview_Training_1</Template>
  <TotalTime>3014</TotalTime>
  <Words>2605</Words>
  <Application>Microsoft Office PowerPoint</Application>
  <PresentationFormat>A4 Paper (210x297 mm)</PresentationFormat>
  <Paragraphs>538</Paragraphs>
  <Slides>32</Slides>
  <Notes>9</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32</vt:i4>
      </vt:variant>
    </vt:vector>
  </HeadingPairs>
  <TitlesOfParts>
    <vt:vector size="37" baseType="lpstr">
      <vt:lpstr>BIG-01_Big Data Overview_Training_1</vt:lpstr>
      <vt:lpstr>I&amp;D_Learning and Development 2015_Closing Slides</vt:lpstr>
      <vt:lpstr>I&amp;D_Learning and Development 2015_Section break</vt:lpstr>
      <vt:lpstr>1_BIG-01_Big Data Overview_Training_1</vt:lpstr>
      <vt:lpstr>think-cell Slide</vt:lpstr>
      <vt:lpstr>Learning &amp; Development  Enabling development, Impacting growth…</vt:lpstr>
      <vt:lpstr>Module Outline  </vt:lpstr>
      <vt:lpstr>Slide 3</vt:lpstr>
      <vt:lpstr>Group Operator </vt:lpstr>
      <vt:lpstr>Grouping Records using GROUP Statement</vt:lpstr>
      <vt:lpstr>Grouping everything in to a single record with ALL</vt:lpstr>
      <vt:lpstr>FOREACH Operator </vt:lpstr>
      <vt:lpstr>Specifying ranges in FOREACH Operator</vt:lpstr>
      <vt:lpstr>Generating new Fields in Pig Latin with FOREACH</vt:lpstr>
      <vt:lpstr>Slide 10</vt:lpstr>
      <vt:lpstr>Nested FOREACH</vt:lpstr>
      <vt:lpstr>Nested FOREACH (cont..) Example</vt:lpstr>
      <vt:lpstr>Nested FOREACH Example (Cont…)</vt:lpstr>
      <vt:lpstr>The FLATTEN Operator</vt:lpstr>
      <vt:lpstr>The FILTER Operator</vt:lpstr>
      <vt:lpstr>Filter Operator (cont..) - Example</vt:lpstr>
      <vt:lpstr>DISTINCT</vt:lpstr>
      <vt:lpstr> The ORDER BY Operator </vt:lpstr>
      <vt:lpstr> The CASE Operator </vt:lpstr>
      <vt:lpstr>Limiting Results</vt:lpstr>
      <vt:lpstr>  </vt:lpstr>
      <vt:lpstr>Parallel Features</vt:lpstr>
      <vt:lpstr> Number of Reducers Set by User </vt:lpstr>
      <vt:lpstr> Number of Reducers Set by Pig Engine</vt:lpstr>
      <vt:lpstr>Slide 25</vt:lpstr>
      <vt:lpstr>Combining Data Sets</vt:lpstr>
      <vt:lpstr>Combining Data - Example</vt:lpstr>
      <vt:lpstr>Combining Data - Example</vt:lpstr>
      <vt:lpstr>Co-Group Example</vt:lpstr>
      <vt:lpstr>Slide 30</vt:lpstr>
      <vt:lpstr>Slide 31</vt:lpstr>
      <vt:lpstr>Slide 32</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Development  Enabling development, Impacting growth…</dc:title>
  <dc:creator>svaikunt</dc:creator>
  <cp:lastModifiedBy>ilalwani</cp:lastModifiedBy>
  <cp:revision>194</cp:revision>
  <dcterms:created xsi:type="dcterms:W3CDTF">2015-07-09T08:35:18Z</dcterms:created>
  <dcterms:modified xsi:type="dcterms:W3CDTF">2016-07-11T11:31:51Z</dcterms:modified>
</cp:coreProperties>
</file>