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33"/>
  </p:notesMasterIdLst>
  <p:handoutMasterIdLst>
    <p:handoutMasterId r:id="rId34"/>
  </p:handoutMasterIdLst>
  <p:sldIdLst>
    <p:sldId id="750" r:id="rId4"/>
    <p:sldId id="746" r:id="rId5"/>
    <p:sldId id="736" r:id="rId6"/>
    <p:sldId id="713" r:id="rId7"/>
    <p:sldId id="530" r:id="rId8"/>
    <p:sldId id="714" r:id="rId9"/>
    <p:sldId id="716" r:id="rId10"/>
    <p:sldId id="717" r:id="rId11"/>
    <p:sldId id="718" r:id="rId12"/>
    <p:sldId id="719" r:id="rId13"/>
    <p:sldId id="720" r:id="rId14"/>
    <p:sldId id="721" r:id="rId15"/>
    <p:sldId id="737" r:id="rId16"/>
    <p:sldId id="534" r:id="rId17"/>
    <p:sldId id="540" r:id="rId18"/>
    <p:sldId id="541" r:id="rId19"/>
    <p:sldId id="542" r:id="rId20"/>
    <p:sldId id="543" r:id="rId21"/>
    <p:sldId id="545" r:id="rId22"/>
    <p:sldId id="546" r:id="rId23"/>
    <p:sldId id="547" r:id="rId24"/>
    <p:sldId id="548" r:id="rId25"/>
    <p:sldId id="549" r:id="rId26"/>
    <p:sldId id="550" r:id="rId27"/>
    <p:sldId id="551" r:id="rId28"/>
    <p:sldId id="725" r:id="rId29"/>
    <p:sldId id="458" r:id="rId30"/>
    <p:sldId id="459" r:id="rId31"/>
    <p:sldId id="329" r:id="rId32"/>
  </p:sldIdLst>
  <p:sldSz cx="9906000" cy="6858000" type="A4"/>
  <p:notesSz cx="6797675" cy="9874250"/>
  <p:custDataLst>
    <p:tags r:id="rId3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1" autoAdjust="0"/>
    <p:restoredTop sz="92652" autoAdjust="0"/>
  </p:normalViewPr>
  <p:slideViewPr>
    <p:cSldViewPr>
      <p:cViewPr>
        <p:scale>
          <a:sx n="70" d="100"/>
          <a:sy n="70" d="100"/>
        </p:scale>
        <p:origin x="-1968" y="-408"/>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0" y="72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7/11/2016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xmlns="" val="148180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000" b="1" spc="-5" dirty="0" smtClean="0">
                <a:latin typeface="Arial" panose="020B0604020202020204" pitchFamily="34" charset="0"/>
                <a:cs typeface="Arial" panose="020B0604020202020204" pitchFamily="34" charset="0"/>
              </a:rPr>
              <a:t>Replicated</a:t>
            </a:r>
            <a:r>
              <a:rPr lang="en-US" sz="1000" b="1" spc="-8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Joins</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A </a:t>
            </a:r>
            <a:r>
              <a:rPr lang="en-US" sz="1000" b="1" i="1" spc="-5" dirty="0" smtClean="0">
                <a:latin typeface="Arial" panose="020B0604020202020204" pitchFamily="34" charset="0"/>
                <a:cs typeface="Arial" panose="020B0604020202020204" pitchFamily="34" charset="0"/>
              </a:rPr>
              <a:t>replicated join </a:t>
            </a:r>
            <a:r>
              <a:rPr lang="en-US" sz="1000" dirty="0" smtClean="0">
                <a:latin typeface="Arial" panose="020B0604020202020204" pitchFamily="34" charset="0"/>
                <a:cs typeface="Arial" panose="020B0604020202020204" pitchFamily="34" charset="0"/>
              </a:rPr>
              <a:t>is useful when one of the data sets in the join is small enough to fit</a:t>
            </a:r>
            <a:r>
              <a:rPr lang="en-US" sz="1000" spc="-5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into  memory. This results in a </a:t>
            </a:r>
            <a:r>
              <a:rPr lang="en-US" sz="1000" spc="-75" dirty="0" smtClean="0">
                <a:latin typeface="Arial" panose="020B0604020202020204" pitchFamily="34" charset="0"/>
                <a:cs typeface="Arial" panose="020B0604020202020204" pitchFamily="34" charset="0"/>
              </a:rPr>
              <a:t>map-­‐side </a:t>
            </a:r>
            <a:r>
              <a:rPr lang="en-US" sz="1000" dirty="0" smtClean="0">
                <a:latin typeface="Arial" panose="020B0604020202020204" pitchFamily="34" charset="0"/>
                <a:cs typeface="Arial" panose="020B0604020202020204" pitchFamily="34" charset="0"/>
              </a:rPr>
              <a:t>join, saving an enormous amount of network traffic  during the shuffle/sort phase of the resulting MapReduce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job.</a:t>
            </a:r>
          </a:p>
          <a:p>
            <a:pPr marL="12700" marR="5080">
              <a:lnSpc>
                <a:spcPct val="101699"/>
              </a:lnSpc>
              <a:spcBef>
                <a:spcPts val="1230"/>
              </a:spcBef>
            </a:pPr>
            <a:endParaRPr lang="en-US" sz="1000" dirty="0" smtClean="0">
              <a:latin typeface="Arial" panose="020B0604020202020204" pitchFamily="34" charset="0"/>
              <a:cs typeface="Arial" panose="020B0604020202020204" pitchFamily="34" charset="0"/>
            </a:endParaRPr>
          </a:p>
          <a:p>
            <a:pPr marL="12700" marR="5080" indent="0" algn="l" defTabSz="914342" rtl="0" eaLnBrk="1" fontAlgn="auto" latinLnBrk="0" hangingPunct="1">
              <a:lnSpc>
                <a:spcPct val="101699"/>
              </a:lnSpc>
              <a:spcBef>
                <a:spcPts val="1230"/>
              </a:spcBef>
              <a:spcAft>
                <a:spcPts val="0"/>
              </a:spcAft>
              <a:buClrTx/>
              <a:buSzTx/>
              <a:buFontTx/>
              <a:buNone/>
              <a:tabLst/>
              <a:defRPr/>
            </a:pPr>
            <a:r>
              <a:rPr lang="en-US" sz="1000" dirty="0" smtClean="0"/>
              <a:t>In this type of join, Large relation is followed by one or more small relations. The small relations must be small enough to fit into main memory; if they don't, the process fails and an error is generated.</a:t>
            </a:r>
          </a:p>
          <a:p>
            <a:pPr marL="12700" marR="5080">
              <a:lnSpc>
                <a:spcPct val="101699"/>
              </a:lnSpc>
              <a:spcBef>
                <a:spcPts val="1230"/>
              </a:spcBef>
            </a:pPr>
            <a:endParaRPr lang="en-US" sz="1000" dirty="0" smtClean="0">
              <a:latin typeface="Arial" panose="020B0604020202020204" pitchFamily="34" charset="0"/>
              <a:cs typeface="Arial" panose="020B0604020202020204" pitchFamily="34" charset="0"/>
            </a:endParaRPr>
          </a:p>
          <a:p>
            <a:pPr marL="12700" marR="100965">
              <a:lnSpc>
                <a:spcPct val="103299"/>
              </a:lnSpc>
            </a:pPr>
            <a:r>
              <a:rPr lang="en-US" sz="1000" dirty="0" smtClean="0">
                <a:latin typeface="Arial" panose="020B0604020202020204" pitchFamily="34" charset="0"/>
                <a:cs typeface="Arial" panose="020B0604020202020204" pitchFamily="34" charset="0"/>
              </a:rPr>
              <a:t>To take </a:t>
            </a:r>
            <a:r>
              <a:rPr lang="en-US" sz="1000" spc="-5" dirty="0" smtClean="0">
                <a:latin typeface="Arial" panose="020B0604020202020204" pitchFamily="34" charset="0"/>
                <a:cs typeface="Arial" panose="020B0604020202020204" pitchFamily="34" charset="0"/>
              </a:rPr>
              <a:t>advantage </a:t>
            </a:r>
            <a:r>
              <a:rPr lang="en-US" sz="1000" dirty="0" smtClean="0">
                <a:latin typeface="Arial" panose="020B0604020202020204" pitchFamily="34" charset="0"/>
                <a:cs typeface="Arial" panose="020B0604020202020204" pitchFamily="34" charset="0"/>
              </a:rPr>
              <a:t>of a replicated join, list the smaller data set last in the </a:t>
            </a:r>
            <a:r>
              <a:rPr lang="en-US" sz="1000" b="1" dirty="0" smtClean="0">
                <a:latin typeface="Arial" panose="020B0604020202020204" pitchFamily="34" charset="0"/>
                <a:cs typeface="Arial" panose="020B0604020202020204" pitchFamily="34" charset="0"/>
              </a:rPr>
              <a:t>BY </a:t>
            </a:r>
            <a:r>
              <a:rPr lang="en-US" sz="1000" dirty="0" smtClean="0">
                <a:latin typeface="Arial" panose="020B0604020202020204" pitchFamily="34" charset="0"/>
                <a:cs typeface="Arial" panose="020B0604020202020204" pitchFamily="34" charset="0"/>
              </a:rPr>
              <a:t>clause</a:t>
            </a:r>
            <a:r>
              <a:rPr lang="en-US" sz="1000" spc="-6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follow it with a </a:t>
            </a:r>
            <a:r>
              <a:rPr lang="en-US" sz="1000" b="1" dirty="0" smtClean="0">
                <a:latin typeface="Arial" panose="020B0604020202020204" pitchFamily="34" charset="0"/>
                <a:cs typeface="Arial" panose="020B0604020202020204" pitchFamily="34" charset="0"/>
              </a:rPr>
              <a:t>USING ‘replicated’ </a:t>
            </a:r>
            <a:r>
              <a:rPr lang="en-US" sz="1000" dirty="0" smtClean="0">
                <a:latin typeface="Arial" panose="020B0604020202020204" pitchFamily="34" charset="0"/>
                <a:cs typeface="Arial" panose="020B0604020202020204" pitchFamily="34" charset="0"/>
              </a:rPr>
              <a:t>statement. For</a:t>
            </a:r>
            <a:r>
              <a:rPr lang="en-US" sz="1000" spc="-1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example:</a:t>
            </a:r>
          </a:p>
          <a:p>
            <a:pPr marL="17780">
              <a:lnSpc>
                <a:spcPts val="1080"/>
              </a:lnSpc>
            </a:pPr>
            <a:r>
              <a:rPr lang="en-US" sz="1000" spc="25" dirty="0" smtClean="0">
                <a:latin typeface="Arial" panose="020B0604020202020204" pitchFamily="34" charset="0"/>
                <a:cs typeface="Arial" panose="020B0604020202020204" pitchFamily="34" charset="0"/>
              </a:rPr>
              <a:t>replicatedjoin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JOIN locations </a:t>
            </a:r>
            <a:r>
              <a:rPr lang="en-US" sz="1000" spc="20" dirty="0" smtClean="0">
                <a:latin typeface="Arial" panose="020B0604020202020204" pitchFamily="34" charset="0"/>
                <a:cs typeface="Arial" panose="020B0604020202020204" pitchFamily="34" charset="0"/>
              </a:rPr>
              <a:t>BY</a:t>
            </a:r>
            <a:r>
              <a:rPr lang="en-US" sz="1000" spc="9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firstname,</a:t>
            </a:r>
            <a:endParaRPr lang="en-US" sz="1000" dirty="0" smtClean="0">
              <a:latin typeface="Arial" panose="020B0604020202020204" pitchFamily="34" charset="0"/>
              <a:cs typeface="Arial" panose="020B0604020202020204" pitchFamily="34" charset="0"/>
            </a:endParaRPr>
          </a:p>
          <a:p>
            <a:pPr marL="1275715">
              <a:lnSpc>
                <a:spcPts val="1240"/>
              </a:lnSpc>
            </a:pPr>
            <a:r>
              <a:rPr lang="en-US" sz="1000" spc="25" dirty="0" smtClean="0">
                <a:latin typeface="Arial" panose="020B0604020202020204" pitchFamily="34" charset="0"/>
                <a:cs typeface="Arial" panose="020B0604020202020204" pitchFamily="34" charset="0"/>
              </a:rPr>
              <a:t>departments </a:t>
            </a:r>
            <a:r>
              <a:rPr lang="en-US" sz="1000" spc="20" dirty="0" smtClean="0">
                <a:latin typeface="Arial" panose="020B0604020202020204" pitchFamily="34" charset="0"/>
                <a:cs typeface="Arial" panose="020B0604020202020204" pitchFamily="34" charset="0"/>
              </a:rPr>
              <a:t>BY </a:t>
            </a:r>
            <a:r>
              <a:rPr lang="en-US" sz="1000" spc="25" dirty="0" smtClean="0">
                <a:latin typeface="Arial" panose="020B0604020202020204" pitchFamily="34" charset="0"/>
                <a:cs typeface="Arial" panose="020B0604020202020204" pitchFamily="34" charset="0"/>
              </a:rPr>
              <a:t>firstname </a:t>
            </a:r>
            <a:r>
              <a:rPr lang="en-US" sz="1000" b="1" spc="25" dirty="0" smtClean="0">
                <a:latin typeface="Arial" panose="020B0604020202020204" pitchFamily="34" charset="0"/>
                <a:cs typeface="Arial" panose="020B0604020202020204" pitchFamily="34" charset="0"/>
              </a:rPr>
              <a:t>USING</a:t>
            </a:r>
            <a:r>
              <a:rPr lang="en-US" sz="1000" b="1" spc="65"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'replicated'</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departments </a:t>
            </a:r>
            <a:r>
              <a:rPr lang="en-US" sz="1000" dirty="0" smtClean="0">
                <a:latin typeface="Arial" panose="020B0604020202020204" pitchFamily="34" charset="0"/>
                <a:cs typeface="Arial" panose="020B0604020202020204" pitchFamily="34" charset="0"/>
              </a:rPr>
              <a:t>data set will be distributed across all map tasks (using a feature of  MapReduce called a </a:t>
            </a:r>
            <a:r>
              <a:rPr lang="en-US" sz="1000" spc="-5" dirty="0" smtClean="0">
                <a:latin typeface="Arial" panose="020B0604020202020204" pitchFamily="34" charset="0"/>
                <a:cs typeface="Arial" panose="020B0604020202020204" pitchFamily="34" charset="0"/>
              </a:rPr>
              <a:t>LocalResource), </a:t>
            </a:r>
            <a:r>
              <a:rPr lang="en-US" sz="1000" dirty="0" smtClean="0">
                <a:latin typeface="Arial" panose="020B0604020202020204" pitchFamily="34" charset="0"/>
                <a:cs typeface="Arial" panose="020B0604020202020204" pitchFamily="34" charset="0"/>
              </a:rPr>
              <a:t>and the join will occur in the map side instead of</a:t>
            </a:r>
            <a:r>
              <a:rPr lang="en-US" sz="1000" spc="-3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on  the reduce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side.</a:t>
            </a:r>
          </a:p>
          <a:p>
            <a:pPr>
              <a:lnSpc>
                <a:spcPct val="100000"/>
              </a:lnSpc>
              <a:spcBef>
                <a:spcPts val="20"/>
              </a:spcBef>
            </a:pPr>
            <a:endParaRPr lang="en-US" sz="1000" dirty="0" smtClean="0">
              <a:latin typeface="Arial" panose="020B0604020202020204" pitchFamily="34" charset="0"/>
              <a:cs typeface="Arial" panose="020B0604020202020204" pitchFamily="34" charset="0"/>
            </a:endParaRPr>
          </a:p>
          <a:p>
            <a:pPr marL="170180" marR="470534" algn="just">
              <a:lnSpc>
                <a:spcPct val="102499"/>
              </a:lnSpc>
            </a:pPr>
            <a:r>
              <a:rPr lang="en-US" sz="1000" b="1" dirty="0" smtClean="0">
                <a:latin typeface="Arial" panose="020B0604020202020204" pitchFamily="34" charset="0"/>
                <a:cs typeface="Arial" panose="020B0604020202020204" pitchFamily="34" charset="0"/>
              </a:rPr>
              <a:t>BEST PRACTICE</a:t>
            </a:r>
            <a:r>
              <a:rPr lang="en-US" sz="1000" dirty="0" smtClean="0">
                <a:latin typeface="Arial" panose="020B0604020202020204" pitchFamily="34" charset="0"/>
                <a:cs typeface="Arial" panose="020B0604020202020204" pitchFamily="34" charset="0"/>
              </a:rPr>
              <a:t>: Use replicated joins whenever you can! The increase </a:t>
            </a:r>
            <a:r>
              <a:rPr lang="en-US" sz="1000" spc="-5" dirty="0" smtClean="0">
                <a:latin typeface="Arial" panose="020B0604020202020204" pitchFamily="34" charset="0"/>
                <a:cs typeface="Arial" panose="020B0604020202020204" pitchFamily="34" charset="0"/>
              </a:rPr>
              <a:t>in  </a:t>
            </a:r>
            <a:r>
              <a:rPr lang="en-US" sz="1000" dirty="0" smtClean="0">
                <a:latin typeface="Arial" panose="020B0604020202020204" pitchFamily="34" charset="0"/>
                <a:cs typeface="Arial" panose="020B0604020202020204" pitchFamily="34" charset="0"/>
              </a:rPr>
              <a:t>performance is noticeable. Just be careful </a:t>
            </a:r>
            <a:r>
              <a:rPr lang="en-US" sz="1000" spc="-24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the data set does not fit in  memory, the underlying MapReduce will generate an error and</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fail.</a:t>
            </a:r>
          </a:p>
          <a:p>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xmlns="" val="38869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12700">
              <a:lnSpc>
                <a:spcPct val="100000"/>
              </a:lnSpc>
            </a:pPr>
            <a:r>
              <a:rPr lang="en-US" sz="1000" b="1" spc="-5" dirty="0" smtClean="0">
                <a:latin typeface="Arial" panose="020B0604020202020204" pitchFamily="34" charset="0"/>
                <a:cs typeface="Arial" panose="020B0604020202020204" pitchFamily="34" charset="0"/>
              </a:rPr>
              <a:t>Pig </a:t>
            </a:r>
            <a:r>
              <a:rPr lang="en-US" sz="1000" b="1" spc="-65" dirty="0" smtClean="0">
                <a:latin typeface="Arial" panose="020B0604020202020204" pitchFamily="34" charset="0"/>
                <a:cs typeface="Arial" panose="020B0604020202020204" pitchFamily="34" charset="0"/>
              </a:rPr>
              <a:t>User-­‐Defined </a:t>
            </a:r>
            <a:r>
              <a:rPr lang="en-US" sz="1000" b="1" spc="-5" dirty="0" smtClean="0">
                <a:latin typeface="Arial" panose="020B0604020202020204" pitchFamily="34" charset="0"/>
                <a:cs typeface="Arial" panose="020B0604020202020204" pitchFamily="34" charset="0"/>
              </a:rPr>
              <a:t>Functions</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The Pig API has a large collection of </a:t>
            </a:r>
            <a:r>
              <a:rPr lang="en-US" sz="1000" spc="-75" dirty="0" smtClean="0">
                <a:latin typeface="Arial" panose="020B0604020202020204" pitchFamily="34" charset="0"/>
                <a:cs typeface="Arial" panose="020B0604020202020204" pitchFamily="34" charset="0"/>
              </a:rPr>
              <a:t>built-­‐in </a:t>
            </a:r>
            <a:r>
              <a:rPr lang="en-US" sz="1000" dirty="0" smtClean="0">
                <a:latin typeface="Arial" panose="020B0604020202020204" pitchFamily="34" charset="0"/>
                <a:cs typeface="Arial" panose="020B0604020202020204" pitchFamily="34" charset="0"/>
              </a:rPr>
              <a:t>functions for performing common tasks and  computations. However, some </a:t>
            </a:r>
            <a:r>
              <a:rPr lang="en-US" sz="1000" spc="-5" dirty="0" smtClean="0">
                <a:latin typeface="Arial" panose="020B0604020202020204" pitchFamily="34" charset="0"/>
                <a:cs typeface="Arial" panose="020B0604020202020204" pitchFamily="34" charset="0"/>
              </a:rPr>
              <a:t>Pig </a:t>
            </a:r>
            <a:r>
              <a:rPr lang="en-US" sz="1000" dirty="0" smtClean="0">
                <a:latin typeface="Arial" panose="020B0604020202020204" pitchFamily="34" charset="0"/>
                <a:cs typeface="Arial" panose="020B0604020202020204" pitchFamily="34" charset="0"/>
              </a:rPr>
              <a:t>scripts may require </a:t>
            </a:r>
            <a:r>
              <a:rPr lang="en-US" sz="1000" b="1" spc="-55" dirty="0" smtClean="0">
                <a:latin typeface="Arial" panose="020B0604020202020204" pitchFamily="34" charset="0"/>
                <a:cs typeface="Arial" panose="020B0604020202020204" pitchFamily="34" charset="0"/>
              </a:rPr>
              <a:t>User-­‐Defined </a:t>
            </a:r>
            <a:r>
              <a:rPr lang="en-US" sz="1000" b="1" dirty="0" smtClean="0">
                <a:latin typeface="Arial" panose="020B0604020202020204" pitchFamily="34" charset="0"/>
                <a:cs typeface="Arial" panose="020B0604020202020204" pitchFamily="34" charset="0"/>
              </a:rPr>
              <a:t>Functions </a:t>
            </a:r>
            <a:r>
              <a:rPr lang="en-US" sz="1000" dirty="0" smtClean="0">
                <a:latin typeface="Arial" panose="020B0604020202020204" pitchFamily="34" charset="0"/>
                <a:cs typeface="Arial" panose="020B0604020202020204" pitchFamily="34" charset="0"/>
              </a:rPr>
              <a:t>(UDFs) to  complete their</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task.</a:t>
            </a:r>
          </a:p>
          <a:p>
            <a:pPr>
              <a:lnSpc>
                <a:spcPct val="100000"/>
              </a:lnSpc>
              <a:spcBef>
                <a:spcPts val="15"/>
              </a:spcBef>
            </a:pPr>
            <a:endParaRPr lang="en-US" sz="1000" dirty="0" smtClean="0">
              <a:latin typeface="Arial" panose="020B0604020202020204" pitchFamily="34" charset="0"/>
              <a:cs typeface="Arial" panose="020B0604020202020204" pitchFamily="34" charset="0"/>
            </a:endParaRPr>
          </a:p>
          <a:p>
            <a:pPr marL="12700">
              <a:lnSpc>
                <a:spcPct val="100000"/>
              </a:lnSpc>
            </a:pPr>
            <a:r>
              <a:rPr lang="en-US" sz="1000" dirty="0" smtClean="0">
                <a:latin typeface="Arial" panose="020B0604020202020204" pitchFamily="34" charset="0"/>
                <a:cs typeface="Arial" panose="020B0604020202020204" pitchFamily="34" charset="0"/>
              </a:rPr>
              <a:t>You write a UDF in Java following these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steps:</a:t>
            </a:r>
          </a:p>
          <a:p>
            <a:pPr>
              <a:lnSpc>
                <a:spcPct val="100000"/>
              </a:lnSpc>
              <a:spcBef>
                <a:spcPts val="30"/>
              </a:spcBef>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Write a Java class that extends</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EvalFunc.</a:t>
            </a:r>
          </a:p>
          <a:p>
            <a:pPr>
              <a:lnSpc>
                <a:spcPct val="100000"/>
              </a:lnSpc>
              <a:spcBef>
                <a:spcPts val="55"/>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Deploy the class in a JAR</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file.</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Register the JAR file in the Pig script using the REGISTER</a:t>
            </a:r>
            <a:r>
              <a:rPr lang="en-US" sz="1000" spc="-55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command.</a:t>
            </a:r>
          </a:p>
          <a:p>
            <a:pPr>
              <a:lnSpc>
                <a:spcPct val="100000"/>
              </a:lnSpc>
              <a:spcBef>
                <a:spcPts val="20"/>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Optionally define an alias for the UDF using the DEFINE</a:t>
            </a:r>
            <a:r>
              <a:rPr lang="en-US" sz="1000" spc="-55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command.</a:t>
            </a:r>
          </a:p>
          <a:p>
            <a:pPr marL="12700">
              <a:lnSpc>
                <a:spcPct val="100000"/>
              </a:lnSpc>
            </a:pPr>
            <a:r>
              <a:rPr lang="en-US" sz="1000" b="1" spc="-5" dirty="0" smtClean="0">
                <a:latin typeface="Arial" panose="020B0604020202020204" pitchFamily="34" charset="0"/>
                <a:cs typeface="Arial" panose="020B0604020202020204" pitchFamily="34" charset="0"/>
              </a:rPr>
              <a:t>A UDF</a:t>
            </a:r>
            <a:r>
              <a:rPr lang="en-US" sz="1000" b="1" spc="-7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Example</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80"/>
              </a:spcBef>
            </a:pPr>
            <a:r>
              <a:rPr lang="en-US" sz="1000" dirty="0" smtClean="0">
                <a:latin typeface="Arial" panose="020B0604020202020204" pitchFamily="34" charset="0"/>
                <a:cs typeface="Arial" panose="020B0604020202020204" pitchFamily="34" charset="0"/>
              </a:rPr>
              <a:t>Let’s take a look at an example. The following UDF adds a comma between two</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input  strings:</a:t>
            </a:r>
          </a:p>
          <a:p>
            <a:endParaRPr lang="en-US" sz="1000" dirty="0" smtClean="0">
              <a:latin typeface="Arial" panose="020B0604020202020204" pitchFamily="34" charset="0"/>
              <a:cs typeface="Arial" panose="020B0604020202020204" pitchFamily="34" charset="0"/>
            </a:endParaRPr>
          </a:p>
          <a:p>
            <a:pPr marL="17780">
              <a:lnSpc>
                <a:spcPts val="1100"/>
              </a:lnSpc>
            </a:pPr>
            <a:r>
              <a:rPr lang="en-US" sz="1000" spc="25" dirty="0" smtClean="0">
                <a:latin typeface="Arial" panose="020B0604020202020204" pitchFamily="34" charset="0"/>
                <a:cs typeface="Arial" panose="020B0604020202020204" pitchFamily="34" charset="0"/>
              </a:rPr>
              <a:t>package</a:t>
            </a:r>
            <a:r>
              <a:rPr lang="en-US" sz="1000" spc="1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com.hortonworks.udfs;</a:t>
            </a:r>
            <a:endParaRPr lang="en-US" sz="1000" dirty="0" smtClean="0">
              <a:latin typeface="Arial" panose="020B0604020202020204" pitchFamily="34" charset="0"/>
              <a:cs typeface="Arial" panose="020B0604020202020204" pitchFamily="34" charset="0"/>
            </a:endParaRPr>
          </a:p>
          <a:p>
            <a:pPr>
              <a:lnSpc>
                <a:spcPct val="100000"/>
              </a:lnSpc>
              <a:spcBef>
                <a:spcPts val="25"/>
              </a:spcBef>
            </a:pPr>
            <a:endParaRPr lang="en-US" sz="1000" dirty="0" smtClean="0">
              <a:latin typeface="Arial" panose="020B0604020202020204" pitchFamily="34" charset="0"/>
              <a:cs typeface="Arial" panose="020B0604020202020204" pitchFamily="34" charset="0"/>
            </a:endParaRPr>
          </a:p>
          <a:p>
            <a:pPr marL="17780">
              <a:lnSpc>
                <a:spcPct val="100000"/>
              </a:lnSpc>
            </a:pPr>
            <a:r>
              <a:rPr lang="en-US" sz="1000" spc="25" dirty="0" smtClean="0">
                <a:latin typeface="Arial" panose="020B0604020202020204" pitchFamily="34" charset="0"/>
                <a:cs typeface="Arial" panose="020B0604020202020204" pitchFamily="34" charset="0"/>
              </a:rPr>
              <a:t>public class CONCAT_COMMA </a:t>
            </a:r>
            <a:r>
              <a:rPr lang="en-US" sz="1000" b="1" spc="25" dirty="0" smtClean="0">
                <a:latin typeface="Arial" panose="020B0604020202020204" pitchFamily="34" charset="0"/>
                <a:cs typeface="Arial" panose="020B0604020202020204" pitchFamily="34" charset="0"/>
              </a:rPr>
              <a:t>extends EvalFunc&lt;String&gt;</a:t>
            </a:r>
            <a:r>
              <a:rPr lang="en-US" sz="1000" b="1" spc="85" dirty="0" smtClean="0">
                <a:latin typeface="Arial" panose="020B0604020202020204" pitchFamily="34" charset="0"/>
                <a:cs typeface="Arial" panose="020B0604020202020204" pitchFamily="34" charset="0"/>
              </a:rPr>
              <a:t> </a:t>
            </a:r>
            <a:r>
              <a:rPr lang="en-US" sz="1000" spc="1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a:lnSpc>
                <a:spcPct val="100000"/>
              </a:lnSpc>
            </a:pPr>
            <a:endParaRPr lang="en-US" sz="1000" dirty="0" smtClean="0">
              <a:latin typeface="Arial" panose="020B0604020202020204" pitchFamily="34" charset="0"/>
              <a:cs typeface="Arial" panose="020B0604020202020204" pitchFamily="34" charset="0"/>
            </a:endParaRPr>
          </a:p>
          <a:p>
            <a:pPr marL="109220">
              <a:lnSpc>
                <a:spcPts val="1255"/>
              </a:lnSpc>
              <a:spcBef>
                <a:spcPts val="5"/>
              </a:spcBef>
            </a:pPr>
            <a:r>
              <a:rPr lang="en-US" sz="1000" spc="25" dirty="0" smtClean="0">
                <a:latin typeface="Arial" panose="020B0604020202020204" pitchFamily="34" charset="0"/>
                <a:cs typeface="Arial" panose="020B0604020202020204" pitchFamily="34" charset="0"/>
              </a:rPr>
              <a:t>@Override</a:t>
            </a:r>
            <a:endParaRPr lang="en-US" sz="1000" dirty="0" smtClean="0">
              <a:latin typeface="Arial" panose="020B0604020202020204" pitchFamily="34" charset="0"/>
              <a:cs typeface="Arial" panose="020B0604020202020204" pitchFamily="34" charset="0"/>
            </a:endParaRPr>
          </a:p>
          <a:p>
            <a:pPr marL="566420" marR="550545" indent="-457200">
              <a:lnSpc>
                <a:spcPts val="1250"/>
              </a:lnSpc>
              <a:spcBef>
                <a:spcPts val="40"/>
              </a:spcBef>
            </a:pPr>
            <a:r>
              <a:rPr lang="en-US" sz="1000" spc="25" dirty="0" smtClean="0">
                <a:latin typeface="Arial" panose="020B0604020202020204" pitchFamily="34" charset="0"/>
                <a:cs typeface="Arial" panose="020B0604020202020204" pitchFamily="34" charset="0"/>
              </a:rPr>
              <a:t>public </a:t>
            </a:r>
            <a:r>
              <a:rPr lang="en-US" sz="1000" b="1" spc="25" dirty="0" smtClean="0">
                <a:latin typeface="Arial" panose="020B0604020202020204" pitchFamily="34" charset="0"/>
                <a:cs typeface="Arial" panose="020B0604020202020204" pitchFamily="34" charset="0"/>
              </a:rPr>
              <a:t>String exec(Tuple input) </a:t>
            </a:r>
            <a:r>
              <a:rPr lang="en-US" sz="1000" spc="25" dirty="0" smtClean="0">
                <a:latin typeface="Arial" panose="020B0604020202020204" pitchFamily="34" charset="0"/>
                <a:cs typeface="Arial" panose="020B0604020202020204" pitchFamily="34" charset="0"/>
              </a:rPr>
              <a:t>throws IOException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String first </a:t>
            </a:r>
            <a:r>
              <a:rPr lang="en-US" sz="1000" spc="15"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input.get(0)</a:t>
            </a:r>
            <a:r>
              <a:rPr lang="en-US" sz="1000" spc="25" dirty="0" smtClean="0">
                <a:latin typeface="Arial" panose="020B0604020202020204" pitchFamily="34" charset="0"/>
                <a:cs typeface="Arial" panose="020B0604020202020204" pitchFamily="34" charset="0"/>
              </a:rPr>
              <a:t>.toString().trim();  String second </a:t>
            </a:r>
            <a:r>
              <a:rPr lang="en-US" sz="1000" spc="15" dirty="0" smtClean="0">
                <a:latin typeface="Arial" panose="020B0604020202020204" pitchFamily="34" charset="0"/>
                <a:cs typeface="Arial" panose="020B0604020202020204" pitchFamily="34" charset="0"/>
              </a:rPr>
              <a:t>=</a:t>
            </a:r>
            <a:r>
              <a:rPr lang="en-US" sz="1000" spc="80"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input.get(1)</a:t>
            </a:r>
            <a:r>
              <a:rPr lang="en-US" sz="1000" spc="25" dirty="0" smtClean="0">
                <a:latin typeface="Arial" panose="020B0604020202020204" pitchFamily="34" charset="0"/>
                <a:cs typeface="Arial" panose="020B0604020202020204" pitchFamily="34" charset="0"/>
              </a:rPr>
              <a:t>.toString().trim();</a:t>
            </a:r>
            <a:endParaRPr lang="en-US" sz="1000" dirty="0" smtClean="0">
              <a:latin typeface="Arial" panose="020B0604020202020204" pitchFamily="34" charset="0"/>
              <a:cs typeface="Arial" panose="020B0604020202020204" pitchFamily="34" charset="0"/>
            </a:endParaRPr>
          </a:p>
          <a:p>
            <a:pPr>
              <a:lnSpc>
                <a:spcPct val="100000"/>
              </a:lnSpc>
              <a:spcBef>
                <a:spcPts val="45"/>
              </a:spcBef>
            </a:pPr>
            <a:endParaRPr lang="en-US" sz="1000" dirty="0" smtClean="0">
              <a:latin typeface="Arial" panose="020B0604020202020204" pitchFamily="34" charset="0"/>
              <a:cs typeface="Arial" panose="020B0604020202020204" pitchFamily="34" charset="0"/>
            </a:endParaRPr>
          </a:p>
          <a:p>
            <a:pPr marL="566420">
              <a:lnSpc>
                <a:spcPts val="1255"/>
              </a:lnSpc>
            </a:pPr>
            <a:r>
              <a:rPr lang="en-US" sz="1000" spc="25" dirty="0" smtClean="0">
                <a:latin typeface="Arial" panose="020B0604020202020204" pitchFamily="34" charset="0"/>
                <a:cs typeface="Arial" panose="020B0604020202020204" pitchFamily="34" charset="0"/>
              </a:rPr>
              <a:t>return first </a:t>
            </a:r>
            <a:r>
              <a:rPr lang="en-US" sz="1000" spc="15" dirty="0" smtClean="0">
                <a:latin typeface="Arial" panose="020B0604020202020204" pitchFamily="34" charset="0"/>
                <a:cs typeface="Arial" panose="020B0604020202020204" pitchFamily="34" charset="0"/>
              </a:rPr>
              <a:t>+ </a:t>
            </a:r>
            <a:r>
              <a:rPr lang="en-US" sz="1000" spc="20" dirty="0" smtClean="0">
                <a:latin typeface="Arial" panose="020B0604020202020204" pitchFamily="34" charset="0"/>
                <a:cs typeface="Arial" panose="020B0604020202020204" pitchFamily="34" charset="0"/>
              </a:rPr>
              <a:t>", </a:t>
            </a:r>
            <a:r>
              <a:rPr lang="en-US" sz="1000" spc="15" dirty="0" smtClean="0">
                <a:latin typeface="Arial" panose="020B0604020202020204" pitchFamily="34" charset="0"/>
                <a:cs typeface="Arial" panose="020B0604020202020204" pitchFamily="34" charset="0"/>
              </a:rPr>
              <a:t>" +</a:t>
            </a:r>
            <a:r>
              <a:rPr lang="en-US" sz="1000" spc="8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second;</a:t>
            </a:r>
            <a:endParaRPr lang="en-US" sz="1000" dirty="0" smtClean="0">
              <a:latin typeface="Arial" panose="020B0604020202020204" pitchFamily="34" charset="0"/>
              <a:cs typeface="Arial" panose="020B0604020202020204" pitchFamily="34" charset="0"/>
            </a:endParaRPr>
          </a:p>
          <a:p>
            <a:pPr marL="109220">
              <a:lnSpc>
                <a:spcPts val="1250"/>
              </a:lnSpc>
            </a:pPr>
            <a:r>
              <a:rPr lang="en-US" sz="1000" spc="1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1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241300" indent="-228600">
              <a:lnSpc>
                <a:spcPct val="100000"/>
              </a:lnSpc>
              <a:buFont typeface="Symbol"/>
              <a:buChar char=""/>
              <a:tabLst>
                <a:tab pos="240665" algn="l"/>
                <a:tab pos="241300" algn="l"/>
              </a:tabLst>
            </a:pPr>
            <a:r>
              <a:rPr lang="en-US" sz="1000" dirty="0" smtClean="0">
                <a:latin typeface="Arial" panose="020B0604020202020204" pitchFamily="34" charset="0"/>
                <a:cs typeface="Arial" panose="020B0604020202020204" pitchFamily="34" charset="0"/>
              </a:rPr>
              <a:t>Notice the CONCAT_COMMA</a:t>
            </a:r>
            <a:r>
              <a:rPr lang="en-US" sz="1000" spc="-56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class extends EvalFunc.</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241300" marR="95250" indent="-228600">
              <a:lnSpc>
                <a:spcPct val="103299"/>
              </a:lnSpc>
              <a:buFont typeface="Symbol"/>
              <a:buChar char=""/>
              <a:tabLst>
                <a:tab pos="240665" algn="l"/>
                <a:tab pos="241300" algn="l"/>
              </a:tabLst>
            </a:pPr>
            <a:r>
              <a:rPr lang="en-US" sz="1000" dirty="0" smtClean="0">
                <a:latin typeface="Arial" panose="020B0604020202020204" pitchFamily="34" charset="0"/>
                <a:cs typeface="Arial" panose="020B0604020202020204" pitchFamily="34" charset="0"/>
              </a:rPr>
              <a:t>The </a:t>
            </a:r>
            <a:r>
              <a:rPr lang="en-US" sz="1000" spc="-5" dirty="0" smtClean="0">
                <a:latin typeface="Arial" panose="020B0604020202020204" pitchFamily="34" charset="0"/>
                <a:cs typeface="Arial" panose="020B0604020202020204" pitchFamily="34" charset="0"/>
              </a:rPr>
              <a:t>generic of </a:t>
            </a:r>
            <a:r>
              <a:rPr lang="en-US" sz="1000" dirty="0" smtClean="0">
                <a:latin typeface="Arial" panose="020B0604020202020204" pitchFamily="34" charset="0"/>
                <a:cs typeface="Arial" panose="020B0604020202020204" pitchFamily="34" charset="0"/>
              </a:rPr>
              <a:t>EvalFunc</a:t>
            </a:r>
            <a:r>
              <a:rPr lang="en-US" sz="1000" spc="-53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represents the data type of the return value. Notice  the exec</a:t>
            </a:r>
            <a:r>
              <a:rPr lang="en-US" sz="1000" spc="-55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method returns a String.</a:t>
            </a:r>
          </a:p>
          <a:p>
            <a:pPr>
              <a:lnSpc>
                <a:spcPct val="100000"/>
              </a:lnSpc>
              <a:spcBef>
                <a:spcPts val="20"/>
              </a:spcBef>
              <a:buFont typeface="Symbol"/>
              <a:buChar char=""/>
            </a:pPr>
            <a:endParaRPr lang="en-US" sz="1000" dirty="0" smtClean="0">
              <a:latin typeface="Arial" panose="020B0604020202020204" pitchFamily="34" charset="0"/>
              <a:cs typeface="Arial" panose="020B0604020202020204" pitchFamily="34" charset="0"/>
            </a:endParaRPr>
          </a:p>
          <a:p>
            <a:pPr marL="241300" indent="-228600">
              <a:lnSpc>
                <a:spcPct val="100000"/>
              </a:lnSpc>
              <a:buFont typeface="Symbol"/>
              <a:buChar char=""/>
              <a:tabLst>
                <a:tab pos="240665" algn="l"/>
                <a:tab pos="241300" algn="l"/>
              </a:tabLst>
            </a:pPr>
            <a:r>
              <a:rPr lang="en-US" sz="1000" dirty="0" smtClean="0">
                <a:latin typeface="Arial" panose="020B0604020202020204" pitchFamily="34" charset="0"/>
                <a:cs typeface="Arial" panose="020B0604020202020204" pitchFamily="34" charset="0"/>
              </a:rPr>
              <a:t>The exec</a:t>
            </a:r>
            <a:r>
              <a:rPr lang="en-US" sz="1000" spc="-55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method is called when the UDF is invoked from the Pig script.</a:t>
            </a:r>
          </a:p>
          <a:p>
            <a:pPr>
              <a:lnSpc>
                <a:spcPct val="100000"/>
              </a:lnSpc>
              <a:spcBef>
                <a:spcPts val="15"/>
              </a:spcBef>
              <a:buFont typeface="Symbol"/>
              <a:buChar char=""/>
            </a:pPr>
            <a:endParaRPr lang="en-US" sz="1000" dirty="0" smtClean="0">
              <a:latin typeface="Arial" panose="020B0604020202020204" pitchFamily="34" charset="0"/>
              <a:cs typeface="Arial" panose="020B0604020202020204" pitchFamily="34" charset="0"/>
            </a:endParaRPr>
          </a:p>
          <a:p>
            <a:pPr marL="241300" marR="5080" indent="-228600">
              <a:lnSpc>
                <a:spcPct val="106700"/>
              </a:lnSpc>
              <a:buFont typeface="Symbol"/>
              <a:buChar char=""/>
              <a:tabLst>
                <a:tab pos="240665" algn="l"/>
                <a:tab pos="241300" algn="l"/>
              </a:tabLst>
            </a:pPr>
            <a:r>
              <a:rPr lang="en-US" sz="1000" dirty="0" smtClean="0">
                <a:latin typeface="Arial" panose="020B0604020202020204" pitchFamily="34" charset="0"/>
                <a:cs typeface="Arial" panose="020B0604020202020204" pitchFamily="34" charset="0"/>
              </a:rPr>
              <a:t>The input parameter is a Tuple</a:t>
            </a:r>
            <a:r>
              <a:rPr lang="en-US" sz="1000" spc="-55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instance </a:t>
            </a:r>
            <a:r>
              <a:rPr lang="en-US" sz="1000" spc="-24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which allows for an arbitrary number  of</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arguments.</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241300" indent="-228600">
              <a:lnSpc>
                <a:spcPct val="100000"/>
              </a:lnSpc>
              <a:buFont typeface="Symbol"/>
              <a:buChar char=""/>
              <a:tabLst>
                <a:tab pos="240665" algn="l"/>
                <a:tab pos="241300" algn="l"/>
              </a:tabLst>
            </a:pPr>
            <a:r>
              <a:rPr lang="en-US" sz="1000" dirty="0" smtClean="0">
                <a:latin typeface="Arial" panose="020B0604020202020204" pitchFamily="34" charset="0"/>
                <a:cs typeface="Arial" panose="020B0604020202020204" pitchFamily="34" charset="0"/>
              </a:rPr>
              <a:t>Use</a:t>
            </a:r>
            <a:r>
              <a:rPr lang="en-US" sz="1000" spc="-1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get</a:t>
            </a:r>
            <a:r>
              <a:rPr lang="en-US" sz="1000" spc="-459"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method</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of</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Tuple</a:t>
            </a:r>
            <a:r>
              <a:rPr lang="en-US" sz="1000" spc="-459"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to</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retrieve</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arguments</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passed</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a:t>
            </a:r>
          </a:p>
          <a:p>
            <a:endParaRPr lang="en-US" sz="1000" dirty="0" smtClean="0">
              <a:latin typeface="Arial" panose="020B0604020202020204" pitchFamily="34" charset="0"/>
              <a:cs typeface="Arial" panose="020B0604020202020204" pitchFamily="34" charset="0"/>
            </a:endParaRPr>
          </a:p>
          <a:p>
            <a:pPr marL="12700">
              <a:lnSpc>
                <a:spcPct val="100000"/>
              </a:lnSpc>
            </a:pPr>
            <a:r>
              <a:rPr lang="en-US" sz="1000" b="1" spc="-5" dirty="0" smtClean="0">
                <a:latin typeface="Arial" panose="020B0604020202020204" pitchFamily="34" charset="0"/>
                <a:cs typeface="Arial" panose="020B0604020202020204" pitchFamily="34" charset="0"/>
              </a:rPr>
              <a:t>Invoking a</a:t>
            </a:r>
            <a:r>
              <a:rPr lang="en-US" sz="1000" b="1" spc="-8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UDF</a:t>
            </a:r>
            <a:endParaRPr lang="en-US" sz="1000" dirty="0" smtClean="0">
              <a:latin typeface="Arial" panose="020B0604020202020204" pitchFamily="34" charset="0"/>
              <a:cs typeface="Arial" panose="020B0604020202020204" pitchFamily="34" charset="0"/>
            </a:endParaRPr>
          </a:p>
          <a:p>
            <a:pPr marL="12700" marR="5080">
              <a:lnSpc>
                <a:spcPct val="100800"/>
              </a:lnSpc>
              <a:spcBef>
                <a:spcPts val="1290"/>
              </a:spcBef>
            </a:pPr>
            <a:r>
              <a:rPr lang="en-US" sz="1000" dirty="0" smtClean="0">
                <a:latin typeface="Arial" panose="020B0604020202020204" pitchFamily="34" charset="0"/>
                <a:cs typeface="Arial" panose="020B0604020202020204" pitchFamily="34" charset="0"/>
              </a:rPr>
              <a:t>Before you can invoke a UDF, the function needs to be registered by your Pig script</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so  that the Pig compiler knows where to find the definition of the UDF. Use the  REGISTER</a:t>
            </a:r>
            <a:r>
              <a:rPr lang="en-US" sz="1000" spc="-55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command to register a JAR:</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register</a:t>
            </a:r>
            <a:r>
              <a:rPr lang="en-US" sz="1000" spc="-3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my.jar;</a:t>
            </a:r>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 </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You can specify a relative path or a full path to the JAR file. Once the JAR is</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registered,  you call the UDF using its </a:t>
            </a:r>
            <a:r>
              <a:rPr lang="en-US" sz="1000" spc="-45" dirty="0" smtClean="0">
                <a:latin typeface="Arial" panose="020B0604020202020204" pitchFamily="34" charset="0"/>
                <a:cs typeface="Arial" panose="020B0604020202020204" pitchFamily="34" charset="0"/>
              </a:rPr>
              <a:t>fully-­‐qualified </a:t>
            </a:r>
            <a:r>
              <a:rPr lang="en-US" sz="1000" dirty="0" smtClean="0">
                <a:latin typeface="Arial" panose="020B0604020202020204" pitchFamily="34" charset="0"/>
                <a:cs typeface="Arial" panose="020B0604020202020204" pitchFamily="34" charset="0"/>
              </a:rPr>
              <a:t>class</a:t>
            </a:r>
            <a:r>
              <a:rPr lang="en-US" sz="1000" spc="-3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name:</a:t>
            </a:r>
          </a:p>
          <a:p>
            <a:pPr marL="17780">
              <a:lnSpc>
                <a:spcPts val="1090"/>
              </a:lnSpc>
            </a:pPr>
            <a:r>
              <a:rPr lang="en-US" sz="1000" spc="15" dirty="0" smtClean="0">
                <a:latin typeface="Arial" panose="020B0604020202020204" pitchFamily="34" charset="0"/>
                <a:cs typeface="Arial" panose="020B0604020202020204" pitchFamily="34" charset="0"/>
              </a:rPr>
              <a:t>x = </a:t>
            </a:r>
            <a:r>
              <a:rPr lang="en-US" sz="1000" spc="25" dirty="0" smtClean="0">
                <a:latin typeface="Arial" panose="020B0604020202020204" pitchFamily="34" charset="0"/>
                <a:cs typeface="Arial" panose="020B0604020202020204" pitchFamily="34" charset="0"/>
              </a:rPr>
              <a:t>FOREACH</a:t>
            </a:r>
            <a:r>
              <a:rPr lang="en-US" sz="1000" spc="3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logevents</a:t>
            </a:r>
            <a:endParaRPr lang="en-US" sz="1000" dirty="0" smtClean="0">
              <a:latin typeface="Arial" panose="020B0604020202020204" pitchFamily="34" charset="0"/>
              <a:cs typeface="Arial" panose="020B0604020202020204" pitchFamily="34" charset="0"/>
            </a:endParaRPr>
          </a:p>
          <a:p>
            <a:pPr marL="269240">
              <a:lnSpc>
                <a:spcPts val="1255"/>
              </a:lnSpc>
            </a:pPr>
            <a:r>
              <a:rPr lang="en-US" sz="1000" spc="25" dirty="0" smtClean="0">
                <a:latin typeface="Arial" panose="020B0604020202020204" pitchFamily="34" charset="0"/>
                <a:cs typeface="Arial" panose="020B0604020202020204" pitchFamily="34" charset="0"/>
              </a:rPr>
              <a:t>GENERATE com.hortonworks.udfs.CONCAT_COMMA(level,</a:t>
            </a:r>
            <a:r>
              <a:rPr lang="en-US" sz="1000" spc="9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code);</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You can optionally use the DEFINE</a:t>
            </a:r>
            <a:r>
              <a:rPr lang="en-US" sz="1000" spc="-55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command to define an alias to simplify the syntax  for invoking the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UDF:</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DEFINE CONCAT_COMMA</a:t>
            </a:r>
            <a:r>
              <a:rPr lang="en-US" sz="1000" spc="9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com.hortonworks.udfs.CONCAT_COMMA();</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spc="25"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Now you can invoke the UDF using the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alias:</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15" dirty="0" smtClean="0">
                <a:latin typeface="Arial" panose="020B0604020202020204" pitchFamily="34" charset="0"/>
                <a:cs typeface="Arial" panose="020B0604020202020204" pitchFamily="34" charset="0"/>
              </a:rPr>
              <a:t>x = </a:t>
            </a:r>
            <a:r>
              <a:rPr lang="en-US" sz="1000" spc="25" dirty="0" smtClean="0">
                <a:latin typeface="Arial" panose="020B0604020202020204" pitchFamily="34" charset="0"/>
                <a:cs typeface="Arial" panose="020B0604020202020204" pitchFamily="34" charset="0"/>
              </a:rPr>
              <a:t>FOREACH logevents GENERATE CONCAT_COMMA(level,</a:t>
            </a:r>
            <a:r>
              <a:rPr lang="en-US" sz="1000" spc="14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code);</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extLst>
      <p:ext uri="{BB962C8B-B14F-4D97-AF65-F5344CB8AC3E}">
        <p14:creationId xmlns:p14="http://schemas.microsoft.com/office/powerpoint/2010/main" xmlns="" val="306150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000" b="1" spc="-5" dirty="0" smtClean="0">
                <a:latin typeface="Arial" panose="020B0604020202020204" pitchFamily="34" charset="0"/>
                <a:cs typeface="Arial" panose="020B0604020202020204" pitchFamily="34" charset="0"/>
              </a:rPr>
              <a:t>Overview of the DataFu</a:t>
            </a:r>
            <a:r>
              <a:rPr lang="en-US" sz="1000" b="1" spc="-2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Library</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The DataFu library is an open source library of Pig UDFs for performing data analysis</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on  Hadoop. DataFu </a:t>
            </a:r>
            <a:r>
              <a:rPr lang="en-US" sz="1000" spc="-5" dirty="0" smtClean="0">
                <a:latin typeface="Arial" panose="020B0604020202020204" pitchFamily="34" charset="0"/>
                <a:cs typeface="Arial" panose="020B0604020202020204" pitchFamily="34" charset="0"/>
              </a:rPr>
              <a:t>contains UDFs</a:t>
            </a:r>
            <a:r>
              <a:rPr lang="en-US" sz="1000" spc="-30"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for:</a:t>
            </a:r>
            <a:endParaRPr lang="en-US" sz="1000" dirty="0" smtClean="0">
              <a:latin typeface="Arial" panose="020B0604020202020204" pitchFamily="34" charset="0"/>
              <a:cs typeface="Arial" panose="020B0604020202020204" pitchFamily="34" charset="0"/>
            </a:endParaRPr>
          </a:p>
          <a:p>
            <a:pPr>
              <a:lnSpc>
                <a:spcPct val="100000"/>
              </a:lnSpc>
              <a:spcBef>
                <a:spcPts val="5"/>
              </a:spcBef>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Bag operations like append and</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concatenate</a:t>
            </a:r>
          </a:p>
          <a:p>
            <a:pPr>
              <a:lnSpc>
                <a:spcPct val="100000"/>
              </a:lnSpc>
              <a:spcBef>
                <a:spcPts val="30"/>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Set operations like union and</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intersect</a:t>
            </a:r>
          </a:p>
          <a:p>
            <a:pPr>
              <a:lnSpc>
                <a:spcPct val="100000"/>
              </a:lnSpc>
              <a:spcBef>
                <a:spcPts val="30"/>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Running PageRank on a collection of</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graphs</a:t>
            </a:r>
          </a:p>
          <a:p>
            <a:pPr>
              <a:lnSpc>
                <a:spcPct val="100000"/>
              </a:lnSpc>
              <a:spcBef>
                <a:spcPts val="30"/>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Statistical computations like quantiles and</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variance</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Sessionization functions for working with page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views</a:t>
            </a:r>
          </a:p>
          <a:p>
            <a:pPr>
              <a:lnSpc>
                <a:spcPct val="100000"/>
              </a:lnSpc>
              <a:spcBef>
                <a:spcPts val="15"/>
              </a:spcBef>
            </a:pPr>
            <a:endParaRPr lang="en-US" sz="1000" dirty="0" smtClean="0">
              <a:latin typeface="Arial" panose="020B0604020202020204" pitchFamily="34" charset="0"/>
              <a:cs typeface="Arial" panose="020B0604020202020204" pitchFamily="34" charset="0"/>
            </a:endParaRPr>
          </a:p>
          <a:p>
            <a:pPr marL="12700" marR="21590">
              <a:lnSpc>
                <a:spcPct val="101699"/>
              </a:lnSpc>
            </a:pPr>
            <a:r>
              <a:rPr lang="en-US" sz="1000" dirty="0" smtClean="0">
                <a:latin typeface="Arial" panose="020B0604020202020204" pitchFamily="34" charset="0"/>
                <a:cs typeface="Arial" panose="020B0604020202020204" pitchFamily="34" charset="0"/>
              </a:rPr>
              <a:t>To use the functions in the DataFu library, you need to register the DataFu JAR file,</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just  like you would with any other Pig UDF</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library:</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register</a:t>
            </a:r>
            <a:r>
              <a:rPr lang="en-US" sz="1000" spc="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datafu-0.0.10.jar;</a:t>
            </a:r>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xmlns="" val="326354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2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78"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54"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6931188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78"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7663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902" name="think-cell Slide" r:id="rId3" imgW="360" imgH="360" progId="">
              <p:embed/>
            </p:oleObj>
          </a:graphicData>
        </a:graphic>
      </p:graphicFrame>
    </p:spTree>
    <p:extLst>
      <p:ext uri="{BB962C8B-B14F-4D97-AF65-F5344CB8AC3E}">
        <p14:creationId xmlns:p14="http://schemas.microsoft.com/office/powerpoint/2010/main" xmlns="" val="73502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72"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p14="http://schemas.microsoft.com/office/powerpoint/2010/main" xmlns="" val="272727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716"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72172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67"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7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701"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80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341313" y="1255713"/>
            <a:ext cx="84978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8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8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5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3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hyperlink" Target="http://www.capgemini.com/" TargetMode="External"/><Relationship Id="rId23"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76"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7"/>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chemeClr val="tx2">
                    <a:lumMod val="50000"/>
                  </a:schemeClr>
                </a:solidFill>
                <a:latin typeface="+mn-lt"/>
              </a:rPr>
              <a:t>BIG-04_Hadoop Developer_Pig_Slides-Module01_V 1 0</a:t>
            </a:r>
          </a:p>
        </p:txBody>
      </p:sp>
      <p:cxnSp>
        <p:nvCxnSpPr>
          <p:cNvPr id="14" name="Straight Connector 5"/>
          <p:cNvCxnSpPr/>
          <p:nvPr>
            <p:custDataLst>
              <p:tags r:id="rId19"/>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30"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666750" y="844452"/>
            <a:ext cx="3154680" cy="731113"/>
          </a:xfrm>
          <a:prstGeom prst="rect">
            <a:avLst/>
          </a:prstGeom>
          <a:noFill/>
          <a:extLst>
            <a:ext uri="{909E8E84-426E-40DD-AFC4-6F175D3DCCD1}">
              <a14:hiddenFill xmlns:a14="http://schemas.microsoft.com/office/drawing/2010/main" xmlns="">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6087543" y="1106840"/>
            <a:ext cx="3154680" cy="2587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17"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1.xml"/><Relationship Id="rId1" Type="http://schemas.openxmlformats.org/officeDocument/2006/relationships/vmlDrawing" Target="../drawings/vmlDrawing2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937986" name="think-cell Slide" r:id="rId6"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791200"/>
            <a:ext cx="5861051" cy="381000"/>
          </a:xfrm>
        </p:spPr>
        <p:txBody>
          <a:bodyPr/>
          <a:lstStyle/>
          <a:p>
            <a:r>
              <a:rPr lang="fr-FR" sz="2400" b="1" dirty="0" smtClean="0"/>
              <a:t>Pig Programming – Module 4</a:t>
            </a:r>
          </a:p>
        </p:txBody>
      </p:sp>
    </p:spTree>
    <p:extLst>
      <p:ext uri="{BB962C8B-B14F-4D97-AF65-F5344CB8AC3E}">
        <p14:creationId xmlns:p14="http://schemas.microsoft.com/office/powerpoint/2010/main" xmlns="" val="3817146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Result contains all records from the relation specified on the left, but only matching records from the one specified on the right</a:t>
            </a:r>
          </a:p>
          <a:p>
            <a:endParaRPr lang="en-US" dirty="0" smtClean="0"/>
          </a:p>
          <a:p>
            <a:endParaRPr lang="en-US" dirty="0"/>
          </a:p>
        </p:txBody>
      </p:sp>
      <p:sp>
        <p:nvSpPr>
          <p:cNvPr id="5" name="Rectangle 4"/>
          <p:cNvSpPr/>
          <p:nvPr/>
        </p:nvSpPr>
        <p:spPr>
          <a:xfrm>
            <a:off x="533400" y="2438400"/>
            <a:ext cx="86106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joined= join stores by store_id Left outer, salespeople by store_id;</a:t>
            </a:r>
          </a:p>
        </p:txBody>
      </p:sp>
      <p:sp>
        <p:nvSpPr>
          <p:cNvPr id="6" name="Rectangle 5"/>
          <p:cNvSpPr/>
          <p:nvPr/>
        </p:nvSpPr>
        <p:spPr>
          <a:xfrm>
            <a:off x="609600" y="3200400"/>
            <a:ext cx="4953000" cy="255454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600" dirty="0" smtClean="0"/>
              <a:t>(A,Anchorage,4,Dieter,A)</a:t>
            </a:r>
          </a:p>
          <a:p>
            <a:r>
              <a:rPr lang="en-US" sz="1600" dirty="0" smtClean="0"/>
              <a:t>(B,Boston,1,alice,B)</a:t>
            </a:r>
          </a:p>
          <a:p>
            <a:r>
              <a:rPr lang="en-US" sz="1600" dirty="0" smtClean="0"/>
              <a:t>(B,Boston,8,Hannah,B)</a:t>
            </a:r>
          </a:p>
          <a:p>
            <a:r>
              <a:rPr lang="en-US" sz="1600" dirty="0" smtClean="0"/>
              <a:t>(C,Chicago,6,Fredo,C)</a:t>
            </a:r>
          </a:p>
          <a:p>
            <a:r>
              <a:rPr lang="en-US" sz="1600" dirty="0" smtClean="0"/>
              <a:t>(C,Chicago,9,Irina,C)</a:t>
            </a:r>
          </a:p>
          <a:p>
            <a:r>
              <a:rPr lang="en-US" sz="1600" dirty="0" smtClean="0"/>
              <a:t>(D,Dallas,2,Bob,D)</a:t>
            </a:r>
          </a:p>
          <a:p>
            <a:r>
              <a:rPr lang="en-US" sz="1600" dirty="0" smtClean="0"/>
              <a:t>(D,Dallas,7,George,D)</a:t>
            </a:r>
          </a:p>
          <a:p>
            <a:r>
              <a:rPr lang="en-US" sz="1600" dirty="0" smtClean="0"/>
              <a:t>(E,Edmonton,,,)</a:t>
            </a:r>
          </a:p>
          <a:p>
            <a:r>
              <a:rPr lang="en-US" sz="1600" dirty="0" smtClean="0"/>
              <a:t>(F,Fargo,3,Bob,F)</a:t>
            </a:r>
          </a:p>
          <a:p>
            <a:r>
              <a:rPr lang="en-US" sz="1600" dirty="0" smtClean="0"/>
              <a:t>(F,Fargo,5,Etienne,F)</a:t>
            </a:r>
            <a:endParaRPr lang="en-US" sz="1600" dirty="0"/>
          </a:p>
        </p:txBody>
      </p:sp>
    </p:spTree>
    <p:extLst>
      <p:ext uri="{BB962C8B-B14F-4D97-AF65-F5344CB8AC3E}">
        <p14:creationId xmlns:p14="http://schemas.microsoft.com/office/powerpoint/2010/main" xmlns="" val="3822319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Result contains all records from the relation specified on the Right, but only matching records from the one specified on the right</a:t>
            </a:r>
          </a:p>
          <a:p>
            <a:endParaRPr lang="en-US" dirty="0" smtClean="0"/>
          </a:p>
          <a:p>
            <a:endParaRPr lang="en-US" dirty="0"/>
          </a:p>
        </p:txBody>
      </p:sp>
      <p:sp>
        <p:nvSpPr>
          <p:cNvPr id="5" name="Rectangle 4"/>
          <p:cNvSpPr/>
          <p:nvPr/>
        </p:nvSpPr>
        <p:spPr>
          <a:xfrm>
            <a:off x="533400" y="2438400"/>
            <a:ext cx="86106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joined= join stores by store_id right outer, salespeople by store_id;</a:t>
            </a:r>
          </a:p>
          <a:p>
            <a:r>
              <a:rPr lang="en-US" dirty="0" smtClean="0"/>
              <a:t>grount&gt;dump joined;</a:t>
            </a:r>
          </a:p>
        </p:txBody>
      </p:sp>
      <p:sp>
        <p:nvSpPr>
          <p:cNvPr id="6" name="Rectangle 5"/>
          <p:cNvSpPr/>
          <p:nvPr/>
        </p:nvSpPr>
        <p:spPr>
          <a:xfrm>
            <a:off x="609600" y="3200400"/>
            <a:ext cx="4953000" cy="255454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600" dirty="0" smtClean="0"/>
              <a:t>(A,Anchorage,4,Dieter,A)</a:t>
            </a:r>
          </a:p>
          <a:p>
            <a:r>
              <a:rPr lang="en-US" sz="1600" dirty="0" smtClean="0"/>
              <a:t>(B,Boston,1,alice,B)</a:t>
            </a:r>
          </a:p>
          <a:p>
            <a:r>
              <a:rPr lang="en-US" sz="1600" dirty="0" smtClean="0"/>
              <a:t>(B,Boston,8,Hannah,B)</a:t>
            </a:r>
          </a:p>
          <a:p>
            <a:r>
              <a:rPr lang="en-US" sz="1600" dirty="0" smtClean="0"/>
              <a:t>(C,Chicago,6,Fredo,C)</a:t>
            </a:r>
          </a:p>
          <a:p>
            <a:r>
              <a:rPr lang="en-US" sz="1600" dirty="0" smtClean="0"/>
              <a:t>(C,Chicago,9,Irina,C)</a:t>
            </a:r>
          </a:p>
          <a:p>
            <a:r>
              <a:rPr lang="en-US" sz="1600" dirty="0" smtClean="0"/>
              <a:t>(D,Dallas,2,Bob,D)</a:t>
            </a:r>
          </a:p>
          <a:p>
            <a:r>
              <a:rPr lang="en-US" sz="1600" dirty="0" smtClean="0"/>
              <a:t>(D,Dallas,7,George,D)</a:t>
            </a:r>
          </a:p>
          <a:p>
            <a:r>
              <a:rPr lang="en-US" sz="1600" dirty="0" smtClean="0"/>
              <a:t>(F,Fargo,3,Bob,F)</a:t>
            </a:r>
          </a:p>
          <a:p>
            <a:r>
              <a:rPr lang="en-US" sz="1600" dirty="0" smtClean="0"/>
              <a:t>(F,Fargo,5,Etienne,F)</a:t>
            </a:r>
          </a:p>
          <a:p>
            <a:r>
              <a:rPr lang="en-US" sz="1600" dirty="0" smtClean="0"/>
              <a:t>(,,10,Jack,)</a:t>
            </a:r>
            <a:endParaRPr lang="en-US" sz="1600" dirty="0"/>
          </a:p>
        </p:txBody>
      </p:sp>
    </p:spTree>
    <p:extLst>
      <p:ext uri="{BB962C8B-B14F-4D97-AF65-F5344CB8AC3E}">
        <p14:creationId xmlns:p14="http://schemas.microsoft.com/office/powerpoint/2010/main" xmlns="" val="4038626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Result contains all records from both relation which are matching and non-matching will be extracted.</a:t>
            </a:r>
          </a:p>
          <a:p>
            <a:endParaRPr lang="en-US" dirty="0"/>
          </a:p>
        </p:txBody>
      </p:sp>
      <p:sp>
        <p:nvSpPr>
          <p:cNvPr id="5" name="Rectangle 4"/>
          <p:cNvSpPr/>
          <p:nvPr/>
        </p:nvSpPr>
        <p:spPr>
          <a:xfrm>
            <a:off x="533400" y="2438400"/>
            <a:ext cx="86106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joined= join stores by store_id full outer, salespeople by store_id;</a:t>
            </a:r>
          </a:p>
          <a:p>
            <a:r>
              <a:rPr lang="en-US" dirty="0" smtClean="0"/>
              <a:t>grount&gt;dump joined;</a:t>
            </a:r>
          </a:p>
        </p:txBody>
      </p:sp>
      <p:sp>
        <p:nvSpPr>
          <p:cNvPr id="6" name="Rectangle 5"/>
          <p:cNvSpPr/>
          <p:nvPr/>
        </p:nvSpPr>
        <p:spPr>
          <a:xfrm>
            <a:off x="609600" y="3276600"/>
            <a:ext cx="4953000" cy="30469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600" dirty="0" smtClean="0"/>
              <a:t>(A,Anchorage,4,Dieter,A)</a:t>
            </a:r>
          </a:p>
          <a:p>
            <a:r>
              <a:rPr lang="en-US" sz="1600" dirty="0" smtClean="0"/>
              <a:t>(B,Boston,1,alice,B)</a:t>
            </a:r>
          </a:p>
          <a:p>
            <a:r>
              <a:rPr lang="en-US" sz="1600" dirty="0" smtClean="0"/>
              <a:t>(B,Boston,8,Hannah,B)</a:t>
            </a:r>
          </a:p>
          <a:p>
            <a:r>
              <a:rPr lang="en-US" sz="1600" dirty="0" smtClean="0"/>
              <a:t>(C,Chicago,6,Fredo,C)</a:t>
            </a:r>
          </a:p>
          <a:p>
            <a:r>
              <a:rPr lang="en-US" sz="1600" dirty="0" smtClean="0"/>
              <a:t>(C,Chicago,9,Irina,C)</a:t>
            </a:r>
          </a:p>
          <a:p>
            <a:r>
              <a:rPr lang="en-US" sz="1600" dirty="0" smtClean="0"/>
              <a:t>(D,Dallas,2,Bob,D)</a:t>
            </a:r>
          </a:p>
          <a:p>
            <a:r>
              <a:rPr lang="en-US" sz="1600" dirty="0" smtClean="0"/>
              <a:t>(D,Dallas,7,George,D)</a:t>
            </a:r>
          </a:p>
          <a:p>
            <a:r>
              <a:rPr lang="en-US" sz="1600" dirty="0" smtClean="0"/>
              <a:t>(E,Edmonton,,,)</a:t>
            </a:r>
          </a:p>
          <a:p>
            <a:r>
              <a:rPr lang="en-US" sz="1600" dirty="0" smtClean="0"/>
              <a:t>(F,Fargo,3,Bob,F)</a:t>
            </a:r>
          </a:p>
          <a:p>
            <a:r>
              <a:rPr lang="en-US" sz="1600" dirty="0" smtClean="0"/>
              <a:t>(F,Fargo,5,Etienne,F)</a:t>
            </a:r>
          </a:p>
          <a:p>
            <a:r>
              <a:rPr lang="en-US" sz="1600" dirty="0" smtClean="0"/>
              <a:t>(,,10,Jack,)</a:t>
            </a:r>
          </a:p>
          <a:p>
            <a:endParaRPr lang="en-US" sz="1600" dirty="0"/>
          </a:p>
        </p:txBody>
      </p:sp>
    </p:spTree>
    <p:extLst>
      <p:ext uri="{BB962C8B-B14F-4D97-AF65-F5344CB8AC3E}">
        <p14:creationId xmlns:p14="http://schemas.microsoft.com/office/powerpoint/2010/main" xmlns="" val="397084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Replicated Joins</a:t>
            </a:r>
            <a:r>
              <a:rPr lang="en-US" b="1" dirty="0" smtClean="0"/>
              <a:t/>
            </a:r>
            <a:br>
              <a:rPr lang="en-US" b="1" dirty="0" smtClean="0"/>
            </a:br>
            <a:endParaRPr lang="en-US" dirty="0"/>
          </a:p>
        </p:txBody>
      </p:sp>
      <p:sp>
        <p:nvSpPr>
          <p:cNvPr id="3" name="Content Placeholder 2"/>
          <p:cNvSpPr>
            <a:spLocks noGrp="1"/>
          </p:cNvSpPr>
          <p:nvPr>
            <p:ph idx="1"/>
          </p:nvPr>
        </p:nvSpPr>
        <p:spPr>
          <a:xfrm>
            <a:off x="341313" y="1219200"/>
            <a:ext cx="9223376" cy="5048249"/>
          </a:xfrm>
        </p:spPr>
        <p:txBody>
          <a:bodyPr/>
          <a:lstStyle/>
          <a:p>
            <a:r>
              <a:rPr lang="en-US" dirty="0" smtClean="0"/>
              <a:t>Replicate join is a special type of join that works well if one or more relations are small enough to fit into main memory. </a:t>
            </a:r>
          </a:p>
          <a:p>
            <a:pPr marL="0" indent="0">
              <a:buNone/>
            </a:pPr>
            <a:endParaRPr lang="en-US" dirty="0" smtClean="0"/>
          </a:p>
          <a:p>
            <a:r>
              <a:rPr lang="en-US" dirty="0" smtClean="0"/>
              <a:t>Perform a replicated join with the USING clause</a:t>
            </a:r>
          </a:p>
          <a:p>
            <a:pPr marL="0" indent="0">
              <a:buNone/>
            </a:pPr>
            <a:endParaRPr lang="en-US" dirty="0" smtClean="0"/>
          </a:p>
          <a:p>
            <a:pPr>
              <a:buNone/>
            </a:pPr>
            <a:r>
              <a:rPr lang="en-US" i="1" dirty="0" smtClean="0"/>
              <a:t>   Example : </a:t>
            </a:r>
          </a:p>
          <a:p>
            <a:pPr lvl="1">
              <a:buNone/>
            </a:pPr>
            <a:r>
              <a:rPr lang="en-US" i="1" dirty="0" smtClean="0"/>
              <a:t>	big = LOAD 'big_data' AS (b1,b2,b3);</a:t>
            </a:r>
          </a:p>
          <a:p>
            <a:pPr lvl="1">
              <a:buNone/>
            </a:pPr>
            <a:r>
              <a:rPr lang="en-US" i="1" dirty="0" smtClean="0"/>
              <a:t>	tiny = LOAD 'tiny_data' AS (t1,t2,t3);</a:t>
            </a:r>
          </a:p>
          <a:p>
            <a:pPr lvl="1">
              <a:buNone/>
            </a:pPr>
            <a:r>
              <a:rPr lang="en-US" i="1" dirty="0" smtClean="0"/>
              <a:t>	mini = LOAD 'mini_data' AS (m1,m2,m3);</a:t>
            </a:r>
          </a:p>
          <a:p>
            <a:pPr lvl="1">
              <a:buNone/>
            </a:pPr>
            <a:r>
              <a:rPr lang="en-US" i="1" dirty="0" smtClean="0"/>
              <a:t>	C = JOIN big BY b1, tiny BY t1, mini BY m1 USING 'replicated';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Duplicate Records</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As with COGROUP, the new relation still contains duplicate fields</a:t>
            </a:r>
            <a:endParaRPr lang="en-US" dirty="0"/>
          </a:p>
        </p:txBody>
      </p:sp>
      <p:sp>
        <p:nvSpPr>
          <p:cNvPr id="5" name="Rectangle 4"/>
          <p:cNvSpPr/>
          <p:nvPr/>
        </p:nvSpPr>
        <p:spPr>
          <a:xfrm>
            <a:off x="381000" y="2133600"/>
            <a:ext cx="7543800" cy="12618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smtClean="0"/>
          </a:p>
          <a:p>
            <a:r>
              <a:rPr lang="en-US" dirty="0" smtClean="0"/>
              <a:t>Joined = JOIN stores BY store_id salespeople BY store_id;</a:t>
            </a:r>
          </a:p>
          <a:p>
            <a:endParaRPr lang="en-US" dirty="0" smtClean="0"/>
          </a:p>
          <a:p>
            <a:r>
              <a:rPr lang="en-US" dirty="0" smtClean="0"/>
              <a:t>Dump Joined;</a:t>
            </a:r>
            <a:endParaRPr lang="en-US" dirty="0"/>
          </a:p>
        </p:txBody>
      </p:sp>
      <p:sp>
        <p:nvSpPr>
          <p:cNvPr id="6" name="Rectangle 5"/>
          <p:cNvSpPr/>
          <p:nvPr/>
        </p:nvSpPr>
        <p:spPr>
          <a:xfrm>
            <a:off x="457200" y="3733800"/>
            <a:ext cx="4953000" cy="230832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600" dirty="0" smtClean="0"/>
              <a:t>(A,Anchorage,4,Dieter,A)</a:t>
            </a:r>
          </a:p>
          <a:p>
            <a:r>
              <a:rPr lang="en-US" sz="1600" dirty="0" smtClean="0"/>
              <a:t>(B,Boston,1,alice,B)</a:t>
            </a:r>
          </a:p>
          <a:p>
            <a:r>
              <a:rPr lang="en-US" sz="1600" dirty="0" smtClean="0"/>
              <a:t>(B,Boston,8,Hannah,B)</a:t>
            </a:r>
          </a:p>
          <a:p>
            <a:r>
              <a:rPr lang="en-US" sz="1600" dirty="0" smtClean="0"/>
              <a:t>(C,Chicago,6,Fredo,C)</a:t>
            </a:r>
          </a:p>
          <a:p>
            <a:r>
              <a:rPr lang="en-US" sz="1600" dirty="0" smtClean="0"/>
              <a:t>(C,Chicago,9,Irina,C)</a:t>
            </a:r>
          </a:p>
          <a:p>
            <a:r>
              <a:rPr lang="en-US" sz="1600" dirty="0" smtClean="0"/>
              <a:t>(D,Dallas,2,Bob,D)</a:t>
            </a:r>
          </a:p>
          <a:p>
            <a:r>
              <a:rPr lang="en-US" sz="1600" dirty="0" smtClean="0"/>
              <a:t>(D,Dallas,7,George,D)</a:t>
            </a:r>
          </a:p>
          <a:p>
            <a:r>
              <a:rPr lang="en-US" sz="1600" dirty="0" smtClean="0"/>
              <a:t>(F,Fargo,3,Bob,F)</a:t>
            </a:r>
          </a:p>
          <a:p>
            <a:r>
              <a:rPr lang="en-US" sz="1600" dirty="0" smtClean="0"/>
              <a:t>(F,Fargo,5,Etienne,F)</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Crossing Data Sets</a:t>
            </a:r>
          </a:p>
        </p:txBody>
      </p:sp>
      <p:sp>
        <p:nvSpPr>
          <p:cNvPr id="3" name="Content Placeholder 2"/>
          <p:cNvSpPr>
            <a:spLocks noGrp="1"/>
          </p:cNvSpPr>
          <p:nvPr>
            <p:ph idx="1"/>
          </p:nvPr>
        </p:nvSpPr>
        <p:spPr>
          <a:xfrm>
            <a:off x="381000" y="1295400"/>
            <a:ext cx="9223376" cy="4438649"/>
          </a:xfrm>
        </p:spPr>
        <p:txBody>
          <a:bodyPr/>
          <a:lstStyle/>
          <a:p>
            <a:r>
              <a:rPr lang="en-US" dirty="0" smtClean="0"/>
              <a:t>Join finds records in one relation that match records in another</a:t>
            </a:r>
          </a:p>
          <a:p>
            <a:endParaRPr lang="en-US" dirty="0" smtClean="0"/>
          </a:p>
          <a:p>
            <a:r>
              <a:rPr lang="en-US" dirty="0" smtClean="0"/>
              <a:t>Pig's CROSS operator creates the cross product of both relation</a:t>
            </a:r>
          </a:p>
          <a:p>
            <a:pPr lvl="1"/>
            <a:r>
              <a:rPr lang="en-US" dirty="0" smtClean="0"/>
              <a:t>  Combines all records in both tables regardless of matching </a:t>
            </a:r>
          </a:p>
          <a:p>
            <a:pPr lvl="1"/>
            <a:r>
              <a:rPr lang="en-US" dirty="0" smtClean="0"/>
              <a:t>  In other words, all possible combinations of records</a:t>
            </a:r>
          </a:p>
          <a:p>
            <a:pPr>
              <a:buNone/>
            </a:pPr>
            <a:r>
              <a:rPr lang="en-US" dirty="0" smtClean="0"/>
              <a:t>  </a:t>
            </a:r>
          </a:p>
          <a:p>
            <a:endParaRPr lang="en-US" dirty="0" smtClean="0"/>
          </a:p>
          <a:p>
            <a:endParaRPr lang="en-US" dirty="0" smtClean="0"/>
          </a:p>
          <a:p>
            <a:r>
              <a:rPr lang="en-US" dirty="0" smtClean="0"/>
              <a:t>Be carful: This can generate huge amount of data</a:t>
            </a:r>
          </a:p>
          <a:p>
            <a:endParaRPr lang="en-US" dirty="0"/>
          </a:p>
        </p:txBody>
      </p:sp>
      <p:sp>
        <p:nvSpPr>
          <p:cNvPr id="5" name="Rectangle 4"/>
          <p:cNvSpPr/>
          <p:nvPr/>
        </p:nvSpPr>
        <p:spPr>
          <a:xfrm>
            <a:off x="1066800" y="3429000"/>
            <a:ext cx="4209807" cy="38472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 crossed = cross stores, salespeople;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Crossing Data Sets (cont..) - Example</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Generates every possible combination of records in the stores and salespeople relations</a:t>
            </a:r>
          </a:p>
          <a:p>
            <a:endParaRPr lang="en-US" dirty="0"/>
          </a:p>
        </p:txBody>
      </p:sp>
      <p:sp>
        <p:nvSpPr>
          <p:cNvPr id="5" name="Rectangle 4"/>
          <p:cNvSpPr/>
          <p:nvPr/>
        </p:nvSpPr>
        <p:spPr>
          <a:xfrm>
            <a:off x="685800" y="2286000"/>
            <a:ext cx="4209807" cy="38472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 crossed = cross stores, salespeople;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data using UNION</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We have explored several techniques for combining data sets</a:t>
            </a:r>
          </a:p>
          <a:p>
            <a:pPr lvl="1"/>
            <a:r>
              <a:rPr lang="en-US" dirty="0" smtClean="0"/>
              <a:t>They have had one thing in common i.e.. they combine horizontally</a:t>
            </a:r>
          </a:p>
          <a:p>
            <a:endParaRPr lang="en-US" dirty="0" smtClean="0"/>
          </a:p>
          <a:p>
            <a:r>
              <a:rPr lang="en-US" dirty="0" smtClean="0"/>
              <a:t>The UNION operator combines records vertically</a:t>
            </a:r>
          </a:p>
          <a:p>
            <a:pPr lvl="1"/>
            <a:r>
              <a:rPr lang="en-US" dirty="0" smtClean="0"/>
              <a:t> It adds data from input relations into a new single relation</a:t>
            </a:r>
          </a:p>
          <a:p>
            <a:pPr lvl="1"/>
            <a:r>
              <a:rPr lang="en-US" dirty="0" smtClean="0"/>
              <a:t>Pig does not require these inputs to have the same schema</a:t>
            </a:r>
          </a:p>
          <a:p>
            <a:pPr lvl="1"/>
            <a:r>
              <a:rPr lang="en-US" dirty="0" smtClean="0"/>
              <a:t> It does not eliminate duplicate records nor preserve order</a:t>
            </a:r>
          </a:p>
          <a:p>
            <a:endParaRPr lang="en-US" dirty="0" smtClean="0"/>
          </a:p>
          <a:p>
            <a:r>
              <a:rPr lang="en-US" dirty="0" smtClean="0"/>
              <a:t>This is helpful for incorporating new data into your processing</a:t>
            </a:r>
          </a:p>
          <a:p>
            <a:endParaRPr lang="en-US" dirty="0" smtClean="0"/>
          </a:p>
        </p:txBody>
      </p:sp>
      <p:sp>
        <p:nvSpPr>
          <p:cNvPr id="5" name="Rectangle 4"/>
          <p:cNvSpPr/>
          <p:nvPr/>
        </p:nvSpPr>
        <p:spPr>
          <a:xfrm>
            <a:off x="914400" y="5029200"/>
            <a:ext cx="3980577" cy="38472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both= Union june_items, july items;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Sets</a:t>
            </a:r>
          </a:p>
        </p:txBody>
      </p:sp>
      <p:sp>
        <p:nvSpPr>
          <p:cNvPr id="3" name="Content Placeholder 2"/>
          <p:cNvSpPr>
            <a:spLocks noGrp="1"/>
          </p:cNvSpPr>
          <p:nvPr>
            <p:ph idx="1"/>
          </p:nvPr>
        </p:nvSpPr>
        <p:spPr>
          <a:xfrm>
            <a:off x="381000" y="1295400"/>
            <a:ext cx="9223376" cy="4438649"/>
          </a:xfrm>
        </p:spPr>
        <p:txBody>
          <a:bodyPr/>
          <a:lstStyle/>
          <a:p>
            <a:r>
              <a:rPr lang="en-US" dirty="0" smtClean="0"/>
              <a:t>So far we know how to join data from single and multiple data sets</a:t>
            </a:r>
          </a:p>
          <a:p>
            <a:endParaRPr lang="en-US" dirty="0" smtClean="0"/>
          </a:p>
          <a:p>
            <a:r>
              <a:rPr lang="en-US" dirty="0" smtClean="0"/>
              <a:t>Sometimes you need to split a data set into multiple relations</a:t>
            </a:r>
          </a:p>
          <a:p>
            <a:pPr lvl="1"/>
            <a:r>
              <a:rPr lang="en-US" dirty="0" smtClean="0"/>
              <a:t>  Server logs by data range</a:t>
            </a:r>
          </a:p>
          <a:p>
            <a:pPr lvl="1"/>
            <a:r>
              <a:rPr lang="en-US" dirty="0" smtClean="0"/>
              <a:t>  Customer lists by region</a:t>
            </a:r>
          </a:p>
          <a:p>
            <a:pPr lvl="1"/>
            <a:r>
              <a:rPr lang="en-US" dirty="0" smtClean="0"/>
              <a:t>  Product lists by vendor</a:t>
            </a:r>
          </a:p>
          <a:p>
            <a:endParaRPr lang="en-US" dirty="0" smtClean="0"/>
          </a:p>
          <a:p>
            <a:r>
              <a:rPr lang="en-US" dirty="0" smtClean="0"/>
              <a:t>Pig Latin supports this with the SPLIT Operator</a:t>
            </a:r>
          </a:p>
          <a:p>
            <a:endParaRPr lang="en-US" dirty="0" smtClean="0"/>
          </a:p>
          <a:p>
            <a:endParaRPr lang="en-US" dirty="0" smtClean="0"/>
          </a:p>
          <a:p>
            <a:endParaRPr lang="en-US" dirty="0" smtClean="0"/>
          </a:p>
          <a:p>
            <a:pPr lvl="1"/>
            <a:r>
              <a:rPr lang="en-US" dirty="0" smtClean="0"/>
              <a:t>Expressions need not be mutually exclusive</a:t>
            </a:r>
          </a:p>
          <a:p>
            <a:endParaRPr lang="en-US" dirty="0" smtClean="0"/>
          </a:p>
          <a:p>
            <a:endParaRPr lang="en-US" dirty="0" smtClean="0"/>
          </a:p>
          <a:p>
            <a:endParaRPr lang="en-US" dirty="0"/>
          </a:p>
        </p:txBody>
      </p:sp>
      <p:sp>
        <p:nvSpPr>
          <p:cNvPr id="6" name="Rectangle 5"/>
          <p:cNvSpPr/>
          <p:nvPr/>
        </p:nvSpPr>
        <p:spPr>
          <a:xfrm>
            <a:off x="685800" y="4495800"/>
            <a:ext cx="87630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SPLIT relation into relationA if expresseion1, relationB If expression2,relationC if expression3.....;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Data </a:t>
            </a:r>
            <a:r>
              <a:rPr lang="en-US" dirty="0" smtClean="0"/>
              <a:t>Sets (cont...) – Example</a:t>
            </a:r>
            <a:endParaRPr lang="en-US" dirty="0"/>
          </a:p>
        </p:txBody>
      </p:sp>
      <p:sp>
        <p:nvSpPr>
          <p:cNvPr id="5" name="Rectangle 4"/>
          <p:cNvSpPr/>
          <p:nvPr/>
        </p:nvSpPr>
        <p:spPr>
          <a:xfrm>
            <a:off x="685800" y="1295400"/>
            <a:ext cx="7848600" cy="1323439"/>
          </a:xfrm>
          <a:prstGeom prst="rect">
            <a:avLst/>
          </a:prstGeom>
        </p:spPr>
        <p:txBody>
          <a:bodyPr wrap="square">
            <a:spAutoFit/>
          </a:bodyPr>
          <a:lstStyle/>
          <a:p>
            <a:r>
              <a:rPr lang="en-US" sz="2000" dirty="0" smtClean="0"/>
              <a:t>grunt&gt; split emp into sr_emp if income  &gt;=50000.00, jr_emp if income &gt;10000.00 and income &lt; 50000.00;</a:t>
            </a:r>
          </a:p>
          <a:p>
            <a:endParaRPr lang="en-US" sz="2000" dirty="0" smtClean="0"/>
          </a:p>
          <a:p>
            <a:r>
              <a:rPr lang="en-US" sz="2000" dirty="0" smtClean="0"/>
              <a:t>grunt&gt;dump jr_emp</a:t>
            </a:r>
            <a:r>
              <a:rPr lang="en-US" dirty="0" smtClean="0"/>
              <a:t>;</a:t>
            </a:r>
            <a:endParaRPr lang="en-US" dirty="0"/>
          </a:p>
        </p:txBody>
      </p:sp>
      <p:sp>
        <p:nvSpPr>
          <p:cNvPr id="6" name="Rectangle 5"/>
          <p:cNvSpPr/>
          <p:nvPr/>
        </p:nvSpPr>
        <p:spPr>
          <a:xfrm>
            <a:off x="1066800" y="2924341"/>
            <a:ext cx="4953000" cy="1846659"/>
          </a:xfrm>
          <a:prstGeom prst="rect">
            <a:avLst/>
          </a:prstGeom>
        </p:spPr>
        <p:txBody>
          <a:bodyPr>
            <a:spAutoFit/>
          </a:bodyPr>
          <a:lstStyle/>
          <a:p>
            <a:r>
              <a:rPr lang="en-US" dirty="0" smtClean="0"/>
              <a:t>(Director,12000.0)</a:t>
            </a:r>
          </a:p>
          <a:p>
            <a:r>
              <a:rPr lang="en-US" dirty="0" smtClean="0"/>
              <a:t>(Director,16000.0)</a:t>
            </a:r>
          </a:p>
          <a:p>
            <a:r>
              <a:rPr lang="en-US" dirty="0" smtClean="0"/>
              <a:t>(Director,11000.0)</a:t>
            </a:r>
          </a:p>
          <a:p>
            <a:r>
              <a:rPr lang="en-US" dirty="0" smtClean="0"/>
              <a:t>(Director,19000.0)</a:t>
            </a:r>
          </a:p>
          <a:p>
            <a:r>
              <a:rPr lang="en-US" dirty="0" smtClean="0"/>
              <a:t>(VP,30000.0)</a:t>
            </a:r>
          </a:p>
          <a:p>
            <a:r>
              <a:rPr lang="en-US" dirty="0" smtClean="0"/>
              <a:t>(VP,25000.0)</a:t>
            </a:r>
            <a:endParaRPr lang="en-US" dirty="0"/>
          </a:p>
        </p:txBody>
      </p:sp>
      <p:sp>
        <p:nvSpPr>
          <p:cNvPr id="7" name="TextBox 6"/>
          <p:cNvSpPr txBox="1"/>
          <p:nvPr/>
        </p:nvSpPr>
        <p:spPr>
          <a:xfrm>
            <a:off x="848436" y="2618839"/>
            <a:ext cx="769763" cy="307777"/>
          </a:xfrm>
          <a:prstGeom prst="rect">
            <a:avLst/>
          </a:prstGeom>
          <a:noFill/>
        </p:spPr>
        <p:txBody>
          <a:bodyPr wrap="none" rtlCol="0">
            <a:spAutoFit/>
          </a:bodyPr>
          <a:lstStyle/>
          <a:p>
            <a:r>
              <a:rPr lang="en-US" sz="1400" b="1" dirty="0" smtClean="0">
                <a:solidFill>
                  <a:schemeClr val="tx2">
                    <a:lumMod val="50000"/>
                  </a:schemeClr>
                </a:solidFill>
              </a:rPr>
              <a:t>Output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Module Outline</a:t>
            </a:r>
            <a:endParaRPr lang="en-US" dirty="0"/>
          </a:p>
        </p:txBody>
      </p:sp>
      <p:sp>
        <p:nvSpPr>
          <p:cNvPr id="3" name="Content Placeholder 2"/>
          <p:cNvSpPr>
            <a:spLocks noGrp="1"/>
          </p:cNvSpPr>
          <p:nvPr>
            <p:ph sz="quarter" idx="10"/>
          </p:nvPr>
        </p:nvSpPr>
        <p:spPr>
          <a:xfrm>
            <a:off x="341313" y="1255713"/>
            <a:ext cx="8497887" cy="5068887"/>
          </a:xfrm>
        </p:spPr>
        <p:txBody>
          <a:bodyPr/>
          <a:lstStyle/>
          <a:p>
            <a:pPr>
              <a:buFont typeface="Arial" pitchFamily="34" charset="0"/>
              <a:buChar char="•"/>
            </a:pPr>
            <a:r>
              <a:rPr lang="en-US" altLang="en-US" dirty="0" smtClean="0"/>
              <a:t>Techniques for combining data sets using Joining Data</a:t>
            </a:r>
          </a:p>
          <a:p>
            <a:pPr>
              <a:buFont typeface="Arial" pitchFamily="34" charset="0"/>
              <a:buChar char="•"/>
            </a:pPr>
            <a:r>
              <a:rPr lang="en-US" altLang="en-US" sz="2400" dirty="0" smtClean="0"/>
              <a:t>Types of Join</a:t>
            </a:r>
          </a:p>
          <a:p>
            <a:pPr lvl="3">
              <a:buFont typeface="Arial" pitchFamily="34" charset="0"/>
              <a:buChar char="•"/>
            </a:pPr>
            <a:r>
              <a:rPr lang="en-US" altLang="en-US" sz="1800" dirty="0" smtClean="0"/>
              <a:t>Inner Join</a:t>
            </a:r>
          </a:p>
          <a:p>
            <a:pPr lvl="3">
              <a:buFont typeface="Arial" pitchFamily="34" charset="0"/>
              <a:buChar char="•"/>
            </a:pPr>
            <a:r>
              <a:rPr lang="en-US" altLang="en-US" sz="1800" dirty="0" smtClean="0"/>
              <a:t>Outer Join</a:t>
            </a:r>
          </a:p>
          <a:p>
            <a:pPr lvl="3">
              <a:buFont typeface="Arial" pitchFamily="34" charset="0"/>
              <a:buChar char="•"/>
            </a:pPr>
            <a:r>
              <a:rPr lang="en-US" altLang="en-US" sz="1800" dirty="0" smtClean="0"/>
              <a:t>Left Outer Join</a:t>
            </a:r>
          </a:p>
          <a:p>
            <a:pPr lvl="3">
              <a:buFont typeface="Arial" pitchFamily="34" charset="0"/>
              <a:buChar char="•"/>
            </a:pPr>
            <a:r>
              <a:rPr lang="en-US" altLang="en-US" sz="1800" dirty="0" smtClean="0"/>
              <a:t>Right Outer Join</a:t>
            </a:r>
          </a:p>
          <a:p>
            <a:pPr lvl="3">
              <a:buFont typeface="Arial" pitchFamily="34" charset="0"/>
              <a:buChar char="•"/>
            </a:pPr>
            <a:r>
              <a:rPr lang="en-US" altLang="en-US" sz="1800" dirty="0" smtClean="0"/>
              <a:t>Full Outer Join</a:t>
            </a:r>
          </a:p>
          <a:p>
            <a:pPr lvl="3">
              <a:buFont typeface="Arial" pitchFamily="34" charset="0"/>
              <a:buChar char="•"/>
            </a:pPr>
            <a:r>
              <a:rPr lang="en-US" altLang="en-US" sz="1800" dirty="0" smtClean="0"/>
              <a:t>Replicated Joins</a:t>
            </a:r>
          </a:p>
          <a:p>
            <a:pPr lvl="3">
              <a:buFont typeface="Arial" pitchFamily="34" charset="0"/>
              <a:buChar char="•"/>
            </a:pPr>
            <a:r>
              <a:rPr lang="en-US" altLang="en-US" sz="1800" dirty="0" smtClean="0"/>
              <a:t>Eliminating Duplicate Records </a:t>
            </a:r>
          </a:p>
          <a:p>
            <a:pPr lvl="3">
              <a:buFont typeface="Arial" pitchFamily="34" charset="0"/>
              <a:buChar char="•"/>
            </a:pPr>
            <a:r>
              <a:rPr lang="en-US" altLang="en-US" sz="1800" dirty="0" smtClean="0"/>
              <a:t>Crossing Data Sets</a:t>
            </a:r>
          </a:p>
          <a:p>
            <a:pPr>
              <a:buFont typeface="Arial" pitchFamily="34" charset="0"/>
              <a:buChar char="•"/>
            </a:pPr>
            <a:r>
              <a:rPr lang="en-US" altLang="en-US" sz="2400" dirty="0" smtClean="0"/>
              <a:t>Splitting Data Sets</a:t>
            </a:r>
          </a:p>
          <a:p>
            <a:pPr marL="228600" lvl="2">
              <a:buFont typeface="Arial" pitchFamily="34" charset="0"/>
              <a:buChar char="•"/>
            </a:pPr>
            <a:r>
              <a:rPr lang="en-US" altLang="en-US" sz="2400" dirty="0" smtClean="0"/>
              <a:t>User Defined Functions (UDF’s)</a:t>
            </a:r>
          </a:p>
          <a:p>
            <a:pPr marL="228600" lvl="2">
              <a:buFont typeface="Arial" pitchFamily="34" charset="0"/>
              <a:buChar char="•"/>
            </a:pPr>
            <a:r>
              <a:rPr lang="en-US" altLang="en-US" sz="2400" dirty="0" smtClean="0"/>
              <a:t>Overview of the DataFu Library</a:t>
            </a:r>
          </a:p>
          <a:p>
            <a:pPr marL="228600" lvl="2">
              <a:buFont typeface="Arial" pitchFamily="34" charset="0"/>
              <a:buChar char="•"/>
            </a:pPr>
            <a:endParaRPr lang="en-US" altLang="en-US" sz="2400" dirty="0" smtClean="0"/>
          </a:p>
          <a:p>
            <a:pPr marL="228600" lvl="2">
              <a:buFont typeface="Arial" pitchFamily="34" charset="0"/>
              <a:buChar char="•"/>
            </a:pPr>
            <a:endParaRPr lang="en-US" altLang="en-US" sz="2400" dirty="0" smtClean="0"/>
          </a:p>
          <a:p>
            <a:pPr>
              <a:buFont typeface="Arial" pitchFamily="34" charset="0"/>
              <a:buChar char="•"/>
            </a:pPr>
            <a:endParaRPr lang="en-US" altLang="en-US" sz="2400" dirty="0" smtClean="0"/>
          </a:p>
          <a:p>
            <a:endParaRPr lang="en-US" dirty="0"/>
          </a:p>
        </p:txBody>
      </p:sp>
    </p:spTree>
    <p:extLst>
      <p:ext uri="{BB962C8B-B14F-4D97-AF65-F5344CB8AC3E}">
        <p14:creationId xmlns:p14="http://schemas.microsoft.com/office/powerpoint/2010/main" xmlns="" val="104048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906000" cy="1088136"/>
          </a:xfrm>
        </p:spPr>
        <p:txBody>
          <a:bodyPr/>
          <a:lstStyle/>
          <a:p>
            <a:pPr algn="ctr"/>
            <a:r>
              <a:rPr lang="en-US" dirty="0" smtClean="0"/>
              <a:t>UDF’s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 – UDF’s</a:t>
            </a:r>
            <a:endParaRPr lang="en-US" dirty="0"/>
          </a:p>
        </p:txBody>
      </p:sp>
      <p:pic>
        <p:nvPicPr>
          <p:cNvPr id="103426" name="Picture 2"/>
          <p:cNvPicPr>
            <a:picLocks noChangeAspect="1" noChangeArrowheads="1"/>
          </p:cNvPicPr>
          <p:nvPr/>
        </p:nvPicPr>
        <p:blipFill>
          <a:blip r:embed="rId3" cstate="print"/>
          <a:srcRect/>
          <a:stretch>
            <a:fillRect/>
          </a:stretch>
        </p:blipFill>
        <p:spPr bwMode="auto">
          <a:xfrm>
            <a:off x="333375" y="1219200"/>
            <a:ext cx="721042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UDF’s written in Java</a:t>
            </a:r>
            <a:endParaRPr lang="en-US" dirty="0"/>
          </a:p>
        </p:txBody>
      </p:sp>
      <p:pic>
        <p:nvPicPr>
          <p:cNvPr id="104450" name="Picture 2"/>
          <p:cNvPicPr>
            <a:picLocks noChangeAspect="1" noChangeArrowheads="1"/>
          </p:cNvPicPr>
          <p:nvPr/>
        </p:nvPicPr>
        <p:blipFill>
          <a:blip r:embed="rId2" cstate="print"/>
          <a:srcRect/>
          <a:stretch>
            <a:fillRect/>
          </a:stretch>
        </p:blipFill>
        <p:spPr bwMode="auto">
          <a:xfrm>
            <a:off x="352425" y="1219200"/>
            <a:ext cx="7343775"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UDF’s in Python</a:t>
            </a:r>
            <a:endParaRPr lang="en-US" dirty="0"/>
          </a:p>
        </p:txBody>
      </p:sp>
      <p:pic>
        <p:nvPicPr>
          <p:cNvPr id="105474" name="Picture 2"/>
          <p:cNvPicPr>
            <a:picLocks noChangeAspect="1" noChangeArrowheads="1"/>
          </p:cNvPicPr>
          <p:nvPr/>
        </p:nvPicPr>
        <p:blipFill>
          <a:blip r:embed="rId2" cstate="print"/>
          <a:srcRect/>
          <a:stretch>
            <a:fillRect/>
          </a:stretch>
        </p:blipFill>
        <p:spPr bwMode="auto">
          <a:xfrm>
            <a:off x="304800" y="1219200"/>
            <a:ext cx="74485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UDF’s in Python</a:t>
            </a:r>
            <a:endParaRPr lang="en-US" dirty="0"/>
          </a:p>
        </p:txBody>
      </p:sp>
      <p:pic>
        <p:nvPicPr>
          <p:cNvPr id="106498" name="Picture 2"/>
          <p:cNvPicPr>
            <a:picLocks noChangeAspect="1" noChangeArrowheads="1"/>
          </p:cNvPicPr>
          <p:nvPr/>
        </p:nvPicPr>
        <p:blipFill>
          <a:blip r:embed="rId2" cstate="print"/>
          <a:srcRect/>
          <a:stretch>
            <a:fillRect/>
          </a:stretch>
        </p:blipFill>
        <p:spPr bwMode="auto">
          <a:xfrm>
            <a:off x="304800" y="1219200"/>
            <a:ext cx="7210425"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UDF in Pig Latin</a:t>
            </a:r>
            <a:endParaRPr lang="en-US" dirty="0"/>
          </a:p>
        </p:txBody>
      </p:sp>
      <p:pic>
        <p:nvPicPr>
          <p:cNvPr id="107522" name="Picture 2"/>
          <p:cNvPicPr>
            <a:picLocks noChangeAspect="1" noChangeArrowheads="1"/>
          </p:cNvPicPr>
          <p:nvPr/>
        </p:nvPicPr>
        <p:blipFill>
          <a:blip r:embed="rId2" cstate="print"/>
          <a:srcRect/>
          <a:stretch>
            <a:fillRect/>
          </a:stretch>
        </p:blipFill>
        <p:spPr bwMode="auto">
          <a:xfrm>
            <a:off x="381000" y="1143000"/>
            <a:ext cx="748665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latin typeface="Calibri"/>
                <a:cs typeface="Calibri"/>
              </a:rPr>
              <a:t/>
            </a:r>
            <a:br>
              <a:rPr lang="en-US" spc="-5" dirty="0" smtClean="0">
                <a:latin typeface="Calibri"/>
                <a:cs typeface="Calibri"/>
              </a:rPr>
            </a:br>
            <a:r>
              <a:rPr lang="en-US" spc="-5" dirty="0" smtClean="0">
                <a:solidFill>
                  <a:schemeClr val="accent1"/>
                </a:solidFill>
                <a:latin typeface="+mj-lt"/>
                <a:cs typeface="Calibri"/>
              </a:rPr>
              <a:t>Overview </a:t>
            </a:r>
            <a:r>
              <a:rPr lang="en-US" dirty="0">
                <a:solidFill>
                  <a:schemeClr val="accent1"/>
                </a:solidFill>
                <a:latin typeface="+mj-lt"/>
                <a:cs typeface="Calibri"/>
              </a:rPr>
              <a:t>of the </a:t>
            </a:r>
            <a:r>
              <a:rPr lang="en-US" spc="-5" dirty="0">
                <a:solidFill>
                  <a:schemeClr val="accent1"/>
                </a:solidFill>
                <a:latin typeface="+mj-lt"/>
                <a:cs typeface="Calibri"/>
              </a:rPr>
              <a:t>DataFu</a:t>
            </a:r>
            <a:r>
              <a:rPr lang="en-US" spc="-35" dirty="0">
                <a:solidFill>
                  <a:schemeClr val="accent1"/>
                </a:solidFill>
                <a:latin typeface="+mj-lt"/>
                <a:cs typeface="Calibri"/>
              </a:rPr>
              <a:t> </a:t>
            </a:r>
            <a:r>
              <a:rPr lang="en-US" dirty="0">
                <a:solidFill>
                  <a:schemeClr val="accent1"/>
                </a:solidFill>
                <a:latin typeface="+mj-lt"/>
                <a:cs typeface="Calibri"/>
              </a:rPr>
              <a:t>Library</a:t>
            </a:r>
            <a:br>
              <a:rPr lang="en-US" dirty="0">
                <a:solidFill>
                  <a:schemeClr val="accent1"/>
                </a:solidFill>
                <a:latin typeface="+mj-lt"/>
                <a:cs typeface="Calibri"/>
              </a:rPr>
            </a:br>
            <a:endParaRPr lang="en-US" dirty="0">
              <a:solidFill>
                <a:schemeClr val="accent1"/>
              </a:solidFill>
              <a:latin typeface="+mj-lt"/>
            </a:endParaRPr>
          </a:p>
        </p:txBody>
      </p:sp>
      <p:sp>
        <p:nvSpPr>
          <p:cNvPr id="3" name="Content Placeholder 2"/>
          <p:cNvSpPr>
            <a:spLocks noGrp="1"/>
          </p:cNvSpPr>
          <p:nvPr>
            <p:ph sz="quarter" idx="10"/>
          </p:nvPr>
        </p:nvSpPr>
        <p:spPr>
          <a:xfrm>
            <a:off x="341313" y="1255713"/>
            <a:ext cx="8650287" cy="4687887"/>
          </a:xfrm>
        </p:spPr>
        <p:txBody>
          <a:bodyPr/>
          <a:lstStyle/>
          <a:p>
            <a:pPr marL="556895" marR="377825" indent="-188595">
              <a:lnSpc>
                <a:spcPct val="100800"/>
              </a:lnSpc>
              <a:spcBef>
                <a:spcPts val="1825"/>
              </a:spcBef>
              <a:buFont typeface="Arial"/>
              <a:buChar char="•"/>
              <a:tabLst>
                <a:tab pos="557530" algn="l"/>
              </a:tabLst>
            </a:pPr>
            <a:r>
              <a:rPr lang="en-US" spc="15" dirty="0">
                <a:solidFill>
                  <a:schemeClr val="accent1"/>
                </a:solidFill>
                <a:latin typeface="+mj-lt"/>
                <a:cs typeface="Calibri"/>
              </a:rPr>
              <a:t>DataFu </a:t>
            </a:r>
            <a:r>
              <a:rPr lang="en-US" spc="10" dirty="0">
                <a:solidFill>
                  <a:schemeClr val="accent1"/>
                </a:solidFill>
                <a:latin typeface="+mj-lt"/>
                <a:cs typeface="Calibri"/>
              </a:rPr>
              <a:t>is </a:t>
            </a:r>
            <a:r>
              <a:rPr lang="en-US" spc="15" dirty="0">
                <a:solidFill>
                  <a:schemeClr val="accent1"/>
                </a:solidFill>
                <a:latin typeface="+mj-lt"/>
                <a:cs typeface="Calibri"/>
              </a:rPr>
              <a:t>a </a:t>
            </a:r>
            <a:r>
              <a:rPr lang="en-US" spc="10" dirty="0">
                <a:solidFill>
                  <a:schemeClr val="accent1"/>
                </a:solidFill>
                <a:latin typeface="+mj-lt"/>
                <a:cs typeface="Calibri"/>
              </a:rPr>
              <a:t>collection </a:t>
            </a:r>
            <a:r>
              <a:rPr lang="en-US" spc="15" dirty="0">
                <a:solidFill>
                  <a:schemeClr val="accent1"/>
                </a:solidFill>
                <a:latin typeface="+mj-lt"/>
                <a:cs typeface="Calibri"/>
              </a:rPr>
              <a:t>of Pig </a:t>
            </a:r>
            <a:r>
              <a:rPr lang="en-US" spc="20" dirty="0">
                <a:solidFill>
                  <a:schemeClr val="accent1"/>
                </a:solidFill>
                <a:latin typeface="+mj-lt"/>
                <a:cs typeface="Calibri"/>
              </a:rPr>
              <a:t>UDFs </a:t>
            </a:r>
            <a:r>
              <a:rPr lang="en-US" spc="15" dirty="0">
                <a:solidFill>
                  <a:schemeClr val="accent1"/>
                </a:solidFill>
                <a:latin typeface="+mj-lt"/>
                <a:cs typeface="Calibri"/>
              </a:rPr>
              <a:t>for data analysis </a:t>
            </a:r>
            <a:r>
              <a:rPr lang="en-US" spc="20" dirty="0">
                <a:solidFill>
                  <a:schemeClr val="accent1"/>
                </a:solidFill>
                <a:latin typeface="+mj-lt"/>
                <a:cs typeface="Calibri"/>
              </a:rPr>
              <a:t>on  Hadoop</a:t>
            </a:r>
            <a:endParaRPr lang="en-US" dirty="0">
              <a:solidFill>
                <a:schemeClr val="accent1"/>
              </a:solidFill>
              <a:latin typeface="+mj-lt"/>
              <a:cs typeface="Calibri"/>
            </a:endParaRPr>
          </a:p>
          <a:p>
            <a:pPr marL="556895" marR="765810" indent="-188595">
              <a:lnSpc>
                <a:spcPct val="101600"/>
              </a:lnSpc>
              <a:spcBef>
                <a:spcPts val="409"/>
              </a:spcBef>
              <a:buFont typeface="Arial"/>
              <a:buChar char="•"/>
              <a:tabLst>
                <a:tab pos="557530" algn="l"/>
              </a:tabLst>
            </a:pPr>
            <a:r>
              <a:rPr lang="en-US" spc="15" dirty="0">
                <a:solidFill>
                  <a:schemeClr val="accent1"/>
                </a:solidFill>
                <a:latin typeface="+mj-lt"/>
                <a:cs typeface="Calibri"/>
              </a:rPr>
              <a:t>Started by LinkedIn </a:t>
            </a:r>
            <a:r>
              <a:rPr lang="en-US" spc="20" dirty="0">
                <a:solidFill>
                  <a:schemeClr val="accent1"/>
                </a:solidFill>
                <a:latin typeface="+mj-lt"/>
                <a:cs typeface="Calibri"/>
              </a:rPr>
              <a:t>and open </a:t>
            </a:r>
            <a:r>
              <a:rPr lang="en-US" spc="15" dirty="0">
                <a:solidFill>
                  <a:schemeClr val="accent1"/>
                </a:solidFill>
                <a:latin typeface="+mj-lt"/>
                <a:cs typeface="Calibri"/>
              </a:rPr>
              <a:t>sourced under the  </a:t>
            </a:r>
            <a:r>
              <a:rPr lang="en-US" spc="20" dirty="0">
                <a:solidFill>
                  <a:schemeClr val="accent1"/>
                </a:solidFill>
                <a:latin typeface="+mj-lt"/>
                <a:cs typeface="Calibri"/>
              </a:rPr>
              <a:t>Apache </a:t>
            </a:r>
            <a:r>
              <a:rPr lang="en-US" spc="15" dirty="0">
                <a:solidFill>
                  <a:schemeClr val="accent1"/>
                </a:solidFill>
                <a:latin typeface="+mj-lt"/>
                <a:cs typeface="Calibri"/>
              </a:rPr>
              <a:t>2.0</a:t>
            </a:r>
            <a:r>
              <a:rPr lang="en-US" spc="-100" dirty="0">
                <a:solidFill>
                  <a:schemeClr val="accent1"/>
                </a:solidFill>
                <a:latin typeface="+mj-lt"/>
                <a:cs typeface="Calibri"/>
              </a:rPr>
              <a:t> </a:t>
            </a:r>
            <a:r>
              <a:rPr lang="en-US" spc="15" dirty="0">
                <a:solidFill>
                  <a:schemeClr val="accent1"/>
                </a:solidFill>
                <a:latin typeface="+mj-lt"/>
                <a:cs typeface="Calibri"/>
              </a:rPr>
              <a:t>license</a:t>
            </a:r>
            <a:endParaRPr lang="en-US" dirty="0">
              <a:solidFill>
                <a:schemeClr val="accent1"/>
              </a:solidFill>
              <a:latin typeface="+mj-lt"/>
              <a:cs typeface="Calibri"/>
            </a:endParaRPr>
          </a:p>
          <a:p>
            <a:pPr marL="556895" indent="-188595">
              <a:lnSpc>
                <a:spcPct val="100000"/>
              </a:lnSpc>
              <a:spcBef>
                <a:spcPts val="434"/>
              </a:spcBef>
              <a:buFont typeface="Arial"/>
              <a:buChar char="•"/>
              <a:tabLst>
                <a:tab pos="557530" algn="l"/>
              </a:tabLst>
            </a:pPr>
            <a:r>
              <a:rPr lang="en-US" spc="15" dirty="0">
                <a:solidFill>
                  <a:schemeClr val="accent1"/>
                </a:solidFill>
                <a:latin typeface="+mj-lt"/>
                <a:cs typeface="Calibri"/>
              </a:rPr>
              <a:t>Includes functions</a:t>
            </a:r>
            <a:r>
              <a:rPr lang="en-US" spc="-70" dirty="0">
                <a:solidFill>
                  <a:schemeClr val="accent1"/>
                </a:solidFill>
                <a:latin typeface="+mj-lt"/>
                <a:cs typeface="Calibri"/>
              </a:rPr>
              <a:t> </a:t>
            </a:r>
            <a:r>
              <a:rPr lang="en-US" spc="10" dirty="0">
                <a:solidFill>
                  <a:schemeClr val="accent1"/>
                </a:solidFill>
                <a:latin typeface="+mj-lt"/>
                <a:cs typeface="Calibri"/>
              </a:rPr>
              <a:t>for:</a:t>
            </a:r>
            <a:endParaRPr lang="en-US" dirty="0">
              <a:solidFill>
                <a:schemeClr val="accent1"/>
              </a:solidFill>
              <a:latin typeface="+mj-lt"/>
              <a:cs typeface="Calibri"/>
            </a:endParaRPr>
          </a:p>
          <a:p>
            <a:pPr marL="1362710" lvl="3" indent="-285750">
              <a:spcBef>
                <a:spcPts val="325"/>
              </a:spcBef>
              <a:tabLst>
                <a:tab pos="777875" algn="l"/>
              </a:tabLst>
            </a:pPr>
            <a:r>
              <a:rPr lang="en-US" sz="1800" spc="5" dirty="0">
                <a:solidFill>
                  <a:schemeClr val="accent1"/>
                </a:solidFill>
                <a:latin typeface="+mj-lt"/>
                <a:cs typeface="Calibri"/>
              </a:rPr>
              <a:t>Bag </a:t>
            </a:r>
            <a:r>
              <a:rPr lang="en-US" sz="1800" spc="10" dirty="0">
                <a:solidFill>
                  <a:schemeClr val="accent1"/>
                </a:solidFill>
                <a:latin typeface="+mj-lt"/>
                <a:cs typeface="Calibri"/>
              </a:rPr>
              <a:t>and </a:t>
            </a:r>
            <a:r>
              <a:rPr lang="en-US" sz="1800" spc="5" dirty="0">
                <a:solidFill>
                  <a:schemeClr val="accent1"/>
                </a:solidFill>
                <a:latin typeface="+mj-lt"/>
                <a:cs typeface="Calibri"/>
              </a:rPr>
              <a:t>set</a:t>
            </a:r>
            <a:r>
              <a:rPr lang="en-US" sz="1800" spc="-65" dirty="0">
                <a:solidFill>
                  <a:schemeClr val="accent1"/>
                </a:solidFill>
                <a:latin typeface="+mj-lt"/>
                <a:cs typeface="Calibri"/>
              </a:rPr>
              <a:t> </a:t>
            </a:r>
            <a:r>
              <a:rPr lang="en-US" sz="1800" spc="5" dirty="0">
                <a:solidFill>
                  <a:schemeClr val="accent1"/>
                </a:solidFill>
                <a:latin typeface="+mj-lt"/>
                <a:cs typeface="Calibri"/>
              </a:rPr>
              <a:t>operations</a:t>
            </a:r>
            <a:endParaRPr lang="en-US" sz="1800" dirty="0">
              <a:solidFill>
                <a:schemeClr val="accent1"/>
              </a:solidFill>
              <a:latin typeface="+mj-lt"/>
              <a:cs typeface="Calibri"/>
            </a:endParaRPr>
          </a:p>
          <a:p>
            <a:pPr marL="1362710" lvl="3" indent="-285750">
              <a:spcBef>
                <a:spcPts val="360"/>
              </a:spcBef>
              <a:tabLst>
                <a:tab pos="777875" algn="l"/>
              </a:tabLst>
            </a:pPr>
            <a:r>
              <a:rPr lang="en-US" sz="1800" spc="5" dirty="0">
                <a:solidFill>
                  <a:schemeClr val="accent1"/>
                </a:solidFill>
                <a:latin typeface="+mj-lt"/>
                <a:cs typeface="Calibri"/>
              </a:rPr>
              <a:t>PageRank</a:t>
            </a:r>
            <a:endParaRPr lang="en-US" sz="1800" dirty="0">
              <a:solidFill>
                <a:schemeClr val="accent1"/>
              </a:solidFill>
              <a:latin typeface="+mj-lt"/>
              <a:cs typeface="Calibri"/>
            </a:endParaRPr>
          </a:p>
          <a:p>
            <a:pPr marL="1362710" lvl="3" indent="-285750">
              <a:spcBef>
                <a:spcPts val="309"/>
              </a:spcBef>
              <a:tabLst>
                <a:tab pos="777875" algn="l"/>
              </a:tabLst>
            </a:pPr>
            <a:r>
              <a:rPr lang="en-US" sz="1800" spc="5" dirty="0">
                <a:solidFill>
                  <a:schemeClr val="accent1"/>
                </a:solidFill>
                <a:latin typeface="+mj-lt"/>
                <a:cs typeface="Calibri"/>
              </a:rPr>
              <a:t>Quantiles</a:t>
            </a:r>
            <a:endParaRPr lang="en-US" sz="1800" dirty="0">
              <a:solidFill>
                <a:schemeClr val="accent1"/>
              </a:solidFill>
              <a:latin typeface="+mj-lt"/>
              <a:cs typeface="Calibri"/>
            </a:endParaRPr>
          </a:p>
          <a:p>
            <a:pPr marL="1362710" lvl="3" indent="-285750">
              <a:spcBef>
                <a:spcPts val="360"/>
              </a:spcBef>
              <a:tabLst>
                <a:tab pos="777875" algn="l"/>
              </a:tabLst>
            </a:pPr>
            <a:r>
              <a:rPr lang="en-US" sz="1800" spc="5" dirty="0">
                <a:solidFill>
                  <a:schemeClr val="accent1"/>
                </a:solidFill>
                <a:latin typeface="+mj-lt"/>
                <a:cs typeface="Calibri"/>
              </a:rPr>
              <a:t>Variance</a:t>
            </a:r>
            <a:endParaRPr lang="en-US" sz="1800" dirty="0">
              <a:solidFill>
                <a:schemeClr val="accent1"/>
              </a:solidFill>
              <a:latin typeface="+mj-lt"/>
              <a:cs typeface="Calibri"/>
            </a:endParaRPr>
          </a:p>
          <a:p>
            <a:pPr marL="1362710" lvl="3" indent="-285750">
              <a:spcBef>
                <a:spcPts val="309"/>
              </a:spcBef>
              <a:tabLst>
                <a:tab pos="777875" algn="l"/>
              </a:tabLst>
            </a:pPr>
            <a:r>
              <a:rPr lang="en-US" sz="1800" spc="5" dirty="0">
                <a:solidFill>
                  <a:schemeClr val="accent1"/>
                </a:solidFill>
                <a:latin typeface="+mj-lt"/>
                <a:cs typeface="Calibri"/>
              </a:rPr>
              <a:t>Sessionization</a:t>
            </a:r>
            <a:endParaRPr lang="en-US" sz="1800" dirty="0">
              <a:solidFill>
                <a:schemeClr val="accent1"/>
              </a:solidFill>
              <a:latin typeface="+mj-lt"/>
              <a:cs typeface="Calibri"/>
            </a:endParaRPr>
          </a:p>
        </p:txBody>
      </p:sp>
    </p:spTree>
    <p:extLst>
      <p:ext uri="{BB962C8B-B14F-4D97-AF65-F5344CB8AC3E}">
        <p14:creationId xmlns:p14="http://schemas.microsoft.com/office/powerpoint/2010/main" xmlns="" val="2590692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2209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1"/>
                </a:solidFill>
                <a:effectLst/>
                <a:uLnTx/>
                <a:uFillTx/>
                <a:latin typeface="Arial Narrow" pitchFamily="34" charset="0"/>
                <a:ea typeface="+mj-ea"/>
                <a:cs typeface="+mj-cs"/>
              </a:rPr>
              <a:t>Q &amp; A</a:t>
            </a:r>
          </a:p>
        </p:txBody>
      </p:sp>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1828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lang="en-US" sz="4000" dirty="0" smtClean="0">
                <a:latin typeface="Arial Narrow" pitchFamily="34" charset="0"/>
                <a:ea typeface="+mj-ea"/>
                <a:cs typeface="+mj-cs"/>
              </a:rPr>
              <a:t>Thank You</a:t>
            </a:r>
            <a:endParaRPr kumimoji="0" lang="en-US" sz="4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xmlns="" val="286507075"/>
              </p:ext>
            </p:extLst>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25-May-2016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15-July-2016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67"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2819400"/>
            <a:ext cx="9223376" cy="1295400"/>
          </a:xfrm>
        </p:spPr>
        <p:txBody>
          <a:bodyPr/>
          <a:lstStyle/>
          <a:p>
            <a:pPr algn="ctr"/>
            <a:r>
              <a:rPr lang="en-US" sz="2800" b="0" dirty="0" smtClean="0">
                <a:solidFill>
                  <a:schemeClr val="tx1"/>
                </a:solidFill>
              </a:rPr>
              <a:t>Techniques for combining data sets using Joining Data</a:t>
            </a:r>
            <a:endParaRPr lang="en-US" sz="2800" b="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Join</a:t>
            </a:r>
          </a:p>
        </p:txBody>
      </p:sp>
      <p:pic>
        <p:nvPicPr>
          <p:cNvPr id="5" name="Picture 4" descr="joins"/>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0" y="1066800"/>
            <a:ext cx="8534400" cy="4876799"/>
          </a:xfrm>
          <a:prstGeom prst="rect">
            <a:avLst/>
          </a:prstGeom>
          <a:ex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xmlns="" val="38402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a:xfrm>
            <a:off x="304800" y="1066800"/>
            <a:ext cx="9223376" cy="4438649"/>
          </a:xfrm>
        </p:spPr>
        <p:txBody>
          <a:bodyPr/>
          <a:lstStyle/>
          <a:p>
            <a:r>
              <a:rPr lang="en-US" dirty="0" smtClean="0"/>
              <a:t>The COGROUP operator creates a nested data structure</a:t>
            </a:r>
          </a:p>
          <a:p>
            <a:endParaRPr lang="en-US" dirty="0" smtClean="0"/>
          </a:p>
          <a:p>
            <a:r>
              <a:rPr lang="en-US" dirty="0" smtClean="0"/>
              <a:t>Pig Latin's Join operator creates a flat data structure</a:t>
            </a:r>
          </a:p>
          <a:p>
            <a:pPr lvl="1"/>
            <a:r>
              <a:rPr lang="en-US" dirty="0" smtClean="0"/>
              <a:t> Similar to joins in a relational database</a:t>
            </a:r>
          </a:p>
          <a:p>
            <a:endParaRPr lang="en-US" dirty="0" smtClean="0"/>
          </a:p>
          <a:p>
            <a:r>
              <a:rPr lang="en-US" dirty="0" smtClean="0"/>
              <a:t>A JOIN is similar to doing a COGROUP followed by a FLATTEN</a:t>
            </a:r>
          </a:p>
          <a:p>
            <a:pPr lvl="1"/>
            <a:r>
              <a:rPr lang="en-US" dirty="0" smtClean="0"/>
              <a:t>Though they handle null values differently</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(cont..)</a:t>
            </a:r>
            <a:endParaRPr lang="en-US" dirty="0"/>
          </a:p>
        </p:txBody>
      </p:sp>
      <p:sp>
        <p:nvSpPr>
          <p:cNvPr id="3" name="Content Placeholder 2"/>
          <p:cNvSpPr>
            <a:spLocks noGrp="1"/>
          </p:cNvSpPr>
          <p:nvPr>
            <p:ph idx="1"/>
          </p:nvPr>
        </p:nvSpPr>
        <p:spPr>
          <a:xfrm>
            <a:off x="304800" y="1066800"/>
            <a:ext cx="9223376" cy="4438649"/>
          </a:xfrm>
        </p:spPr>
        <p:txBody>
          <a:bodyPr/>
          <a:lstStyle/>
          <a:p>
            <a:r>
              <a:rPr lang="en-US" dirty="0" smtClean="0"/>
              <a:t>The default JOIN in </a:t>
            </a:r>
            <a:r>
              <a:rPr lang="en-US" dirty="0" smtClean="0"/>
              <a:t>Pig </a:t>
            </a:r>
            <a:r>
              <a:rPr lang="en-US" dirty="0" smtClean="0"/>
              <a:t>Latin is an inner join</a:t>
            </a:r>
          </a:p>
          <a:p>
            <a:endParaRPr lang="en-US" dirty="0" smtClean="0"/>
          </a:p>
          <a:p>
            <a:endParaRPr lang="en-US" dirty="0" smtClean="0"/>
          </a:p>
          <a:p>
            <a:endParaRPr lang="en-US" dirty="0" smtClean="0"/>
          </a:p>
          <a:p>
            <a:r>
              <a:rPr lang="en-US" dirty="0" smtClean="0"/>
              <a:t>An inner join outputs records only when the key is found in all inputs</a:t>
            </a:r>
          </a:p>
          <a:p>
            <a:pPr lvl="1"/>
            <a:r>
              <a:rPr lang="en-US" dirty="0" smtClean="0"/>
              <a:t> in the above example, stores that have at least one salespeople</a:t>
            </a:r>
          </a:p>
          <a:p>
            <a:pPr lvl="1"/>
            <a:endParaRPr lang="en-US" dirty="0" smtClean="0"/>
          </a:p>
          <a:p>
            <a:pPr lvl="1"/>
            <a:endParaRPr lang="en-US" dirty="0" smtClean="0"/>
          </a:p>
          <a:p>
            <a:r>
              <a:rPr lang="en-US" dirty="0" smtClean="0"/>
              <a:t>You can do inner join on multiple relations in a single statement</a:t>
            </a:r>
          </a:p>
          <a:p>
            <a:pPr lvl="1"/>
            <a:r>
              <a:rPr lang="en-US" dirty="0" smtClean="0"/>
              <a:t>but you must use the same key to join them</a:t>
            </a:r>
          </a:p>
          <a:p>
            <a:pPr lvl="1"/>
            <a:endParaRPr lang="en-US" dirty="0" smtClean="0"/>
          </a:p>
          <a:p>
            <a:pPr lvl="1"/>
            <a:endParaRPr lang="en-US" dirty="0" smtClean="0"/>
          </a:p>
          <a:p>
            <a:endParaRPr lang="en-US" dirty="0" smtClean="0"/>
          </a:p>
        </p:txBody>
      </p:sp>
      <p:sp>
        <p:nvSpPr>
          <p:cNvPr id="6" name="Rectangle 5"/>
          <p:cNvSpPr/>
          <p:nvPr/>
        </p:nvSpPr>
        <p:spPr>
          <a:xfrm>
            <a:off x="609600" y="1828800"/>
            <a:ext cx="84582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joined= JOIN stores by store_id, salespeople by store_id;</a:t>
            </a:r>
          </a:p>
        </p:txBody>
      </p:sp>
    </p:spTree>
    <p:extLst>
      <p:ext uri="{BB962C8B-B14F-4D97-AF65-F5344CB8AC3E}">
        <p14:creationId xmlns:p14="http://schemas.microsoft.com/office/powerpoint/2010/main" xmlns="" val="3296065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 (cont</a:t>
            </a:r>
            <a:r>
              <a:rPr lang="en-US" dirty="0" smtClean="0"/>
              <a:t>..) - Key fields</a:t>
            </a:r>
            <a:endParaRPr lang="en-US" dirty="0"/>
          </a:p>
        </p:txBody>
      </p:sp>
      <p:sp>
        <p:nvSpPr>
          <p:cNvPr id="3" name="Content Placeholder 2"/>
          <p:cNvSpPr>
            <a:spLocks noGrp="1"/>
          </p:cNvSpPr>
          <p:nvPr>
            <p:ph idx="1"/>
          </p:nvPr>
        </p:nvSpPr>
        <p:spPr>
          <a:xfrm>
            <a:off x="304800" y="1066800"/>
            <a:ext cx="9223376" cy="4438649"/>
          </a:xfrm>
        </p:spPr>
        <p:txBody>
          <a:bodyPr/>
          <a:lstStyle/>
          <a:p>
            <a:endParaRPr lang="en-US" dirty="0" smtClean="0"/>
          </a:p>
          <a:p>
            <a:r>
              <a:rPr lang="en-US" dirty="0" smtClean="0"/>
              <a:t>Like COGROUP, joins rely on a field shared by each relation</a:t>
            </a:r>
          </a:p>
          <a:p>
            <a:endParaRPr lang="en-US" dirty="0" smtClean="0"/>
          </a:p>
          <a:p>
            <a:endParaRPr lang="en-US" dirty="0" smtClean="0"/>
          </a:p>
          <a:p>
            <a:r>
              <a:rPr lang="en-US" dirty="0" smtClean="0"/>
              <a:t>Joins can also use multiple fields as the key</a:t>
            </a:r>
          </a:p>
          <a:p>
            <a:endParaRPr lang="en-US" dirty="0" smtClean="0"/>
          </a:p>
          <a:p>
            <a:endParaRPr lang="en-US" dirty="0" smtClean="0"/>
          </a:p>
          <a:p>
            <a:endParaRPr lang="en-US" dirty="0"/>
          </a:p>
        </p:txBody>
      </p:sp>
      <p:sp>
        <p:nvSpPr>
          <p:cNvPr id="4" name="Rectangle 3"/>
          <p:cNvSpPr/>
          <p:nvPr/>
        </p:nvSpPr>
        <p:spPr>
          <a:xfrm>
            <a:off x="533400" y="2057400"/>
            <a:ext cx="79248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Joined= JOIN stores BY store_id, salespeople BY store_id</a:t>
            </a:r>
          </a:p>
        </p:txBody>
      </p:sp>
      <p:sp>
        <p:nvSpPr>
          <p:cNvPr id="5" name="Rectangle 4"/>
          <p:cNvSpPr/>
          <p:nvPr/>
        </p:nvSpPr>
        <p:spPr>
          <a:xfrm>
            <a:off x="533400" y="3429000"/>
            <a:ext cx="89916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joined= JOIN customers BY (name, phone_number), accounts BY (name, phone_number);</a:t>
            </a:r>
          </a:p>
        </p:txBody>
      </p:sp>
    </p:spTree>
    <p:extLst>
      <p:ext uri="{BB962C8B-B14F-4D97-AF65-F5344CB8AC3E}">
        <p14:creationId xmlns:p14="http://schemas.microsoft.com/office/powerpoint/2010/main" xmlns="" val="992526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 (cont..) – Example</a:t>
            </a:r>
          </a:p>
        </p:txBody>
      </p:sp>
      <p:sp>
        <p:nvSpPr>
          <p:cNvPr id="3" name="Content Placeholder 2"/>
          <p:cNvSpPr>
            <a:spLocks noGrp="1"/>
          </p:cNvSpPr>
          <p:nvPr>
            <p:ph idx="1"/>
          </p:nvPr>
        </p:nvSpPr>
        <p:spPr>
          <a:xfrm>
            <a:off x="381000" y="1295400"/>
            <a:ext cx="9223376" cy="4438649"/>
          </a:xfrm>
        </p:spPr>
        <p:txBody>
          <a:bodyPr/>
          <a:lstStyle/>
          <a:p>
            <a:r>
              <a:rPr lang="en-US" dirty="0" smtClean="0"/>
              <a:t>We can use FOREACH....GENERATE to retain just the fields we need</a:t>
            </a:r>
          </a:p>
          <a:p>
            <a:pPr lvl="1"/>
            <a:r>
              <a:rPr lang="en-US" dirty="0" smtClean="0"/>
              <a:t>However, it is now slightly more complex to reference fields</a:t>
            </a:r>
          </a:p>
          <a:p>
            <a:pPr lvl="1"/>
            <a:r>
              <a:rPr lang="en-US" dirty="0" smtClean="0"/>
              <a:t>We must fully-qualify any fields with names that are not unique</a:t>
            </a:r>
          </a:p>
          <a:p>
            <a:endParaRPr lang="en-US" dirty="0" smtClean="0"/>
          </a:p>
          <a:p>
            <a:endParaRPr lang="en-US" dirty="0" smtClean="0"/>
          </a:p>
          <a:p>
            <a:endParaRPr lang="en-US" dirty="0" smtClean="0"/>
          </a:p>
          <a:p>
            <a:endParaRPr lang="en-US" dirty="0"/>
          </a:p>
        </p:txBody>
      </p:sp>
      <p:sp>
        <p:nvSpPr>
          <p:cNvPr id="8" name="Rectangle 7"/>
          <p:cNvSpPr/>
          <p:nvPr/>
        </p:nvSpPr>
        <p:spPr>
          <a:xfrm>
            <a:off x="685800" y="2667001"/>
            <a:ext cx="8763000" cy="12618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cleaned= foreach joined generate stores::store_id, stores::location, person_id, salespeople::name;</a:t>
            </a:r>
          </a:p>
          <a:p>
            <a:endParaRPr lang="en-US" dirty="0" smtClean="0"/>
          </a:p>
          <a:p>
            <a:r>
              <a:rPr lang="en-US" dirty="0" smtClean="0"/>
              <a:t>grunt&gt; dump cleaned;</a:t>
            </a:r>
          </a:p>
        </p:txBody>
      </p:sp>
      <p:sp>
        <p:nvSpPr>
          <p:cNvPr id="9" name="Rectangle 8"/>
          <p:cNvSpPr/>
          <p:nvPr/>
        </p:nvSpPr>
        <p:spPr>
          <a:xfrm>
            <a:off x="685800" y="4191000"/>
            <a:ext cx="4953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200" dirty="0" smtClean="0"/>
              <a:t>(A,Anchorage,4,Dieter)</a:t>
            </a:r>
          </a:p>
          <a:p>
            <a:r>
              <a:rPr lang="en-US" sz="1200" dirty="0" smtClean="0"/>
              <a:t>(B,Boston,1,alice)</a:t>
            </a:r>
          </a:p>
          <a:p>
            <a:r>
              <a:rPr lang="en-US" sz="1200" dirty="0" smtClean="0"/>
              <a:t>(B,Boston,8,Hannah)</a:t>
            </a:r>
          </a:p>
          <a:p>
            <a:r>
              <a:rPr lang="en-US" sz="1200" dirty="0" smtClean="0"/>
              <a:t>(C,Chicago,6,Fredo)</a:t>
            </a:r>
          </a:p>
          <a:p>
            <a:r>
              <a:rPr lang="en-US" sz="1200" dirty="0" smtClean="0"/>
              <a:t>(C,Chicago,9,Irina)</a:t>
            </a:r>
          </a:p>
          <a:p>
            <a:r>
              <a:rPr lang="en-US" sz="1200" dirty="0" smtClean="0"/>
              <a:t>(D,Dallas,2,Bob)</a:t>
            </a:r>
          </a:p>
          <a:p>
            <a:r>
              <a:rPr lang="en-US" sz="1200" dirty="0" smtClean="0"/>
              <a:t>(D,Dallas,7,George)</a:t>
            </a:r>
          </a:p>
          <a:p>
            <a:r>
              <a:rPr lang="en-US" sz="1200" dirty="0" smtClean="0"/>
              <a:t>(F,Fargo,3,Bob)</a:t>
            </a:r>
          </a:p>
          <a:p>
            <a:r>
              <a:rPr lang="en-US" sz="1200" dirty="0" smtClean="0"/>
              <a:t>(F,Fargo,5,Etienne)</a:t>
            </a:r>
            <a:endParaRPr lang="en-US" sz="1200" dirty="0"/>
          </a:p>
        </p:txBody>
      </p:sp>
    </p:spTree>
    <p:extLst>
      <p:ext uri="{BB962C8B-B14F-4D97-AF65-F5344CB8AC3E}">
        <p14:creationId xmlns:p14="http://schemas.microsoft.com/office/powerpoint/2010/main" xmlns="" val="406864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dirty="0"/>
          </a:p>
        </p:txBody>
      </p:sp>
      <p:sp>
        <p:nvSpPr>
          <p:cNvPr id="3" name="Content Placeholder 2"/>
          <p:cNvSpPr>
            <a:spLocks noGrp="1"/>
          </p:cNvSpPr>
          <p:nvPr>
            <p:ph idx="1"/>
          </p:nvPr>
        </p:nvSpPr>
        <p:spPr>
          <a:xfrm>
            <a:off x="304800" y="1219200"/>
            <a:ext cx="9223376" cy="4438649"/>
          </a:xfrm>
        </p:spPr>
        <p:txBody>
          <a:bodyPr/>
          <a:lstStyle/>
          <a:p>
            <a:endParaRPr lang="en-US" dirty="0" smtClean="0"/>
          </a:p>
          <a:p>
            <a:r>
              <a:rPr lang="en-US" dirty="0" smtClean="0"/>
              <a:t>Pig Latin allows you to specify the type of join following the field name</a:t>
            </a:r>
          </a:p>
          <a:p>
            <a:pPr lvl="1"/>
            <a:r>
              <a:rPr lang="en-US" dirty="0" smtClean="0"/>
              <a:t>Inner joins do not specify a join type</a:t>
            </a:r>
          </a:p>
          <a:p>
            <a:endParaRPr lang="en-US" dirty="0" smtClean="0"/>
          </a:p>
          <a:p>
            <a:endParaRPr lang="en-US" dirty="0" smtClean="0"/>
          </a:p>
          <a:p>
            <a:r>
              <a:rPr lang="en-US" dirty="0" smtClean="0"/>
              <a:t>An outer join does not require the key to be found in both inputs</a:t>
            </a:r>
          </a:p>
          <a:p>
            <a:pPr lvl="1"/>
            <a:r>
              <a:rPr lang="en-US" dirty="0" smtClean="0"/>
              <a:t>which relation requires schema depends on the join type</a:t>
            </a:r>
          </a:p>
          <a:p>
            <a:pPr lvl="1"/>
            <a:r>
              <a:rPr lang="en-US" dirty="0" smtClean="0"/>
              <a:t>Full outer joins require schema for both relations</a:t>
            </a:r>
          </a:p>
          <a:p>
            <a:endParaRPr lang="en-US" dirty="0" smtClean="0"/>
          </a:p>
          <a:p>
            <a:endParaRPr lang="en-US" dirty="0" smtClean="0"/>
          </a:p>
          <a:p>
            <a:endParaRPr lang="en-US" dirty="0" smtClean="0"/>
          </a:p>
          <a:p>
            <a:endParaRPr lang="en-US" dirty="0" smtClean="0"/>
          </a:p>
          <a:p>
            <a:endParaRPr lang="en-US" dirty="0"/>
          </a:p>
        </p:txBody>
      </p:sp>
      <p:sp>
        <p:nvSpPr>
          <p:cNvPr id="5" name="Rectangle 4"/>
          <p:cNvSpPr/>
          <p:nvPr/>
        </p:nvSpPr>
        <p:spPr>
          <a:xfrm>
            <a:off x="762000" y="2514600"/>
            <a:ext cx="83820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joined= join relation1 by field [left|Right|Full] outer, relation2 by field;</a:t>
            </a:r>
          </a:p>
        </p:txBody>
      </p:sp>
    </p:spTree>
    <p:extLst>
      <p:ext uri="{BB962C8B-B14F-4D97-AF65-F5344CB8AC3E}">
        <p14:creationId xmlns:p14="http://schemas.microsoft.com/office/powerpoint/2010/main" xmlns="" val="39024481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3011</TotalTime>
  <Words>1768</Words>
  <Application>Microsoft Office PowerPoint</Application>
  <PresentationFormat>A4 Paper (210x297 mm)</PresentationFormat>
  <Paragraphs>306</Paragraphs>
  <Slides>29</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33" baseType="lpstr">
      <vt:lpstr>BIG-01_Big Data Overview_Training_1</vt:lpstr>
      <vt:lpstr>I&amp;D_Learning and Development 2015_Closing Slides</vt:lpstr>
      <vt:lpstr>I&amp;D_Learning and Development 2015_Section break</vt:lpstr>
      <vt:lpstr>think-cell Slide</vt:lpstr>
      <vt:lpstr>Learning &amp; Development  Enabling development, Impacting growth…</vt:lpstr>
      <vt:lpstr>Module Outline</vt:lpstr>
      <vt:lpstr>Slide 3</vt:lpstr>
      <vt:lpstr>Types of Join</vt:lpstr>
      <vt:lpstr>Inner Join</vt:lpstr>
      <vt:lpstr>Inner Join (cont..)</vt:lpstr>
      <vt:lpstr>Inner Join (cont..) - Key fields</vt:lpstr>
      <vt:lpstr>Inner Join (cont..) – Example</vt:lpstr>
      <vt:lpstr>Outer Join</vt:lpstr>
      <vt:lpstr>Left Outer Join</vt:lpstr>
      <vt:lpstr>Right Outer Join</vt:lpstr>
      <vt:lpstr>Full Outer Join</vt:lpstr>
      <vt:lpstr> Replicated Joins </vt:lpstr>
      <vt:lpstr>Eliminating Duplicate Records</vt:lpstr>
      <vt:lpstr>Crossing Data Sets</vt:lpstr>
      <vt:lpstr>Crossing Data Sets (cont..) - Example</vt:lpstr>
      <vt:lpstr>Concatenating data using UNION</vt:lpstr>
      <vt:lpstr>Splitting Data Sets</vt:lpstr>
      <vt:lpstr>Splitting Data Sets (cont...) – Example</vt:lpstr>
      <vt:lpstr>UDF’s</vt:lpstr>
      <vt:lpstr>User Defined Functions – UDF’s</vt:lpstr>
      <vt:lpstr>Using UDF’s written in Java</vt:lpstr>
      <vt:lpstr>Writing UDF’s in Python</vt:lpstr>
      <vt:lpstr>Writing UDF’s in Python</vt:lpstr>
      <vt:lpstr>Invoking UDF in Pig Latin</vt:lpstr>
      <vt:lpstr> Overview of the DataFu Library </vt:lpstr>
      <vt:lpstr>Slide 27</vt:lpstr>
      <vt:lpstr>Slide 28</vt:lpstr>
      <vt:lpstr>Slide 29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ilalwani</cp:lastModifiedBy>
  <cp:revision>195</cp:revision>
  <dcterms:created xsi:type="dcterms:W3CDTF">2015-07-09T08:35:18Z</dcterms:created>
  <dcterms:modified xsi:type="dcterms:W3CDTF">2016-07-11T11:28:36Z</dcterms:modified>
</cp:coreProperties>
</file>