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41"/>
  </p:notesMasterIdLst>
  <p:handoutMasterIdLst>
    <p:handoutMasterId r:id="rId42"/>
  </p:handoutMasterIdLst>
  <p:sldIdLst>
    <p:sldId id="407" r:id="rId4"/>
    <p:sldId id="460" r:id="rId5"/>
    <p:sldId id="507" r:id="rId6"/>
    <p:sldId id="509" r:id="rId7"/>
    <p:sldId id="512" r:id="rId8"/>
    <p:sldId id="529" r:id="rId9"/>
    <p:sldId id="515" r:id="rId10"/>
    <p:sldId id="516" r:id="rId11"/>
    <p:sldId id="517" r:id="rId12"/>
    <p:sldId id="518" r:id="rId13"/>
    <p:sldId id="520" r:id="rId14"/>
    <p:sldId id="521" r:id="rId15"/>
    <p:sldId id="527" r:id="rId16"/>
    <p:sldId id="528" r:id="rId17"/>
    <p:sldId id="536" r:id="rId18"/>
    <p:sldId id="530" r:id="rId19"/>
    <p:sldId id="523" r:id="rId20"/>
    <p:sldId id="535" r:id="rId21"/>
    <p:sldId id="461" r:id="rId22"/>
    <p:sldId id="464" r:id="rId23"/>
    <p:sldId id="531" r:id="rId24"/>
    <p:sldId id="463" r:id="rId25"/>
    <p:sldId id="532" r:id="rId26"/>
    <p:sldId id="524" r:id="rId27"/>
    <p:sldId id="525" r:id="rId28"/>
    <p:sldId id="465" r:id="rId29"/>
    <p:sldId id="499" r:id="rId30"/>
    <p:sldId id="503" r:id="rId31"/>
    <p:sldId id="533" r:id="rId32"/>
    <p:sldId id="466" r:id="rId33"/>
    <p:sldId id="497" r:id="rId34"/>
    <p:sldId id="534" r:id="rId35"/>
    <p:sldId id="495" r:id="rId36"/>
    <p:sldId id="504" r:id="rId37"/>
    <p:sldId id="458" r:id="rId38"/>
    <p:sldId id="459" r:id="rId39"/>
    <p:sldId id="329" r:id="rId40"/>
  </p:sldIdLst>
  <p:sldSz cx="9906000" cy="6858000" type="A4"/>
  <p:notesSz cx="6797675" cy="9874250"/>
  <p:custDataLst>
    <p:tags r:id="rId4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88710" autoAdjust="0"/>
  </p:normalViewPr>
  <p:slideViewPr>
    <p:cSldViewPr>
      <p:cViewPr>
        <p:scale>
          <a:sx n="60" d="100"/>
          <a:sy n="60" d="100"/>
        </p:scale>
        <p:origin x="-2448" y="-534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step is to open up one of Spark’s shells. To open the Python version of the Spark shell, which we also refer to as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PySpark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Shell, go into your Spark directory and type: bin/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pyspark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open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version of the shell, type: bin/spark-shell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URL, namely local in these examples, which tells Spark how to connect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cluster. local is a special value that runs Spark on one thread on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machine, without connecting to a cluster.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name, namely My App in these examples. This will identify your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on the cluster manager’s UI if you connect to a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URL, namely local in these examples, which tells Spark how to connect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cluster. local is a special value that runs Spark on one thread on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machine, without connecting to a cluster.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name, namely My App in these examples. This will identify your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on the cluster manager’s UI if you connect to a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79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Hadoop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1" r:id="rId11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smtClean="0"/>
              <a:t>Apache Spark</a:t>
            </a:r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11400" y="3124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Flume Interceptors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311400" y="3505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Storm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25500" y="3505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797300" y="3505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Trident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797300" y="2743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Impala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797300" y="3124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Streaming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283200" y="3505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Tez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83200" y="2743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Impala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283200" y="3124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69100" y="3505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</a:t>
            </a:r>
            <a:r>
              <a:rPr lang="en-US" sz="1400" dirty="0"/>
              <a:t>z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69100" y="2743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Reduce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69100" y="3124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Streaming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69100" y="2362200"/>
            <a:ext cx="14859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Impala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7375" y="4324104"/>
            <a:ext cx="908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~</a:t>
            </a:r>
            <a:r>
              <a:rPr lang="en-US" sz="1400" dirty="0" smtClean="0"/>
              <a:t>50 ms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43275" y="4353580"/>
            <a:ext cx="90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 500 ms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9175" y="4325590"/>
            <a:ext cx="119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 30,000 ms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98936" y="4325590"/>
            <a:ext cx="119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 90,000 ms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endCxn id="35" idx="0"/>
          </p:cNvCxnSpPr>
          <p:nvPr/>
        </p:nvCxnSpPr>
        <p:spPr>
          <a:xfrm>
            <a:off x="2311400" y="3886201"/>
            <a:ext cx="0" cy="4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97300" y="3886201"/>
            <a:ext cx="0" cy="4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83200" y="3886201"/>
            <a:ext cx="0" cy="4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69100" y="3886201"/>
            <a:ext cx="0" cy="4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0"/>
            <a:ext cx="767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Near-real-time processing tools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5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Apache Storm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Storm is an open source system designed for distributed processing of streaming data.</a:t>
            </a:r>
          </a:p>
          <a:p>
            <a:r>
              <a:rPr lang="en-US" dirty="0"/>
              <a:t>Storm has many use cases: </a:t>
            </a:r>
            <a:r>
              <a:rPr lang="en-US" dirty="0" smtClean="0"/>
              <a:t>real time </a:t>
            </a:r>
            <a:r>
              <a:rPr lang="en-US" dirty="0"/>
              <a:t>analytics, online machine learning, continuous computation, distributed RPC, ETL, and more.</a:t>
            </a:r>
            <a:endParaRPr lang="en-US" dirty="0" smtClean="0"/>
          </a:p>
          <a:p>
            <a:r>
              <a:rPr lang="en-US" dirty="0"/>
              <a:t>Storm is simple, can be used with any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It is scalable, fault-tolerant, guarantees your data will be processed, and is easy to set up and operate</a:t>
            </a:r>
            <a:r>
              <a:rPr lang="en-US" dirty="0" smtClean="0"/>
              <a:t>.</a:t>
            </a:r>
          </a:p>
          <a:p>
            <a:r>
              <a:rPr lang="en-US" dirty="0"/>
              <a:t>Storm integrates with the queueing and database technologies you already use.</a:t>
            </a:r>
          </a:p>
        </p:txBody>
      </p:sp>
    </p:spTree>
    <p:extLst>
      <p:ext uri="{BB962C8B-B14F-4D97-AF65-F5344CB8AC3E}">
        <p14:creationId xmlns="" xmlns:p14="http://schemas.microsoft.com/office/powerpoint/2010/main" val="2572577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 –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characteristics make Storm ideal for real-time data processing workloads. Storm is:</a:t>
            </a:r>
          </a:p>
          <a:p>
            <a:r>
              <a:rPr lang="en-US" b="1" dirty="0"/>
              <a:t>Fast</a:t>
            </a:r>
            <a:r>
              <a:rPr lang="en-US" dirty="0"/>
              <a:t> – benchmarked as processing one million 100 byte messages per second per node</a:t>
            </a:r>
          </a:p>
          <a:p>
            <a:r>
              <a:rPr lang="en-US" b="1" dirty="0"/>
              <a:t>Scalable</a:t>
            </a:r>
            <a:r>
              <a:rPr lang="en-US" dirty="0"/>
              <a:t> – with parallel calculations that run across a cluster of machines</a:t>
            </a:r>
          </a:p>
          <a:p>
            <a:r>
              <a:rPr lang="en-US" b="1" dirty="0"/>
              <a:t>Fault-tolerant</a:t>
            </a:r>
            <a:r>
              <a:rPr lang="en-US" dirty="0"/>
              <a:t> – when workers die, Storm will automatically restart them. If a node dies, the worker will be restarted on another node.</a:t>
            </a:r>
          </a:p>
          <a:p>
            <a:r>
              <a:rPr lang="en-US" b="1" dirty="0"/>
              <a:t>Reliable</a:t>
            </a:r>
            <a:r>
              <a:rPr lang="en-US" dirty="0"/>
              <a:t> – Storm guarantees that each unit of data (tuple) will be processed at least once or exactly once. Messages are only replayed when there are failures.</a:t>
            </a:r>
          </a:p>
          <a:p>
            <a:r>
              <a:rPr lang="en-US" b="1" dirty="0"/>
              <a:t>Easy to operate</a:t>
            </a:r>
            <a:r>
              <a:rPr lang="en-US" dirty="0"/>
              <a:t> – standard configurations are suitable for production on day one. Once deployed, Storm is easy to operate.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7899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What Kafka does ?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1066800"/>
            <a:ext cx="9336087" cy="5011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100" dirty="0" smtClean="0"/>
              <a:t>    </a:t>
            </a:r>
            <a:r>
              <a:rPr lang="en-US" dirty="0" smtClean="0"/>
              <a:t>Apache Kafka is a distributed commit log service. Kafka functions much like a publish/subscribe messaging system, but with better throughput, built-in partitioning, replication, and fault tolerance. </a:t>
            </a:r>
          </a:p>
          <a:p>
            <a:pPr>
              <a:buNone/>
            </a:pPr>
            <a:r>
              <a:rPr lang="en-US" dirty="0" smtClean="0"/>
              <a:t>    Kafka is a good solution for large scale message processing applications. It is often used in tandem with Apache Hadoop, Apache Storm and Spark Streaming.</a:t>
            </a:r>
          </a:p>
          <a:p>
            <a:pPr>
              <a:buNone/>
            </a:pPr>
            <a:r>
              <a:rPr lang="en-US" dirty="0" smtClean="0"/>
              <a:t>    Many applications— especially monitoring systems, search indexing pipeline, analytics, and security and fraud analysis—requires latency of no more than a few seconds. </a:t>
            </a:r>
          </a:p>
          <a:p>
            <a:pPr marL="0" indent="0">
              <a:buNone/>
            </a:pPr>
            <a:r>
              <a:rPr lang="en-US" dirty="0" smtClean="0"/>
              <a:t>    Kafka supports </a:t>
            </a:r>
            <a:r>
              <a:rPr lang="en-US" dirty="0"/>
              <a:t>a wide range of </a:t>
            </a:r>
            <a:r>
              <a:rPr lang="en-US" dirty="0" smtClean="0"/>
              <a:t>such use </a:t>
            </a:r>
            <a:r>
              <a:rPr lang="en-US" dirty="0"/>
              <a:t>cases as a general-purpose </a:t>
            </a:r>
            <a:r>
              <a:rPr lang="en-US" dirty="0" smtClean="0"/>
              <a:t>         messaging  system </a:t>
            </a:r>
            <a:r>
              <a:rPr lang="en-US" dirty="0"/>
              <a:t>for scenarios where high throughput, reliable delivery,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horizontal scalability are </a:t>
            </a:r>
            <a:r>
              <a:rPr lang="en-US" dirty="0" smtClean="0"/>
              <a:t>important. Few use cases:</a:t>
            </a:r>
          </a:p>
          <a:p>
            <a:pPr lvl="1"/>
            <a:r>
              <a:rPr lang="en-US" dirty="0" smtClean="0"/>
              <a:t>Stream </a:t>
            </a:r>
            <a:r>
              <a:rPr lang="en-US" dirty="0"/>
              <a:t>Processing</a:t>
            </a:r>
          </a:p>
          <a:p>
            <a:pPr lvl="1"/>
            <a:r>
              <a:rPr lang="en-US" dirty="0"/>
              <a:t>Website Activity Tracking</a:t>
            </a:r>
          </a:p>
          <a:p>
            <a:pPr lvl="1"/>
            <a:r>
              <a:rPr lang="en-US" dirty="0"/>
              <a:t>Metrics Collection and Monitoring</a:t>
            </a:r>
          </a:p>
          <a:p>
            <a:pPr lvl="1"/>
            <a:r>
              <a:rPr lang="en-US" dirty="0"/>
              <a:t>Log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2742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How Kafka fits into real-time processing ?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25" y="950914"/>
            <a:ext cx="9223375" cy="1716086"/>
          </a:xfrm>
        </p:spPr>
        <p:txBody>
          <a:bodyPr>
            <a:noAutofit/>
          </a:bodyPr>
          <a:lstStyle/>
          <a:p>
            <a:r>
              <a:rPr lang="en-US" dirty="0" smtClean="0"/>
              <a:t>It is a distributed message bus.</a:t>
            </a:r>
          </a:p>
          <a:p>
            <a:r>
              <a:rPr lang="en-US" dirty="0"/>
              <a:t>M</a:t>
            </a:r>
            <a:r>
              <a:rPr lang="en-US" dirty="0" smtClean="0"/>
              <a:t>ain use is reliable message delivery in architectures that require consuming high rates of events</a:t>
            </a:r>
          </a:p>
          <a:p>
            <a:r>
              <a:rPr lang="en-US" dirty="0" smtClean="0"/>
              <a:t>It does not provide functionality to transform, alert on, or count data.</a:t>
            </a:r>
          </a:p>
          <a:p>
            <a:r>
              <a:rPr lang="en-US" dirty="0" smtClean="0"/>
              <a:t>Kafka is often a key part of many architectures that involve stream processing.</a:t>
            </a:r>
          </a:p>
          <a:p>
            <a:r>
              <a:rPr lang="en-US" dirty="0" smtClean="0"/>
              <a:t>Kafka provides a reliable stream of messages as the data source for Spark Streaming or Storm.</a:t>
            </a:r>
            <a:endParaRPr lang="en-US" dirty="0"/>
          </a:p>
        </p:txBody>
      </p:sp>
      <p:pic>
        <p:nvPicPr>
          <p:cNvPr id="4" name="Picture 3" descr="Apache Kafk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8797" y="3429000"/>
            <a:ext cx="628840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015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Kafka  Components </a:t>
            </a:r>
            <a:r>
              <a:rPr lang="en-US" dirty="0" smtClean="0">
                <a:latin typeface="+mj-lt"/>
              </a:rPr>
              <a:t>Over 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838200"/>
            <a:ext cx="9223375" cy="2782886"/>
          </a:xfrm>
        </p:spPr>
        <p:txBody>
          <a:bodyPr>
            <a:noAutofit/>
          </a:bodyPr>
          <a:lstStyle/>
          <a:p>
            <a:r>
              <a:rPr lang="en-US" sz="1800" dirty="0" smtClean="0"/>
              <a:t>Kafka </a:t>
            </a:r>
            <a:r>
              <a:rPr lang="en-US" sz="1800" i="1" dirty="0" smtClean="0"/>
              <a:t>service is an application that runs in a CDH cluster. 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i="1" dirty="0" smtClean="0"/>
              <a:t>role is a feature of a service. A broker is a role in a Kafka service. </a:t>
            </a:r>
            <a:endParaRPr lang="en-US" sz="1800" i="1" dirty="0" smtClean="0"/>
          </a:p>
          <a:p>
            <a:r>
              <a:rPr lang="en-US" sz="1800" dirty="0" smtClean="0"/>
              <a:t>A topic is a category of records that share similar characteristics.</a:t>
            </a:r>
            <a:endParaRPr lang="en-US" sz="1800" i="1" dirty="0" smtClean="0"/>
          </a:p>
          <a:p>
            <a:r>
              <a:rPr lang="en-US" sz="1800" dirty="0" smtClean="0"/>
              <a:t>A cluster can include multiple roles and </a:t>
            </a:r>
            <a:r>
              <a:rPr lang="en-US" sz="1800" dirty="0" smtClean="0"/>
              <a:t>multiple instances </a:t>
            </a:r>
            <a:r>
              <a:rPr lang="en-US" sz="1800" dirty="0" smtClean="0"/>
              <a:t>of the same role. A </a:t>
            </a:r>
            <a:r>
              <a:rPr lang="en-US" sz="1800" i="1" dirty="0" smtClean="0"/>
              <a:t>service instance might be Kafka-1. Kafka-1 might host the role instances Broker-1</a:t>
            </a:r>
            <a:r>
              <a:rPr lang="en-US" sz="1800" i="1" dirty="0" smtClean="0"/>
              <a:t>,</a:t>
            </a:r>
            <a:r>
              <a:rPr lang="en-US" sz="1800" i="1" dirty="0" smtClean="0"/>
              <a:t> </a:t>
            </a:r>
            <a:r>
              <a:rPr lang="en-US" sz="1800" i="1" dirty="0" smtClean="0"/>
              <a:t>Broker-2 and Broker-3</a:t>
            </a:r>
          </a:p>
          <a:p>
            <a:r>
              <a:rPr lang="en-US" sz="1800" dirty="0" smtClean="0"/>
              <a:t>A </a:t>
            </a:r>
            <a:r>
              <a:rPr lang="en-US" sz="1800" i="1" dirty="0" smtClean="0"/>
              <a:t>producer is an external process that sends records to a Kafka topic. A consumer is an external process that </a:t>
            </a:r>
            <a:r>
              <a:rPr lang="en-US" sz="1800" i="1" dirty="0" smtClean="0"/>
              <a:t>receives </a:t>
            </a:r>
            <a:r>
              <a:rPr lang="en-US" sz="1800" dirty="0" smtClean="0"/>
              <a:t>topic </a:t>
            </a:r>
            <a:r>
              <a:rPr lang="en-US" sz="1800" dirty="0" smtClean="0"/>
              <a:t>streams from a Kafka cluster</a:t>
            </a:r>
            <a:r>
              <a:rPr lang="en-US" dirty="0" smtClean="0"/>
              <a:t>.</a:t>
            </a:r>
            <a:endParaRPr lang="en-US" i="1" dirty="0" smtClean="0"/>
          </a:p>
        </p:txBody>
      </p:sp>
      <p:pic>
        <p:nvPicPr>
          <p:cNvPr id="68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8135"/>
            <a:ext cx="6019800" cy="29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015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9651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What is Spark?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084264"/>
            <a:ext cx="9223375" cy="5011736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Apache Spark is a lightning-fast cluster computing technology, designed for fast computation. It is based on Hadoop </a:t>
            </a:r>
            <a:r>
              <a:rPr lang="en-US" sz="6400" dirty="0" err="1" smtClean="0"/>
              <a:t>MapReduce</a:t>
            </a:r>
            <a:r>
              <a:rPr lang="en-US" sz="6400" dirty="0" smtClean="0"/>
              <a:t> and it extends the </a:t>
            </a:r>
            <a:r>
              <a:rPr lang="en-US" sz="6400" dirty="0" err="1" smtClean="0"/>
              <a:t>MapReduce</a:t>
            </a:r>
            <a:r>
              <a:rPr lang="en-US" sz="6400" dirty="0" smtClean="0"/>
              <a:t> model to efficiently use it for more types of computations, which includes interactive queries and stream processing. The main feature of Spark is its </a:t>
            </a:r>
            <a:r>
              <a:rPr lang="en-US" sz="6400" b="1" dirty="0" smtClean="0"/>
              <a:t>in-memory cluster computing</a:t>
            </a:r>
            <a:r>
              <a:rPr lang="en-US" sz="6400" dirty="0" smtClean="0"/>
              <a:t> that increases the processing speed of an application</a:t>
            </a:r>
            <a:r>
              <a:rPr lang="en-US" sz="6400" dirty="0" smtClean="0"/>
              <a:t>.</a:t>
            </a:r>
          </a:p>
          <a:p>
            <a:endParaRPr lang="en-US" sz="6400" dirty="0" smtClean="0"/>
          </a:p>
          <a:p>
            <a:r>
              <a:rPr lang="en-US" sz="6400" dirty="0" smtClean="0"/>
              <a:t>Spark is not a modified version of Hadoop and is not, really, dependent on Hadoop because it has its own cluster management. Hadoop is just one of the ways to implement Spark</a:t>
            </a:r>
            <a:r>
              <a:rPr lang="en-US" sz="6400" dirty="0" smtClean="0"/>
              <a:t>.</a:t>
            </a:r>
          </a:p>
          <a:p>
            <a:endParaRPr lang="en-US" sz="6400" dirty="0" smtClean="0"/>
          </a:p>
          <a:p>
            <a:r>
              <a:rPr lang="en-US" sz="6400" dirty="0" smtClean="0"/>
              <a:t>Spark uses Hadoop in two ways – one is </a:t>
            </a:r>
            <a:r>
              <a:rPr lang="en-US" sz="6400" b="1" dirty="0" smtClean="0"/>
              <a:t>storage</a:t>
            </a:r>
            <a:r>
              <a:rPr lang="en-US" sz="6400" dirty="0" smtClean="0"/>
              <a:t> and second is </a:t>
            </a:r>
            <a:r>
              <a:rPr lang="en-US" sz="6400" b="1" dirty="0" smtClean="0"/>
              <a:t>processing</a:t>
            </a:r>
            <a:r>
              <a:rPr lang="en-US" sz="6400" dirty="0" smtClean="0"/>
              <a:t>. Since Spark has its own cluster management computation, it uses Hadoop for storage purpose only</a:t>
            </a:r>
            <a:r>
              <a:rPr lang="en-US" sz="6400" dirty="0" smtClean="0"/>
              <a:t>.</a:t>
            </a:r>
          </a:p>
          <a:p>
            <a:endParaRPr lang="en-US" sz="6400" dirty="0" smtClean="0"/>
          </a:p>
          <a:p>
            <a:r>
              <a:rPr lang="en-US" sz="6400" dirty="0" smtClean="0"/>
              <a:t>In </a:t>
            </a:r>
            <a:r>
              <a:rPr lang="en-US" sz="6400" dirty="0" err="1" smtClean="0"/>
              <a:t>MapReduce</a:t>
            </a:r>
            <a:r>
              <a:rPr lang="en-US" sz="6400" dirty="0" smtClean="0"/>
              <a:t>, the highest-level unit of computation is a </a:t>
            </a:r>
            <a:r>
              <a:rPr lang="en-US" sz="6400" b="1" i="1" dirty="0" smtClean="0"/>
              <a:t>job. </a:t>
            </a:r>
            <a:r>
              <a:rPr lang="en-US" sz="6400" i="1" dirty="0" smtClean="0"/>
              <a:t>A job loads data, applies a map function, shuffles </a:t>
            </a:r>
            <a:r>
              <a:rPr lang="en-US" sz="6400" i="1" dirty="0" err="1" smtClean="0"/>
              <a:t>it,</a:t>
            </a:r>
            <a:r>
              <a:rPr lang="en-US" sz="6400" dirty="0" err="1" smtClean="0"/>
              <a:t>applies</a:t>
            </a:r>
            <a:r>
              <a:rPr lang="en-US" sz="6400" dirty="0" smtClean="0"/>
              <a:t> </a:t>
            </a:r>
            <a:r>
              <a:rPr lang="en-US" sz="6400" dirty="0" smtClean="0"/>
              <a:t>a reduce function, and writes data back out to persistent storage. In Spark, the highest-level unit of </a:t>
            </a:r>
            <a:r>
              <a:rPr lang="en-US" sz="6400" dirty="0" smtClean="0"/>
              <a:t>computation is </a:t>
            </a:r>
            <a:r>
              <a:rPr lang="en-US" sz="6400" dirty="0" smtClean="0"/>
              <a:t>an </a:t>
            </a:r>
            <a:r>
              <a:rPr lang="en-US" sz="6400" b="1" i="1" dirty="0" smtClean="0"/>
              <a:t>application. A Spark application </a:t>
            </a:r>
            <a:r>
              <a:rPr lang="en-US" sz="6400" i="1" dirty="0" smtClean="0"/>
              <a:t>can be used for a single batch job, an interactive session with multiple jobs, or </a:t>
            </a:r>
            <a:r>
              <a:rPr lang="en-US" sz="6400" i="1" dirty="0" smtClean="0"/>
              <a:t>a </a:t>
            </a:r>
            <a:r>
              <a:rPr lang="en-US" sz="6400" dirty="0" smtClean="0"/>
              <a:t>long-lived </a:t>
            </a:r>
            <a:r>
              <a:rPr lang="en-US" sz="6400" dirty="0" smtClean="0"/>
              <a:t>server continually satisfying requests. A Spark job can consist of more than just a single map and reduce</a:t>
            </a:r>
            <a:r>
              <a:rPr lang="en-US" sz="6400" dirty="0" smtClean="0"/>
              <a:t>.</a:t>
            </a:r>
          </a:p>
          <a:p>
            <a:endParaRPr lang="en-US" sz="6400" dirty="0" smtClean="0"/>
          </a:p>
          <a:p>
            <a:r>
              <a:rPr lang="en-US" sz="6400" dirty="0" err="1" smtClean="0"/>
              <a:t>MapReduce</a:t>
            </a:r>
            <a:r>
              <a:rPr lang="en-US" sz="6400" dirty="0" smtClean="0"/>
              <a:t> starts a process for each task. In contrast, a Spark application can have processes running on its </a:t>
            </a:r>
            <a:r>
              <a:rPr lang="en-US" sz="6400" dirty="0" smtClean="0"/>
              <a:t>behalf even </a:t>
            </a:r>
            <a:r>
              <a:rPr lang="en-US" sz="6400" dirty="0" smtClean="0"/>
              <a:t>when it's not running a job. Furthermore, multiple tasks can run within the same executor. Both combine </a:t>
            </a:r>
            <a:r>
              <a:rPr lang="en-US" sz="6400" dirty="0" smtClean="0"/>
              <a:t>to enable </a:t>
            </a:r>
            <a:r>
              <a:rPr lang="en-US" sz="6400" dirty="0" smtClean="0"/>
              <a:t>extremely fast task startup time as well as in-memory data storage, resulting in orders of magnitude </a:t>
            </a:r>
            <a:r>
              <a:rPr lang="en-US" sz="6400" dirty="0" smtClean="0"/>
              <a:t>faster performance </a:t>
            </a:r>
            <a:r>
              <a:rPr lang="en-US" sz="6400" dirty="0" smtClean="0"/>
              <a:t>over </a:t>
            </a:r>
            <a:r>
              <a:rPr lang="en-US" sz="6400" dirty="0" err="1" smtClean="0"/>
              <a:t>MapReduce</a:t>
            </a:r>
            <a:r>
              <a:rPr lang="en-US" sz="6400" dirty="0" smtClean="0"/>
              <a:t>.</a:t>
            </a:r>
            <a:endParaRPr lang="en-US" sz="6400" dirty="0" smtClean="0"/>
          </a:p>
          <a:p>
            <a:endParaRPr lang="en-IN" sz="6400" dirty="0" smtClean="0"/>
          </a:p>
          <a:p>
            <a:endParaRPr lang="en-IN" sz="6400" dirty="0"/>
          </a:p>
        </p:txBody>
      </p:sp>
    </p:spTree>
    <p:extLst>
      <p:ext uri="{BB962C8B-B14F-4D97-AF65-F5344CB8AC3E}">
        <p14:creationId xmlns="" xmlns:p14="http://schemas.microsoft.com/office/powerpoint/2010/main" val="1378659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What is Spark?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/>
              <a:t>Spark is the open standard for flexible in-memory data processing for batch, real-time, and advanced analytics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Powerful </a:t>
            </a:r>
            <a:r>
              <a:rPr lang="en-IN" sz="2000" dirty="0"/>
              <a:t>open source processing engine built around speed, ease of use, and sophisticated analytics. </a:t>
            </a:r>
            <a:endParaRPr lang="en-IN" sz="2000" dirty="0" smtClean="0"/>
          </a:p>
          <a:p>
            <a:r>
              <a:rPr lang="en-US" sz="2000" dirty="0" smtClean="0"/>
              <a:t>First </a:t>
            </a:r>
            <a:r>
              <a:rPr lang="en-US" sz="2000" dirty="0"/>
              <a:t>high-level programing language for fast, distributed data </a:t>
            </a:r>
            <a:r>
              <a:rPr lang="en-US" sz="2000" dirty="0" smtClean="0"/>
              <a:t>processing.</a:t>
            </a:r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Some key points about Spark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handles </a:t>
            </a:r>
            <a:r>
              <a:rPr lang="en-IN" sz="2000" dirty="0"/>
              <a:t>batch, interactive, and </a:t>
            </a:r>
            <a:r>
              <a:rPr lang="en-IN" sz="2000" dirty="0" smtClean="0"/>
              <a:t>real-time within </a:t>
            </a:r>
            <a:r>
              <a:rPr lang="en-IN" sz="2000" dirty="0"/>
              <a:t>a single framework</a:t>
            </a:r>
          </a:p>
          <a:p>
            <a:r>
              <a:rPr lang="en-IN" sz="2000" dirty="0" smtClean="0"/>
              <a:t>native </a:t>
            </a:r>
            <a:r>
              <a:rPr lang="en-IN" sz="2000" dirty="0"/>
              <a:t>integration with Java, Python, Scala</a:t>
            </a:r>
          </a:p>
          <a:p>
            <a:r>
              <a:rPr lang="en-IN" sz="2000" dirty="0" smtClean="0"/>
              <a:t>programming </a:t>
            </a:r>
            <a:r>
              <a:rPr lang="en-IN" sz="2000" dirty="0"/>
              <a:t>at a higher level of abstraction</a:t>
            </a:r>
          </a:p>
          <a:p>
            <a:r>
              <a:rPr lang="en-IN" sz="2000" dirty="0" smtClean="0"/>
              <a:t>more </a:t>
            </a:r>
            <a:r>
              <a:rPr lang="en-IN" sz="2000" dirty="0"/>
              <a:t>general: map/reduce is just one </a:t>
            </a:r>
            <a:r>
              <a:rPr lang="en-IN" sz="2000" dirty="0" smtClean="0"/>
              <a:t>set of </a:t>
            </a:r>
            <a:r>
              <a:rPr lang="en-IN" sz="2000" dirty="0"/>
              <a:t>supported </a:t>
            </a:r>
            <a:r>
              <a:rPr lang="en-IN" sz="2000" dirty="0" smtClean="0"/>
              <a:t>constructs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use Spark to process data that is destined for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also use Spark in conjunction with Apache Kafka to stream data from Spark to </a:t>
            </a:r>
            <a:r>
              <a:rPr lang="en-US" dirty="0" err="1" smtClean="0"/>
              <a:t>HBase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78659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Spark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- (Cont) 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4433"/>
            <a:ext cx="8839200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smtClean="0"/>
              <a:t> A distributed computing platform designed to be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 Fast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 smtClean="0"/>
              <a:t> Fast to develop distributed applications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dirty="0" smtClean="0"/>
              <a:t> Fast to run distributed applications</a:t>
            </a:r>
            <a:r>
              <a:rPr lang="en-US" i="1" dirty="0" smtClean="0"/>
              <a:t> </a:t>
            </a:r>
          </a:p>
          <a:p>
            <a:pPr marL="52388"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i="1" dirty="0" smtClean="0"/>
              <a:t> </a:t>
            </a:r>
            <a:r>
              <a:rPr lang="en-US" b="1" dirty="0" smtClean="0"/>
              <a:t>Spark is designed to cover a wide range of workloads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  Batch applications.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  Iterative algorithms. 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  Interactive queries.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  streaming.</a:t>
            </a:r>
            <a:endParaRPr lang="en-US" dirty="0"/>
          </a:p>
        </p:txBody>
      </p:sp>
      <p:pic>
        <p:nvPicPr>
          <p:cNvPr id="11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0" y="3505200"/>
            <a:ext cx="3124200" cy="1676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185586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2887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219200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 smtClean="0"/>
              <a:t>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</a:t>
            </a:r>
            <a:r>
              <a:rPr lang="en-US" dirty="0" smtClean="0"/>
              <a:t>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Storm &amp; Kafka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648200"/>
            <a:ext cx="90942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Spark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- (Cont)?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143000"/>
            <a:ext cx="89154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03097">
              <a:lnSpc>
                <a:spcPct val="150000"/>
              </a:lnSpc>
              <a:spcBef>
                <a:spcPts val="2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b="1" dirty="0" smtClean="0">
                <a:ea typeface="Helvetica"/>
                <a:cs typeface="Helvetica"/>
                <a:sym typeface="Helvetica"/>
              </a:rPr>
              <a:t>Fast/Speed</a:t>
            </a:r>
          </a:p>
          <a:p>
            <a:pPr marL="522351" lvl="1" indent="-285750" defTabSz="403097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/>
              <a:t>Computations in memory</a:t>
            </a:r>
          </a:p>
          <a:p>
            <a:pPr marL="522351" lvl="1" indent="-285750" defTabSz="403097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/>
              <a:t>Faster than MR even for disk computations</a:t>
            </a:r>
          </a:p>
          <a:p>
            <a:pPr marL="338138" lvl="1" indent="-285750" defTabSz="403097"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b="1" dirty="0" smtClean="0">
                <a:latin typeface="HelveticaNeueLT Pro 47 LtCn" panose="020B0406020202030204" pitchFamily="34" charset="0"/>
                <a:ea typeface="Helvetica"/>
                <a:cs typeface="Helvetica"/>
                <a:sym typeface="Helvetica"/>
              </a:rPr>
              <a:t>Generality</a:t>
            </a:r>
          </a:p>
          <a:p>
            <a:pPr marL="522351" lvl="1" indent="-285750" defTabSz="403097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latin typeface="HelveticaNeueLT Pro 47 LtCn" panose="020B0406020202030204" pitchFamily="34" charset="0"/>
              </a:rPr>
              <a:t>Designed for a wide range of workloads</a:t>
            </a:r>
          </a:p>
          <a:p>
            <a:pPr marL="522351" lvl="1" indent="-285750" defTabSz="403097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latin typeface="HelveticaNeueLT Pro 47 LtCn" panose="020B0406020202030204" pitchFamily="34" charset="0"/>
              </a:rPr>
              <a:t>Single Engine to combine batch, interactive, iterative, streaming algorithms.</a:t>
            </a:r>
          </a:p>
          <a:p>
            <a:pPr marL="522351" lvl="1" indent="-285750" defTabSz="403097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latin typeface="HelveticaNeueLT Pro 47 LtCn" panose="020B0406020202030204" pitchFamily="34" charset="0"/>
              </a:rPr>
              <a:t>Has rich high-level libraries and simple native APIs in Java, </a:t>
            </a:r>
            <a:r>
              <a:rPr lang="en-US" sz="2000" dirty="0" err="1" smtClean="0">
                <a:latin typeface="HelveticaNeueLT Pro 47 LtCn" panose="020B0406020202030204" pitchFamily="34" charset="0"/>
              </a:rPr>
              <a:t>Scala</a:t>
            </a:r>
            <a:r>
              <a:rPr lang="en-US" sz="2000" dirty="0" smtClean="0">
                <a:latin typeface="HelveticaNeueLT Pro 47 LtCn" panose="020B0406020202030204" pitchFamily="34" charset="0"/>
              </a:rPr>
              <a:t> and Python.</a:t>
            </a:r>
          </a:p>
          <a:p>
            <a:pPr marL="522351" lvl="1" indent="-285750" defTabSz="403097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latin typeface="HelveticaNeueLT Pro 47 LtCn" panose="020B0406020202030204" pitchFamily="34" charset="0"/>
              </a:rPr>
              <a:t>Reduces the management burden of maintaining separate tools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172200"/>
            <a:ext cx="3286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Source: https://databricks.com/wp-content/uploads/2015/07/image21-1024x734.png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4985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371600"/>
            <a:ext cx="891540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355600" defTabSz="403097"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/>
              <a:t>Started in 2009 as a research project in UC Berkeley RAD lab which became AMP Lab.</a:t>
            </a:r>
          </a:p>
          <a:p>
            <a:pPr marL="355600" lvl="1" indent="-355600" defTabSz="403097"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/>
              <a:t>Spark was open sourced in March 2010 and transformed into Apache Foundation project in June 2013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History of Spark</a:t>
            </a:r>
            <a:endParaRPr lang="en-US" dirty="0">
              <a:latin typeface="+mj-lt"/>
            </a:endParaRPr>
          </a:p>
        </p:txBody>
      </p:sp>
      <p:pic>
        <p:nvPicPr>
          <p:cNvPr id="66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7848600" cy="338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6096000"/>
            <a:ext cx="1343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Source: Developer Summit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0319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3259" y="2478832"/>
            <a:ext cx="7800867" cy="3312368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38200"/>
          </a:xfrm>
        </p:spPr>
        <p:txBody>
          <a:bodyPr/>
          <a:lstStyle/>
          <a:p>
            <a:r>
              <a:rPr lang="en-IN" b="1" dirty="0" smtClean="0"/>
              <a:t>Spark Ecosystem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447285" y="3939356"/>
            <a:ext cx="7332815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Spark Core API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05381" y="4310484"/>
            <a:ext cx="9906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0095" y="4302968"/>
            <a:ext cx="9906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SQL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2260" y="4302968"/>
            <a:ext cx="9906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Python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8363" y="4310484"/>
            <a:ext cx="9906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Scala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5138" y="4310484"/>
            <a:ext cx="9906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Java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286" y="2798316"/>
            <a:ext cx="16926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Spark SQL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43006" y="2798316"/>
            <a:ext cx="16926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Streaming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215214" y="2798316"/>
            <a:ext cx="16926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MLlib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87422" y="2798316"/>
            <a:ext cx="16926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GraphX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50080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Spark Streaming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 Running on top of Spark, Spark Streaming enables powerful interactive and analytical applications across both streaming and historical data, while inheriting </a:t>
            </a:r>
            <a:endParaRPr lang="en-US" sz="2000" dirty="0" smtClean="0"/>
          </a:p>
          <a:p>
            <a:r>
              <a:rPr lang="en-US" sz="2000" dirty="0" smtClean="0"/>
              <a:t>Uses </a:t>
            </a:r>
            <a:r>
              <a:rPr lang="en-US" sz="2000" dirty="0"/>
              <a:t>the scheduling of the Spark Core for streaming analytics on mini batches of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as </a:t>
            </a:r>
            <a:r>
              <a:rPr lang="en-US" sz="2000" dirty="0"/>
              <a:t>a number of unique considerations such as the window sizes used for batches</a:t>
            </a:r>
            <a:r>
              <a:rPr lang="en-US" sz="2000" dirty="0" smtClean="0"/>
              <a:t>.</a:t>
            </a:r>
          </a:p>
          <a:p>
            <a:r>
              <a:rPr lang="en-IN" sz="2000" dirty="0"/>
              <a:t>Running on top of Spark, </a:t>
            </a:r>
            <a:r>
              <a:rPr lang="en-IN" sz="2000" dirty="0" smtClean="0"/>
              <a:t>it enables </a:t>
            </a:r>
            <a:r>
              <a:rPr lang="en-IN" sz="2000" dirty="0"/>
              <a:t>powerful interactive and analytical applications across both streaming and historical data, while inheriting Spark’s ease of use and fault tolerance characteristics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R</a:t>
            </a:r>
            <a:r>
              <a:rPr lang="en-IN" sz="2000" dirty="0" smtClean="0"/>
              <a:t>eadily </a:t>
            </a:r>
            <a:r>
              <a:rPr lang="en-IN" sz="2000" dirty="0"/>
              <a:t>integrates with a wide variety of popular data sources, including HDFS, Flume, Kafka, and Twitter.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4719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124201"/>
            <a:ext cx="1752600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Architecture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9256746" y="6550747"/>
            <a:ext cx="2657528" cy="2605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E3FE8-4EEC-4E9D-97CD-402D648F65C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577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114"/>
          <p:cNvSpPr/>
          <p:nvPr/>
        </p:nvSpPr>
        <p:spPr>
          <a:xfrm>
            <a:off x="2286001" y="3352800"/>
            <a:ext cx="7010400" cy="425455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</a:rPr>
              <a:t>DataFrame</a:t>
            </a:r>
            <a:r>
              <a:rPr sz="2400" dirty="0">
                <a:solidFill>
                  <a:srgbClr val="FFFFFF"/>
                </a:solidFill>
              </a:rPr>
              <a:t> API</a:t>
            </a:r>
          </a:p>
        </p:txBody>
      </p:sp>
      <p:sp>
        <p:nvSpPr>
          <p:cNvPr id="11" name="Shape 115"/>
          <p:cNvSpPr/>
          <p:nvPr/>
        </p:nvSpPr>
        <p:spPr>
          <a:xfrm>
            <a:off x="7848600" y="2366225"/>
            <a:ext cx="1451799" cy="915262"/>
          </a:xfrm>
          <a:prstGeom prst="rect">
            <a:avLst/>
          </a:prstGeom>
          <a:solidFill>
            <a:srgbClr val="76D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Packages</a:t>
            </a:r>
          </a:p>
        </p:txBody>
      </p:sp>
      <p:sp>
        <p:nvSpPr>
          <p:cNvPr id="12" name="Shape 116"/>
          <p:cNvSpPr/>
          <p:nvPr/>
        </p:nvSpPr>
        <p:spPr>
          <a:xfrm>
            <a:off x="3276600" y="2366225"/>
            <a:ext cx="1451799" cy="915262"/>
          </a:xfrm>
          <a:prstGeom prst="rect">
            <a:avLst/>
          </a:prstGeom>
          <a:solidFill>
            <a:srgbClr val="76D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 dirty="0" smtClean="0">
                <a:solidFill>
                  <a:srgbClr val="FFFFFF"/>
                </a:solidFill>
              </a:rPr>
              <a:t>Sp</a:t>
            </a:r>
            <a:r>
              <a:rPr lang="en-US" sz="2400" dirty="0" smtClean="0">
                <a:solidFill>
                  <a:srgbClr val="FFFFFF"/>
                </a:solidFill>
              </a:rPr>
              <a:t>a</a:t>
            </a:r>
            <a:r>
              <a:rPr sz="2400" dirty="0" smtClean="0">
                <a:solidFill>
                  <a:srgbClr val="FFFFFF"/>
                </a:solidFill>
              </a:rPr>
              <a:t>rk </a:t>
            </a:r>
            <a:endParaRPr sz="2400" dirty="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400" dirty="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13" name="Shape 117"/>
          <p:cNvSpPr/>
          <p:nvPr/>
        </p:nvSpPr>
        <p:spPr>
          <a:xfrm>
            <a:off x="4800600" y="2366152"/>
            <a:ext cx="1451799" cy="915335"/>
          </a:xfrm>
          <a:prstGeom prst="rect">
            <a:avLst/>
          </a:prstGeom>
          <a:solidFill>
            <a:srgbClr val="76D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18"/>
          <p:cNvSpPr/>
          <p:nvPr/>
        </p:nvSpPr>
        <p:spPr>
          <a:xfrm>
            <a:off x="6324600" y="2366225"/>
            <a:ext cx="1451799" cy="915262"/>
          </a:xfrm>
          <a:prstGeom prst="rect">
            <a:avLst/>
          </a:prstGeom>
          <a:solidFill>
            <a:srgbClr val="76D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r>
              <a:rPr lang="en-US" dirty="0" smtClean="0"/>
              <a:t>GraphX</a:t>
            </a:r>
            <a:endParaRPr dirty="0"/>
          </a:p>
        </p:txBody>
      </p:sp>
      <p:sp>
        <p:nvSpPr>
          <p:cNvPr id="15" name="Shape 119"/>
          <p:cNvSpPr/>
          <p:nvPr/>
        </p:nvSpPr>
        <p:spPr>
          <a:xfrm>
            <a:off x="2286000" y="3841745"/>
            <a:ext cx="7010400" cy="425455"/>
          </a:xfrm>
          <a:prstGeom prst="rect">
            <a:avLst/>
          </a:prstGeom>
          <a:solidFill>
            <a:srgbClr val="00D5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Spark Core</a:t>
            </a:r>
          </a:p>
        </p:txBody>
      </p:sp>
      <p:sp>
        <p:nvSpPr>
          <p:cNvPr id="16" name="Shape 120"/>
          <p:cNvSpPr/>
          <p:nvPr/>
        </p:nvSpPr>
        <p:spPr>
          <a:xfrm>
            <a:off x="2286000" y="2362200"/>
            <a:ext cx="929326" cy="915262"/>
          </a:xfrm>
          <a:prstGeom prst="rect">
            <a:avLst/>
          </a:prstGeom>
          <a:solidFill>
            <a:srgbClr val="76D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Spark SQL</a:t>
            </a:r>
          </a:p>
        </p:txBody>
      </p:sp>
      <p:sp>
        <p:nvSpPr>
          <p:cNvPr id="17" name="Shape 121"/>
          <p:cNvSpPr/>
          <p:nvPr/>
        </p:nvSpPr>
        <p:spPr>
          <a:xfrm>
            <a:off x="4876800" y="2546866"/>
            <a:ext cx="93102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FFFFFF"/>
                </a:solidFill>
              </a:rPr>
              <a:t>MLlib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1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400" y="1561040"/>
            <a:ext cx="984271" cy="204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00" y="1180040"/>
            <a:ext cx="984271" cy="724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53001" y="1332440"/>
            <a:ext cx="7620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48401" y="1408640"/>
            <a:ext cx="685800" cy="39857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127"/>
          <p:cNvSpPr/>
          <p:nvPr/>
        </p:nvSpPr>
        <p:spPr>
          <a:xfrm>
            <a:off x="433831" y="3822932"/>
            <a:ext cx="1714014" cy="444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miter lim="4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1"/>
                </a:solidFill>
              </a:rPr>
              <a:t>Standalone</a:t>
            </a:r>
          </a:p>
        </p:txBody>
      </p:sp>
      <p:pic>
        <p:nvPicPr>
          <p:cNvPr id="26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76600" y="5091953"/>
            <a:ext cx="1230338" cy="213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131"/>
          <p:cNvSpPr/>
          <p:nvPr/>
        </p:nvSpPr>
        <p:spPr>
          <a:xfrm>
            <a:off x="4365710" y="4343400"/>
            <a:ext cx="2187490" cy="471924"/>
          </a:xfrm>
          <a:prstGeom prst="rect">
            <a:avLst/>
          </a:prstGeom>
          <a:ln/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50800" tIns="50800" rIns="50800" bIns="50800" anchor="ctr">
            <a:spAutoFit/>
          </a:bodyPr>
          <a:lstStyle>
            <a:lvl1pPr>
              <a:defRPr sz="2400">
                <a:solidFill>
                  <a:srgbClr val="FF7C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chemeClr val="bg1"/>
                </a:solidFill>
              </a:rPr>
              <a:t>Data</a:t>
            </a:r>
            <a:r>
              <a:rPr lang="en-US" sz="2400" dirty="0" smtClean="0">
                <a:solidFill>
                  <a:schemeClr val="bg1"/>
                </a:solidFill>
              </a:rPr>
              <a:t> S</a:t>
            </a:r>
            <a:r>
              <a:rPr sz="2400" dirty="0" smtClean="0">
                <a:solidFill>
                  <a:schemeClr val="bg1"/>
                </a:solidFill>
              </a:rPr>
              <a:t>ources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31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52799" y="5605728"/>
            <a:ext cx="738203" cy="36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29237" y="5661369"/>
            <a:ext cx="984271" cy="179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59675" y="5552280"/>
            <a:ext cx="738203" cy="543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648200" y="5091953"/>
            <a:ext cx="984271" cy="454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867400" y="5091953"/>
            <a:ext cx="492136" cy="362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553200" y="4953000"/>
            <a:ext cx="984271" cy="724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81800" y="5701553"/>
            <a:ext cx="738203" cy="279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457" name="Picture 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1000" y="2386537"/>
            <a:ext cx="1828800" cy="50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1316069" y="3124200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YARN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773485" cy="42672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Architecture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Spark Cluster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6172200"/>
            <a:ext cx="4953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 smtClean="0"/>
              <a:t>Image Source: http://spark.apache.org/docs/latest/cluster-overview.html</a:t>
            </a:r>
            <a:endParaRPr lang="en-US" sz="600" dirty="0"/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839200" cy="650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09800"/>
                <a:gridCol w="6629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Driver program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process running the main() function of the application and creating the </a:t>
                      </a:r>
                      <a:r>
                        <a:rPr lang="en-US" dirty="0" err="1"/>
                        <a:t>SparkContex</a:t>
                      </a:r>
                      <a:endParaRPr lang="en-US" dirty="0"/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743200"/>
          <a:ext cx="8839200" cy="762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09800"/>
                <a:gridCol w="6629400"/>
              </a:tblGrid>
              <a:tr h="7620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Cluster manager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An external service for acquiring resources on the cluster (e.g. standalone manager, </a:t>
                      </a:r>
                      <a:r>
                        <a:rPr lang="en-US" dirty="0" err="1"/>
                        <a:t>Mesos</a:t>
                      </a:r>
                      <a:r>
                        <a:rPr lang="en-US" dirty="0"/>
                        <a:t>, YARN)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738880"/>
          <a:ext cx="8839200" cy="375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09800"/>
                <a:gridCol w="6629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Worker node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Any node that can run application code in the cluster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Architecture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954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Spark Cluster : Components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333240"/>
          <a:ext cx="8839200" cy="924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09800"/>
                <a:gridCol w="66294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Executor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 process launched for an application on a worker node, that runs tasks and keeps data in memory or disk storage across them. Each application has its own executors.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653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In-memory Computing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in memory is one approach to overcoming the von Neumann bottleneck, which is a limitation on throughput caused by the latency inherent in the standard computer architecture.</a:t>
            </a:r>
            <a:endParaRPr lang="en-US" b="1" dirty="0" smtClean="0"/>
          </a:p>
          <a:p>
            <a:r>
              <a:rPr lang="en-US" b="1" dirty="0" smtClean="0"/>
              <a:t>In-memory </a:t>
            </a:r>
            <a:r>
              <a:rPr lang="en-US" b="1" dirty="0"/>
              <a:t>computing</a:t>
            </a:r>
            <a:r>
              <a:rPr lang="en-US" dirty="0"/>
              <a:t> primarily relies on keeping data in a server's RAM as a means of processing at faster </a:t>
            </a:r>
            <a:r>
              <a:rPr lang="en-US" dirty="0" smtClean="0"/>
              <a:t>speeds</a:t>
            </a:r>
          </a:p>
          <a:p>
            <a:r>
              <a:rPr lang="en-US" dirty="0"/>
              <a:t> </a:t>
            </a:r>
            <a:r>
              <a:rPr lang="en-US" b="1" dirty="0"/>
              <a:t>In-memory computing </a:t>
            </a:r>
            <a:r>
              <a:rPr lang="en-US" dirty="0"/>
              <a:t>especially applies to processing problems that require extensive access to data –analytics, reporting or data warehousing, and big data applications.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525665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Shell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371600"/>
            <a:ext cx="8915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Spark’s shell provides a simple way to learn the API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66800" y="19812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PySpark</a:t>
            </a:r>
            <a:r>
              <a:rPr lang="en-US" sz="2000" dirty="0" smtClean="0"/>
              <a:t> shell : Use below command to open the shell</a:t>
            </a:r>
          </a:p>
          <a:p>
            <a:r>
              <a:rPr lang="en-US" sz="2000" dirty="0" smtClean="0"/>
              <a:t>Python shell: $bin/</a:t>
            </a:r>
            <a:r>
              <a:rPr lang="en-US" sz="2000" dirty="0" err="1" smtClean="0"/>
              <a:t>pyspark</a:t>
            </a:r>
            <a:endParaRPr lang="en-US" sz="2000" dirty="0" smtClean="0"/>
          </a:p>
          <a:p>
            <a:r>
              <a:rPr lang="en-US" sz="2000" dirty="0" err="1" smtClean="0"/>
              <a:t>Scala</a:t>
            </a:r>
            <a:r>
              <a:rPr lang="en-US" sz="2000" dirty="0" smtClean="0"/>
              <a:t> Shell: $bin/spark-shell  </a:t>
            </a:r>
          </a:p>
          <a:p>
            <a:endParaRPr lang="en-US" sz="2000" dirty="0"/>
          </a:p>
        </p:txBody>
      </p:sp>
      <p:pic>
        <p:nvPicPr>
          <p:cNvPr id="65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893873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Shell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37160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b="1" dirty="0" smtClean="0"/>
              <a:t>Spark’s shell provides a simple way to learn the API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219200" y="2334161"/>
            <a:ext cx="86868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&gt;&gt;&gt; lines = </a:t>
            </a:r>
            <a:r>
              <a:rPr lang="en-US" sz="1600" dirty="0" err="1" smtClean="0"/>
              <a:t>sc.textFile</a:t>
            </a:r>
            <a:r>
              <a:rPr lang="en-US" sz="1600" dirty="0" smtClean="0"/>
              <a:t>("README.md") </a:t>
            </a:r>
            <a:r>
              <a:rPr lang="en-US" sz="1600" i="1" dirty="0" smtClean="0"/>
              <a:t># Create an RDD called lines</a:t>
            </a:r>
          </a:p>
          <a:p>
            <a:r>
              <a:rPr lang="en-US" sz="1600" dirty="0" smtClean="0"/>
              <a:t>&gt;&gt;&gt; </a:t>
            </a:r>
            <a:r>
              <a:rPr lang="en-US" sz="1600" dirty="0" err="1" smtClean="0"/>
              <a:t>lines.count</a:t>
            </a:r>
            <a:r>
              <a:rPr lang="en-US" sz="1600" dirty="0" smtClean="0"/>
              <a:t>() </a:t>
            </a:r>
            <a:r>
              <a:rPr lang="en-US" sz="1600" i="1" dirty="0" smtClean="0"/>
              <a:t># Count the number of items in this RDD</a:t>
            </a:r>
          </a:p>
          <a:p>
            <a:r>
              <a:rPr lang="en-US" sz="1600" dirty="0" smtClean="0"/>
              <a:t>127</a:t>
            </a:r>
          </a:p>
          <a:p>
            <a:r>
              <a:rPr lang="en-US" sz="1600" dirty="0" smtClean="0"/>
              <a:t>&gt;&gt;&gt; </a:t>
            </a:r>
            <a:r>
              <a:rPr lang="en-US" sz="1600" dirty="0" err="1" smtClean="0"/>
              <a:t>lines.first</a:t>
            </a:r>
            <a:r>
              <a:rPr lang="en-US" sz="1600" dirty="0" smtClean="0"/>
              <a:t>() </a:t>
            </a:r>
            <a:r>
              <a:rPr lang="en-US" sz="1600" i="1" dirty="0" smtClean="0"/>
              <a:t># First item in this RDD, i.e. first line of README.md</a:t>
            </a:r>
          </a:p>
          <a:p>
            <a:r>
              <a:rPr lang="en-US" sz="1600" dirty="0" smtClean="0"/>
              <a:t>u'# Apache Spark'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26103" y="190500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4191000"/>
            <a:ext cx="86868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scala</a:t>
            </a:r>
            <a:r>
              <a:rPr lang="en-US" sz="1600" dirty="0" smtClean="0"/>
              <a:t>&gt; </a:t>
            </a:r>
            <a:r>
              <a:rPr lang="en-US" sz="1600" dirty="0" err="1" smtClean="0"/>
              <a:t>val</a:t>
            </a:r>
            <a:r>
              <a:rPr lang="en-US" sz="1600" dirty="0" smtClean="0"/>
              <a:t> lines = </a:t>
            </a:r>
            <a:r>
              <a:rPr lang="en-US" sz="1600" dirty="0" err="1" smtClean="0"/>
              <a:t>sc.textFile</a:t>
            </a:r>
            <a:r>
              <a:rPr lang="en-US" sz="1600" dirty="0" smtClean="0"/>
              <a:t>("README.md") </a:t>
            </a:r>
            <a:r>
              <a:rPr lang="en-US" sz="1600" i="1" dirty="0" smtClean="0"/>
              <a:t>// Create an RDD called lines</a:t>
            </a:r>
          </a:p>
          <a:p>
            <a:r>
              <a:rPr lang="en-US" sz="1600" dirty="0" smtClean="0"/>
              <a:t>lines: spark.RDD[String] = </a:t>
            </a:r>
            <a:r>
              <a:rPr lang="en-US" sz="1600" dirty="0" err="1" smtClean="0"/>
              <a:t>MappedRDD</a:t>
            </a:r>
            <a:r>
              <a:rPr lang="en-US" sz="1600" dirty="0" smtClean="0"/>
              <a:t>[...]</a:t>
            </a:r>
          </a:p>
          <a:p>
            <a:r>
              <a:rPr lang="en-US" sz="1600" dirty="0" err="1" smtClean="0"/>
              <a:t>scala</a:t>
            </a:r>
            <a:r>
              <a:rPr lang="en-US" sz="1600" dirty="0" smtClean="0"/>
              <a:t>&gt; </a:t>
            </a:r>
            <a:r>
              <a:rPr lang="en-US" sz="1600" dirty="0" err="1" smtClean="0"/>
              <a:t>lines.count</a:t>
            </a:r>
            <a:r>
              <a:rPr lang="en-US" sz="1600" dirty="0" smtClean="0"/>
              <a:t>() </a:t>
            </a:r>
            <a:r>
              <a:rPr lang="en-US" sz="1600" i="1" dirty="0" smtClean="0"/>
              <a:t>// Count the number of items in this RDD</a:t>
            </a:r>
          </a:p>
          <a:p>
            <a:r>
              <a:rPr lang="en-US" sz="1600" dirty="0" smtClean="0"/>
              <a:t>res0: Long = 127</a:t>
            </a:r>
          </a:p>
          <a:p>
            <a:r>
              <a:rPr lang="en-US" sz="1600" dirty="0" err="1" smtClean="0"/>
              <a:t>scala</a:t>
            </a:r>
            <a:r>
              <a:rPr lang="en-US" sz="1600" dirty="0" smtClean="0"/>
              <a:t>&gt; </a:t>
            </a:r>
            <a:r>
              <a:rPr lang="en-US" sz="1600" dirty="0" err="1" smtClean="0"/>
              <a:t>lines.first</a:t>
            </a:r>
            <a:r>
              <a:rPr lang="en-US" sz="1600" dirty="0" smtClean="0"/>
              <a:t>() </a:t>
            </a:r>
            <a:r>
              <a:rPr lang="en-US" sz="1600" i="1" dirty="0" smtClean="0"/>
              <a:t>// First item in this RDD, i.e. first line of README.md</a:t>
            </a:r>
          </a:p>
          <a:p>
            <a:r>
              <a:rPr lang="en-US" sz="1600" dirty="0" smtClean="0"/>
              <a:t>res1: String = # Apache Spark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71469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Scala</a:t>
            </a:r>
            <a:endParaRPr lang="en-US" sz="20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38200" y="5867400"/>
            <a:ext cx="4278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To exit either shell, press Ctrl-D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0987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Context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716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b="1" dirty="0" smtClean="0"/>
              <a:t>Initializing a </a:t>
            </a:r>
            <a:r>
              <a:rPr lang="en-US" sz="2000" b="1" dirty="0" err="1" smtClean="0"/>
              <a:t>SparkContext</a:t>
            </a:r>
            <a:r>
              <a:rPr lang="en-US" sz="2000" b="1" dirty="0" smtClean="0"/>
              <a:t> : Python</a:t>
            </a:r>
          </a:p>
          <a:p>
            <a:pPr marL="40481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tabLst>
                <a:tab pos="404813" algn="l"/>
                <a:tab pos="509588" algn="l"/>
              </a:tabLst>
            </a:pPr>
            <a:r>
              <a:rPr lang="en-US" sz="2000" dirty="0" smtClean="0"/>
              <a:t> Creating a </a:t>
            </a:r>
            <a:r>
              <a:rPr lang="en-US" sz="2000" dirty="0" err="1" smtClean="0"/>
              <a:t>SparkConf</a:t>
            </a:r>
            <a:r>
              <a:rPr lang="en-US" sz="2000" dirty="0" smtClean="0"/>
              <a:t> object to configure your application</a:t>
            </a:r>
          </a:p>
          <a:p>
            <a:pPr marL="40481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tabLst>
                <a:tab pos="404813" algn="l"/>
                <a:tab pos="509588" algn="l"/>
              </a:tabLst>
            </a:pPr>
            <a:r>
              <a:rPr lang="en-US" sz="2000" dirty="0" smtClean="0"/>
              <a:t> Initializing Spark in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971800"/>
            <a:ext cx="8763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err="1" smtClean="0">
                <a:solidFill>
                  <a:schemeClr val="tx1"/>
                </a:solidFill>
              </a:rPr>
              <a:t>pyspark</a:t>
            </a:r>
            <a:r>
              <a:rPr lang="en-US" sz="2000" b="1" dirty="0" smtClean="0">
                <a:solidFill>
                  <a:schemeClr val="tx1"/>
                </a:solidFill>
              </a:rPr>
              <a:t> import </a:t>
            </a:r>
            <a:r>
              <a:rPr lang="en-US" sz="2000" b="1" dirty="0" err="1" smtClean="0">
                <a:solidFill>
                  <a:schemeClr val="tx1"/>
                </a:solidFill>
              </a:rPr>
              <a:t>SparkConf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SparkContext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conf = </a:t>
            </a:r>
            <a:r>
              <a:rPr lang="en-US" sz="2000" dirty="0" err="1" smtClean="0">
                <a:solidFill>
                  <a:schemeClr val="tx1"/>
                </a:solidFill>
              </a:rPr>
              <a:t>SparkConf</a:t>
            </a:r>
            <a:r>
              <a:rPr lang="en-US" sz="2000" dirty="0" smtClean="0">
                <a:solidFill>
                  <a:schemeClr val="tx1"/>
                </a:solidFill>
              </a:rPr>
              <a:t>().</a:t>
            </a:r>
            <a:r>
              <a:rPr lang="en-US" sz="2000" dirty="0" err="1" smtClean="0">
                <a:solidFill>
                  <a:schemeClr val="tx1"/>
                </a:solidFill>
              </a:rPr>
              <a:t>setMaster</a:t>
            </a:r>
            <a:r>
              <a:rPr lang="en-US" sz="2000" dirty="0" smtClean="0">
                <a:solidFill>
                  <a:schemeClr val="tx1"/>
                </a:solidFill>
              </a:rPr>
              <a:t>("local").</a:t>
            </a:r>
            <a:r>
              <a:rPr lang="en-US" sz="2000" dirty="0" err="1" smtClean="0">
                <a:solidFill>
                  <a:schemeClr val="tx1"/>
                </a:solidFill>
              </a:rPr>
              <a:t>setAppName</a:t>
            </a:r>
            <a:r>
              <a:rPr lang="en-US" sz="2000" dirty="0" smtClean="0">
                <a:solidFill>
                  <a:schemeClr val="tx1"/>
                </a:solidFill>
              </a:rPr>
              <a:t>("My App")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sc = </a:t>
            </a:r>
            <a:r>
              <a:rPr lang="en-US" sz="2000" dirty="0" err="1" smtClean="0">
                <a:solidFill>
                  <a:schemeClr val="tx1"/>
                </a:solidFill>
              </a:rPr>
              <a:t>SparkContext</a:t>
            </a:r>
            <a:r>
              <a:rPr lang="en-US" sz="2000" dirty="0" smtClean="0">
                <a:solidFill>
                  <a:schemeClr val="tx1"/>
                </a:solidFill>
              </a:rPr>
              <a:t>(conf = conf)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Context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371600"/>
            <a:ext cx="79248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b="1" dirty="0" smtClean="0"/>
              <a:t>Initializing a </a:t>
            </a:r>
            <a:r>
              <a:rPr lang="en-US" sz="2000" b="1" dirty="0" err="1" smtClean="0"/>
              <a:t>SparkContext</a:t>
            </a:r>
            <a:r>
              <a:rPr lang="en-US" sz="2000" b="1" dirty="0" smtClean="0"/>
              <a:t> : </a:t>
            </a:r>
            <a:r>
              <a:rPr lang="en-US" sz="2000" b="1" dirty="0" err="1" smtClean="0"/>
              <a:t>Scala</a:t>
            </a: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3004" y="2296632"/>
            <a:ext cx="8902996" cy="2231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import </a:t>
            </a:r>
            <a:r>
              <a:rPr lang="en-US" dirty="0" err="1" smtClean="0"/>
              <a:t>org.apache.spark.SparkConf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import </a:t>
            </a:r>
            <a:r>
              <a:rPr lang="en-US" dirty="0" err="1" smtClean="0"/>
              <a:t>org.apache.spark.SparkContext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import </a:t>
            </a:r>
            <a:r>
              <a:rPr lang="en-US" dirty="0" err="1" smtClean="0"/>
              <a:t>org.apache.spark.SparkContext</a:t>
            </a:r>
            <a:r>
              <a:rPr lang="en-US" dirty="0" smtClean="0"/>
              <a:t>._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val</a:t>
            </a:r>
            <a:r>
              <a:rPr lang="en-US" dirty="0" smtClean="0"/>
              <a:t> conf = new </a:t>
            </a:r>
            <a:r>
              <a:rPr lang="en-US" dirty="0" err="1" smtClean="0"/>
              <a:t>SparkConf</a:t>
            </a:r>
            <a:r>
              <a:rPr lang="en-US" dirty="0" smtClean="0"/>
              <a:t>().</a:t>
            </a:r>
            <a:r>
              <a:rPr lang="en-US" dirty="0" err="1" smtClean="0"/>
              <a:t>setMaster</a:t>
            </a:r>
            <a:r>
              <a:rPr lang="en-US" dirty="0" smtClean="0"/>
              <a:t>("local").</a:t>
            </a:r>
            <a:r>
              <a:rPr lang="en-US" dirty="0" err="1" smtClean="0"/>
              <a:t>setAppName</a:t>
            </a:r>
            <a:r>
              <a:rPr lang="en-US" dirty="0" smtClean="0"/>
              <a:t>("My App")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val</a:t>
            </a:r>
            <a:r>
              <a:rPr lang="en-US" dirty="0" smtClean="0"/>
              <a:t> sc = new </a:t>
            </a:r>
            <a:r>
              <a:rPr lang="en-US" dirty="0" err="1" smtClean="0"/>
              <a:t>SparkContext</a:t>
            </a:r>
            <a:r>
              <a:rPr lang="en-US" dirty="0" smtClean="0"/>
              <a:t>(conf)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28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7432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7736"/>
                <a:gridCol w="113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12-May-2016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12-May-2016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Benefits of In-memory computing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Better, faster, decision making. </a:t>
            </a:r>
          </a:p>
          <a:p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to reduce </a:t>
            </a:r>
            <a:r>
              <a:rPr lang="en-US" dirty="0" smtClean="0"/>
              <a:t>cost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competitive opportunities</a:t>
            </a:r>
            <a:r>
              <a:rPr lang="en-US" dirty="0" smtClean="0"/>
              <a:t>,.</a:t>
            </a:r>
          </a:p>
          <a:p>
            <a:r>
              <a:rPr lang="en-US" dirty="0" smtClean="0"/>
              <a:t>Grow revenue 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efficient </a:t>
            </a:r>
            <a:r>
              <a:rPr lang="en-US" dirty="0" smtClean="0"/>
              <a:t>application</a:t>
            </a:r>
          </a:p>
          <a:p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risk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best suited for performing real-time analytics, and developing and deploying real-time applications</a:t>
            </a:r>
          </a:p>
          <a:p>
            <a:r>
              <a:rPr lang="en-US" dirty="0" smtClean="0"/>
              <a:t>In-memory Computing Imperative:</a:t>
            </a:r>
          </a:p>
          <a:p>
            <a:pPr marL="0" indent="0">
              <a:buNone/>
            </a:pPr>
            <a:r>
              <a:rPr lang="en-US" dirty="0" smtClean="0"/>
              <a:t>        	Avoid movement of detailed data.</a:t>
            </a:r>
          </a:p>
          <a:p>
            <a:pPr marL="0" indent="0">
              <a:buNone/>
            </a:pPr>
            <a:r>
              <a:rPr lang="en-US" dirty="0" smtClean="0"/>
              <a:t>	Calculate first, then move the results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0288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Challenges with in-memory processing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complexities, such as recoverability, that must be dealt with when the system is entirely in memory. </a:t>
            </a:r>
          </a:p>
          <a:p>
            <a:r>
              <a:rPr lang="en-US" dirty="0"/>
              <a:t>Without creating a copy of the transaction somewhere other than in the memory of the affected system, you can’t recover the transaction and therefore cannot provide durability. </a:t>
            </a:r>
            <a:endParaRPr lang="en-US" dirty="0" smtClean="0"/>
          </a:p>
          <a:p>
            <a:r>
              <a:rPr lang="en-US" dirty="0" smtClean="0"/>
              <a:t>So pure in-memory systems are not ACID complaint.</a:t>
            </a:r>
          </a:p>
          <a:p>
            <a:r>
              <a:rPr lang="en-US" dirty="0" smtClean="0"/>
              <a:t>Much more expensive than spinning disk</a:t>
            </a:r>
          </a:p>
          <a:p>
            <a:r>
              <a:rPr lang="en-US" dirty="0" smtClean="0"/>
              <a:t>columnar representation because it offers a compact representation of the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45658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317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Introduction to Spark</a:t>
            </a:r>
            <a:endParaRPr lang="en-US" b="1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8825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In-Memory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Real Time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Spark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History of Spark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Shell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Spark Context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Real Time Processing - Few Definitions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Macro batch </a:t>
            </a:r>
            <a:r>
              <a:rPr lang="en-US" dirty="0" smtClean="0"/>
              <a:t>-Anything over 15 minutes to hours, or even a daily job</a:t>
            </a:r>
          </a:p>
          <a:p>
            <a:r>
              <a:rPr lang="en-US" b="1" dirty="0" smtClean="0"/>
              <a:t>Micro batch</a:t>
            </a:r>
            <a:r>
              <a:rPr lang="en-US" dirty="0" smtClean="0"/>
              <a:t> -</a:t>
            </a:r>
            <a:r>
              <a:rPr lang="en-US" dirty="0"/>
              <a:t>N</a:t>
            </a:r>
            <a:r>
              <a:rPr lang="en-US" dirty="0" smtClean="0"/>
              <a:t>ormally something that is fired off every 2 minutes or so, but no more than 15 minutes in total.</a:t>
            </a:r>
          </a:p>
          <a:p>
            <a:r>
              <a:rPr lang="en-US" b="1" dirty="0" smtClean="0"/>
              <a:t>Near-Real</a:t>
            </a:r>
            <a:r>
              <a:rPr lang="en-US" dirty="0" smtClean="0"/>
              <a:t>-</a:t>
            </a:r>
            <a:r>
              <a:rPr lang="en-US" b="1" dirty="0" smtClean="0"/>
              <a:t>Time Decision Support</a:t>
            </a:r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onsidered to be “immediately actionable” by the recipient of the information, with data delivered in less than 2 minutes but greater than 2 seconds. </a:t>
            </a:r>
          </a:p>
          <a:p>
            <a:r>
              <a:rPr lang="en-US" b="1" dirty="0" smtClean="0"/>
              <a:t>Near-Real-Time Event Processing</a:t>
            </a:r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onsidered under 2 seconds but can be as fast as a 100-millisecond range</a:t>
            </a:r>
          </a:p>
          <a:p>
            <a:r>
              <a:rPr lang="en-US" b="1" dirty="0" smtClean="0"/>
              <a:t>Real Time</a:t>
            </a:r>
            <a:r>
              <a:rPr lang="en-US" dirty="0" smtClean="0"/>
              <a:t>-Has many definitions. For purposes of this session, consider it anything under 100 milliseconds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680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Real </a:t>
            </a:r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ime Processing  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rocessing the data as it arrives, rather than through batch processing.</a:t>
            </a:r>
          </a:p>
          <a:p>
            <a:r>
              <a:rPr lang="en-US" dirty="0"/>
              <a:t>C</a:t>
            </a:r>
            <a:r>
              <a:rPr lang="en-US" dirty="0" smtClean="0"/>
              <a:t>ommonly referred as stream processing.</a:t>
            </a:r>
          </a:p>
          <a:p>
            <a:r>
              <a:rPr lang="en-US" dirty="0"/>
              <a:t>S</a:t>
            </a:r>
            <a:r>
              <a:rPr lang="en-US" dirty="0" smtClean="0"/>
              <a:t>tream processing tools include systems like Apache Storm, Apache Spark Streaming, Apache Samza, or even Apache Flume via Flume interceptors.</a:t>
            </a:r>
          </a:p>
          <a:p>
            <a:r>
              <a:rPr lang="en-US" dirty="0"/>
              <a:t>T</a:t>
            </a:r>
            <a:r>
              <a:rPr lang="en-US" dirty="0" smtClean="0"/>
              <a:t>hese flows will process data as long as they remain running, as opposed to a batch process that operates on a fixed set of </a:t>
            </a:r>
            <a:r>
              <a:rPr lang="en-US" sz="2400" dirty="0" smtClean="0"/>
              <a:t>data.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51065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Few Examples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social media feeds for detecting trends in updates from users of a social media site.</a:t>
            </a:r>
          </a:p>
          <a:p>
            <a:r>
              <a:rPr lang="en-US" dirty="0" smtClean="0"/>
              <a:t>Analyzing financial feeds for anomaly detection in a user’s account activity.</a:t>
            </a:r>
          </a:p>
          <a:p>
            <a:r>
              <a:rPr lang="en-US" dirty="0" smtClean="0"/>
              <a:t>Analyzing machine data feeds for raising alerts in the case of anomalies or errors in application logs.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004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&amp;D-New">
    <a:dk1>
      <a:srgbClr val="263147"/>
    </a:dk1>
    <a:lt1>
      <a:sysClr val="window" lastClr="FFFFFF"/>
    </a:lt1>
    <a:dk2>
      <a:srgbClr val="909090"/>
    </a:dk2>
    <a:lt2>
      <a:srgbClr val="998C85"/>
    </a:lt2>
    <a:accent1>
      <a:srgbClr val="263147"/>
    </a:accent1>
    <a:accent2>
      <a:srgbClr val="0098C7"/>
    </a:accent2>
    <a:accent3>
      <a:srgbClr val="B7BE16"/>
    </a:accent3>
    <a:accent4>
      <a:srgbClr val="598E20"/>
    </a:accent4>
    <a:accent5>
      <a:srgbClr val="762C7C"/>
    </a:accent5>
    <a:accent6>
      <a:srgbClr val="AC2B37"/>
    </a:accent6>
    <a:hlink>
      <a:srgbClr val="E47E1A"/>
    </a:hlink>
    <a:folHlink>
      <a:srgbClr val="C167C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3194</TotalTime>
  <Words>1971</Words>
  <Application>Microsoft Office PowerPoint</Application>
  <PresentationFormat>A4 Paper (210x297 mm)</PresentationFormat>
  <Paragraphs>318</Paragraphs>
  <Slides>37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Introduction to Spark</vt:lpstr>
      <vt:lpstr>In-memory Computing</vt:lpstr>
      <vt:lpstr>Benefits of In-memory computing</vt:lpstr>
      <vt:lpstr>Challenges with in-memory processing</vt:lpstr>
      <vt:lpstr>Introduction to Spark</vt:lpstr>
      <vt:lpstr>Real Time Processing - Few Definitions</vt:lpstr>
      <vt:lpstr>Real Time Processing  </vt:lpstr>
      <vt:lpstr>Few Examples</vt:lpstr>
      <vt:lpstr>Slide 10</vt:lpstr>
      <vt:lpstr>Apache Storm</vt:lpstr>
      <vt:lpstr>Apache Storm – (Cont)</vt:lpstr>
      <vt:lpstr>What Kafka does ?</vt:lpstr>
      <vt:lpstr>How Kafka fits into real-time processing ?</vt:lpstr>
      <vt:lpstr>Kafka  Components Over View</vt:lpstr>
      <vt:lpstr>Introduction to Spark</vt:lpstr>
      <vt:lpstr>What is Spark?</vt:lpstr>
      <vt:lpstr>What is Spark?</vt:lpstr>
      <vt:lpstr>Slide 19</vt:lpstr>
      <vt:lpstr>Slide 20</vt:lpstr>
      <vt:lpstr>Introduction to Spark</vt:lpstr>
      <vt:lpstr>History of Spark</vt:lpstr>
      <vt:lpstr>Introduction to Spark</vt:lpstr>
      <vt:lpstr>Spark Ecosystem</vt:lpstr>
      <vt:lpstr>Spark Streaming</vt:lpstr>
      <vt:lpstr>Slide 26</vt:lpstr>
      <vt:lpstr>Slide 27</vt:lpstr>
      <vt:lpstr>Slide 28</vt:lpstr>
      <vt:lpstr>Introduction to Spark</vt:lpstr>
      <vt:lpstr>Slide 30</vt:lpstr>
      <vt:lpstr>Slide 31</vt:lpstr>
      <vt:lpstr>Introduction to Spark</vt:lpstr>
      <vt:lpstr>Slide 33</vt:lpstr>
      <vt:lpstr>Slide 34</vt:lpstr>
      <vt:lpstr>Slide 35</vt:lpstr>
      <vt:lpstr>Slide 36</vt:lpstr>
      <vt:lpstr>Slide 37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ilalwani</cp:lastModifiedBy>
  <cp:revision>178</cp:revision>
  <dcterms:created xsi:type="dcterms:W3CDTF">2015-07-09T08:35:18Z</dcterms:created>
  <dcterms:modified xsi:type="dcterms:W3CDTF">2016-11-25T10:42:35Z</dcterms:modified>
</cp:coreProperties>
</file>