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2.xml" ContentType="application/vnd.openxmlformats-officedocument.presentationml.slideLayout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35"/>
  </p:notesMasterIdLst>
  <p:handoutMasterIdLst>
    <p:handoutMasterId r:id="rId36"/>
  </p:handoutMasterIdLst>
  <p:sldIdLst>
    <p:sldId id="407" r:id="rId4"/>
    <p:sldId id="460" r:id="rId5"/>
    <p:sldId id="504" r:id="rId6"/>
    <p:sldId id="462" r:id="rId7"/>
    <p:sldId id="463" r:id="rId8"/>
    <p:sldId id="466" r:id="rId9"/>
    <p:sldId id="464" r:id="rId10"/>
    <p:sldId id="467" r:id="rId11"/>
    <p:sldId id="468" r:id="rId12"/>
    <p:sldId id="465" r:id="rId13"/>
    <p:sldId id="469" r:id="rId14"/>
    <p:sldId id="470" r:id="rId15"/>
    <p:sldId id="472" r:id="rId16"/>
    <p:sldId id="473" r:id="rId17"/>
    <p:sldId id="475" r:id="rId18"/>
    <p:sldId id="474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503" r:id="rId29"/>
    <p:sldId id="485" r:id="rId30"/>
    <p:sldId id="486" r:id="rId31"/>
    <p:sldId id="458" r:id="rId32"/>
    <p:sldId id="459" r:id="rId33"/>
    <p:sldId id="329" r:id="rId34"/>
  </p:sldIdLst>
  <p:sldSz cx="9906000" cy="6858000" type="A4"/>
  <p:notesSz cx="6797675" cy="9874250"/>
  <p:custDataLst>
    <p:tags r:id="rId3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6" autoAdjust="0"/>
    <p:restoredTop sz="94373" autoAdjust="0"/>
  </p:normalViewPr>
  <p:slideViewPr>
    <p:cSldViewPr>
      <p:cViewPr varScale="1">
        <p:scale>
          <a:sx n="86" d="100"/>
          <a:sy n="86" d="100"/>
        </p:scale>
        <p:origin x="-1638" y="-84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outlineViewPr>
    <p:cViewPr>
      <p:scale>
        <a:sx n="33" d="100"/>
        <a:sy n="33" d="100"/>
      </p:scale>
      <p:origin x="0" y="43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lines = </a:t>
            </a:r>
            <a:r>
              <a:rPr lang="en-US" dirty="0" err="1" smtClean="0"/>
              <a:t>sc.textFile</a:t>
            </a:r>
            <a:r>
              <a:rPr lang="en-US" dirty="0" smtClean="0"/>
              <a:t>("/path/to/README.md") #python</a:t>
            </a:r>
          </a:p>
          <a:p>
            <a:pPr marL="0" marR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val</a:t>
            </a:r>
            <a:r>
              <a:rPr lang="en-US" sz="1200" dirty="0" smtClean="0"/>
              <a:t> lines = </a:t>
            </a:r>
            <a:r>
              <a:rPr lang="en-US" sz="1200" dirty="0" err="1" smtClean="0"/>
              <a:t>sc.textFile</a:t>
            </a:r>
            <a:r>
              <a:rPr lang="en-US" sz="1200" dirty="0" smtClean="0"/>
              <a:t>("/path/to/README.md") # Scala</a:t>
            </a:r>
          </a:p>
          <a:p>
            <a:pPr marL="0" marR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parallelize() method in Python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=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sc.parallelize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(["pandas", "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pandas"])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parallelize() method in Scala</a:t>
            </a:r>
          </a:p>
          <a:p>
            <a:r>
              <a:rPr lang="nn-NO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lines = sc.parallelize(List("pandas", "i like pandas"))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filter() operation does not mutate the existing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inputRDD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Instead, it returns a pointer to an entirely new RDD.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3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5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5.v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7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663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025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27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729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0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png"/><Relationship Id="rId25" Type="http://schemas.openxmlformats.org/officeDocument/2006/relationships/image" Target="../media/image12.gif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2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1.png"/><Relationship Id="rId10" Type="http://schemas.openxmlformats.org/officeDocument/2006/relationships/tags" Target="../tags/tag40.xml"/><Relationship Id="rId19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12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6.bin"/><Relationship Id="rId5" Type="http://schemas.openxmlformats.org/officeDocument/2006/relationships/vmlDrawing" Target="../drawings/vmlDrawing16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1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1"/>
            <a:ext cx="9905999" cy="80192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6350000" y="6427222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BIG-04_Cloudera Hadoop Developer_Slides-Module01_V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1" r:id="rId11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oleObject" Target="../embeddings/oleObject20.bin"/><Relationship Id="rId2" Type="http://schemas.openxmlformats.org/officeDocument/2006/relationships/tags" Target="../tags/tag49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8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149" y="5791200"/>
            <a:ext cx="5861051" cy="381000"/>
          </a:xfrm>
        </p:spPr>
        <p:txBody>
          <a:bodyPr/>
          <a:lstStyle/>
          <a:p>
            <a:r>
              <a:rPr lang="fr-FR" sz="2400" b="1" dirty="0" smtClean="0"/>
              <a:t>Apache Spark</a:t>
            </a:r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11149" y="5410200"/>
            <a:ext cx="5861051" cy="38100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BIG-</a:t>
            </a:r>
          </a:p>
        </p:txBody>
      </p:sp>
    </p:spTree>
    <p:extLst>
      <p:ext uri="{BB962C8B-B14F-4D97-AF65-F5344CB8AC3E}">
        <p14:creationId xmlns:p14="http://schemas.microsoft.com/office/powerpoint/2010/main" xmlns="" val="38171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6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9480" y="1143000"/>
            <a:ext cx="633984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740022" y="6216134"/>
            <a:ext cx="21659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Image Source: http://vishnuviswanath.com/spark_rdd.html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39624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</a:rPr>
              <a:t>RDD Operations</a:t>
            </a:r>
          </a:p>
          <a:p>
            <a:pPr marL="796925" lvl="1" indent="-339725" defTabSz="9144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sym typeface="Helvetica"/>
              </a:rPr>
              <a:t>Transformations</a:t>
            </a:r>
          </a:p>
          <a:p>
            <a:pPr marL="862013" lvl="1" indent="-404813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sym typeface="Helvetica"/>
              </a:rPr>
              <a:t>Actions</a:t>
            </a:r>
          </a:p>
          <a:p>
            <a:pPr marL="862013" lvl="1" indent="-404813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sym typeface="Helvetica"/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8763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</a:rPr>
              <a:t>Transformations:</a:t>
            </a:r>
          </a:p>
          <a:p>
            <a:pPr marL="857250" lvl="2" indent="-40005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Operate on an RDD and return a new RDD: Are lazily evaluated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Actions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Return a value after running a computation on a RDD.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The DAG is evaluated only when an action takes place.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Lazy Evaluation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Evaluation happens only when an action is called.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Deferring decisions will yield more information at runtime to better optimize the program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So a Spark program actually starts executing when an action is called.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87630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</a:rPr>
              <a:t>Transformations:</a:t>
            </a:r>
          </a:p>
          <a:p>
            <a:pPr marL="857250" lvl="2" indent="-40005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/>
              <a:t>Transformations are operations on RDDs that return a new RDD</a:t>
            </a:r>
            <a:endParaRPr lang="en-US" sz="2000" b="1" dirty="0" smtClean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438400"/>
            <a:ext cx="352532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filter() transformation in Python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895600"/>
            <a:ext cx="868680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/>
              <a:t>inputRDD</a:t>
            </a:r>
            <a:r>
              <a:rPr lang="en-US" sz="2000" dirty="0" smtClean="0"/>
              <a:t> = 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("log.txt")</a:t>
            </a:r>
          </a:p>
          <a:p>
            <a:r>
              <a:rPr lang="en-US" sz="2000" dirty="0" err="1" smtClean="0"/>
              <a:t>errorsRDD</a:t>
            </a:r>
            <a:r>
              <a:rPr lang="en-US" sz="2000" dirty="0" smtClean="0"/>
              <a:t> = </a:t>
            </a:r>
            <a:r>
              <a:rPr lang="en-US" sz="2000" dirty="0" err="1" smtClean="0"/>
              <a:t>inputRDD.filter</a:t>
            </a:r>
            <a:r>
              <a:rPr lang="en-US" sz="2000" dirty="0" smtClean="0"/>
              <a:t>(</a:t>
            </a:r>
            <a:r>
              <a:rPr lang="en-US" sz="2000" b="1" dirty="0" smtClean="0"/>
              <a:t>lambda x: "error" in x)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3810000"/>
            <a:ext cx="353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6"/>
                </a:solidFill>
              </a:rPr>
              <a:t>filter() transformation in Scala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343400"/>
            <a:ext cx="86868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inputRDD</a:t>
            </a:r>
            <a:r>
              <a:rPr lang="en-US" sz="2000" dirty="0" smtClean="0"/>
              <a:t> = 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("log.txt")</a:t>
            </a:r>
          </a:p>
          <a:p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errorsRDD</a:t>
            </a:r>
            <a:r>
              <a:rPr lang="en-US" sz="2000" dirty="0" smtClean="0"/>
              <a:t> = </a:t>
            </a:r>
            <a:r>
              <a:rPr lang="en-US" sz="2000" dirty="0" err="1" smtClean="0"/>
              <a:t>inputRDD.filter</a:t>
            </a:r>
            <a:r>
              <a:rPr lang="en-US" sz="2000" dirty="0" smtClean="0"/>
              <a:t>(line =&gt; </a:t>
            </a:r>
            <a:r>
              <a:rPr lang="en-US" sz="2000" dirty="0" err="1" smtClean="0"/>
              <a:t>line.contains</a:t>
            </a:r>
            <a:r>
              <a:rPr lang="en-US" sz="2000" dirty="0" smtClean="0"/>
              <a:t>("error"))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929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Transformations:  </a:t>
            </a:r>
            <a:r>
              <a:rPr lang="en-US" sz="2000" i="1" dirty="0" smtClean="0"/>
              <a:t>lineage graph</a:t>
            </a:r>
          </a:p>
          <a:p>
            <a:pPr marL="744538" lvl="1" indent="-287338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It uses this information to compute each RDD on demand and to recover lost data if part of a persistent RDD is lost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RDD lineage graph created during log analysis</a:t>
            </a:r>
          </a:p>
        </p:txBody>
      </p:sp>
      <p:pic>
        <p:nvPicPr>
          <p:cNvPr id="66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76600"/>
            <a:ext cx="4191000" cy="305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12908" y="6172200"/>
            <a:ext cx="16930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Image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Source:LearningSpark</a:t>
            </a:r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o'reilly</a:t>
            </a:r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 media)</a:t>
            </a: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929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Actions</a:t>
            </a:r>
          </a:p>
          <a:p>
            <a:pPr marL="690563" indent="-233363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Operations that return a final value to the driver program or write data to an external storage system</a:t>
            </a:r>
            <a:endParaRPr lang="en-US" sz="2000" b="1" dirty="0" smtClean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667000"/>
            <a:ext cx="3858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</a:rPr>
              <a:t>Python error count using actions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3096161"/>
            <a:ext cx="86868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print "Input had " + </a:t>
            </a:r>
            <a:r>
              <a:rPr lang="en-US" sz="2000" dirty="0" err="1" smtClean="0"/>
              <a:t>badLinesRDD.count</a:t>
            </a:r>
            <a:r>
              <a:rPr lang="en-US" sz="2000" dirty="0" smtClean="0"/>
              <a:t>() + " concerning lines"</a:t>
            </a:r>
          </a:p>
          <a:p>
            <a:r>
              <a:rPr lang="en-US" sz="2000" dirty="0" smtClean="0"/>
              <a:t>print "Here are 10 examples:"</a:t>
            </a:r>
          </a:p>
          <a:p>
            <a:r>
              <a:rPr lang="en-US" sz="2000" dirty="0" smtClean="0"/>
              <a:t>for line in </a:t>
            </a:r>
            <a:r>
              <a:rPr lang="en-US" sz="2000" dirty="0" err="1" smtClean="0"/>
              <a:t>badLinesRDD.take</a:t>
            </a:r>
            <a:r>
              <a:rPr lang="en-US" sz="2000" dirty="0" smtClean="0"/>
              <a:t>(10):</a:t>
            </a:r>
          </a:p>
          <a:p>
            <a:r>
              <a:rPr lang="en-US" sz="2000" dirty="0" smtClean="0"/>
              <a:t>print line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4495800"/>
            <a:ext cx="370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6"/>
                </a:solidFill>
              </a:rPr>
              <a:t>Scala error count using actions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953000"/>
            <a:ext cx="868680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println</a:t>
            </a:r>
            <a:r>
              <a:rPr lang="en-US" dirty="0" smtClean="0">
                <a:solidFill>
                  <a:srgbClr val="000000"/>
                </a:solidFill>
              </a:rPr>
              <a:t>("Input had " + </a:t>
            </a:r>
            <a:r>
              <a:rPr lang="en-US" dirty="0" err="1" smtClean="0">
                <a:solidFill>
                  <a:srgbClr val="000000"/>
                </a:solidFill>
              </a:rPr>
              <a:t>badLinesRDD.count</a:t>
            </a:r>
            <a:r>
              <a:rPr lang="en-US" dirty="0" smtClean="0">
                <a:solidFill>
                  <a:srgbClr val="000000"/>
                </a:solidFill>
              </a:rPr>
              <a:t>() + " concerning lines")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println</a:t>
            </a:r>
            <a:r>
              <a:rPr lang="en-US" dirty="0" smtClean="0">
                <a:solidFill>
                  <a:srgbClr val="000000"/>
                </a:solidFill>
              </a:rPr>
              <a:t>("Here are 10 examples:")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badLinesRDD.take</a:t>
            </a:r>
            <a:r>
              <a:rPr lang="en-US" dirty="0" smtClean="0">
                <a:solidFill>
                  <a:srgbClr val="000000"/>
                </a:solidFill>
              </a:rPr>
              <a:t>(10).</a:t>
            </a:r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println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97180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RDD Basics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RDDs in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RDD Operations.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Passing Functions to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Transformations and Actions in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RDD Persistence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79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Passing Functions to 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8763000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Python</a:t>
            </a:r>
          </a:p>
          <a:p>
            <a:pPr marL="914400" indent="-457200" defTabSz="79692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Three options for passing functions into Spark</a:t>
            </a:r>
          </a:p>
          <a:p>
            <a:pPr marL="1371600" indent="-457200" defTabSz="796925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we can pass in lambda expressions</a:t>
            </a:r>
          </a:p>
          <a:p>
            <a:pPr marL="1371600" indent="-457200" defTabSz="796925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we can pass in top-level functions</a:t>
            </a:r>
          </a:p>
          <a:p>
            <a:pPr marL="1371600" indent="-457200" defTabSz="796925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We can pass in locally defined functions.</a:t>
            </a:r>
            <a:endParaRPr lang="en-US" sz="2000" b="1" dirty="0" smtClean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3657600"/>
            <a:ext cx="3334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</a:rPr>
              <a:t>Passing functions in Python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4191000"/>
            <a:ext cx="84582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word = </a:t>
            </a:r>
            <a:r>
              <a:rPr lang="en-US" sz="2000" dirty="0" err="1" smtClean="0"/>
              <a:t>rdd.filter</a:t>
            </a:r>
            <a:r>
              <a:rPr lang="en-US" sz="2000" dirty="0" smtClean="0"/>
              <a:t>(lambda s: "error" in s)</a:t>
            </a:r>
          </a:p>
          <a:p>
            <a:r>
              <a:rPr lang="en-US" sz="2000" dirty="0" smtClean="0"/>
              <a:t>def </a:t>
            </a:r>
            <a:r>
              <a:rPr lang="en-US" sz="2000" dirty="0" err="1" smtClean="0"/>
              <a:t>containsError</a:t>
            </a:r>
            <a:r>
              <a:rPr lang="en-US" sz="2000" dirty="0" smtClean="0"/>
              <a:t>(s):</a:t>
            </a:r>
          </a:p>
          <a:p>
            <a:r>
              <a:rPr lang="en-US" sz="2000" dirty="0" smtClean="0"/>
              <a:t>return "error" in s</a:t>
            </a:r>
          </a:p>
          <a:p>
            <a:r>
              <a:rPr lang="en-US" sz="2000" dirty="0" smtClean="0"/>
              <a:t>word = </a:t>
            </a:r>
            <a:r>
              <a:rPr lang="en-US" sz="2000" dirty="0" err="1" smtClean="0"/>
              <a:t>rdd.filter</a:t>
            </a:r>
            <a:r>
              <a:rPr lang="en-US" sz="2000" dirty="0" smtClean="0"/>
              <a:t>(</a:t>
            </a:r>
            <a:r>
              <a:rPr lang="en-US" sz="2000" dirty="0" err="1" smtClean="0"/>
              <a:t>containsError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Passing Functions to 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Scala</a:t>
            </a:r>
          </a:p>
          <a:p>
            <a:pPr marL="914400" indent="-457200" defTabSz="79692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Three options for passing functions into Spark</a:t>
            </a:r>
          </a:p>
          <a:p>
            <a:pPr marL="1371600" indent="-457200" defTabSz="796925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We can pass in functions defined inline, </a:t>
            </a:r>
          </a:p>
          <a:p>
            <a:pPr marL="1371600" indent="-457200" defTabSz="796925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We can pass in function References to methods.</a:t>
            </a:r>
            <a:endParaRPr lang="en-US" sz="2000" b="1" dirty="0" smtClean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3124200"/>
            <a:ext cx="3179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6"/>
                </a:solidFill>
              </a:rPr>
              <a:t>Passing functions in Scala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581400"/>
            <a:ext cx="84582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SearchFunctions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 query: String) {</a:t>
            </a:r>
          </a:p>
          <a:p>
            <a:r>
              <a:rPr lang="en-US" sz="2000" dirty="0" smtClean="0"/>
              <a:t>def </a:t>
            </a:r>
            <a:r>
              <a:rPr lang="en-US" sz="2000" dirty="0" err="1" smtClean="0"/>
              <a:t>isMatch</a:t>
            </a:r>
            <a:r>
              <a:rPr lang="en-US" sz="2000" dirty="0" smtClean="0"/>
              <a:t>(s: String): Boolean = {</a:t>
            </a:r>
          </a:p>
          <a:p>
            <a:r>
              <a:rPr lang="en-US" sz="2000" dirty="0" err="1" smtClean="0"/>
              <a:t>s.contains</a:t>
            </a:r>
            <a:r>
              <a:rPr lang="en-US" sz="2000" dirty="0" smtClean="0"/>
              <a:t>(query)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def </a:t>
            </a:r>
            <a:r>
              <a:rPr lang="en-US" sz="2000" dirty="0" err="1" smtClean="0"/>
              <a:t>getMatchesFunctionReference</a:t>
            </a:r>
            <a:r>
              <a:rPr lang="en-US" sz="2000" dirty="0" smtClean="0"/>
              <a:t>(</a:t>
            </a:r>
            <a:r>
              <a:rPr lang="en-US" sz="2000" dirty="0" err="1" smtClean="0"/>
              <a:t>rdd</a:t>
            </a:r>
            <a:r>
              <a:rPr lang="en-US" sz="2000" dirty="0" smtClean="0"/>
              <a:t>: RDD[String]): RDD[String] = {</a:t>
            </a:r>
          </a:p>
          <a:p>
            <a:r>
              <a:rPr lang="en-US" sz="2000" i="1" dirty="0" smtClean="0"/>
              <a:t>// Problem: "</a:t>
            </a:r>
            <a:r>
              <a:rPr lang="en-US" sz="2000" i="1" dirty="0" err="1" smtClean="0"/>
              <a:t>isMatch</a:t>
            </a:r>
            <a:r>
              <a:rPr lang="en-US" sz="2000" i="1" dirty="0" smtClean="0"/>
              <a:t>" means "</a:t>
            </a:r>
            <a:r>
              <a:rPr lang="en-US" sz="2000" i="1" dirty="0" err="1" smtClean="0"/>
              <a:t>this.isMatch</a:t>
            </a:r>
            <a:r>
              <a:rPr lang="en-US" sz="2000" i="1" dirty="0" smtClean="0"/>
              <a:t>", so we pass all of "this"</a:t>
            </a:r>
          </a:p>
          <a:p>
            <a:r>
              <a:rPr lang="en-US" sz="2000" dirty="0" smtClean="0"/>
              <a:t>rdd.map(</a:t>
            </a:r>
            <a:r>
              <a:rPr lang="en-US" sz="2000" dirty="0" err="1" smtClean="0"/>
              <a:t>isMatch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4985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RDD Basics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RDDs in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RDD Operations.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Passing Functions to Spark.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Transformations and Actions in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RDD Persistence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79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Transformations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Actions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Transformations</a:t>
            </a:r>
          </a:p>
          <a:p>
            <a:pPr marL="914400" indent="-457200" defTabSz="79692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b="1" dirty="0" smtClean="0"/>
              <a:t>Element-wise transformations: </a:t>
            </a:r>
            <a:r>
              <a:rPr lang="en-US" sz="2000" dirty="0" smtClean="0"/>
              <a:t>Transformation takes in a function and applies it to each element in the RDD</a:t>
            </a:r>
          </a:p>
          <a:p>
            <a:pPr marL="1376363" indent="-457200" defTabSz="796925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Map() : map()’s return type does not have to be the same as its input type,</a:t>
            </a:r>
          </a:p>
          <a:p>
            <a:pPr marL="1376363" indent="-457200" defTabSz="796925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Filter()</a:t>
            </a:r>
          </a:p>
        </p:txBody>
      </p:sp>
      <p:pic>
        <p:nvPicPr>
          <p:cNvPr id="66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225" y="4267200"/>
            <a:ext cx="3838575" cy="20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219200" y="4191000"/>
            <a:ext cx="52578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Mapped and filtered RDD from an input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649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2625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RDD Basics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RDDs in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RDD Operations.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Passing Functions to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Transformations and Actions in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RDD Persistence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79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189672"/>
            <a:ext cx="8763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Element-wise transformations: Examples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905000"/>
            <a:ext cx="4532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</a:rPr>
              <a:t>Python squaring the values in an RDD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62200"/>
            <a:ext cx="8686800" cy="12618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 smtClean="0"/>
              <a:t>nums = sc.parallelize([1, 2, 3, 4])</a:t>
            </a:r>
          </a:p>
          <a:p>
            <a:r>
              <a:rPr lang="en-US" dirty="0" smtClean="0"/>
              <a:t>squared = nums.map(lambda x: x * x).collect()</a:t>
            </a:r>
          </a:p>
          <a:p>
            <a:r>
              <a:rPr lang="en-US" dirty="0" smtClean="0"/>
              <a:t>for num in squared:</a:t>
            </a:r>
          </a:p>
          <a:p>
            <a:r>
              <a:rPr lang="en-US" dirty="0" smtClean="0"/>
              <a:t>print "%</a:t>
            </a:r>
            <a:r>
              <a:rPr lang="en-US" dirty="0" err="1" smtClean="0"/>
              <a:t>i</a:t>
            </a:r>
            <a:r>
              <a:rPr lang="en-US" dirty="0" smtClean="0"/>
              <a:t> " % (num)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657600"/>
            <a:ext cx="417774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Scala squaring the values in an RDD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4191000"/>
            <a:ext cx="868680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input = </a:t>
            </a:r>
            <a:r>
              <a:rPr lang="en-US" dirty="0" err="1" smtClean="0"/>
              <a:t>sc.parallelize</a:t>
            </a:r>
            <a:r>
              <a:rPr lang="en-US" dirty="0" smtClean="0"/>
              <a:t>(List(1, 2, 3, 4))</a:t>
            </a:r>
          </a:p>
          <a:p>
            <a:r>
              <a:rPr lang="nn-NO" dirty="0" smtClean="0"/>
              <a:t>val result = input.map(x =&gt; x * x)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result.collect</a:t>
            </a:r>
            <a:r>
              <a:rPr lang="en-US" dirty="0" smtClean="0"/>
              <a:t>().</a:t>
            </a:r>
            <a:r>
              <a:rPr lang="en-US" dirty="0" err="1" smtClean="0"/>
              <a:t>mkString</a:t>
            </a:r>
            <a:r>
              <a:rPr lang="en-US" dirty="0" smtClean="0"/>
              <a:t>(","))</a:t>
            </a:r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Transformations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Actions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13716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flatMap</a:t>
            </a:r>
            <a:r>
              <a:rPr lang="en-US" sz="2000" b="1" dirty="0" smtClean="0"/>
              <a:t>() :</a:t>
            </a:r>
            <a:r>
              <a:rPr lang="en-US" sz="2000" dirty="0" smtClean="0"/>
              <a:t> Splitting up an input string into words</a:t>
            </a:r>
            <a:endParaRPr lang="en-US" sz="2000" b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Transformations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Actions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7006" y="2053679"/>
            <a:ext cx="49503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flatMap</a:t>
            </a:r>
            <a:r>
              <a:rPr lang="en-US" i="1" dirty="0" smtClean="0">
                <a:solidFill>
                  <a:schemeClr val="accent2"/>
                </a:solidFill>
              </a:rPr>
              <a:t>() in Python, splitting lines into words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590800"/>
            <a:ext cx="8915400" cy="969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lines = </a:t>
            </a:r>
            <a:r>
              <a:rPr lang="en-US" dirty="0" err="1" smtClean="0"/>
              <a:t>sc.parallelize</a:t>
            </a:r>
            <a:r>
              <a:rPr lang="en-US" dirty="0" smtClean="0"/>
              <a:t>(["hello world", "hi"])</a:t>
            </a:r>
          </a:p>
          <a:p>
            <a:r>
              <a:rPr lang="en-US" dirty="0" smtClean="0"/>
              <a:t>words = </a:t>
            </a:r>
            <a:r>
              <a:rPr lang="en-US" dirty="0" err="1" smtClean="0"/>
              <a:t>lines.flatMap</a:t>
            </a:r>
            <a:r>
              <a:rPr lang="en-US" dirty="0" smtClean="0"/>
              <a:t>(</a:t>
            </a:r>
            <a:r>
              <a:rPr lang="en-US" b="1" dirty="0" smtClean="0"/>
              <a:t>lambda line: </a:t>
            </a:r>
            <a:r>
              <a:rPr lang="en-US" b="1" dirty="0" err="1" smtClean="0"/>
              <a:t>line.split</a:t>
            </a:r>
            <a:r>
              <a:rPr lang="en-US" b="1" dirty="0" smtClean="0"/>
              <a:t>(" "))</a:t>
            </a:r>
          </a:p>
          <a:p>
            <a:r>
              <a:rPr lang="en-US" dirty="0" err="1" smtClean="0"/>
              <a:t>words.first</a:t>
            </a:r>
            <a:r>
              <a:rPr lang="en-US" dirty="0" smtClean="0"/>
              <a:t>() </a:t>
            </a:r>
            <a:r>
              <a:rPr lang="en-US" i="1" dirty="0" smtClean="0"/>
              <a:t># returns "hello"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3653879"/>
            <a:ext cx="61722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</a:rPr>
              <a:t>flatMap</a:t>
            </a:r>
            <a:r>
              <a:rPr lang="en-US" i="1" dirty="0" smtClean="0">
                <a:solidFill>
                  <a:schemeClr val="accent6"/>
                </a:solidFill>
              </a:rPr>
              <a:t>() in Scala, splitting lines into multiple words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4212104"/>
            <a:ext cx="891540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lines = </a:t>
            </a:r>
            <a:r>
              <a:rPr lang="en-US" dirty="0" err="1" smtClean="0"/>
              <a:t>sc.parallelize</a:t>
            </a:r>
            <a:r>
              <a:rPr lang="en-US" dirty="0" smtClean="0"/>
              <a:t>(List("hello world", "hi"))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words = </a:t>
            </a:r>
            <a:r>
              <a:rPr lang="en-US" dirty="0" err="1" smtClean="0"/>
              <a:t>lines.flatMap</a:t>
            </a:r>
            <a:r>
              <a:rPr lang="en-US" dirty="0" smtClean="0"/>
              <a:t>(line =&gt; </a:t>
            </a:r>
            <a:r>
              <a:rPr lang="en-US" dirty="0" err="1" smtClean="0"/>
              <a:t>line.split</a:t>
            </a:r>
            <a:r>
              <a:rPr lang="en-US" dirty="0" smtClean="0"/>
              <a:t>(" "))</a:t>
            </a:r>
          </a:p>
          <a:p>
            <a:r>
              <a:rPr lang="en-US" dirty="0" err="1" smtClean="0"/>
              <a:t>words.first</a:t>
            </a:r>
            <a:r>
              <a:rPr lang="en-US" dirty="0" smtClean="0"/>
              <a:t>() </a:t>
            </a:r>
            <a:r>
              <a:rPr lang="en-US" i="1" dirty="0" smtClean="0"/>
              <a:t>// returns "hello"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295400"/>
            <a:ext cx="71628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smtClean="0">
                <a:solidFill>
                  <a:srgbClr val="000000"/>
                </a:solidFill>
              </a:rPr>
              <a:t>Difference between </a:t>
            </a:r>
            <a:r>
              <a:rPr lang="en-US" b="1" dirty="0" err="1" smtClean="0">
                <a:solidFill>
                  <a:srgbClr val="000000"/>
                </a:solidFill>
              </a:rPr>
              <a:t>flatMap</a:t>
            </a:r>
            <a:r>
              <a:rPr lang="en-US" b="1" dirty="0" smtClean="0">
                <a:solidFill>
                  <a:srgbClr val="000000"/>
                </a:solidFill>
              </a:rPr>
              <a:t>() and map() on an RDD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881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80137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12908" y="6172200"/>
            <a:ext cx="16930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Image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Source:LearningSpark</a:t>
            </a:r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o'reilly</a:t>
            </a:r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 media)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Transformations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Actions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346537"/>
            <a:ext cx="929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4488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Actions</a:t>
            </a:r>
          </a:p>
          <a:p>
            <a:pPr marL="919163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The most common action on basic RDDs you will likely use is </a:t>
            </a:r>
            <a:r>
              <a:rPr lang="en-US" sz="2000" b="1" dirty="0" smtClean="0"/>
              <a:t>reduce()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Transformations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Actions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362200"/>
            <a:ext cx="21820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reduce() in Python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895600"/>
            <a:ext cx="9067800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 err="1" smtClean="0"/>
              <a:t>sum</a:t>
            </a:r>
            <a:r>
              <a:rPr lang="es-ES" dirty="0" smtClean="0"/>
              <a:t> = </a:t>
            </a:r>
            <a:r>
              <a:rPr lang="es-ES" dirty="0" err="1" smtClean="0"/>
              <a:t>rdd.reduce</a:t>
            </a:r>
            <a:r>
              <a:rPr lang="es-ES" dirty="0" smtClean="0"/>
              <a:t>(</a:t>
            </a:r>
            <a:r>
              <a:rPr lang="es-ES" b="1" dirty="0" smtClean="0"/>
              <a:t>lambda x, y: x + y)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505200"/>
            <a:ext cx="20329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reduce() in Scala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038600"/>
            <a:ext cx="9067800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 smtClean="0"/>
              <a:t>val </a:t>
            </a:r>
            <a:r>
              <a:rPr lang="es-ES" dirty="0" err="1" smtClean="0"/>
              <a:t>sum</a:t>
            </a:r>
            <a:r>
              <a:rPr lang="es-ES" dirty="0" smtClean="0"/>
              <a:t> = </a:t>
            </a:r>
            <a:r>
              <a:rPr lang="es-ES" dirty="0" err="1" smtClean="0"/>
              <a:t>rdd.reduce</a:t>
            </a:r>
            <a:r>
              <a:rPr lang="es-ES" dirty="0" smtClean="0"/>
              <a:t>((x, y) =&gt; x +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219200"/>
            <a:ext cx="922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68897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Both </a:t>
            </a:r>
            <a:r>
              <a:rPr lang="en-US" sz="2000" b="1" dirty="0" smtClean="0"/>
              <a:t>fold() </a:t>
            </a:r>
            <a:r>
              <a:rPr lang="en-US" sz="2000" dirty="0" smtClean="0"/>
              <a:t>and </a:t>
            </a:r>
            <a:r>
              <a:rPr lang="en-US" sz="2000" b="1" dirty="0" smtClean="0"/>
              <a:t>reduce() </a:t>
            </a:r>
            <a:r>
              <a:rPr lang="en-US" sz="2000" dirty="0" smtClean="0"/>
              <a:t>require that the return type of our result be the same type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aggregate() : </a:t>
            </a:r>
            <a:r>
              <a:rPr lang="en-US" sz="2000" dirty="0" smtClean="0"/>
              <a:t>Compute the average of an RDD</a:t>
            </a:r>
            <a:endParaRPr lang="en-US" sz="2000" b="1" dirty="0" smtClean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Transformations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Actions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667000"/>
            <a:ext cx="253627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aggregate() in Python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3124200"/>
            <a:ext cx="86868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/>
              <a:t>sumCount</a:t>
            </a:r>
            <a:r>
              <a:rPr lang="en-US" sz="2000" dirty="0" smtClean="0"/>
              <a:t> = </a:t>
            </a:r>
            <a:r>
              <a:rPr lang="en-US" sz="2000" dirty="0" err="1" smtClean="0"/>
              <a:t>nums.aggregate</a:t>
            </a:r>
            <a:r>
              <a:rPr lang="en-US" sz="2000" dirty="0" smtClean="0"/>
              <a:t>((0, 0),</a:t>
            </a:r>
          </a:p>
          <a:p>
            <a:r>
              <a:rPr lang="en-US" sz="2000" dirty="0" smtClean="0"/>
              <a:t>(lambda acc, value: (acc[0] + value, acc[1] + 1),</a:t>
            </a:r>
          </a:p>
          <a:p>
            <a:r>
              <a:rPr lang="en-US" sz="2000" dirty="0" smtClean="0"/>
              <a:t>(lambda acc1, acc2: (acc1[0] + acc2[0], acc1[1] + acc2[1]))))</a:t>
            </a:r>
          </a:p>
          <a:p>
            <a:r>
              <a:rPr lang="en-US" sz="2000" dirty="0" smtClean="0"/>
              <a:t>return </a:t>
            </a:r>
            <a:r>
              <a:rPr lang="en-US" sz="2000" dirty="0" err="1" smtClean="0"/>
              <a:t>sumCount</a:t>
            </a:r>
            <a:r>
              <a:rPr lang="en-US" sz="2000" dirty="0" smtClean="0"/>
              <a:t>[0] / float(</a:t>
            </a:r>
            <a:r>
              <a:rPr lang="en-US" sz="2000" dirty="0" err="1" smtClean="0"/>
              <a:t>sumCount</a:t>
            </a:r>
            <a:r>
              <a:rPr lang="en-US" sz="2000" dirty="0" smtClean="0"/>
              <a:t>[1])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4495800"/>
            <a:ext cx="23871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aggregate() in Scala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953000"/>
            <a:ext cx="8686800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result = </a:t>
            </a:r>
            <a:r>
              <a:rPr lang="en-US" dirty="0" err="1" smtClean="0"/>
              <a:t>input.aggregate</a:t>
            </a:r>
            <a:r>
              <a:rPr lang="en-US" dirty="0" smtClean="0"/>
              <a:t>((0, 0))(</a:t>
            </a:r>
          </a:p>
          <a:p>
            <a:r>
              <a:rPr lang="en-US" dirty="0" smtClean="0"/>
              <a:t>(acc, value) =&gt; (acc._1 + value, acc._2 + 1),</a:t>
            </a:r>
          </a:p>
          <a:p>
            <a:r>
              <a:rPr lang="en-US" dirty="0" smtClean="0"/>
              <a:t>(acc1, acc2) =&gt; (acc1._1 + acc2._1, acc1._2 + acc2._2))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= result._1 / result._2.toDouble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189672"/>
            <a:ext cx="8763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Spark Operations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Transformations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Actions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0" y="1905000"/>
          <a:ext cx="8153400" cy="3855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00963"/>
                <a:gridCol w="4552437"/>
              </a:tblGrid>
              <a:tr h="1787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Transformations (define a new RDD)</a:t>
                      </a:r>
                      <a:endParaRPr lang="en-US" sz="2000" dirty="0"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Map()                          </a:t>
                      </a:r>
                      <a:r>
                        <a:rPr lang="en-US" sz="2000" dirty="0" smtClean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filter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Sample()                   </a:t>
                      </a:r>
                      <a:r>
                        <a:rPr lang="en-US" sz="2000" dirty="0" smtClean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</a:t>
                      </a: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groupByKey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reduceByKey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        </a:t>
                      </a:r>
                      <a:r>
                        <a:rPr lang="en-US" sz="2000" dirty="0" smtClean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 </a:t>
                      </a: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sortByKey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flatMap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                   </a:t>
                      </a:r>
                      <a:r>
                        <a:rPr lang="en-US" sz="2000" dirty="0" smtClean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union()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join()                            </a:t>
                      </a: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cogroup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cross                            </a:t>
                      </a: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mapValues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  <a:endParaRPr lang="en-US" sz="2000" dirty="0"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893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Actions (return a result to driver program)</a:t>
                      </a:r>
                      <a:endParaRPr lang="en-US" sz="2000" b="0" dirty="0"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Collect()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Reduce()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Count()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Save()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lookupKey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  <a:endParaRPr lang="en-US" sz="2000" dirty="0"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0319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RDD Basics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RDDs in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RDD Operations.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Passing Functions to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Transformations and Actions in Spark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Spark RDD Persistence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79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RDD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Persistence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8763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Persistence (caching)</a:t>
            </a:r>
          </a:p>
          <a:p>
            <a:pPr marL="914400" indent="-457200" defTabSz="79692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Nodes that compute the RDD store their partitions</a:t>
            </a:r>
          </a:p>
          <a:p>
            <a:pPr marL="914400" indent="-457200" defTabSz="79692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If a node that has data persisted on it fails, Spark will </a:t>
            </a:r>
            <a:r>
              <a:rPr lang="en-US" sz="2000" dirty="0" err="1" smtClean="0"/>
              <a:t>recompute</a:t>
            </a:r>
            <a:r>
              <a:rPr lang="en-US" sz="2000" dirty="0" smtClean="0"/>
              <a:t> the lost partitions of the data when needed.</a:t>
            </a:r>
          </a:p>
          <a:p>
            <a:pPr marL="914400" indent="-457200" defTabSz="79692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In</a:t>
            </a:r>
            <a:r>
              <a:rPr lang="en-US" sz="2000" b="1" dirty="0" smtClean="0"/>
              <a:t> Scala</a:t>
            </a:r>
            <a:r>
              <a:rPr lang="en-US" sz="2000" dirty="0" smtClean="0"/>
              <a:t>, the default persist() will store the data in the JVM heap as unserialized objects. </a:t>
            </a:r>
          </a:p>
          <a:p>
            <a:pPr marL="914400" indent="-457200" defTabSz="79692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b="1" dirty="0" smtClean="0"/>
              <a:t>Python</a:t>
            </a:r>
            <a:r>
              <a:rPr lang="en-US" sz="2000" dirty="0" smtClean="0"/>
              <a:t>, we always serialize the data that persist stores.</a:t>
            </a:r>
          </a:p>
          <a:p>
            <a:pPr marL="914400" indent="-457200" defTabSz="79692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When we write data out to disk or </a:t>
            </a:r>
            <a:r>
              <a:rPr lang="en-US" sz="2000" b="1" dirty="0" smtClean="0"/>
              <a:t>off-heap storage</a:t>
            </a:r>
            <a:r>
              <a:rPr lang="en-US" sz="2000" dirty="0" smtClean="0"/>
              <a:t>, that data is also always serialized.</a:t>
            </a:r>
          </a:p>
          <a:p>
            <a:pPr marL="914400" indent="-457200" defTabSz="79692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295400"/>
            <a:ext cx="8763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</a:pPr>
            <a:r>
              <a:rPr lang="en-US" sz="2000" i="1" dirty="0" smtClean="0">
                <a:solidFill>
                  <a:schemeClr val="accent6"/>
                </a:solidFill>
              </a:rPr>
              <a:t>persist() in Scala</a:t>
            </a:r>
            <a:endParaRPr lang="en-US" sz="2000" dirty="0" smtClean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938516"/>
            <a:ext cx="9144000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 smtClean="0"/>
              <a:t>val result = input.map(x =&gt; x * x)</a:t>
            </a:r>
          </a:p>
          <a:p>
            <a:r>
              <a:rPr lang="en-US" dirty="0" err="1" smtClean="0"/>
              <a:t>result.persist</a:t>
            </a:r>
            <a:r>
              <a:rPr lang="en-US" dirty="0" smtClean="0"/>
              <a:t>(</a:t>
            </a:r>
            <a:r>
              <a:rPr lang="en-US" dirty="0" err="1" smtClean="0"/>
              <a:t>StorageLevel.DISK_ONLY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result.count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result.collect</a:t>
            </a:r>
            <a:r>
              <a:rPr lang="en-US" dirty="0" smtClean="0"/>
              <a:t>().</a:t>
            </a:r>
            <a:r>
              <a:rPr lang="en-US" dirty="0" err="1" smtClean="0"/>
              <a:t>mkString</a:t>
            </a:r>
            <a:r>
              <a:rPr lang="en-US" dirty="0" smtClean="0"/>
              <a:t>(","))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429759"/>
            <a:ext cx="8305800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   We called persist() on the RDD before the first action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   The persist() call on its own doesn’t force evaluation.</a:t>
            </a:r>
          </a:p>
          <a:p>
            <a:pPr marL="339725" indent="-33972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Spark will automatically evict old partitions using a Least Recently Used   (LRU) cache policy.</a:t>
            </a:r>
          </a:p>
          <a:p>
            <a:pPr marL="339725" indent="-33972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err="1" smtClean="0"/>
              <a:t>unpersist</a:t>
            </a:r>
            <a:r>
              <a:rPr lang="en-US" b="1" dirty="0" smtClean="0"/>
              <a:t>() </a:t>
            </a:r>
            <a:r>
              <a:rPr lang="en-US" dirty="0" smtClean="0"/>
              <a:t>that lets you manually remove them from the cache.</a:t>
            </a: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RDD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Persistence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2209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371600"/>
            <a:ext cx="89154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 Resilient Distributed Dataset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Spark’s primary abstraction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A distributed collection of items called elements, could be KV pairs or anything else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RDDs are immutable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1800" dirty="0" smtClean="0"/>
              <a:t>RDDs can contain any type of Python, Java, or Scala objects 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Transformations and Actions can be performed on RDDs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RDD can be created from HDFS file, local file, parallelized collection, JSON file etc.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Basics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28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819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</a:rPr>
                        <a:t>13-May-2016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13-May-2016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219200"/>
            <a:ext cx="4724400" cy="466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1295400"/>
            <a:ext cx="8686800" cy="304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  <a:sym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Data Lineage (What makes RDD resilient?)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RDD has lineage that keep tracks of where data came from and how it was derived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Lineage is stored in the DAG or the driver program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DAG is logical only because the compiler optimizes the DAG for efficiency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Basics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096000"/>
            <a:ext cx="4953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 smtClean="0"/>
              <a:t>Image Source; http://vishnuviswanath.com/img/spark_rdd/blog_header.png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Basics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8001000" cy="4442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35249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RDD Internal Representation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600" y="6172200"/>
            <a:ext cx="14061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Image Source: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Datafacts</a:t>
            </a:r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 Company </a:t>
            </a: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983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RDD Basics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Creating RDDs in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RDD Operations.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Passing Functions to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Transformations and Actions in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RDD Persistence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79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456492"/>
            <a:ext cx="891540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 RDDs can be created in two ways.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 Create an RDD from an external file.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 Create an RDD from a list of Strings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b="1" dirty="0" smtClean="0"/>
              <a:t>Below example loads a text file as an RDD.</a:t>
            </a:r>
          </a:p>
          <a:p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+mj-lt"/>
              </a:rPr>
              <a:t>Creating RDDs in Spark.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3581400"/>
            <a:ext cx="3246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solidFill>
                  <a:schemeClr val="accent2"/>
                </a:solidFill>
              </a:rPr>
              <a:t>textFile</a:t>
            </a:r>
            <a:r>
              <a:rPr lang="en-US" sz="2000" i="1" dirty="0" smtClean="0">
                <a:solidFill>
                  <a:schemeClr val="accent2"/>
                </a:solidFill>
              </a:rPr>
              <a:t>() method in Python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324" y="4114800"/>
            <a:ext cx="865667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lines = 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("/path/to/README.md")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4724400"/>
            <a:ext cx="3090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solidFill>
                  <a:schemeClr val="accent6"/>
                </a:solidFill>
              </a:rPr>
              <a:t>textFile</a:t>
            </a:r>
            <a:r>
              <a:rPr lang="en-US" sz="2000" i="1" dirty="0" smtClean="0">
                <a:solidFill>
                  <a:schemeClr val="accent6"/>
                </a:solidFill>
              </a:rPr>
              <a:t>() method in Scala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5257800"/>
            <a:ext cx="8686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/>
              <a:t>val</a:t>
            </a:r>
            <a:r>
              <a:rPr lang="en-US" sz="2000" dirty="0" smtClean="0"/>
              <a:t> lines = 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("/path/to/README.md")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456492"/>
            <a:ext cx="891540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 Below example Create an RDD from a list of Strings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 It can be created by parallelizing collections in your driver</a:t>
            </a:r>
            <a:endParaRPr lang="en-US" sz="2000" b="1" dirty="0" smtClean="0"/>
          </a:p>
          <a:p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+mj-lt"/>
              </a:rPr>
              <a:t>Creating RDDs in Spark.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2514600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</a:rPr>
              <a:t>parallelize() method in Python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325" y="3048000"/>
            <a:ext cx="865667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lines = </a:t>
            </a:r>
            <a:r>
              <a:rPr lang="en-US" sz="2000" dirty="0" err="1" smtClean="0"/>
              <a:t>sc.parallelize</a:t>
            </a:r>
            <a:r>
              <a:rPr lang="en-US" sz="2000" dirty="0" smtClean="0"/>
              <a:t>(["pandas", "</a:t>
            </a:r>
            <a:r>
              <a:rPr lang="en-US" sz="2000" dirty="0" err="1" smtClean="0"/>
              <a:t>i</a:t>
            </a:r>
            <a:r>
              <a:rPr lang="en-US" sz="2000" dirty="0" smtClean="0"/>
              <a:t> like pandas"])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3657600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6"/>
                </a:solidFill>
              </a:rPr>
              <a:t>parallelize() method in Scala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4191000"/>
            <a:ext cx="8686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sz="2000" dirty="0" smtClean="0"/>
              <a:t>val lines = sc.parallelize(List("pandas", "i like pandas"))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4317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RDD Basics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RDDs in Spark.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RDD Operations.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Passing Functions to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Transformations and Actions in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RDD Persistence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79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IG-01_Big Data Overview_Training_1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BIG-01_Big Data Overview_Training_1</Template>
  <TotalTime>2933</TotalTime>
  <Words>2732</Words>
  <Application>Microsoft Office PowerPoint</Application>
  <PresentationFormat>A4 Paper (210x297 mm)</PresentationFormat>
  <Paragraphs>446</Paragraphs>
  <Slides>31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BIG-01_Big Data Overview_Training_1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ilalwani</cp:lastModifiedBy>
  <cp:revision>141</cp:revision>
  <dcterms:created xsi:type="dcterms:W3CDTF">2015-07-09T08:35:18Z</dcterms:created>
  <dcterms:modified xsi:type="dcterms:W3CDTF">2016-07-27T13:14:13Z</dcterms:modified>
</cp:coreProperties>
</file>