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slideLayouts/slideLayout14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Default Extension="gif" ContentType="image/gif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93" r:id="rId2"/>
    <p:sldMasterId id="2147483946" r:id="rId3"/>
  </p:sldMasterIdLst>
  <p:notesMasterIdLst>
    <p:notesMasterId r:id="rId34"/>
  </p:notesMasterIdLst>
  <p:handoutMasterIdLst>
    <p:handoutMasterId r:id="rId35"/>
  </p:handoutMasterIdLst>
  <p:sldIdLst>
    <p:sldId id="407" r:id="rId4"/>
    <p:sldId id="495" r:id="rId5"/>
    <p:sldId id="496" r:id="rId6"/>
    <p:sldId id="497" r:id="rId7"/>
    <p:sldId id="498" r:id="rId8"/>
    <p:sldId id="499" r:id="rId9"/>
    <p:sldId id="505" r:id="rId10"/>
    <p:sldId id="506" r:id="rId11"/>
    <p:sldId id="502" r:id="rId12"/>
    <p:sldId id="503" r:id="rId13"/>
    <p:sldId id="504" r:id="rId14"/>
    <p:sldId id="460" r:id="rId15"/>
    <p:sldId id="461" r:id="rId16"/>
    <p:sldId id="462" r:id="rId17"/>
    <p:sldId id="469" r:id="rId18"/>
    <p:sldId id="463" r:id="rId19"/>
    <p:sldId id="465" r:id="rId20"/>
    <p:sldId id="466" r:id="rId21"/>
    <p:sldId id="470" r:id="rId22"/>
    <p:sldId id="482" r:id="rId23"/>
    <p:sldId id="471" r:id="rId24"/>
    <p:sldId id="472" r:id="rId25"/>
    <p:sldId id="473" r:id="rId26"/>
    <p:sldId id="474" r:id="rId27"/>
    <p:sldId id="475" r:id="rId28"/>
    <p:sldId id="484" r:id="rId29"/>
    <p:sldId id="492" r:id="rId30"/>
    <p:sldId id="458" r:id="rId31"/>
    <p:sldId id="459" r:id="rId32"/>
    <p:sldId id="329" r:id="rId33"/>
  </p:sldIdLst>
  <p:sldSz cx="9906000" cy="6858000" type="A4"/>
  <p:notesSz cx="6797675" cy="9874250"/>
  <p:custDataLst>
    <p:tags r:id="rId3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2F2F2"/>
    <a:srgbClr val="E47E1A"/>
    <a:srgbClr val="BA0065"/>
    <a:srgbClr val="FFBC1D"/>
    <a:srgbClr val="598E20"/>
    <a:srgbClr val="D03833"/>
    <a:srgbClr val="805924"/>
    <a:srgbClr val="7263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1" autoAdjust="0"/>
    <p:restoredTop sz="81714" autoAdjust="0"/>
  </p:normalViewPr>
  <p:slideViewPr>
    <p:cSldViewPr>
      <p:cViewPr>
        <p:scale>
          <a:sx n="60" d="100"/>
          <a:sy n="60" d="100"/>
        </p:scale>
        <p:origin x="-2220" y="-768"/>
      </p:cViewPr>
      <p:guideLst>
        <p:guide orient="horz" pos="3948"/>
        <p:guide orient="horz" pos="791"/>
        <p:guide orient="horz" pos="1062"/>
        <p:guide orient="horz" pos="3620"/>
        <p:guide orient="horz" pos="2374"/>
        <p:guide pos="3120"/>
        <p:guide pos="6025"/>
        <p:guide pos="3042"/>
        <p:guide pos="3198"/>
        <p:guide pos="220"/>
        <p:guide pos="420"/>
        <p:guide pos="58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3246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003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30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lines = </a:t>
            </a:r>
            <a:r>
              <a:rPr lang="en-US" dirty="0" err="1" smtClean="0"/>
              <a:t>sc.textFile</a:t>
            </a:r>
            <a:r>
              <a:rPr lang="en-US" dirty="0" smtClean="0"/>
              <a:t>("/path/to/README.md") #python</a:t>
            </a:r>
          </a:p>
          <a:p>
            <a:pPr marL="0" marR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val</a:t>
            </a:r>
            <a:r>
              <a:rPr lang="en-US" sz="1200" dirty="0" smtClean="0"/>
              <a:t> lines = </a:t>
            </a:r>
            <a:r>
              <a:rPr lang="en-US" sz="1200" dirty="0" err="1" smtClean="0"/>
              <a:t>sc.textFile</a:t>
            </a:r>
            <a:r>
              <a:rPr lang="en-US" sz="1200" dirty="0" smtClean="0"/>
              <a:t>("/path/to/README.md") # Scala</a:t>
            </a:r>
          </a:p>
          <a:p>
            <a:pPr marL="0" marR="0" indent="0" algn="l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parallelize() method in Python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=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sc.parallelize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(["pandas", "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pandas"])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parallelize() method in Scala</a:t>
            </a:r>
          </a:p>
          <a:p>
            <a:r>
              <a:rPr lang="nn-NO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 lines = sc.parallelize(List("pandas", "i like pandas"))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the filter() operation does not mutate the existing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inputRDD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Instead, it returns a pointer to an entirely new RDD.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class </a:t>
            </a:r>
            <a:r>
              <a:rPr lang="en-US" sz="1200" dirty="0" err="1" smtClean="0"/>
              <a:t>SearchFunctions</a:t>
            </a:r>
            <a:r>
              <a:rPr lang="en-US" sz="1200" dirty="0" smtClean="0"/>
              <a:t>(</a:t>
            </a:r>
            <a:r>
              <a:rPr lang="en-US" sz="1200" dirty="0" err="1" smtClean="0"/>
              <a:t>val</a:t>
            </a:r>
            <a:r>
              <a:rPr lang="en-US" sz="1200" dirty="0" smtClean="0"/>
              <a:t> query: String) {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isMatch</a:t>
            </a:r>
            <a:r>
              <a:rPr lang="en-US" sz="1200" dirty="0" smtClean="0"/>
              <a:t>(s: String): Boolean = {</a:t>
            </a:r>
          </a:p>
          <a:p>
            <a:r>
              <a:rPr lang="en-US" sz="1200" dirty="0" err="1" smtClean="0"/>
              <a:t>s.contains</a:t>
            </a:r>
            <a:r>
              <a:rPr lang="en-US" sz="1200" dirty="0" smtClean="0"/>
              <a:t>(query)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getMatchesFunctionReference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</a:t>
            </a:r>
            <a:r>
              <a:rPr lang="en-US" sz="1200" i="1" dirty="0" err="1" smtClean="0"/>
              <a:t>isMatch</a:t>
            </a:r>
            <a:r>
              <a:rPr lang="en-US" sz="1200" i="1" dirty="0" smtClean="0"/>
              <a:t>" means "</a:t>
            </a:r>
            <a:r>
              <a:rPr lang="en-US" sz="1200" i="1" dirty="0" err="1" smtClean="0"/>
              <a:t>this.isMatch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</a:t>
            </a:r>
            <a:r>
              <a:rPr lang="en-US" sz="1200" dirty="0" err="1" smtClean="0"/>
              <a:t>isMatch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getMatchesFieldReference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Problem: "query" means "</a:t>
            </a:r>
            <a:r>
              <a:rPr lang="en-US" sz="1200" i="1" dirty="0" err="1" smtClean="0"/>
              <a:t>this.query</a:t>
            </a:r>
            <a:r>
              <a:rPr lang="en-US" sz="1200" i="1" dirty="0" smtClean="0"/>
              <a:t>", so we pass all of "this"</a:t>
            </a:r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getMatchesNoReference</a:t>
            </a:r>
            <a:r>
              <a:rPr lang="en-US" sz="1200" dirty="0" smtClean="0"/>
              <a:t>(</a:t>
            </a:r>
            <a:r>
              <a:rPr lang="en-US" sz="1200" dirty="0" err="1" smtClean="0"/>
              <a:t>rdd</a:t>
            </a:r>
            <a:r>
              <a:rPr lang="en-US" sz="1200" dirty="0" smtClean="0"/>
              <a:t>: RDD[String]): RDD[String] = {</a:t>
            </a:r>
          </a:p>
          <a:p>
            <a:r>
              <a:rPr lang="en-US" sz="1200" i="1" dirty="0" smtClean="0"/>
              <a:t>// Safe: extract just the field we need into a local variable</a:t>
            </a:r>
          </a:p>
          <a:p>
            <a:r>
              <a:rPr lang="en-US" sz="1200" dirty="0" err="1" smtClean="0"/>
              <a:t>val</a:t>
            </a:r>
            <a:r>
              <a:rPr lang="en-US" sz="1200" dirty="0" smtClean="0"/>
              <a:t> query_ = </a:t>
            </a:r>
            <a:r>
              <a:rPr lang="en-US" sz="1200" dirty="0" err="1" smtClean="0"/>
              <a:t>this.query</a:t>
            </a:r>
            <a:endParaRPr lang="en-US" sz="1200" dirty="0" smtClean="0"/>
          </a:p>
          <a:p>
            <a:r>
              <a:rPr lang="en-US" sz="1200" dirty="0" smtClean="0"/>
              <a:t>rdd.map(x =&gt; 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(query_))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4.xml"/><Relationship Id="rId1" Type="http://schemas.openxmlformats.org/officeDocument/2006/relationships/vmlDrawing" Target="../drawings/vmlDrawing13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3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5.xml"/><Relationship Id="rId1" Type="http://schemas.openxmlformats.org/officeDocument/2006/relationships/vmlDrawing" Target="../drawings/vmlDrawing14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5.v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2" y="5388769"/>
            <a:ext cx="5895975" cy="14736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4905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4133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458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57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798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63550"/>
            <a:ext cx="89979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1336" tIns="21336" rIns="21336" bIns="213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" charset="0"/>
              </a:rPr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74175" y="1447800"/>
            <a:ext cx="8997950" cy="4876800"/>
          </a:xfrm>
        </p:spPr>
        <p:txBody>
          <a:bodyPr/>
          <a:lstStyle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870998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1833" name="think-cell Slide" r:id="rId4" imgW="360" imgH="360" progId="">
              <p:embed/>
            </p:oleObj>
          </a:graphicData>
        </a:graphic>
      </p:graphicFrame>
      <p:sp>
        <p:nvSpPr>
          <p:cNvPr id="18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117963" y="34326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67725" y="3283811"/>
            <a:ext cx="519572" cy="522508"/>
          </a:xfrm>
          <a:prstGeom prst="rect">
            <a:avLst/>
          </a:prstGeom>
        </p:spPr>
      </p:pic>
      <p:grpSp>
        <p:nvGrpSpPr>
          <p:cNvPr id="75" name="Group 74"/>
          <p:cNvGrpSpPr/>
          <p:nvPr userDrawn="1"/>
        </p:nvGrpSpPr>
        <p:grpSpPr>
          <a:xfrm>
            <a:off x="5722379" y="3575705"/>
            <a:ext cx="3826121" cy="1827268"/>
            <a:chOff x="5722379" y="3575705"/>
            <a:chExt cx="3826121" cy="1827268"/>
          </a:xfrm>
        </p:grpSpPr>
        <p:grpSp>
          <p:nvGrpSpPr>
            <p:cNvPr id="77" name="Group 76"/>
            <p:cNvGrpSpPr/>
            <p:nvPr userDrawn="1"/>
          </p:nvGrpSpPr>
          <p:grpSpPr>
            <a:xfrm>
              <a:off x="5722379" y="3575705"/>
              <a:ext cx="3826121" cy="1827268"/>
              <a:chOff x="5722379" y="3575705"/>
              <a:chExt cx="3826121" cy="1827268"/>
            </a:xfrm>
          </p:grpSpPr>
          <p:grpSp>
            <p:nvGrpSpPr>
              <p:cNvPr id="187" name="Groupe 203"/>
              <p:cNvGrpSpPr/>
              <p:nvPr userDrawn="1"/>
            </p:nvGrpSpPr>
            <p:grpSpPr>
              <a:xfrm>
                <a:off x="5722379" y="3575705"/>
                <a:ext cx="3826121" cy="1827268"/>
                <a:chOff x="5421313" y="3175001"/>
                <a:chExt cx="4141788" cy="1978025"/>
              </a:xfrm>
              <a:noFill/>
            </p:grpSpPr>
            <p:sp>
              <p:nvSpPr>
                <p:cNvPr id="192" name="Freeform 6"/>
                <p:cNvSpPr>
                  <a:spLocks/>
                </p:cNvSpPr>
                <p:nvPr userDrawn="1"/>
              </p:nvSpPr>
              <p:spPr bwMode="auto">
                <a:xfrm>
                  <a:off x="6532563" y="3200401"/>
                  <a:ext cx="503238" cy="406400"/>
                </a:xfrm>
                <a:custGeom>
                  <a:avLst/>
                  <a:gdLst/>
                  <a:ahLst/>
                  <a:cxnLst>
                    <a:cxn ang="0">
                      <a:pos x="24" y="71"/>
                    </a:cxn>
                    <a:cxn ang="0">
                      <a:pos x="0" y="49"/>
                    </a:cxn>
                    <a:cxn ang="0">
                      <a:pos x="41" y="11"/>
                    </a:cxn>
                    <a:cxn ang="0">
                      <a:pos x="114" y="11"/>
                    </a:cxn>
                    <a:cxn ang="0">
                      <a:pos x="124" y="0"/>
                    </a:cxn>
                    <a:cxn ang="0">
                      <a:pos x="259" y="0"/>
                    </a:cxn>
                    <a:cxn ang="0">
                      <a:pos x="273" y="16"/>
                    </a:cxn>
                    <a:cxn ang="0">
                      <a:pos x="317" y="14"/>
                    </a:cxn>
                    <a:cxn ang="0">
                      <a:pos x="302" y="28"/>
                    </a:cxn>
                    <a:cxn ang="0">
                      <a:pos x="276" y="31"/>
                    </a:cxn>
                    <a:cxn ang="0">
                      <a:pos x="276" y="137"/>
                    </a:cxn>
                    <a:cxn ang="0">
                      <a:pos x="223" y="185"/>
                    </a:cxn>
                    <a:cxn ang="0">
                      <a:pos x="171" y="185"/>
                    </a:cxn>
                    <a:cxn ang="0">
                      <a:pos x="133" y="216"/>
                    </a:cxn>
                    <a:cxn ang="0">
                      <a:pos x="131" y="245"/>
                    </a:cxn>
                    <a:cxn ang="0">
                      <a:pos x="114" y="256"/>
                    </a:cxn>
                    <a:cxn ang="0">
                      <a:pos x="83" y="228"/>
                    </a:cxn>
                    <a:cxn ang="0">
                      <a:pos x="83" y="174"/>
                    </a:cxn>
                    <a:cxn ang="0">
                      <a:pos x="112" y="149"/>
                    </a:cxn>
                    <a:cxn ang="0">
                      <a:pos x="87" y="123"/>
                    </a:cxn>
                    <a:cxn ang="0">
                      <a:pos x="85" y="74"/>
                    </a:cxn>
                    <a:cxn ang="0">
                      <a:pos x="63" y="52"/>
                    </a:cxn>
                    <a:cxn ang="0">
                      <a:pos x="48" y="52"/>
                    </a:cxn>
                    <a:cxn ang="0">
                      <a:pos x="24" y="71"/>
                    </a:cxn>
                  </a:cxnLst>
                  <a:rect l="0" t="0" r="r" b="b"/>
                  <a:pathLst>
                    <a:path w="317" h="256">
                      <a:moveTo>
                        <a:pt x="24" y="71"/>
                      </a:moveTo>
                      <a:lnTo>
                        <a:pt x="0" y="49"/>
                      </a:lnTo>
                      <a:lnTo>
                        <a:pt x="41" y="1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59" y="0"/>
                      </a:lnTo>
                      <a:lnTo>
                        <a:pt x="273" y="16"/>
                      </a:lnTo>
                      <a:lnTo>
                        <a:pt x="317" y="14"/>
                      </a:lnTo>
                      <a:lnTo>
                        <a:pt x="302" y="28"/>
                      </a:lnTo>
                      <a:lnTo>
                        <a:pt x="276" y="31"/>
                      </a:lnTo>
                      <a:lnTo>
                        <a:pt x="276" y="137"/>
                      </a:lnTo>
                      <a:lnTo>
                        <a:pt x="223" y="185"/>
                      </a:lnTo>
                      <a:lnTo>
                        <a:pt x="171" y="185"/>
                      </a:lnTo>
                      <a:lnTo>
                        <a:pt x="133" y="216"/>
                      </a:lnTo>
                      <a:lnTo>
                        <a:pt x="131" y="245"/>
                      </a:lnTo>
                      <a:lnTo>
                        <a:pt x="114" y="256"/>
                      </a:lnTo>
                      <a:lnTo>
                        <a:pt x="83" y="228"/>
                      </a:lnTo>
                      <a:lnTo>
                        <a:pt x="83" y="174"/>
                      </a:lnTo>
                      <a:lnTo>
                        <a:pt x="112" y="149"/>
                      </a:lnTo>
                      <a:lnTo>
                        <a:pt x="87" y="123"/>
                      </a:lnTo>
                      <a:lnTo>
                        <a:pt x="85" y="74"/>
                      </a:lnTo>
                      <a:lnTo>
                        <a:pt x="63" y="52"/>
                      </a:lnTo>
                      <a:lnTo>
                        <a:pt x="48" y="52"/>
                      </a:lnTo>
                      <a:lnTo>
                        <a:pt x="24" y="71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 userDrawn="1"/>
              </p:nvSpPr>
              <p:spPr bwMode="auto">
                <a:xfrm>
                  <a:off x="6362701" y="3333751"/>
                  <a:ext cx="185738" cy="201613"/>
                </a:xfrm>
                <a:custGeom>
                  <a:avLst/>
                  <a:gdLst/>
                  <a:ahLst/>
                  <a:cxnLst>
                    <a:cxn ang="0">
                      <a:pos x="63" y="72"/>
                    </a:cxn>
                    <a:cxn ang="0">
                      <a:pos x="35" y="98"/>
                    </a:cxn>
                    <a:cxn ang="0">
                      <a:pos x="66" y="127"/>
                    </a:cxn>
                    <a:cxn ang="0">
                      <a:pos x="90" y="106"/>
                    </a:cxn>
                    <a:cxn ang="0">
                      <a:pos x="98" y="106"/>
                    </a:cxn>
                    <a:cxn ang="0">
                      <a:pos x="117" y="90"/>
                    </a:cxn>
                    <a:cxn ang="0">
                      <a:pos x="76" y="55"/>
                    </a:cxn>
                    <a:cxn ang="0">
                      <a:pos x="73" y="23"/>
                    </a:cxn>
                    <a:cxn ang="0">
                      <a:pos x="41" y="19"/>
                    </a:cxn>
                    <a:cxn ang="0">
                      <a:pos x="39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23" y="31"/>
                    </a:cxn>
                    <a:cxn ang="0">
                      <a:pos x="63" y="59"/>
                    </a:cxn>
                    <a:cxn ang="0">
                      <a:pos x="63" y="72"/>
                    </a:cxn>
                  </a:cxnLst>
                  <a:rect l="0" t="0" r="r" b="b"/>
                  <a:pathLst>
                    <a:path w="117" h="127">
                      <a:moveTo>
                        <a:pt x="63" y="72"/>
                      </a:moveTo>
                      <a:lnTo>
                        <a:pt x="35" y="98"/>
                      </a:lnTo>
                      <a:lnTo>
                        <a:pt x="66" y="127"/>
                      </a:lnTo>
                      <a:lnTo>
                        <a:pt x="90" y="106"/>
                      </a:lnTo>
                      <a:lnTo>
                        <a:pt x="98" y="106"/>
                      </a:lnTo>
                      <a:lnTo>
                        <a:pt x="117" y="90"/>
                      </a:lnTo>
                      <a:lnTo>
                        <a:pt x="76" y="55"/>
                      </a:lnTo>
                      <a:lnTo>
                        <a:pt x="73" y="23"/>
                      </a:lnTo>
                      <a:lnTo>
                        <a:pt x="41" y="19"/>
                      </a:lnTo>
                      <a:lnTo>
                        <a:pt x="39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3" y="31"/>
                      </a:lnTo>
                      <a:lnTo>
                        <a:pt x="63" y="59"/>
                      </a:lnTo>
                      <a:lnTo>
                        <a:pt x="63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 userDrawn="1"/>
              </p:nvSpPr>
              <p:spPr bwMode="auto">
                <a:xfrm>
                  <a:off x="6005513" y="3241676"/>
                  <a:ext cx="176213" cy="1222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" y="0"/>
                    </a:cxn>
                    <a:cxn ang="0">
                      <a:pos x="29" y="2"/>
                    </a:cxn>
                    <a:cxn ang="0">
                      <a:pos x="33" y="7"/>
                    </a:cxn>
                    <a:cxn ang="0">
                      <a:pos x="44" y="17"/>
                    </a:cxn>
                    <a:cxn ang="0">
                      <a:pos x="56" y="15"/>
                    </a:cxn>
                    <a:cxn ang="0">
                      <a:pos x="78" y="36"/>
                    </a:cxn>
                    <a:cxn ang="0">
                      <a:pos x="88" y="27"/>
                    </a:cxn>
                    <a:cxn ang="0">
                      <a:pos x="111" y="26"/>
                    </a:cxn>
                    <a:cxn ang="0">
                      <a:pos x="111" y="67"/>
                    </a:cxn>
                    <a:cxn ang="0">
                      <a:pos x="102" y="67"/>
                    </a:cxn>
                    <a:cxn ang="0">
                      <a:pos x="92" y="76"/>
                    </a:cxn>
                    <a:cxn ang="0">
                      <a:pos x="58" y="77"/>
                    </a:cxn>
                    <a:cxn ang="0">
                      <a:pos x="43" y="62"/>
                    </a:cxn>
                    <a:cxn ang="0">
                      <a:pos x="17" y="62"/>
                    </a:cxn>
                    <a:cxn ang="0">
                      <a:pos x="15" y="2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1" h="77">
                      <a:moveTo>
                        <a:pt x="0" y="19"/>
                      </a:moveTo>
                      <a:lnTo>
                        <a:pt x="2" y="0"/>
                      </a:lnTo>
                      <a:lnTo>
                        <a:pt x="29" y="2"/>
                      </a:lnTo>
                      <a:lnTo>
                        <a:pt x="33" y="7"/>
                      </a:lnTo>
                      <a:lnTo>
                        <a:pt x="44" y="17"/>
                      </a:lnTo>
                      <a:lnTo>
                        <a:pt x="56" y="15"/>
                      </a:lnTo>
                      <a:lnTo>
                        <a:pt x="78" y="36"/>
                      </a:lnTo>
                      <a:lnTo>
                        <a:pt x="88" y="27"/>
                      </a:lnTo>
                      <a:lnTo>
                        <a:pt x="111" y="26"/>
                      </a:lnTo>
                      <a:lnTo>
                        <a:pt x="111" y="67"/>
                      </a:lnTo>
                      <a:lnTo>
                        <a:pt x="102" y="67"/>
                      </a:lnTo>
                      <a:lnTo>
                        <a:pt x="92" y="76"/>
                      </a:lnTo>
                      <a:lnTo>
                        <a:pt x="58" y="77"/>
                      </a:lnTo>
                      <a:lnTo>
                        <a:pt x="43" y="62"/>
                      </a:lnTo>
                      <a:lnTo>
                        <a:pt x="17" y="62"/>
                      </a:lnTo>
                      <a:lnTo>
                        <a:pt x="15" y="2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 userDrawn="1"/>
              </p:nvSpPr>
              <p:spPr bwMode="auto">
                <a:xfrm>
                  <a:off x="5421313" y="3175001"/>
                  <a:ext cx="1276350" cy="1889125"/>
                </a:xfrm>
                <a:custGeom>
                  <a:avLst/>
                  <a:gdLst/>
                  <a:ahLst/>
                  <a:cxnLst>
                    <a:cxn ang="0">
                      <a:pos x="618" y="1172"/>
                    </a:cxn>
                    <a:cxn ang="0">
                      <a:pos x="618" y="1132"/>
                    </a:cxn>
                    <a:cxn ang="0">
                      <a:pos x="596" y="1057"/>
                    </a:cxn>
                    <a:cxn ang="0">
                      <a:pos x="628" y="1002"/>
                    </a:cxn>
                    <a:cxn ang="0">
                      <a:pos x="728" y="918"/>
                    </a:cxn>
                    <a:cxn ang="0">
                      <a:pos x="783" y="840"/>
                    </a:cxn>
                    <a:cxn ang="0">
                      <a:pos x="738" y="789"/>
                    </a:cxn>
                    <a:cxn ang="0">
                      <a:pos x="637" y="728"/>
                    </a:cxn>
                    <a:cxn ang="0">
                      <a:pos x="581" y="687"/>
                    </a:cxn>
                    <a:cxn ang="0">
                      <a:pos x="509" y="661"/>
                    </a:cxn>
                    <a:cxn ang="0">
                      <a:pos x="454" y="683"/>
                    </a:cxn>
                    <a:cxn ang="0">
                      <a:pos x="407" y="677"/>
                    </a:cxn>
                    <a:cxn ang="0">
                      <a:pos x="385" y="623"/>
                    </a:cxn>
                    <a:cxn ang="0">
                      <a:pos x="381" y="587"/>
                    </a:cxn>
                    <a:cxn ang="0">
                      <a:pos x="295" y="587"/>
                    </a:cxn>
                    <a:cxn ang="0">
                      <a:pos x="329" y="517"/>
                    </a:cxn>
                    <a:cxn ang="0">
                      <a:pos x="465" y="553"/>
                    </a:cxn>
                    <a:cxn ang="0">
                      <a:pos x="554" y="407"/>
                    </a:cxn>
                    <a:cxn ang="0">
                      <a:pos x="637" y="389"/>
                    </a:cxn>
                    <a:cxn ang="0">
                      <a:pos x="591" y="366"/>
                    </a:cxn>
                    <a:cxn ang="0">
                      <a:pos x="698" y="343"/>
                    </a:cxn>
                    <a:cxn ang="0">
                      <a:pos x="677" y="259"/>
                    </a:cxn>
                    <a:cxn ang="0">
                      <a:pos x="565" y="258"/>
                    </a:cxn>
                    <a:cxn ang="0">
                      <a:pos x="491" y="276"/>
                    </a:cxn>
                    <a:cxn ang="0">
                      <a:pos x="491" y="203"/>
                    </a:cxn>
                    <a:cxn ang="0">
                      <a:pos x="585" y="162"/>
                    </a:cxn>
                    <a:cxn ang="0">
                      <a:pos x="544" y="110"/>
                    </a:cxn>
                    <a:cxn ang="0">
                      <a:pos x="511" y="159"/>
                    </a:cxn>
                    <a:cxn ang="0">
                      <a:pos x="334" y="65"/>
                    </a:cxn>
                    <a:cxn ang="0">
                      <a:pos x="184" y="16"/>
                    </a:cxn>
                    <a:cxn ang="0">
                      <a:pos x="136" y="0"/>
                    </a:cxn>
                    <a:cxn ang="0">
                      <a:pos x="63" y="51"/>
                    </a:cxn>
                    <a:cxn ang="0">
                      <a:pos x="27" y="159"/>
                    </a:cxn>
                    <a:cxn ang="0">
                      <a:pos x="53" y="153"/>
                    </a:cxn>
                    <a:cxn ang="0">
                      <a:pos x="170" y="170"/>
                    </a:cxn>
                    <a:cxn ang="0">
                      <a:pos x="192" y="339"/>
                    </a:cxn>
                    <a:cxn ang="0">
                      <a:pos x="176" y="454"/>
                    </a:cxn>
                    <a:cxn ang="0">
                      <a:pos x="199" y="493"/>
                    </a:cxn>
                    <a:cxn ang="0">
                      <a:pos x="270" y="608"/>
                    </a:cxn>
                    <a:cxn ang="0">
                      <a:pos x="327" y="634"/>
                    </a:cxn>
                    <a:cxn ang="0">
                      <a:pos x="385" y="677"/>
                    </a:cxn>
                    <a:cxn ang="0">
                      <a:pos x="465" y="738"/>
                    </a:cxn>
                    <a:cxn ang="0">
                      <a:pos x="468" y="806"/>
                    </a:cxn>
                    <a:cxn ang="0">
                      <a:pos x="503" y="873"/>
                    </a:cxn>
                    <a:cxn ang="0">
                      <a:pos x="550" y="943"/>
                    </a:cxn>
                    <a:cxn ang="0">
                      <a:pos x="620" y="1190"/>
                    </a:cxn>
                  </a:cxnLst>
                  <a:rect l="0" t="0" r="r" b="b"/>
                  <a:pathLst>
                    <a:path w="804" h="1190">
                      <a:moveTo>
                        <a:pt x="620" y="1190"/>
                      </a:moveTo>
                      <a:lnTo>
                        <a:pt x="634" y="1190"/>
                      </a:lnTo>
                      <a:lnTo>
                        <a:pt x="618" y="1172"/>
                      </a:lnTo>
                      <a:lnTo>
                        <a:pt x="596" y="1162"/>
                      </a:lnTo>
                      <a:lnTo>
                        <a:pt x="599" y="1147"/>
                      </a:lnTo>
                      <a:lnTo>
                        <a:pt x="618" y="1132"/>
                      </a:lnTo>
                      <a:lnTo>
                        <a:pt x="622" y="1120"/>
                      </a:lnTo>
                      <a:lnTo>
                        <a:pt x="596" y="1109"/>
                      </a:lnTo>
                      <a:lnTo>
                        <a:pt x="596" y="1057"/>
                      </a:lnTo>
                      <a:lnTo>
                        <a:pt x="632" y="1023"/>
                      </a:lnTo>
                      <a:lnTo>
                        <a:pt x="644" y="1021"/>
                      </a:lnTo>
                      <a:lnTo>
                        <a:pt x="628" y="1002"/>
                      </a:lnTo>
                      <a:lnTo>
                        <a:pt x="669" y="998"/>
                      </a:lnTo>
                      <a:lnTo>
                        <a:pt x="728" y="953"/>
                      </a:lnTo>
                      <a:lnTo>
                        <a:pt x="728" y="918"/>
                      </a:lnTo>
                      <a:lnTo>
                        <a:pt x="765" y="917"/>
                      </a:lnTo>
                      <a:lnTo>
                        <a:pt x="763" y="849"/>
                      </a:lnTo>
                      <a:lnTo>
                        <a:pt x="783" y="840"/>
                      </a:lnTo>
                      <a:lnTo>
                        <a:pt x="804" y="818"/>
                      </a:lnTo>
                      <a:lnTo>
                        <a:pt x="804" y="792"/>
                      </a:lnTo>
                      <a:lnTo>
                        <a:pt x="738" y="789"/>
                      </a:lnTo>
                      <a:lnTo>
                        <a:pt x="685" y="739"/>
                      </a:lnTo>
                      <a:lnTo>
                        <a:pt x="657" y="728"/>
                      </a:lnTo>
                      <a:lnTo>
                        <a:pt x="637" y="728"/>
                      </a:lnTo>
                      <a:lnTo>
                        <a:pt x="608" y="702"/>
                      </a:lnTo>
                      <a:lnTo>
                        <a:pt x="599" y="703"/>
                      </a:lnTo>
                      <a:lnTo>
                        <a:pt x="581" y="687"/>
                      </a:lnTo>
                      <a:lnTo>
                        <a:pt x="538" y="685"/>
                      </a:lnTo>
                      <a:lnTo>
                        <a:pt x="538" y="664"/>
                      </a:lnTo>
                      <a:lnTo>
                        <a:pt x="509" y="661"/>
                      </a:lnTo>
                      <a:lnTo>
                        <a:pt x="491" y="669"/>
                      </a:lnTo>
                      <a:lnTo>
                        <a:pt x="479" y="685"/>
                      </a:lnTo>
                      <a:lnTo>
                        <a:pt x="454" y="683"/>
                      </a:lnTo>
                      <a:lnTo>
                        <a:pt x="426" y="683"/>
                      </a:lnTo>
                      <a:lnTo>
                        <a:pt x="417" y="687"/>
                      </a:lnTo>
                      <a:lnTo>
                        <a:pt x="407" y="677"/>
                      </a:lnTo>
                      <a:lnTo>
                        <a:pt x="405" y="635"/>
                      </a:lnTo>
                      <a:lnTo>
                        <a:pt x="387" y="634"/>
                      </a:lnTo>
                      <a:lnTo>
                        <a:pt x="385" y="623"/>
                      </a:lnTo>
                      <a:lnTo>
                        <a:pt x="407" y="606"/>
                      </a:lnTo>
                      <a:lnTo>
                        <a:pt x="407" y="589"/>
                      </a:lnTo>
                      <a:lnTo>
                        <a:pt x="381" y="587"/>
                      </a:lnTo>
                      <a:lnTo>
                        <a:pt x="358" y="606"/>
                      </a:lnTo>
                      <a:lnTo>
                        <a:pt x="319" y="606"/>
                      </a:lnTo>
                      <a:lnTo>
                        <a:pt x="295" y="587"/>
                      </a:lnTo>
                      <a:lnTo>
                        <a:pt x="293" y="544"/>
                      </a:lnTo>
                      <a:lnTo>
                        <a:pt x="327" y="544"/>
                      </a:lnTo>
                      <a:lnTo>
                        <a:pt x="329" y="517"/>
                      </a:lnTo>
                      <a:lnTo>
                        <a:pt x="448" y="515"/>
                      </a:lnTo>
                      <a:lnTo>
                        <a:pt x="452" y="554"/>
                      </a:lnTo>
                      <a:lnTo>
                        <a:pt x="465" y="553"/>
                      </a:lnTo>
                      <a:lnTo>
                        <a:pt x="465" y="497"/>
                      </a:lnTo>
                      <a:lnTo>
                        <a:pt x="552" y="425"/>
                      </a:lnTo>
                      <a:lnTo>
                        <a:pt x="554" y="407"/>
                      </a:lnTo>
                      <a:lnTo>
                        <a:pt x="608" y="405"/>
                      </a:lnTo>
                      <a:lnTo>
                        <a:pt x="613" y="413"/>
                      </a:lnTo>
                      <a:lnTo>
                        <a:pt x="637" y="389"/>
                      </a:lnTo>
                      <a:lnTo>
                        <a:pt x="636" y="374"/>
                      </a:lnTo>
                      <a:lnTo>
                        <a:pt x="591" y="376"/>
                      </a:lnTo>
                      <a:lnTo>
                        <a:pt x="591" y="366"/>
                      </a:lnTo>
                      <a:lnTo>
                        <a:pt x="613" y="353"/>
                      </a:lnTo>
                      <a:lnTo>
                        <a:pt x="625" y="341"/>
                      </a:lnTo>
                      <a:lnTo>
                        <a:pt x="698" y="343"/>
                      </a:lnTo>
                      <a:lnTo>
                        <a:pt x="698" y="321"/>
                      </a:lnTo>
                      <a:lnTo>
                        <a:pt x="679" y="304"/>
                      </a:lnTo>
                      <a:lnTo>
                        <a:pt x="677" y="259"/>
                      </a:lnTo>
                      <a:lnTo>
                        <a:pt x="622" y="259"/>
                      </a:lnTo>
                      <a:lnTo>
                        <a:pt x="591" y="233"/>
                      </a:lnTo>
                      <a:lnTo>
                        <a:pt x="565" y="258"/>
                      </a:lnTo>
                      <a:lnTo>
                        <a:pt x="562" y="290"/>
                      </a:lnTo>
                      <a:lnTo>
                        <a:pt x="509" y="292"/>
                      </a:lnTo>
                      <a:lnTo>
                        <a:pt x="491" y="276"/>
                      </a:lnTo>
                      <a:lnTo>
                        <a:pt x="462" y="278"/>
                      </a:lnTo>
                      <a:lnTo>
                        <a:pt x="460" y="233"/>
                      </a:lnTo>
                      <a:lnTo>
                        <a:pt x="491" y="203"/>
                      </a:lnTo>
                      <a:lnTo>
                        <a:pt x="532" y="201"/>
                      </a:lnTo>
                      <a:lnTo>
                        <a:pt x="544" y="196"/>
                      </a:lnTo>
                      <a:lnTo>
                        <a:pt x="585" y="162"/>
                      </a:lnTo>
                      <a:lnTo>
                        <a:pt x="585" y="141"/>
                      </a:lnTo>
                      <a:lnTo>
                        <a:pt x="546" y="139"/>
                      </a:lnTo>
                      <a:lnTo>
                        <a:pt x="544" y="110"/>
                      </a:lnTo>
                      <a:lnTo>
                        <a:pt x="523" y="110"/>
                      </a:lnTo>
                      <a:lnTo>
                        <a:pt x="526" y="149"/>
                      </a:lnTo>
                      <a:lnTo>
                        <a:pt x="511" y="159"/>
                      </a:lnTo>
                      <a:lnTo>
                        <a:pt x="426" y="162"/>
                      </a:lnTo>
                      <a:lnTo>
                        <a:pt x="334" y="83"/>
                      </a:lnTo>
                      <a:lnTo>
                        <a:pt x="334" y="65"/>
                      </a:lnTo>
                      <a:lnTo>
                        <a:pt x="272" y="61"/>
                      </a:lnTo>
                      <a:lnTo>
                        <a:pt x="250" y="75"/>
                      </a:lnTo>
                      <a:lnTo>
                        <a:pt x="184" y="16"/>
                      </a:lnTo>
                      <a:lnTo>
                        <a:pt x="172" y="15"/>
                      </a:lnTo>
                      <a:lnTo>
                        <a:pt x="158" y="0"/>
                      </a:lnTo>
                      <a:lnTo>
                        <a:pt x="136" y="0"/>
                      </a:lnTo>
                      <a:lnTo>
                        <a:pt x="117" y="15"/>
                      </a:lnTo>
                      <a:lnTo>
                        <a:pt x="63" y="16"/>
                      </a:lnTo>
                      <a:lnTo>
                        <a:pt x="63" y="51"/>
                      </a:lnTo>
                      <a:lnTo>
                        <a:pt x="8" y="98"/>
                      </a:lnTo>
                      <a:lnTo>
                        <a:pt x="8" y="141"/>
                      </a:lnTo>
                      <a:lnTo>
                        <a:pt x="27" y="159"/>
                      </a:lnTo>
                      <a:lnTo>
                        <a:pt x="0" y="186"/>
                      </a:lnTo>
                      <a:lnTo>
                        <a:pt x="8" y="191"/>
                      </a:lnTo>
                      <a:lnTo>
                        <a:pt x="53" y="153"/>
                      </a:lnTo>
                      <a:lnTo>
                        <a:pt x="127" y="151"/>
                      </a:lnTo>
                      <a:lnTo>
                        <a:pt x="131" y="170"/>
                      </a:lnTo>
                      <a:lnTo>
                        <a:pt x="170" y="170"/>
                      </a:lnTo>
                      <a:lnTo>
                        <a:pt x="170" y="232"/>
                      </a:lnTo>
                      <a:lnTo>
                        <a:pt x="194" y="253"/>
                      </a:lnTo>
                      <a:lnTo>
                        <a:pt x="192" y="339"/>
                      </a:lnTo>
                      <a:lnTo>
                        <a:pt x="158" y="368"/>
                      </a:lnTo>
                      <a:lnTo>
                        <a:pt x="162" y="439"/>
                      </a:lnTo>
                      <a:lnTo>
                        <a:pt x="176" y="454"/>
                      </a:lnTo>
                      <a:lnTo>
                        <a:pt x="176" y="517"/>
                      </a:lnTo>
                      <a:lnTo>
                        <a:pt x="197" y="534"/>
                      </a:lnTo>
                      <a:lnTo>
                        <a:pt x="199" y="493"/>
                      </a:lnTo>
                      <a:lnTo>
                        <a:pt x="223" y="512"/>
                      </a:lnTo>
                      <a:lnTo>
                        <a:pt x="225" y="563"/>
                      </a:lnTo>
                      <a:lnTo>
                        <a:pt x="270" y="608"/>
                      </a:lnTo>
                      <a:lnTo>
                        <a:pt x="278" y="606"/>
                      </a:lnTo>
                      <a:lnTo>
                        <a:pt x="303" y="631"/>
                      </a:lnTo>
                      <a:lnTo>
                        <a:pt x="327" y="634"/>
                      </a:lnTo>
                      <a:lnTo>
                        <a:pt x="337" y="640"/>
                      </a:lnTo>
                      <a:lnTo>
                        <a:pt x="383" y="645"/>
                      </a:lnTo>
                      <a:lnTo>
                        <a:pt x="385" y="677"/>
                      </a:lnTo>
                      <a:lnTo>
                        <a:pt x="407" y="691"/>
                      </a:lnTo>
                      <a:lnTo>
                        <a:pt x="463" y="697"/>
                      </a:lnTo>
                      <a:lnTo>
                        <a:pt x="465" y="738"/>
                      </a:lnTo>
                      <a:lnTo>
                        <a:pt x="450" y="746"/>
                      </a:lnTo>
                      <a:lnTo>
                        <a:pt x="424" y="769"/>
                      </a:lnTo>
                      <a:lnTo>
                        <a:pt x="468" y="806"/>
                      </a:lnTo>
                      <a:lnTo>
                        <a:pt x="482" y="808"/>
                      </a:lnTo>
                      <a:lnTo>
                        <a:pt x="479" y="855"/>
                      </a:lnTo>
                      <a:lnTo>
                        <a:pt x="503" y="873"/>
                      </a:lnTo>
                      <a:lnTo>
                        <a:pt x="524" y="890"/>
                      </a:lnTo>
                      <a:lnTo>
                        <a:pt x="526" y="922"/>
                      </a:lnTo>
                      <a:lnTo>
                        <a:pt x="550" y="943"/>
                      </a:lnTo>
                      <a:lnTo>
                        <a:pt x="552" y="1135"/>
                      </a:lnTo>
                      <a:lnTo>
                        <a:pt x="587" y="1166"/>
                      </a:lnTo>
                      <a:lnTo>
                        <a:pt x="620" y="119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10"/>
                <p:cNvSpPr>
                  <a:spLocks/>
                </p:cNvSpPr>
                <p:nvPr userDrawn="1"/>
              </p:nvSpPr>
              <p:spPr bwMode="auto">
                <a:xfrm>
                  <a:off x="7072313" y="3178176"/>
                  <a:ext cx="2179638" cy="1611313"/>
                </a:xfrm>
                <a:custGeom>
                  <a:avLst/>
                  <a:gdLst/>
                  <a:ahLst/>
                  <a:cxnLst>
                    <a:cxn ang="0">
                      <a:pos x="1125" y="471"/>
                    </a:cxn>
                    <a:cxn ang="0">
                      <a:pos x="1145" y="382"/>
                    </a:cxn>
                    <a:cxn ang="0">
                      <a:pos x="1111" y="261"/>
                    </a:cxn>
                    <a:cxn ang="0">
                      <a:pos x="1191" y="174"/>
                    </a:cxn>
                    <a:cxn ang="0">
                      <a:pos x="1237" y="107"/>
                    </a:cxn>
                    <a:cxn ang="0">
                      <a:pos x="1237" y="220"/>
                    </a:cxn>
                    <a:cxn ang="0">
                      <a:pos x="1266" y="202"/>
                    </a:cxn>
                    <a:cxn ang="0">
                      <a:pos x="1322" y="81"/>
                    </a:cxn>
                    <a:cxn ang="0">
                      <a:pos x="1291" y="47"/>
                    </a:cxn>
                    <a:cxn ang="0">
                      <a:pos x="1341" y="41"/>
                    </a:cxn>
                    <a:cxn ang="0">
                      <a:pos x="1344" y="0"/>
                    </a:cxn>
                    <a:cxn ang="0">
                      <a:pos x="1213" y="35"/>
                    </a:cxn>
                    <a:cxn ang="0">
                      <a:pos x="1109" y="14"/>
                    </a:cxn>
                    <a:cxn ang="0">
                      <a:pos x="910" y="65"/>
                    </a:cxn>
                    <a:cxn ang="0">
                      <a:pos x="864" y="49"/>
                    </a:cxn>
                    <a:cxn ang="0">
                      <a:pos x="733" y="81"/>
                    </a:cxn>
                    <a:cxn ang="0">
                      <a:pos x="749" y="41"/>
                    </a:cxn>
                    <a:cxn ang="0">
                      <a:pos x="632" y="108"/>
                    </a:cxn>
                    <a:cxn ang="0">
                      <a:pos x="566" y="172"/>
                    </a:cxn>
                    <a:cxn ang="0">
                      <a:pos x="455" y="204"/>
                    </a:cxn>
                    <a:cxn ang="0">
                      <a:pos x="375" y="252"/>
                    </a:cxn>
                    <a:cxn ang="0">
                      <a:pos x="377" y="204"/>
                    </a:cxn>
                    <a:cxn ang="0">
                      <a:pos x="230" y="227"/>
                    </a:cxn>
                    <a:cxn ang="0">
                      <a:pos x="184" y="274"/>
                    </a:cxn>
                    <a:cxn ang="0">
                      <a:pos x="234" y="336"/>
                    </a:cxn>
                    <a:cxn ang="0">
                      <a:pos x="299" y="239"/>
                    </a:cxn>
                    <a:cxn ang="0">
                      <a:pos x="258" y="346"/>
                    </a:cxn>
                    <a:cxn ang="0">
                      <a:pos x="219" y="348"/>
                    </a:cxn>
                    <a:cxn ang="0">
                      <a:pos x="119" y="404"/>
                    </a:cxn>
                    <a:cxn ang="0">
                      <a:pos x="82" y="450"/>
                    </a:cxn>
                    <a:cxn ang="0">
                      <a:pos x="138" y="489"/>
                    </a:cxn>
                    <a:cxn ang="0">
                      <a:pos x="217" y="474"/>
                    </a:cxn>
                    <a:cxn ang="0">
                      <a:pos x="261" y="491"/>
                    </a:cxn>
                    <a:cxn ang="0">
                      <a:pos x="227" y="442"/>
                    </a:cxn>
                    <a:cxn ang="0">
                      <a:pos x="346" y="458"/>
                    </a:cxn>
                    <a:cxn ang="0">
                      <a:pos x="432" y="438"/>
                    </a:cxn>
                    <a:cxn ang="0">
                      <a:pos x="356" y="481"/>
                    </a:cxn>
                    <a:cxn ang="0">
                      <a:pos x="432" y="522"/>
                    </a:cxn>
                    <a:cxn ang="0">
                      <a:pos x="299" y="534"/>
                    </a:cxn>
                    <a:cxn ang="0">
                      <a:pos x="82" y="520"/>
                    </a:cxn>
                    <a:cxn ang="0">
                      <a:pos x="21" y="597"/>
                    </a:cxn>
                    <a:cxn ang="0">
                      <a:pos x="109" y="739"/>
                    </a:cxn>
                    <a:cxn ang="0">
                      <a:pos x="217" y="756"/>
                    </a:cxn>
                    <a:cxn ang="0">
                      <a:pos x="276" y="998"/>
                    </a:cxn>
                    <a:cxn ang="0">
                      <a:pos x="379" y="974"/>
                    </a:cxn>
                    <a:cxn ang="0">
                      <a:pos x="426" y="904"/>
                    </a:cxn>
                    <a:cxn ang="0">
                      <a:pos x="446" y="828"/>
                    </a:cxn>
                    <a:cxn ang="0">
                      <a:pos x="477" y="638"/>
                    </a:cxn>
                    <a:cxn ang="0">
                      <a:pos x="423" y="563"/>
                    </a:cxn>
                    <a:cxn ang="0">
                      <a:pos x="571" y="657"/>
                    </a:cxn>
                    <a:cxn ang="0">
                      <a:pos x="563" y="587"/>
                    </a:cxn>
                    <a:cxn ang="0">
                      <a:pos x="554" y="539"/>
                    </a:cxn>
                    <a:cxn ang="0">
                      <a:pos x="722" y="652"/>
                    </a:cxn>
                    <a:cxn ang="0">
                      <a:pos x="841" y="601"/>
                    </a:cxn>
                    <a:cxn ang="0">
                      <a:pos x="941" y="703"/>
                    </a:cxn>
                    <a:cxn ang="0">
                      <a:pos x="998" y="730"/>
                    </a:cxn>
                    <a:cxn ang="0">
                      <a:pos x="995" y="695"/>
                    </a:cxn>
                    <a:cxn ang="0">
                      <a:pos x="1027" y="650"/>
                    </a:cxn>
                    <a:cxn ang="0">
                      <a:pos x="980" y="602"/>
                    </a:cxn>
                    <a:cxn ang="0">
                      <a:pos x="1099" y="495"/>
                    </a:cxn>
                    <a:cxn ang="0">
                      <a:pos x="1062" y="444"/>
                    </a:cxn>
                    <a:cxn ang="0">
                      <a:pos x="1029" y="423"/>
                    </a:cxn>
                  </a:cxnLst>
                  <a:rect l="0" t="0" r="r" b="b"/>
                  <a:pathLst>
                    <a:path w="1373" h="1015">
                      <a:moveTo>
                        <a:pt x="1066" y="397"/>
                      </a:moveTo>
                      <a:lnTo>
                        <a:pt x="1125" y="450"/>
                      </a:lnTo>
                      <a:lnTo>
                        <a:pt x="1113" y="466"/>
                      </a:lnTo>
                      <a:lnTo>
                        <a:pt x="1125" y="471"/>
                      </a:lnTo>
                      <a:lnTo>
                        <a:pt x="1147" y="450"/>
                      </a:lnTo>
                      <a:lnTo>
                        <a:pt x="1119" y="425"/>
                      </a:lnTo>
                      <a:lnTo>
                        <a:pt x="1117" y="384"/>
                      </a:lnTo>
                      <a:lnTo>
                        <a:pt x="1145" y="382"/>
                      </a:lnTo>
                      <a:lnTo>
                        <a:pt x="1147" y="348"/>
                      </a:lnTo>
                      <a:lnTo>
                        <a:pt x="1129" y="334"/>
                      </a:lnTo>
                      <a:lnTo>
                        <a:pt x="1129" y="276"/>
                      </a:lnTo>
                      <a:lnTo>
                        <a:pt x="1111" y="261"/>
                      </a:lnTo>
                      <a:lnTo>
                        <a:pt x="1111" y="201"/>
                      </a:lnTo>
                      <a:lnTo>
                        <a:pt x="1145" y="180"/>
                      </a:lnTo>
                      <a:lnTo>
                        <a:pt x="1168" y="189"/>
                      </a:lnTo>
                      <a:lnTo>
                        <a:pt x="1191" y="174"/>
                      </a:lnTo>
                      <a:lnTo>
                        <a:pt x="1189" y="151"/>
                      </a:lnTo>
                      <a:lnTo>
                        <a:pt x="1205" y="148"/>
                      </a:lnTo>
                      <a:lnTo>
                        <a:pt x="1209" y="108"/>
                      </a:lnTo>
                      <a:lnTo>
                        <a:pt x="1237" y="107"/>
                      </a:lnTo>
                      <a:lnTo>
                        <a:pt x="1237" y="168"/>
                      </a:lnTo>
                      <a:lnTo>
                        <a:pt x="1223" y="172"/>
                      </a:lnTo>
                      <a:lnTo>
                        <a:pt x="1221" y="202"/>
                      </a:lnTo>
                      <a:lnTo>
                        <a:pt x="1237" y="220"/>
                      </a:lnTo>
                      <a:lnTo>
                        <a:pt x="1250" y="220"/>
                      </a:lnTo>
                      <a:lnTo>
                        <a:pt x="1250" y="247"/>
                      </a:lnTo>
                      <a:lnTo>
                        <a:pt x="1266" y="256"/>
                      </a:lnTo>
                      <a:lnTo>
                        <a:pt x="1266" y="202"/>
                      </a:lnTo>
                      <a:lnTo>
                        <a:pt x="1250" y="190"/>
                      </a:lnTo>
                      <a:lnTo>
                        <a:pt x="1249" y="141"/>
                      </a:lnTo>
                      <a:lnTo>
                        <a:pt x="1266" y="127"/>
                      </a:lnTo>
                      <a:lnTo>
                        <a:pt x="1322" y="81"/>
                      </a:lnTo>
                      <a:lnTo>
                        <a:pt x="1295" y="78"/>
                      </a:lnTo>
                      <a:lnTo>
                        <a:pt x="1291" y="66"/>
                      </a:lnTo>
                      <a:lnTo>
                        <a:pt x="1305" y="59"/>
                      </a:lnTo>
                      <a:lnTo>
                        <a:pt x="1291" y="47"/>
                      </a:lnTo>
                      <a:lnTo>
                        <a:pt x="1295" y="39"/>
                      </a:lnTo>
                      <a:lnTo>
                        <a:pt x="1307" y="25"/>
                      </a:lnTo>
                      <a:lnTo>
                        <a:pt x="1322" y="23"/>
                      </a:lnTo>
                      <a:lnTo>
                        <a:pt x="1341" y="41"/>
                      </a:lnTo>
                      <a:lnTo>
                        <a:pt x="1352" y="34"/>
                      </a:lnTo>
                      <a:lnTo>
                        <a:pt x="1360" y="37"/>
                      </a:lnTo>
                      <a:lnTo>
                        <a:pt x="1373" y="23"/>
                      </a:lnTo>
                      <a:lnTo>
                        <a:pt x="1344" y="0"/>
                      </a:lnTo>
                      <a:lnTo>
                        <a:pt x="1215" y="0"/>
                      </a:lnTo>
                      <a:lnTo>
                        <a:pt x="1205" y="13"/>
                      </a:lnTo>
                      <a:lnTo>
                        <a:pt x="1217" y="28"/>
                      </a:lnTo>
                      <a:lnTo>
                        <a:pt x="1213" y="35"/>
                      </a:lnTo>
                      <a:lnTo>
                        <a:pt x="1147" y="37"/>
                      </a:lnTo>
                      <a:lnTo>
                        <a:pt x="1129" y="22"/>
                      </a:lnTo>
                      <a:lnTo>
                        <a:pt x="1119" y="22"/>
                      </a:lnTo>
                      <a:lnTo>
                        <a:pt x="1109" y="14"/>
                      </a:lnTo>
                      <a:lnTo>
                        <a:pt x="1096" y="30"/>
                      </a:lnTo>
                      <a:lnTo>
                        <a:pt x="995" y="32"/>
                      </a:lnTo>
                      <a:lnTo>
                        <a:pt x="956" y="67"/>
                      </a:lnTo>
                      <a:lnTo>
                        <a:pt x="910" y="65"/>
                      </a:lnTo>
                      <a:lnTo>
                        <a:pt x="908" y="44"/>
                      </a:lnTo>
                      <a:lnTo>
                        <a:pt x="882" y="42"/>
                      </a:lnTo>
                      <a:lnTo>
                        <a:pt x="874" y="51"/>
                      </a:lnTo>
                      <a:lnTo>
                        <a:pt x="864" y="49"/>
                      </a:lnTo>
                      <a:lnTo>
                        <a:pt x="862" y="55"/>
                      </a:lnTo>
                      <a:lnTo>
                        <a:pt x="818" y="55"/>
                      </a:lnTo>
                      <a:lnTo>
                        <a:pt x="765" y="104"/>
                      </a:lnTo>
                      <a:lnTo>
                        <a:pt x="733" y="81"/>
                      </a:lnTo>
                      <a:lnTo>
                        <a:pt x="751" y="66"/>
                      </a:lnTo>
                      <a:lnTo>
                        <a:pt x="759" y="66"/>
                      </a:lnTo>
                      <a:lnTo>
                        <a:pt x="784" y="41"/>
                      </a:lnTo>
                      <a:lnTo>
                        <a:pt x="749" y="41"/>
                      </a:lnTo>
                      <a:lnTo>
                        <a:pt x="729" y="30"/>
                      </a:lnTo>
                      <a:lnTo>
                        <a:pt x="665" y="86"/>
                      </a:lnTo>
                      <a:lnTo>
                        <a:pt x="655" y="83"/>
                      </a:lnTo>
                      <a:lnTo>
                        <a:pt x="632" y="108"/>
                      </a:lnTo>
                      <a:lnTo>
                        <a:pt x="630" y="143"/>
                      </a:lnTo>
                      <a:lnTo>
                        <a:pt x="569" y="145"/>
                      </a:lnTo>
                      <a:lnTo>
                        <a:pt x="554" y="160"/>
                      </a:lnTo>
                      <a:lnTo>
                        <a:pt x="566" y="172"/>
                      </a:lnTo>
                      <a:lnTo>
                        <a:pt x="563" y="178"/>
                      </a:lnTo>
                      <a:lnTo>
                        <a:pt x="528" y="180"/>
                      </a:lnTo>
                      <a:lnTo>
                        <a:pt x="501" y="199"/>
                      </a:lnTo>
                      <a:lnTo>
                        <a:pt x="455" y="204"/>
                      </a:lnTo>
                      <a:lnTo>
                        <a:pt x="452" y="227"/>
                      </a:lnTo>
                      <a:lnTo>
                        <a:pt x="421" y="227"/>
                      </a:lnTo>
                      <a:lnTo>
                        <a:pt x="389" y="254"/>
                      </a:lnTo>
                      <a:lnTo>
                        <a:pt x="375" y="252"/>
                      </a:lnTo>
                      <a:lnTo>
                        <a:pt x="348" y="229"/>
                      </a:lnTo>
                      <a:lnTo>
                        <a:pt x="372" y="225"/>
                      </a:lnTo>
                      <a:lnTo>
                        <a:pt x="385" y="215"/>
                      </a:lnTo>
                      <a:lnTo>
                        <a:pt x="377" y="204"/>
                      </a:lnTo>
                      <a:lnTo>
                        <a:pt x="342" y="208"/>
                      </a:lnTo>
                      <a:lnTo>
                        <a:pt x="326" y="190"/>
                      </a:lnTo>
                      <a:lnTo>
                        <a:pt x="270" y="190"/>
                      </a:lnTo>
                      <a:lnTo>
                        <a:pt x="230" y="227"/>
                      </a:lnTo>
                      <a:lnTo>
                        <a:pt x="229" y="230"/>
                      </a:lnTo>
                      <a:lnTo>
                        <a:pt x="203" y="252"/>
                      </a:lnTo>
                      <a:lnTo>
                        <a:pt x="203" y="272"/>
                      </a:lnTo>
                      <a:lnTo>
                        <a:pt x="184" y="274"/>
                      </a:lnTo>
                      <a:lnTo>
                        <a:pt x="179" y="313"/>
                      </a:lnTo>
                      <a:lnTo>
                        <a:pt x="207" y="317"/>
                      </a:lnTo>
                      <a:lnTo>
                        <a:pt x="217" y="319"/>
                      </a:lnTo>
                      <a:lnTo>
                        <a:pt x="234" y="336"/>
                      </a:lnTo>
                      <a:lnTo>
                        <a:pt x="250" y="323"/>
                      </a:lnTo>
                      <a:lnTo>
                        <a:pt x="248" y="271"/>
                      </a:lnTo>
                      <a:lnTo>
                        <a:pt x="291" y="239"/>
                      </a:lnTo>
                      <a:lnTo>
                        <a:pt x="299" y="239"/>
                      </a:lnTo>
                      <a:lnTo>
                        <a:pt x="317" y="251"/>
                      </a:lnTo>
                      <a:lnTo>
                        <a:pt x="293" y="272"/>
                      </a:lnTo>
                      <a:lnTo>
                        <a:pt x="293" y="346"/>
                      </a:lnTo>
                      <a:lnTo>
                        <a:pt x="258" y="346"/>
                      </a:lnTo>
                      <a:lnTo>
                        <a:pt x="237" y="370"/>
                      </a:lnTo>
                      <a:lnTo>
                        <a:pt x="226" y="370"/>
                      </a:lnTo>
                      <a:lnTo>
                        <a:pt x="223" y="348"/>
                      </a:lnTo>
                      <a:lnTo>
                        <a:pt x="219" y="348"/>
                      </a:lnTo>
                      <a:lnTo>
                        <a:pt x="216" y="371"/>
                      </a:lnTo>
                      <a:lnTo>
                        <a:pt x="186" y="372"/>
                      </a:lnTo>
                      <a:lnTo>
                        <a:pt x="152" y="401"/>
                      </a:lnTo>
                      <a:lnTo>
                        <a:pt x="119" y="404"/>
                      </a:lnTo>
                      <a:lnTo>
                        <a:pt x="135" y="417"/>
                      </a:lnTo>
                      <a:lnTo>
                        <a:pt x="128" y="430"/>
                      </a:lnTo>
                      <a:lnTo>
                        <a:pt x="133" y="448"/>
                      </a:lnTo>
                      <a:lnTo>
                        <a:pt x="82" y="450"/>
                      </a:lnTo>
                      <a:lnTo>
                        <a:pt x="77" y="483"/>
                      </a:lnTo>
                      <a:lnTo>
                        <a:pt x="92" y="493"/>
                      </a:lnTo>
                      <a:lnTo>
                        <a:pt x="107" y="495"/>
                      </a:lnTo>
                      <a:lnTo>
                        <a:pt x="138" y="489"/>
                      </a:lnTo>
                      <a:lnTo>
                        <a:pt x="137" y="474"/>
                      </a:lnTo>
                      <a:lnTo>
                        <a:pt x="164" y="452"/>
                      </a:lnTo>
                      <a:lnTo>
                        <a:pt x="201" y="452"/>
                      </a:lnTo>
                      <a:lnTo>
                        <a:pt x="217" y="474"/>
                      </a:lnTo>
                      <a:lnTo>
                        <a:pt x="237" y="474"/>
                      </a:lnTo>
                      <a:lnTo>
                        <a:pt x="250" y="488"/>
                      </a:lnTo>
                      <a:lnTo>
                        <a:pt x="246" y="501"/>
                      </a:lnTo>
                      <a:lnTo>
                        <a:pt x="261" y="491"/>
                      </a:lnTo>
                      <a:lnTo>
                        <a:pt x="259" y="480"/>
                      </a:lnTo>
                      <a:lnTo>
                        <a:pt x="269" y="481"/>
                      </a:lnTo>
                      <a:lnTo>
                        <a:pt x="239" y="454"/>
                      </a:lnTo>
                      <a:lnTo>
                        <a:pt x="227" y="442"/>
                      </a:lnTo>
                      <a:lnTo>
                        <a:pt x="230" y="430"/>
                      </a:lnTo>
                      <a:lnTo>
                        <a:pt x="240" y="430"/>
                      </a:lnTo>
                      <a:lnTo>
                        <a:pt x="309" y="486"/>
                      </a:lnTo>
                      <a:lnTo>
                        <a:pt x="346" y="458"/>
                      </a:lnTo>
                      <a:lnTo>
                        <a:pt x="344" y="444"/>
                      </a:lnTo>
                      <a:lnTo>
                        <a:pt x="382" y="411"/>
                      </a:lnTo>
                      <a:lnTo>
                        <a:pt x="387" y="437"/>
                      </a:lnTo>
                      <a:lnTo>
                        <a:pt x="432" y="438"/>
                      </a:lnTo>
                      <a:lnTo>
                        <a:pt x="453" y="457"/>
                      </a:lnTo>
                      <a:lnTo>
                        <a:pt x="453" y="466"/>
                      </a:lnTo>
                      <a:lnTo>
                        <a:pt x="372" y="469"/>
                      </a:lnTo>
                      <a:lnTo>
                        <a:pt x="356" y="481"/>
                      </a:lnTo>
                      <a:lnTo>
                        <a:pt x="370" y="498"/>
                      </a:lnTo>
                      <a:lnTo>
                        <a:pt x="421" y="497"/>
                      </a:lnTo>
                      <a:lnTo>
                        <a:pt x="442" y="517"/>
                      </a:lnTo>
                      <a:lnTo>
                        <a:pt x="432" y="522"/>
                      </a:lnTo>
                      <a:lnTo>
                        <a:pt x="411" y="546"/>
                      </a:lnTo>
                      <a:lnTo>
                        <a:pt x="346" y="544"/>
                      </a:lnTo>
                      <a:lnTo>
                        <a:pt x="338" y="534"/>
                      </a:lnTo>
                      <a:lnTo>
                        <a:pt x="299" y="534"/>
                      </a:lnTo>
                      <a:lnTo>
                        <a:pt x="293" y="544"/>
                      </a:lnTo>
                      <a:lnTo>
                        <a:pt x="240" y="546"/>
                      </a:lnTo>
                      <a:lnTo>
                        <a:pt x="211" y="519"/>
                      </a:lnTo>
                      <a:lnTo>
                        <a:pt x="82" y="520"/>
                      </a:lnTo>
                      <a:lnTo>
                        <a:pt x="55" y="544"/>
                      </a:lnTo>
                      <a:lnTo>
                        <a:pt x="55" y="585"/>
                      </a:lnTo>
                      <a:lnTo>
                        <a:pt x="27" y="604"/>
                      </a:lnTo>
                      <a:lnTo>
                        <a:pt x="21" y="597"/>
                      </a:lnTo>
                      <a:lnTo>
                        <a:pt x="7" y="619"/>
                      </a:lnTo>
                      <a:lnTo>
                        <a:pt x="0" y="673"/>
                      </a:lnTo>
                      <a:lnTo>
                        <a:pt x="82" y="737"/>
                      </a:lnTo>
                      <a:lnTo>
                        <a:pt x="109" y="739"/>
                      </a:lnTo>
                      <a:lnTo>
                        <a:pt x="131" y="726"/>
                      </a:lnTo>
                      <a:lnTo>
                        <a:pt x="207" y="726"/>
                      </a:lnTo>
                      <a:lnTo>
                        <a:pt x="219" y="732"/>
                      </a:lnTo>
                      <a:lnTo>
                        <a:pt x="217" y="756"/>
                      </a:lnTo>
                      <a:lnTo>
                        <a:pt x="244" y="787"/>
                      </a:lnTo>
                      <a:lnTo>
                        <a:pt x="246" y="889"/>
                      </a:lnTo>
                      <a:lnTo>
                        <a:pt x="276" y="916"/>
                      </a:lnTo>
                      <a:lnTo>
                        <a:pt x="276" y="998"/>
                      </a:lnTo>
                      <a:lnTo>
                        <a:pt x="299" y="1015"/>
                      </a:lnTo>
                      <a:lnTo>
                        <a:pt x="312" y="1005"/>
                      </a:lnTo>
                      <a:lnTo>
                        <a:pt x="344" y="1005"/>
                      </a:lnTo>
                      <a:lnTo>
                        <a:pt x="379" y="974"/>
                      </a:lnTo>
                      <a:lnTo>
                        <a:pt x="397" y="973"/>
                      </a:lnTo>
                      <a:lnTo>
                        <a:pt x="399" y="943"/>
                      </a:lnTo>
                      <a:lnTo>
                        <a:pt x="428" y="941"/>
                      </a:lnTo>
                      <a:lnTo>
                        <a:pt x="426" y="904"/>
                      </a:lnTo>
                      <a:lnTo>
                        <a:pt x="438" y="906"/>
                      </a:lnTo>
                      <a:lnTo>
                        <a:pt x="463" y="882"/>
                      </a:lnTo>
                      <a:lnTo>
                        <a:pt x="465" y="843"/>
                      </a:lnTo>
                      <a:lnTo>
                        <a:pt x="446" y="828"/>
                      </a:lnTo>
                      <a:lnTo>
                        <a:pt x="448" y="790"/>
                      </a:lnTo>
                      <a:lnTo>
                        <a:pt x="557" y="689"/>
                      </a:lnTo>
                      <a:lnTo>
                        <a:pt x="481" y="689"/>
                      </a:lnTo>
                      <a:lnTo>
                        <a:pt x="477" y="638"/>
                      </a:lnTo>
                      <a:lnTo>
                        <a:pt x="467" y="626"/>
                      </a:lnTo>
                      <a:lnTo>
                        <a:pt x="457" y="630"/>
                      </a:lnTo>
                      <a:lnTo>
                        <a:pt x="391" y="566"/>
                      </a:lnTo>
                      <a:lnTo>
                        <a:pt x="423" y="563"/>
                      </a:lnTo>
                      <a:lnTo>
                        <a:pt x="463" y="599"/>
                      </a:lnTo>
                      <a:lnTo>
                        <a:pt x="513" y="638"/>
                      </a:lnTo>
                      <a:lnTo>
                        <a:pt x="515" y="657"/>
                      </a:lnTo>
                      <a:lnTo>
                        <a:pt x="571" y="657"/>
                      </a:lnTo>
                      <a:lnTo>
                        <a:pt x="569" y="642"/>
                      </a:lnTo>
                      <a:lnTo>
                        <a:pt x="620" y="597"/>
                      </a:lnTo>
                      <a:lnTo>
                        <a:pt x="575" y="593"/>
                      </a:lnTo>
                      <a:lnTo>
                        <a:pt x="563" y="587"/>
                      </a:lnTo>
                      <a:lnTo>
                        <a:pt x="554" y="587"/>
                      </a:lnTo>
                      <a:lnTo>
                        <a:pt x="515" y="551"/>
                      </a:lnTo>
                      <a:lnTo>
                        <a:pt x="532" y="532"/>
                      </a:lnTo>
                      <a:lnTo>
                        <a:pt x="554" y="539"/>
                      </a:lnTo>
                      <a:lnTo>
                        <a:pt x="585" y="568"/>
                      </a:lnTo>
                      <a:lnTo>
                        <a:pt x="688" y="568"/>
                      </a:lnTo>
                      <a:lnTo>
                        <a:pt x="718" y="595"/>
                      </a:lnTo>
                      <a:lnTo>
                        <a:pt x="722" y="652"/>
                      </a:lnTo>
                      <a:lnTo>
                        <a:pt x="769" y="687"/>
                      </a:lnTo>
                      <a:lnTo>
                        <a:pt x="804" y="662"/>
                      </a:lnTo>
                      <a:lnTo>
                        <a:pt x="802" y="634"/>
                      </a:lnTo>
                      <a:lnTo>
                        <a:pt x="841" y="601"/>
                      </a:lnTo>
                      <a:lnTo>
                        <a:pt x="872" y="601"/>
                      </a:lnTo>
                      <a:lnTo>
                        <a:pt x="908" y="630"/>
                      </a:lnTo>
                      <a:lnTo>
                        <a:pt x="941" y="632"/>
                      </a:lnTo>
                      <a:lnTo>
                        <a:pt x="941" y="703"/>
                      </a:lnTo>
                      <a:lnTo>
                        <a:pt x="973" y="728"/>
                      </a:lnTo>
                      <a:lnTo>
                        <a:pt x="980" y="726"/>
                      </a:lnTo>
                      <a:lnTo>
                        <a:pt x="992" y="736"/>
                      </a:lnTo>
                      <a:lnTo>
                        <a:pt x="998" y="730"/>
                      </a:lnTo>
                      <a:lnTo>
                        <a:pt x="954" y="693"/>
                      </a:lnTo>
                      <a:lnTo>
                        <a:pt x="954" y="664"/>
                      </a:lnTo>
                      <a:lnTo>
                        <a:pt x="961" y="664"/>
                      </a:lnTo>
                      <a:lnTo>
                        <a:pt x="995" y="695"/>
                      </a:lnTo>
                      <a:lnTo>
                        <a:pt x="1005" y="693"/>
                      </a:lnTo>
                      <a:lnTo>
                        <a:pt x="1017" y="685"/>
                      </a:lnTo>
                      <a:lnTo>
                        <a:pt x="1029" y="685"/>
                      </a:lnTo>
                      <a:lnTo>
                        <a:pt x="1027" y="650"/>
                      </a:lnTo>
                      <a:lnTo>
                        <a:pt x="1004" y="626"/>
                      </a:lnTo>
                      <a:lnTo>
                        <a:pt x="998" y="626"/>
                      </a:lnTo>
                      <a:lnTo>
                        <a:pt x="984" y="612"/>
                      </a:lnTo>
                      <a:lnTo>
                        <a:pt x="980" y="602"/>
                      </a:lnTo>
                      <a:lnTo>
                        <a:pt x="1007" y="580"/>
                      </a:lnTo>
                      <a:lnTo>
                        <a:pt x="1053" y="579"/>
                      </a:lnTo>
                      <a:lnTo>
                        <a:pt x="1099" y="530"/>
                      </a:lnTo>
                      <a:lnTo>
                        <a:pt x="1099" y="495"/>
                      </a:lnTo>
                      <a:lnTo>
                        <a:pt x="1086" y="481"/>
                      </a:lnTo>
                      <a:lnTo>
                        <a:pt x="1058" y="460"/>
                      </a:lnTo>
                      <a:lnTo>
                        <a:pt x="1068" y="448"/>
                      </a:lnTo>
                      <a:lnTo>
                        <a:pt x="1062" y="444"/>
                      </a:lnTo>
                      <a:lnTo>
                        <a:pt x="1055" y="450"/>
                      </a:lnTo>
                      <a:lnTo>
                        <a:pt x="1037" y="435"/>
                      </a:lnTo>
                      <a:lnTo>
                        <a:pt x="1031" y="435"/>
                      </a:lnTo>
                      <a:lnTo>
                        <a:pt x="1029" y="423"/>
                      </a:lnTo>
                      <a:lnTo>
                        <a:pt x="1066" y="397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 userDrawn="1"/>
              </p:nvSpPr>
              <p:spPr bwMode="auto">
                <a:xfrm>
                  <a:off x="8747126" y="4297363"/>
                  <a:ext cx="101600" cy="130175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7" y="44"/>
                    </a:cxn>
                    <a:cxn ang="0">
                      <a:pos x="31" y="0"/>
                    </a:cxn>
                    <a:cxn ang="0">
                      <a:pos x="62" y="0"/>
                    </a:cxn>
                    <a:cxn ang="0">
                      <a:pos x="64" y="28"/>
                    </a:cxn>
                    <a:cxn ang="0">
                      <a:pos x="51" y="38"/>
                    </a:cxn>
                    <a:cxn ang="0">
                      <a:pos x="52" y="47"/>
                    </a:cxn>
                    <a:cxn ang="0">
                      <a:pos x="60" y="47"/>
                    </a:cxn>
                    <a:cxn ang="0">
                      <a:pos x="27" y="80"/>
                    </a:cxn>
                    <a:cxn ang="0">
                      <a:pos x="0" y="8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64" h="82">
                      <a:moveTo>
                        <a:pt x="0" y="45"/>
                      </a:moveTo>
                      <a:lnTo>
                        <a:pt x="27" y="44"/>
                      </a:lnTo>
                      <a:lnTo>
                        <a:pt x="31" y="0"/>
                      </a:lnTo>
                      <a:lnTo>
                        <a:pt x="62" y="0"/>
                      </a:lnTo>
                      <a:lnTo>
                        <a:pt x="64" y="28"/>
                      </a:lnTo>
                      <a:lnTo>
                        <a:pt x="51" y="38"/>
                      </a:lnTo>
                      <a:lnTo>
                        <a:pt x="52" y="47"/>
                      </a:lnTo>
                      <a:lnTo>
                        <a:pt x="60" y="47"/>
                      </a:lnTo>
                      <a:lnTo>
                        <a:pt x="27" y="80"/>
                      </a:lnTo>
                      <a:lnTo>
                        <a:pt x="0" y="82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13"/>
                <p:cNvSpPr>
                  <a:spLocks/>
                </p:cNvSpPr>
                <p:nvPr userDrawn="1"/>
              </p:nvSpPr>
              <p:spPr bwMode="auto">
                <a:xfrm>
                  <a:off x="8537576" y="4337051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63"/>
                    </a:cxn>
                    <a:cxn ang="0">
                      <a:pos x="69" y="90"/>
                    </a:cxn>
                    <a:cxn ang="0">
                      <a:pos x="111" y="92"/>
                    </a:cxn>
                    <a:cxn ang="0">
                      <a:pos x="139" y="119"/>
                    </a:cxn>
                    <a:cxn ang="0">
                      <a:pos x="134" y="130"/>
                    </a:cxn>
                    <a:cxn ang="0">
                      <a:pos x="111" y="110"/>
                    </a:cxn>
                    <a:cxn ang="0">
                      <a:pos x="69" y="109"/>
                    </a:cxn>
                    <a:cxn ang="0">
                      <a:pos x="26" y="69"/>
                    </a:cxn>
                    <a:cxn ang="0">
                      <a:pos x="24" y="48"/>
                    </a:cxn>
                    <a:cxn ang="0">
                      <a:pos x="0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130">
                      <a:moveTo>
                        <a:pt x="0" y="0"/>
                      </a:moveTo>
                      <a:lnTo>
                        <a:pt x="70" y="63"/>
                      </a:lnTo>
                      <a:lnTo>
                        <a:pt x="69" y="90"/>
                      </a:lnTo>
                      <a:lnTo>
                        <a:pt x="111" y="92"/>
                      </a:lnTo>
                      <a:lnTo>
                        <a:pt x="139" y="119"/>
                      </a:lnTo>
                      <a:lnTo>
                        <a:pt x="134" y="130"/>
                      </a:lnTo>
                      <a:lnTo>
                        <a:pt x="111" y="110"/>
                      </a:lnTo>
                      <a:lnTo>
                        <a:pt x="69" y="109"/>
                      </a:lnTo>
                      <a:lnTo>
                        <a:pt x="26" y="69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14"/>
                <p:cNvSpPr>
                  <a:spLocks/>
                </p:cNvSpPr>
                <p:nvPr userDrawn="1"/>
              </p:nvSpPr>
              <p:spPr bwMode="auto">
                <a:xfrm>
                  <a:off x="9028113" y="4403726"/>
                  <a:ext cx="198438" cy="130175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21" y="0"/>
                    </a:cxn>
                    <a:cxn ang="0">
                      <a:pos x="22" y="19"/>
                    </a:cxn>
                    <a:cxn ang="0">
                      <a:pos x="58" y="19"/>
                    </a:cxn>
                    <a:cxn ang="0">
                      <a:pos x="69" y="12"/>
                    </a:cxn>
                    <a:cxn ang="0">
                      <a:pos x="125" y="60"/>
                    </a:cxn>
                    <a:cxn ang="0">
                      <a:pos x="118" y="82"/>
                    </a:cxn>
                    <a:cxn ang="0">
                      <a:pos x="92" y="57"/>
                    </a:cxn>
                    <a:cxn ang="0">
                      <a:pos x="75" y="72"/>
                    </a:cxn>
                    <a:cxn ang="0">
                      <a:pos x="50" y="48"/>
                    </a:cxn>
                    <a:cxn ang="0">
                      <a:pos x="51" y="35"/>
                    </a:cxn>
                    <a:cxn ang="0">
                      <a:pos x="37" y="37"/>
                    </a:cxn>
                    <a:cxn ang="0">
                      <a:pos x="0" y="13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25" h="82">
                      <a:moveTo>
                        <a:pt x="2" y="2"/>
                      </a:moveTo>
                      <a:lnTo>
                        <a:pt x="21" y="0"/>
                      </a:lnTo>
                      <a:lnTo>
                        <a:pt x="22" y="19"/>
                      </a:lnTo>
                      <a:lnTo>
                        <a:pt x="58" y="19"/>
                      </a:lnTo>
                      <a:lnTo>
                        <a:pt x="69" y="12"/>
                      </a:lnTo>
                      <a:lnTo>
                        <a:pt x="125" y="60"/>
                      </a:lnTo>
                      <a:lnTo>
                        <a:pt x="118" y="82"/>
                      </a:lnTo>
                      <a:lnTo>
                        <a:pt x="92" y="57"/>
                      </a:lnTo>
                      <a:lnTo>
                        <a:pt x="75" y="72"/>
                      </a:lnTo>
                      <a:lnTo>
                        <a:pt x="50" y="48"/>
                      </a:lnTo>
                      <a:lnTo>
                        <a:pt x="51" y="35"/>
                      </a:lnTo>
                      <a:lnTo>
                        <a:pt x="37" y="37"/>
                      </a:lnTo>
                      <a:lnTo>
                        <a:pt x="0" y="13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5"/>
                <p:cNvSpPr>
                  <a:spLocks/>
                </p:cNvSpPr>
                <p:nvPr userDrawn="1"/>
              </p:nvSpPr>
              <p:spPr bwMode="auto">
                <a:xfrm>
                  <a:off x="8688388" y="4570413"/>
                  <a:ext cx="557213" cy="382588"/>
                </a:xfrm>
                <a:custGeom>
                  <a:avLst/>
                  <a:gdLst/>
                  <a:ahLst/>
                  <a:cxnLst>
                    <a:cxn ang="0">
                      <a:pos x="49" y="60"/>
                    </a:cxn>
                    <a:cxn ang="0">
                      <a:pos x="94" y="60"/>
                    </a:cxn>
                    <a:cxn ang="0">
                      <a:pos x="151" y="12"/>
                    </a:cxn>
                    <a:cxn ang="0">
                      <a:pos x="174" y="30"/>
                    </a:cxn>
                    <a:cxn ang="0">
                      <a:pos x="211" y="0"/>
                    </a:cxn>
                    <a:cxn ang="0">
                      <a:pos x="236" y="0"/>
                    </a:cxn>
                    <a:cxn ang="0">
                      <a:pos x="223" y="17"/>
                    </a:cxn>
                    <a:cxn ang="0">
                      <a:pos x="264" y="45"/>
                    </a:cxn>
                    <a:cxn ang="0">
                      <a:pos x="301" y="21"/>
                    </a:cxn>
                    <a:cxn ang="0">
                      <a:pos x="303" y="65"/>
                    </a:cxn>
                    <a:cxn ang="0">
                      <a:pos x="325" y="85"/>
                    </a:cxn>
                    <a:cxn ang="0">
                      <a:pos x="325" y="103"/>
                    </a:cxn>
                    <a:cxn ang="0">
                      <a:pos x="349" y="119"/>
                    </a:cxn>
                    <a:cxn ang="0">
                      <a:pos x="351" y="167"/>
                    </a:cxn>
                    <a:cxn ang="0">
                      <a:pos x="284" y="224"/>
                    </a:cxn>
                    <a:cxn ang="0">
                      <a:pos x="272" y="226"/>
                    </a:cxn>
                    <a:cxn ang="0">
                      <a:pos x="258" y="240"/>
                    </a:cxn>
                    <a:cxn ang="0">
                      <a:pos x="233" y="241"/>
                    </a:cxn>
                    <a:cxn ang="0">
                      <a:pos x="231" y="236"/>
                    </a:cxn>
                    <a:cxn ang="0">
                      <a:pos x="179" y="234"/>
                    </a:cxn>
                    <a:cxn ang="0">
                      <a:pos x="180" y="221"/>
                    </a:cxn>
                    <a:cxn ang="0">
                      <a:pos x="144" y="195"/>
                    </a:cxn>
                    <a:cxn ang="0">
                      <a:pos x="152" y="180"/>
                    </a:cxn>
                    <a:cxn ang="0">
                      <a:pos x="152" y="172"/>
                    </a:cxn>
                    <a:cxn ang="0">
                      <a:pos x="138" y="164"/>
                    </a:cxn>
                    <a:cxn ang="0">
                      <a:pos x="125" y="164"/>
                    </a:cxn>
                    <a:cxn ang="0">
                      <a:pos x="106" y="183"/>
                    </a:cxn>
                    <a:cxn ang="0">
                      <a:pos x="17" y="186"/>
                    </a:cxn>
                    <a:cxn ang="0">
                      <a:pos x="0" y="166"/>
                    </a:cxn>
                    <a:cxn ang="0">
                      <a:pos x="8" y="154"/>
                    </a:cxn>
                    <a:cxn ang="0">
                      <a:pos x="13" y="94"/>
                    </a:cxn>
                    <a:cxn ang="0">
                      <a:pos x="49" y="60"/>
                    </a:cxn>
                  </a:cxnLst>
                  <a:rect l="0" t="0" r="r" b="b"/>
                  <a:pathLst>
                    <a:path w="351" h="241">
                      <a:moveTo>
                        <a:pt x="49" y="60"/>
                      </a:moveTo>
                      <a:lnTo>
                        <a:pt x="94" y="60"/>
                      </a:lnTo>
                      <a:lnTo>
                        <a:pt x="151" y="12"/>
                      </a:lnTo>
                      <a:lnTo>
                        <a:pt x="174" y="30"/>
                      </a:lnTo>
                      <a:lnTo>
                        <a:pt x="211" y="0"/>
                      </a:lnTo>
                      <a:lnTo>
                        <a:pt x="236" y="0"/>
                      </a:lnTo>
                      <a:lnTo>
                        <a:pt x="223" y="17"/>
                      </a:lnTo>
                      <a:lnTo>
                        <a:pt x="264" y="45"/>
                      </a:lnTo>
                      <a:lnTo>
                        <a:pt x="301" y="21"/>
                      </a:lnTo>
                      <a:lnTo>
                        <a:pt x="303" y="65"/>
                      </a:lnTo>
                      <a:lnTo>
                        <a:pt x="325" y="85"/>
                      </a:lnTo>
                      <a:lnTo>
                        <a:pt x="325" y="103"/>
                      </a:lnTo>
                      <a:lnTo>
                        <a:pt x="349" y="119"/>
                      </a:lnTo>
                      <a:lnTo>
                        <a:pt x="351" y="167"/>
                      </a:lnTo>
                      <a:lnTo>
                        <a:pt x="284" y="224"/>
                      </a:lnTo>
                      <a:lnTo>
                        <a:pt x="272" y="226"/>
                      </a:lnTo>
                      <a:lnTo>
                        <a:pt x="258" y="240"/>
                      </a:lnTo>
                      <a:lnTo>
                        <a:pt x="233" y="241"/>
                      </a:lnTo>
                      <a:lnTo>
                        <a:pt x="231" y="236"/>
                      </a:lnTo>
                      <a:lnTo>
                        <a:pt x="179" y="234"/>
                      </a:lnTo>
                      <a:lnTo>
                        <a:pt x="180" y="221"/>
                      </a:lnTo>
                      <a:lnTo>
                        <a:pt x="144" y="195"/>
                      </a:lnTo>
                      <a:lnTo>
                        <a:pt x="152" y="180"/>
                      </a:lnTo>
                      <a:lnTo>
                        <a:pt x="152" y="172"/>
                      </a:lnTo>
                      <a:lnTo>
                        <a:pt x="138" y="164"/>
                      </a:lnTo>
                      <a:lnTo>
                        <a:pt x="125" y="164"/>
                      </a:lnTo>
                      <a:lnTo>
                        <a:pt x="106" y="183"/>
                      </a:lnTo>
                      <a:lnTo>
                        <a:pt x="17" y="186"/>
                      </a:lnTo>
                      <a:lnTo>
                        <a:pt x="0" y="166"/>
                      </a:lnTo>
                      <a:lnTo>
                        <a:pt x="8" y="154"/>
                      </a:lnTo>
                      <a:lnTo>
                        <a:pt x="13" y="94"/>
                      </a:lnTo>
                      <a:lnTo>
                        <a:pt x="49" y="6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 userDrawn="1"/>
              </p:nvSpPr>
              <p:spPr bwMode="auto">
                <a:xfrm>
                  <a:off x="8956676" y="3713163"/>
                  <a:ext cx="122238" cy="157163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3" y="99"/>
                    </a:cxn>
                    <a:cxn ang="0">
                      <a:pos x="28" y="84"/>
                    </a:cxn>
                    <a:cxn ang="0">
                      <a:pos x="31" y="96"/>
                    </a:cxn>
                    <a:cxn ang="0">
                      <a:pos x="69" y="68"/>
                    </a:cxn>
                    <a:cxn ang="0">
                      <a:pos x="70" y="40"/>
                    </a:cxn>
                    <a:cxn ang="0">
                      <a:pos x="77" y="19"/>
                    </a:cxn>
                    <a:cxn ang="0">
                      <a:pos x="67" y="0"/>
                    </a:cxn>
                    <a:cxn ang="0">
                      <a:pos x="59" y="1"/>
                    </a:cxn>
                    <a:cxn ang="0">
                      <a:pos x="55" y="37"/>
                    </a:cxn>
                    <a:cxn ang="0">
                      <a:pos x="40" y="48"/>
                    </a:cxn>
                    <a:cxn ang="0">
                      <a:pos x="32" y="68"/>
                    </a:cxn>
                    <a:cxn ang="0">
                      <a:pos x="11" y="75"/>
                    </a:cxn>
                    <a:cxn ang="0">
                      <a:pos x="1" y="87"/>
                    </a:cxn>
                  </a:cxnLst>
                  <a:rect l="0" t="0" r="r" b="b"/>
                  <a:pathLst>
                    <a:path w="77" h="99">
                      <a:moveTo>
                        <a:pt x="0" y="91"/>
                      </a:moveTo>
                      <a:lnTo>
                        <a:pt x="3" y="99"/>
                      </a:lnTo>
                      <a:lnTo>
                        <a:pt x="28" y="84"/>
                      </a:lnTo>
                      <a:lnTo>
                        <a:pt x="31" y="96"/>
                      </a:lnTo>
                      <a:lnTo>
                        <a:pt x="69" y="68"/>
                      </a:lnTo>
                      <a:lnTo>
                        <a:pt x="70" y="40"/>
                      </a:lnTo>
                      <a:lnTo>
                        <a:pt x="77" y="19"/>
                      </a:lnTo>
                      <a:lnTo>
                        <a:pt x="67" y="0"/>
                      </a:lnTo>
                      <a:lnTo>
                        <a:pt x="59" y="1"/>
                      </a:lnTo>
                      <a:lnTo>
                        <a:pt x="55" y="37"/>
                      </a:lnTo>
                      <a:lnTo>
                        <a:pt x="40" y="48"/>
                      </a:lnTo>
                      <a:lnTo>
                        <a:pt x="32" y="68"/>
                      </a:lnTo>
                      <a:lnTo>
                        <a:pt x="11" y="75"/>
                      </a:lnTo>
                      <a:lnTo>
                        <a:pt x="1" y="87"/>
                      </a:lnTo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22"/>
                <p:cNvSpPr>
                  <a:spLocks/>
                </p:cNvSpPr>
                <p:nvPr userDrawn="1"/>
              </p:nvSpPr>
              <p:spPr bwMode="auto">
                <a:xfrm>
                  <a:off x="9040813" y="3621088"/>
                  <a:ext cx="73025" cy="79375"/>
                </a:xfrm>
                <a:custGeom>
                  <a:avLst/>
                  <a:gdLst/>
                  <a:ahLst/>
                  <a:cxnLst>
                    <a:cxn ang="0">
                      <a:pos x="5" y="50"/>
                    </a:cxn>
                    <a:cxn ang="0">
                      <a:pos x="12" y="47"/>
                    </a:cxn>
                    <a:cxn ang="0">
                      <a:pos x="17" y="36"/>
                    </a:cxn>
                    <a:cxn ang="0">
                      <a:pos x="29" y="45"/>
                    </a:cxn>
                    <a:cxn ang="0">
                      <a:pos x="33" y="34"/>
                    </a:cxn>
                    <a:cxn ang="0">
                      <a:pos x="46" y="30"/>
                    </a:cxn>
                    <a:cxn ang="0">
                      <a:pos x="42" y="15"/>
                    </a:cxn>
                    <a:cxn ang="0">
                      <a:pos x="33" y="16"/>
                    </a:cxn>
                    <a:cxn ang="0">
                      <a:pos x="13" y="0"/>
                    </a:cxn>
                    <a:cxn ang="0">
                      <a:pos x="13" y="26"/>
                    </a:cxn>
                    <a:cxn ang="0">
                      <a:pos x="7" y="34"/>
                    </a:cxn>
                    <a:cxn ang="0">
                      <a:pos x="0" y="43"/>
                    </a:cxn>
                    <a:cxn ang="0">
                      <a:pos x="5" y="50"/>
                    </a:cxn>
                  </a:cxnLst>
                  <a:rect l="0" t="0" r="r" b="b"/>
                  <a:pathLst>
                    <a:path w="46" h="50">
                      <a:moveTo>
                        <a:pt x="5" y="50"/>
                      </a:moveTo>
                      <a:lnTo>
                        <a:pt x="12" y="47"/>
                      </a:lnTo>
                      <a:lnTo>
                        <a:pt x="17" y="36"/>
                      </a:lnTo>
                      <a:lnTo>
                        <a:pt x="29" y="45"/>
                      </a:lnTo>
                      <a:lnTo>
                        <a:pt x="33" y="3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3" y="16"/>
                      </a:lnTo>
                      <a:lnTo>
                        <a:pt x="13" y="0"/>
                      </a:lnTo>
                      <a:lnTo>
                        <a:pt x="13" y="26"/>
                      </a:lnTo>
                      <a:lnTo>
                        <a:pt x="7" y="34"/>
                      </a:lnTo>
                      <a:lnTo>
                        <a:pt x="0" y="43"/>
                      </a:lnTo>
                      <a:lnTo>
                        <a:pt x="5" y="5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24"/>
                <p:cNvSpPr>
                  <a:spLocks/>
                </p:cNvSpPr>
                <p:nvPr userDrawn="1"/>
              </p:nvSpPr>
              <p:spPr bwMode="auto">
                <a:xfrm>
                  <a:off x="9383713" y="4995863"/>
                  <a:ext cx="115888" cy="122238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24" y="77"/>
                    </a:cxn>
                    <a:cxn ang="0">
                      <a:pos x="31" y="70"/>
                    </a:cxn>
                    <a:cxn ang="0">
                      <a:pos x="48" y="41"/>
                    </a:cxn>
                    <a:cxn ang="0">
                      <a:pos x="61" y="41"/>
                    </a:cxn>
                    <a:cxn ang="0">
                      <a:pos x="61" y="34"/>
                    </a:cxn>
                    <a:cxn ang="0">
                      <a:pos x="73" y="20"/>
                    </a:cxn>
                    <a:cxn ang="0">
                      <a:pos x="70" y="8"/>
                    </a:cxn>
                    <a:cxn ang="0">
                      <a:pos x="62" y="7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0" y="16"/>
                    </a:cxn>
                    <a:cxn ang="0">
                      <a:pos x="34" y="35"/>
                    </a:cxn>
                    <a:cxn ang="0">
                      <a:pos x="21" y="39"/>
                    </a:cxn>
                    <a:cxn ang="0">
                      <a:pos x="1" y="57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73" h="77">
                      <a:moveTo>
                        <a:pt x="0" y="74"/>
                      </a:move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8" y="41"/>
                      </a:lnTo>
                      <a:lnTo>
                        <a:pt x="61" y="41"/>
                      </a:lnTo>
                      <a:lnTo>
                        <a:pt x="61" y="34"/>
                      </a:lnTo>
                      <a:lnTo>
                        <a:pt x="73" y="20"/>
                      </a:lnTo>
                      <a:lnTo>
                        <a:pt x="70" y="8"/>
                      </a:lnTo>
                      <a:lnTo>
                        <a:pt x="62" y="7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0" y="16"/>
                      </a:lnTo>
                      <a:lnTo>
                        <a:pt x="34" y="35"/>
                      </a:lnTo>
                      <a:lnTo>
                        <a:pt x="21" y="39"/>
                      </a:lnTo>
                      <a:lnTo>
                        <a:pt x="1" y="57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25"/>
                <p:cNvSpPr>
                  <a:spLocks/>
                </p:cNvSpPr>
                <p:nvPr userDrawn="1"/>
              </p:nvSpPr>
              <p:spPr bwMode="auto">
                <a:xfrm>
                  <a:off x="9490076" y="4900613"/>
                  <a:ext cx="73025" cy="119063"/>
                </a:xfrm>
                <a:custGeom>
                  <a:avLst/>
                  <a:gdLst/>
                  <a:ahLst/>
                  <a:cxnLst>
                    <a:cxn ang="0">
                      <a:pos x="3" y="56"/>
                    </a:cxn>
                    <a:cxn ang="0">
                      <a:pos x="12" y="58"/>
                    </a:cxn>
                    <a:cxn ang="0">
                      <a:pos x="13" y="72"/>
                    </a:cxn>
                    <a:cxn ang="0">
                      <a:pos x="18" y="75"/>
                    </a:cxn>
                    <a:cxn ang="0">
                      <a:pos x="46" y="45"/>
                    </a:cxn>
                    <a:cxn ang="0">
                      <a:pos x="41" y="32"/>
                    </a:cxn>
                    <a:cxn ang="0">
                      <a:pos x="32" y="35"/>
                    </a:cxn>
                    <a:cxn ang="0">
                      <a:pos x="23" y="22"/>
                    </a:cxn>
                    <a:cxn ang="0">
                      <a:pos x="17" y="22"/>
                    </a:cxn>
                    <a:cxn ang="0">
                      <a:pos x="14" y="11"/>
                    </a:cxn>
                    <a:cxn ang="0">
                      <a:pos x="2" y="0"/>
                    </a:cxn>
                    <a:cxn ang="0">
                      <a:pos x="0" y="12"/>
                    </a:cxn>
                    <a:cxn ang="0">
                      <a:pos x="9" y="22"/>
                    </a:cxn>
                    <a:cxn ang="0">
                      <a:pos x="14" y="36"/>
                    </a:cxn>
                    <a:cxn ang="0">
                      <a:pos x="12" y="43"/>
                    </a:cxn>
                    <a:cxn ang="0">
                      <a:pos x="3" y="45"/>
                    </a:cxn>
                    <a:cxn ang="0">
                      <a:pos x="3" y="56"/>
                    </a:cxn>
                  </a:cxnLst>
                  <a:rect l="0" t="0" r="r" b="b"/>
                  <a:pathLst>
                    <a:path w="46" h="75">
                      <a:moveTo>
                        <a:pt x="3" y="56"/>
                      </a:moveTo>
                      <a:lnTo>
                        <a:pt x="12" y="58"/>
                      </a:lnTo>
                      <a:lnTo>
                        <a:pt x="13" y="72"/>
                      </a:lnTo>
                      <a:lnTo>
                        <a:pt x="18" y="75"/>
                      </a:lnTo>
                      <a:lnTo>
                        <a:pt x="46" y="45"/>
                      </a:lnTo>
                      <a:lnTo>
                        <a:pt x="41" y="32"/>
                      </a:lnTo>
                      <a:lnTo>
                        <a:pt x="32" y="35"/>
                      </a:lnTo>
                      <a:lnTo>
                        <a:pt x="23" y="22"/>
                      </a:lnTo>
                      <a:lnTo>
                        <a:pt x="17" y="22"/>
                      </a:lnTo>
                      <a:lnTo>
                        <a:pt x="14" y="11"/>
                      </a:ln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9" y="22"/>
                      </a:lnTo>
                      <a:lnTo>
                        <a:pt x="14" y="36"/>
                      </a:lnTo>
                      <a:lnTo>
                        <a:pt x="12" y="43"/>
                      </a:lnTo>
                      <a:lnTo>
                        <a:pt x="3" y="45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11"/>
                <p:cNvSpPr>
                  <a:spLocks/>
                </p:cNvSpPr>
                <p:nvPr userDrawn="1"/>
              </p:nvSpPr>
              <p:spPr bwMode="auto">
                <a:xfrm>
                  <a:off x="7856538" y="4543426"/>
                  <a:ext cx="95250" cy="146050"/>
                </a:xfrm>
                <a:custGeom>
                  <a:avLst/>
                  <a:gdLst/>
                  <a:ahLst/>
                  <a:cxnLst>
                    <a:cxn ang="0">
                      <a:pos x="1" y="92"/>
                    </a:cxn>
                    <a:cxn ang="0">
                      <a:pos x="0" y="70"/>
                    </a:cxn>
                    <a:cxn ang="0">
                      <a:pos x="11" y="61"/>
                    </a:cxn>
                    <a:cxn ang="0">
                      <a:pos x="13" y="21"/>
                    </a:cxn>
                    <a:cxn ang="0">
                      <a:pos x="29" y="22"/>
                    </a:cxn>
                    <a:cxn ang="0">
                      <a:pos x="57" y="0"/>
                    </a:cxn>
                    <a:cxn ang="0">
                      <a:pos x="60" y="17"/>
                    </a:cxn>
                    <a:cxn ang="0">
                      <a:pos x="40" y="39"/>
                    </a:cxn>
                    <a:cxn ang="0">
                      <a:pos x="36" y="63"/>
                    </a:cxn>
                    <a:cxn ang="0">
                      <a:pos x="26" y="66"/>
                    </a:cxn>
                    <a:cxn ang="0">
                      <a:pos x="17" y="73"/>
                    </a:cxn>
                    <a:cxn ang="0">
                      <a:pos x="16" y="90"/>
                    </a:cxn>
                    <a:cxn ang="0">
                      <a:pos x="1" y="92"/>
                    </a:cxn>
                  </a:cxnLst>
                  <a:rect l="0" t="0" r="r" b="b"/>
                  <a:pathLst>
                    <a:path w="60" h="92">
                      <a:moveTo>
                        <a:pt x="1" y="92"/>
                      </a:moveTo>
                      <a:lnTo>
                        <a:pt x="0" y="70"/>
                      </a:lnTo>
                      <a:lnTo>
                        <a:pt x="11" y="61"/>
                      </a:lnTo>
                      <a:lnTo>
                        <a:pt x="13" y="21"/>
                      </a:lnTo>
                      <a:lnTo>
                        <a:pt x="29" y="22"/>
                      </a:lnTo>
                      <a:lnTo>
                        <a:pt x="57" y="0"/>
                      </a:lnTo>
                      <a:lnTo>
                        <a:pt x="60" y="17"/>
                      </a:lnTo>
                      <a:lnTo>
                        <a:pt x="40" y="39"/>
                      </a:lnTo>
                      <a:lnTo>
                        <a:pt x="36" y="63"/>
                      </a:lnTo>
                      <a:lnTo>
                        <a:pt x="26" y="66"/>
                      </a:lnTo>
                      <a:lnTo>
                        <a:pt x="17" y="73"/>
                      </a:lnTo>
                      <a:lnTo>
                        <a:pt x="16" y="90"/>
                      </a:lnTo>
                      <a:lnTo>
                        <a:pt x="1" y="9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6"/>
                <p:cNvSpPr>
                  <a:spLocks/>
                </p:cNvSpPr>
                <p:nvPr userDrawn="1"/>
              </p:nvSpPr>
              <p:spPr bwMode="auto">
                <a:xfrm>
                  <a:off x="7258051" y="3683001"/>
                  <a:ext cx="60325" cy="114300"/>
                </a:xfrm>
                <a:custGeom>
                  <a:avLst/>
                  <a:gdLst/>
                  <a:ahLst/>
                  <a:cxnLst>
                    <a:cxn ang="0">
                      <a:pos x="14" y="72"/>
                    </a:cxn>
                    <a:cxn ang="0">
                      <a:pos x="38" y="65"/>
                    </a:cxn>
                    <a:cxn ang="0">
                      <a:pos x="22" y="21"/>
                    </a:cxn>
                    <a:cxn ang="0">
                      <a:pos x="30" y="7"/>
                    </a:cxn>
                    <a:cxn ang="0">
                      <a:pos x="19" y="10"/>
                    </a:cxn>
                    <a:cxn ang="0">
                      <a:pos x="22" y="1"/>
                    </a:cxn>
                    <a:cxn ang="0">
                      <a:pos x="9" y="0"/>
                    </a:cxn>
                    <a:cxn ang="0">
                      <a:pos x="9" y="25"/>
                    </a:cxn>
                    <a:cxn ang="0">
                      <a:pos x="14" y="36"/>
                    </a:cxn>
                    <a:cxn ang="0">
                      <a:pos x="4" y="54"/>
                    </a:cxn>
                    <a:cxn ang="0">
                      <a:pos x="12" y="57"/>
                    </a:cxn>
                    <a:cxn ang="0">
                      <a:pos x="0" y="72"/>
                    </a:cxn>
                    <a:cxn ang="0">
                      <a:pos x="14" y="72"/>
                    </a:cxn>
                  </a:cxnLst>
                  <a:rect l="0" t="0" r="r" b="b"/>
                  <a:pathLst>
                    <a:path w="38" h="72">
                      <a:moveTo>
                        <a:pt x="14" y="72"/>
                      </a:moveTo>
                      <a:lnTo>
                        <a:pt x="38" y="65"/>
                      </a:lnTo>
                      <a:lnTo>
                        <a:pt x="22" y="21"/>
                      </a:lnTo>
                      <a:lnTo>
                        <a:pt x="30" y="7"/>
                      </a:lnTo>
                      <a:lnTo>
                        <a:pt x="19" y="10"/>
                      </a:lnTo>
                      <a:lnTo>
                        <a:pt x="22" y="1"/>
                      </a:lnTo>
                      <a:lnTo>
                        <a:pt x="9" y="0"/>
                      </a:lnTo>
                      <a:lnTo>
                        <a:pt x="9" y="25"/>
                      </a:lnTo>
                      <a:lnTo>
                        <a:pt x="14" y="36"/>
                      </a:lnTo>
                      <a:lnTo>
                        <a:pt x="4" y="54"/>
                      </a:lnTo>
                      <a:lnTo>
                        <a:pt x="12" y="57"/>
                      </a:lnTo>
                      <a:lnTo>
                        <a:pt x="0" y="72"/>
                      </a:lnTo>
                      <a:lnTo>
                        <a:pt x="14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3"/>
                <p:cNvSpPr>
                  <a:spLocks/>
                </p:cNvSpPr>
                <p:nvPr userDrawn="1"/>
              </p:nvSpPr>
              <p:spPr bwMode="auto">
                <a:xfrm>
                  <a:off x="9393238" y="5130801"/>
                  <a:ext cx="20638" cy="22225"/>
                </a:xfrm>
                <a:custGeom>
                  <a:avLst/>
                  <a:gdLst/>
                  <a:ahLst/>
                  <a:cxnLst>
                    <a:cxn ang="0">
                      <a:pos x="7" y="14"/>
                    </a:cxn>
                    <a:cxn ang="0">
                      <a:pos x="13" y="10"/>
                    </a:cxn>
                    <a:cxn ang="0">
                      <a:pos x="10" y="1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" y="13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13" h="14">
                      <a:moveTo>
                        <a:pt x="7" y="14"/>
                      </a:moveTo>
                      <a:lnTo>
                        <a:pt x="13" y="10"/>
                      </a:lnTo>
                      <a:lnTo>
                        <a:pt x="10" y="1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1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noFill/>
                  </a:endParaRPr>
                </a:p>
              </p:txBody>
            </p:sp>
            <p:sp>
              <p:nvSpPr>
                <p:cNvPr id="209" name="Freeform 17"/>
                <p:cNvSpPr>
                  <a:spLocks/>
                </p:cNvSpPr>
                <p:nvPr userDrawn="1"/>
              </p:nvSpPr>
              <p:spPr bwMode="auto">
                <a:xfrm>
                  <a:off x="7213601" y="3740151"/>
                  <a:ext cx="44450" cy="41275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8" y="9"/>
                    </a:cxn>
                    <a:cxn ang="0">
                      <a:pos x="22" y="23"/>
                    </a:cxn>
                    <a:cxn ang="0">
                      <a:pos x="3" y="26"/>
                    </a:cxn>
                    <a:cxn ang="0">
                      <a:pos x="1" y="19"/>
                    </a:cxn>
                    <a:cxn ang="0">
                      <a:pos x="5" y="16"/>
                    </a:cxn>
                    <a:cxn ang="0">
                      <a:pos x="0" y="13"/>
                    </a:cxn>
                    <a:cxn ang="0">
                      <a:pos x="1" y="6"/>
                    </a:cxn>
                    <a:cxn ang="0">
                      <a:pos x="7" y="6"/>
                    </a:cxn>
                    <a:cxn ang="0">
                      <a:pos x="11" y="0"/>
                    </a:cxn>
                    <a:cxn ang="0">
                      <a:pos x="17" y="0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8" h="26">
                      <a:moveTo>
                        <a:pt x="20" y="3"/>
                      </a:moveTo>
                      <a:lnTo>
                        <a:pt x="28" y="9"/>
                      </a:lnTo>
                      <a:lnTo>
                        <a:pt x="22" y="23"/>
                      </a:lnTo>
                      <a:lnTo>
                        <a:pt x="3" y="26"/>
                      </a:lnTo>
                      <a:lnTo>
                        <a:pt x="1" y="19"/>
                      </a:lnTo>
                      <a:lnTo>
                        <a:pt x="5" y="16"/>
                      </a:ln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8" name="Freeform 19"/>
              <p:cNvSpPr>
                <a:spLocks/>
              </p:cNvSpPr>
              <p:nvPr userDrawn="1"/>
            </p:nvSpPr>
            <p:spPr bwMode="auto">
              <a:xfrm>
                <a:off x="8873856" y="4479060"/>
                <a:ext cx="51328" cy="747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1"/>
              <p:cNvSpPr>
                <a:spLocks/>
              </p:cNvSpPr>
              <p:nvPr userDrawn="1"/>
            </p:nvSpPr>
            <p:spPr bwMode="auto">
              <a:xfrm>
                <a:off x="8966245" y="4218023"/>
                <a:ext cx="24931" cy="4399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"/>
              <p:cNvSpPr>
                <a:spLocks noChangeArrowheads="1"/>
              </p:cNvSpPr>
              <p:nvPr userDrawn="1"/>
            </p:nvSpPr>
            <p:spPr bwMode="auto">
              <a:xfrm>
                <a:off x="8848925" y="4398402"/>
                <a:ext cx="29330" cy="3079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8"/>
              <p:cNvSpPr>
                <a:spLocks/>
              </p:cNvSpPr>
              <p:nvPr userDrawn="1"/>
            </p:nvSpPr>
            <p:spPr bwMode="auto">
              <a:xfrm>
                <a:off x="8841593" y="4394003"/>
                <a:ext cx="32263" cy="2786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77"/>
            <p:cNvGrpSpPr/>
            <p:nvPr userDrawn="1"/>
          </p:nvGrpSpPr>
          <p:grpSpPr>
            <a:xfrm>
              <a:off x="6087506" y="3983383"/>
              <a:ext cx="3425744" cy="1287587"/>
              <a:chOff x="6087506" y="3983383"/>
              <a:chExt cx="3425744" cy="1287587"/>
            </a:xfrm>
            <a:solidFill>
              <a:schemeClr val="accent6"/>
            </a:solidFill>
          </p:grpSpPr>
          <p:sp>
            <p:nvSpPr>
              <p:cNvPr id="79" name="Oval 26"/>
              <p:cNvSpPr>
                <a:spLocks noChangeArrowheads="1"/>
              </p:cNvSpPr>
              <p:nvPr userDrawn="1"/>
            </p:nvSpPr>
            <p:spPr bwMode="auto">
              <a:xfrm>
                <a:off x="6496659" y="4839819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Oval 27"/>
              <p:cNvSpPr>
                <a:spLocks noChangeArrowheads="1"/>
              </p:cNvSpPr>
              <p:nvPr userDrawn="1"/>
            </p:nvSpPr>
            <p:spPr bwMode="auto">
              <a:xfrm>
                <a:off x="6437999" y="460224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8"/>
              <p:cNvSpPr>
                <a:spLocks noChangeArrowheads="1"/>
              </p:cNvSpPr>
              <p:nvPr userDrawn="1"/>
            </p:nvSpPr>
            <p:spPr bwMode="auto">
              <a:xfrm>
                <a:off x="9114362" y="503779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9"/>
              <p:cNvSpPr>
                <a:spLocks noChangeArrowheads="1"/>
              </p:cNvSpPr>
              <p:nvPr userDrawn="1"/>
            </p:nvSpPr>
            <p:spPr bwMode="auto">
              <a:xfrm>
                <a:off x="9483920" y="524017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 userDrawn="1"/>
            </p:nvSpPr>
            <p:spPr bwMode="auto">
              <a:xfrm>
                <a:off x="8816662" y="466090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 userDrawn="1"/>
            </p:nvSpPr>
            <p:spPr bwMode="auto">
              <a:xfrm>
                <a:off x="8643615" y="425028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2"/>
              <p:cNvSpPr>
                <a:spLocks noChangeArrowheads="1"/>
              </p:cNvSpPr>
              <p:nvPr userDrawn="1"/>
            </p:nvSpPr>
            <p:spPr bwMode="auto">
              <a:xfrm>
                <a:off x="8894387" y="4499591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3"/>
              <p:cNvSpPr>
                <a:spLocks noChangeArrowheads="1"/>
              </p:cNvSpPr>
              <p:nvPr userDrawn="1"/>
            </p:nvSpPr>
            <p:spPr bwMode="auto">
              <a:xfrm>
                <a:off x="9061568" y="41564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4"/>
              <p:cNvSpPr>
                <a:spLocks noChangeArrowheads="1"/>
              </p:cNvSpPr>
              <p:nvPr userDrawn="1"/>
            </p:nvSpPr>
            <p:spPr bwMode="auto">
              <a:xfrm>
                <a:off x="8351782" y="4437998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5"/>
              <p:cNvSpPr>
                <a:spLocks noChangeArrowheads="1"/>
              </p:cNvSpPr>
              <p:nvPr userDrawn="1"/>
            </p:nvSpPr>
            <p:spPr bwMode="auto">
              <a:xfrm>
                <a:off x="8086345" y="445119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 userDrawn="1"/>
            </p:nvSpPr>
            <p:spPr bwMode="auto">
              <a:xfrm>
                <a:off x="7666926" y="503339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7"/>
              <p:cNvSpPr>
                <a:spLocks noChangeArrowheads="1"/>
              </p:cNvSpPr>
              <p:nvPr userDrawn="1"/>
            </p:nvSpPr>
            <p:spPr bwMode="auto">
              <a:xfrm>
                <a:off x="7436686" y="4118301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8"/>
              <p:cNvSpPr>
                <a:spLocks noChangeArrowheads="1"/>
              </p:cNvSpPr>
              <p:nvPr userDrawn="1"/>
            </p:nvSpPr>
            <p:spPr bwMode="auto">
              <a:xfrm>
                <a:off x="7376559" y="410363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9"/>
              <p:cNvSpPr>
                <a:spLocks noChangeArrowheads="1"/>
              </p:cNvSpPr>
              <p:nvPr userDrawn="1"/>
            </p:nvSpPr>
            <p:spPr bwMode="auto">
              <a:xfrm>
                <a:off x="7556939" y="407723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40"/>
              <p:cNvSpPr>
                <a:spLocks noChangeArrowheads="1"/>
              </p:cNvSpPr>
              <p:nvPr userDrawn="1"/>
            </p:nvSpPr>
            <p:spPr bwMode="auto">
              <a:xfrm>
                <a:off x="7457217" y="417549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41"/>
              <p:cNvSpPr>
                <a:spLocks noChangeArrowheads="1"/>
              </p:cNvSpPr>
              <p:nvPr userDrawn="1"/>
            </p:nvSpPr>
            <p:spPr bwMode="auto">
              <a:xfrm>
                <a:off x="7549606" y="416962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2"/>
              <p:cNvSpPr>
                <a:spLocks noChangeArrowheads="1"/>
              </p:cNvSpPr>
              <p:nvPr userDrawn="1"/>
            </p:nvSpPr>
            <p:spPr bwMode="auto">
              <a:xfrm>
                <a:off x="7568671" y="413589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3"/>
              <p:cNvSpPr>
                <a:spLocks noChangeArrowheads="1"/>
              </p:cNvSpPr>
              <p:nvPr userDrawn="1"/>
            </p:nvSpPr>
            <p:spPr bwMode="auto">
              <a:xfrm>
                <a:off x="7405889" y="4247353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4"/>
              <p:cNvSpPr>
                <a:spLocks noChangeArrowheads="1"/>
              </p:cNvSpPr>
              <p:nvPr userDrawn="1"/>
            </p:nvSpPr>
            <p:spPr bwMode="auto">
              <a:xfrm>
                <a:off x="7351629" y="4357340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5"/>
              <p:cNvSpPr>
                <a:spLocks noChangeArrowheads="1"/>
              </p:cNvSpPr>
              <p:nvPr userDrawn="1"/>
            </p:nvSpPr>
            <p:spPr bwMode="auto">
              <a:xfrm>
                <a:off x="7561338" y="423415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6"/>
              <p:cNvSpPr>
                <a:spLocks noChangeArrowheads="1"/>
              </p:cNvSpPr>
              <p:nvPr userDrawn="1"/>
            </p:nvSpPr>
            <p:spPr bwMode="auto">
              <a:xfrm>
                <a:off x="7592135" y="4171095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7"/>
              <p:cNvSpPr>
                <a:spLocks noChangeArrowheads="1"/>
              </p:cNvSpPr>
              <p:nvPr userDrawn="1"/>
            </p:nvSpPr>
            <p:spPr bwMode="auto">
              <a:xfrm>
                <a:off x="7627331" y="41520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auto">
              <a:xfrm>
                <a:off x="7627331" y="4190159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 userDrawn="1"/>
            </p:nvSpPr>
            <p:spPr bwMode="auto">
              <a:xfrm>
                <a:off x="7707988" y="423268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50"/>
              <p:cNvSpPr>
                <a:spLocks noChangeArrowheads="1"/>
              </p:cNvSpPr>
              <p:nvPr userDrawn="1"/>
            </p:nvSpPr>
            <p:spPr bwMode="auto">
              <a:xfrm>
                <a:off x="7669859" y="420922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51"/>
              <p:cNvSpPr>
                <a:spLocks noChangeArrowheads="1"/>
              </p:cNvSpPr>
              <p:nvPr userDrawn="1"/>
            </p:nvSpPr>
            <p:spPr bwMode="auto">
              <a:xfrm>
                <a:off x="7659594" y="411243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 userDrawn="1"/>
            </p:nvSpPr>
            <p:spPr bwMode="auto">
              <a:xfrm>
                <a:off x="7707988" y="419162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3"/>
              <p:cNvSpPr>
                <a:spLocks noChangeArrowheads="1"/>
              </p:cNvSpPr>
              <p:nvPr userDrawn="1"/>
            </p:nvSpPr>
            <p:spPr bwMode="auto">
              <a:xfrm>
                <a:off x="7665460" y="4157896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4"/>
              <p:cNvSpPr>
                <a:spLocks noChangeArrowheads="1"/>
              </p:cNvSpPr>
              <p:nvPr userDrawn="1"/>
            </p:nvSpPr>
            <p:spPr bwMode="auto">
              <a:xfrm>
                <a:off x="7360428" y="425321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5"/>
              <p:cNvSpPr>
                <a:spLocks noChangeArrowheads="1"/>
              </p:cNvSpPr>
              <p:nvPr userDrawn="1"/>
            </p:nvSpPr>
            <p:spPr bwMode="auto">
              <a:xfrm>
                <a:off x="6597848" y="398338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 userDrawn="1"/>
            </p:nvSpPr>
            <p:spPr bwMode="auto">
              <a:xfrm>
                <a:off x="6143233" y="4068440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7"/>
              <p:cNvSpPr>
                <a:spLocks noChangeArrowheads="1"/>
              </p:cNvSpPr>
              <p:nvPr userDrawn="1"/>
            </p:nvSpPr>
            <p:spPr bwMode="auto">
              <a:xfrm>
                <a:off x="6087506" y="435880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8"/>
              <p:cNvSpPr>
                <a:spLocks noChangeArrowheads="1"/>
              </p:cNvSpPr>
              <p:nvPr userDrawn="1"/>
            </p:nvSpPr>
            <p:spPr bwMode="auto">
              <a:xfrm>
                <a:off x="6251754" y="446732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9"/>
              <p:cNvSpPr>
                <a:spLocks noChangeArrowheads="1"/>
              </p:cNvSpPr>
              <p:nvPr userDrawn="1"/>
            </p:nvSpPr>
            <p:spPr bwMode="auto">
              <a:xfrm>
                <a:off x="6709302" y="4745963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60"/>
              <p:cNvSpPr>
                <a:spLocks noChangeArrowheads="1"/>
              </p:cNvSpPr>
              <p:nvPr userDrawn="1"/>
            </p:nvSpPr>
            <p:spPr bwMode="auto">
              <a:xfrm>
                <a:off x="6565585" y="500113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61"/>
              <p:cNvSpPr>
                <a:spLocks noChangeArrowheads="1"/>
              </p:cNvSpPr>
              <p:nvPr userDrawn="1"/>
            </p:nvSpPr>
            <p:spPr bwMode="auto">
              <a:xfrm>
                <a:off x="7537874" y="412856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2"/>
              <p:cNvSpPr>
                <a:spLocks noChangeArrowheads="1"/>
              </p:cNvSpPr>
              <p:nvPr userDrawn="1"/>
            </p:nvSpPr>
            <p:spPr bwMode="auto">
              <a:xfrm>
                <a:off x="7520276" y="398778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3"/>
              <p:cNvSpPr>
                <a:spLocks noChangeArrowheads="1"/>
              </p:cNvSpPr>
              <p:nvPr userDrawn="1"/>
            </p:nvSpPr>
            <p:spPr bwMode="auto">
              <a:xfrm>
                <a:off x="7574537" y="4002447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4"/>
              <p:cNvSpPr>
                <a:spLocks noChangeArrowheads="1"/>
              </p:cNvSpPr>
              <p:nvPr userDrawn="1"/>
            </p:nvSpPr>
            <p:spPr bwMode="auto">
              <a:xfrm>
                <a:off x="7688924" y="399071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5"/>
              <p:cNvSpPr>
                <a:spLocks noChangeArrowheads="1"/>
              </p:cNvSpPr>
              <p:nvPr userDrawn="1"/>
            </p:nvSpPr>
            <p:spPr bwMode="auto">
              <a:xfrm>
                <a:off x="7595068" y="411830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6"/>
              <p:cNvSpPr>
                <a:spLocks noChangeArrowheads="1"/>
              </p:cNvSpPr>
              <p:nvPr userDrawn="1"/>
            </p:nvSpPr>
            <p:spPr bwMode="auto">
              <a:xfrm>
                <a:off x="8692010" y="463744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7"/>
              <p:cNvSpPr>
                <a:spLocks noChangeArrowheads="1"/>
              </p:cNvSpPr>
              <p:nvPr userDrawn="1"/>
            </p:nvSpPr>
            <p:spPr bwMode="auto">
              <a:xfrm>
                <a:off x="8724273" y="452598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Oval 69"/>
              <p:cNvSpPr>
                <a:spLocks noChangeArrowheads="1"/>
              </p:cNvSpPr>
              <p:nvPr userDrawn="1"/>
            </p:nvSpPr>
            <p:spPr bwMode="auto">
              <a:xfrm>
                <a:off x="8001288" y="443653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4" name="Rectangle 73">
            <a:hlinkClick r:id="rId6"/>
          </p:cNvPr>
          <p:cNvSpPr/>
          <p:nvPr userDrawn="1"/>
        </p:nvSpPr>
        <p:spPr>
          <a:xfrm>
            <a:off x="1447800" y="51085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hlinkClick r:id="rId6"/>
          </p:cNvPr>
          <p:cNvSpPr/>
          <p:nvPr userDrawn="1"/>
        </p:nvSpPr>
        <p:spPr>
          <a:xfrm>
            <a:off x="4962525" y="49815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hlinkClick r:id="rId7"/>
          </p:cNvPr>
          <p:cNvSpPr/>
          <p:nvPr userDrawn="1"/>
        </p:nvSpPr>
        <p:spPr>
          <a:xfrm>
            <a:off x="4419599" y="51339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hlinkClick r:id="rId8"/>
          </p:cNvPr>
          <p:cNvSpPr/>
          <p:nvPr userDrawn="1"/>
        </p:nvSpPr>
        <p:spPr>
          <a:xfrm>
            <a:off x="2800350" y="54991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9311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2857" name="think-cell Slide" r:id="rId4" imgW="360" imgH="360" progId="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309494" y="29124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5059256" y="2763611"/>
            <a:ext cx="519572" cy="522508"/>
          </a:xfrm>
          <a:prstGeom prst="rect">
            <a:avLst/>
          </a:prstGeom>
        </p:spPr>
      </p:pic>
      <p:sp>
        <p:nvSpPr>
          <p:cNvPr id="16" name="Rectangle 15">
            <a:hlinkClick r:id="rId6"/>
          </p:cNvPr>
          <p:cNvSpPr/>
          <p:nvPr userDrawn="1"/>
        </p:nvSpPr>
        <p:spPr>
          <a:xfrm>
            <a:off x="5639331" y="45883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 userDrawn="1"/>
        </p:nvSpPr>
        <p:spPr>
          <a:xfrm>
            <a:off x="9154056" y="44613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 userDrawn="1"/>
        </p:nvSpPr>
        <p:spPr>
          <a:xfrm>
            <a:off x="8611130" y="46137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/>
          </p:cNvPr>
          <p:cNvSpPr/>
          <p:nvPr userDrawn="1"/>
        </p:nvSpPr>
        <p:spPr>
          <a:xfrm>
            <a:off x="6991881" y="49789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7663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388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3502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6951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776792" y="4601752"/>
            <a:ext cx="1242328" cy="436017"/>
          </a:xfrm>
          <a:prstGeom prst="rect">
            <a:avLst/>
          </a:prstGeom>
          <a:effectLst>
            <a:outerShdw blurRad="38100" dist="25400" dir="2700000" algn="tl" rotWithShape="0">
              <a:schemeClr val="bg1">
                <a:alpha val="6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b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6792" y="5023940"/>
            <a:ext cx="1173398" cy="33855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7275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-2054" y="237618"/>
            <a:ext cx="9908054" cy="6620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4695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1729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-1175" y="2649"/>
            <a:ext cx="9907176" cy="56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32546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194192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8392" y="3539645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98392" y="3755063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04"/>
          <a:stretch/>
        </p:blipFill>
        <p:spPr>
          <a:xfrm>
            <a:off x="-2054" y="79513"/>
            <a:ext cx="9908054" cy="677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2654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51973" y="3008823"/>
            <a:ext cx="4612715" cy="724977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33059" rIns="0" bIns="33059" anchor="ctr"/>
          <a:lstStyle>
            <a:lvl1pPr algn="r">
              <a:lnSpc>
                <a:spcPct val="100000"/>
              </a:lnSpc>
              <a:defRPr sz="2800" b="0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410200" y="3733800"/>
            <a:ext cx="4154488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0" bIns="33059" anchor="ctr"/>
          <a:lstStyle>
            <a:lvl1pPr marL="0" indent="0" algn="r">
              <a:lnSpc>
                <a:spcPct val="100000"/>
              </a:lnSpc>
              <a:buNone/>
              <a:defRPr sz="1800" b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723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1334528"/>
            <a:ext cx="9906483" cy="552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3" y="5381624"/>
            <a:ext cx="5895975" cy="14763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3680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6629400" y="5964783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chemeClr val="bg1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81800" y="6214646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273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9785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5"/>
          <p:cNvCxnSpPr/>
          <p:nvPr userDrawn="1">
            <p:custDataLst>
              <p:tags r:id="rId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057400" y="957738"/>
            <a:ext cx="183356" cy="186929"/>
            <a:chOff x="3948113" y="3393281"/>
            <a:chExt cx="183356" cy="186929"/>
          </a:xfrm>
        </p:grpSpPr>
        <p:sp>
          <p:nvSpPr>
            <p:cNvPr id="18" name="Rectangle 17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3810000" y="5931502"/>
            <a:ext cx="183356" cy="186929"/>
            <a:chOff x="4191000" y="3876277"/>
            <a:chExt cx="183356" cy="186929"/>
          </a:xfrm>
        </p:grpSpPr>
        <p:sp>
          <p:nvSpPr>
            <p:cNvPr id="21" name="Rectangle 20"/>
            <p:cNvSpPr/>
            <p:nvPr userDrawn="1"/>
          </p:nvSpPr>
          <p:spPr bwMode="auto">
            <a:xfrm>
              <a:off x="4191000" y="3970337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281487" y="3876277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 bwMode="auto">
          <a:xfrm>
            <a:off x="8686800" y="1752600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9440444" y="6209864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269956" y="5201670"/>
            <a:ext cx="183356" cy="186929"/>
            <a:chOff x="4622005" y="3393281"/>
            <a:chExt cx="183356" cy="186929"/>
          </a:xfrm>
        </p:grpSpPr>
        <p:sp>
          <p:nvSpPr>
            <p:cNvPr id="26" name="Rectangle 25"/>
            <p:cNvSpPr/>
            <p:nvPr userDrawn="1"/>
          </p:nvSpPr>
          <p:spPr bwMode="auto">
            <a:xfrm>
              <a:off x="4622005" y="3487341"/>
              <a:ext cx="92869" cy="92869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2492" y="3393281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9486878" y="3025376"/>
            <a:ext cx="183356" cy="186929"/>
            <a:chOff x="3948113" y="3393281"/>
            <a:chExt cx="183356" cy="186929"/>
          </a:xfrm>
        </p:grpSpPr>
        <p:sp>
          <p:nvSpPr>
            <p:cNvPr id="29" name="Rectangle 28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31" name="Rectangle 30"/>
          <p:cNvSpPr/>
          <p:nvPr userDrawn="1"/>
        </p:nvSpPr>
        <p:spPr bwMode="auto">
          <a:xfrm>
            <a:off x="9346861" y="4196384"/>
            <a:ext cx="92869" cy="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8382000" y="3165871"/>
            <a:ext cx="183356" cy="186929"/>
            <a:chOff x="5548313" y="3134916"/>
            <a:chExt cx="183356" cy="186929"/>
          </a:xfrm>
        </p:grpSpPr>
        <p:sp>
          <p:nvSpPr>
            <p:cNvPr id="33" name="Rectangle 32"/>
            <p:cNvSpPr/>
            <p:nvPr userDrawn="1"/>
          </p:nvSpPr>
          <p:spPr bwMode="auto">
            <a:xfrm>
              <a:off x="5548313" y="3228976"/>
              <a:ext cx="92869" cy="928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5638800" y="3134916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cxnSp>
        <p:nvCxnSpPr>
          <p:cNvPr id="35" name="Straight Connector 5"/>
          <p:cNvCxnSpPr/>
          <p:nvPr userDrawn="1">
            <p:custDataLst>
              <p:tags r:id="rId4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68" descr="D:\Users\bkp\My Work\GSLs\TEMPLATES\I&amp;D\FINAL\04-17\Pyramid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22873"/>
            <a:ext cx="879232" cy="802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 userDrawn="1">
            <p:ph sz="quarter" idx="10"/>
            <p:custDataLst>
              <p:tags r:id="rId5"/>
            </p:custDataLst>
          </p:nvPr>
        </p:nvSpPr>
        <p:spPr>
          <a:xfrm>
            <a:off x="341313" y="1255713"/>
            <a:ext cx="8896350" cy="3196515"/>
          </a:xfrm>
        </p:spPr>
        <p:txBody>
          <a:bodyPr lIns="91440"/>
          <a:lstStyle>
            <a:lvl1pPr marL="2286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6858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53503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843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255713"/>
            <a:ext cx="9223375" cy="5011737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67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828800"/>
            <a:ext cx="9223376" cy="4438649"/>
          </a:xfrm>
        </p:spPr>
        <p:txBody>
          <a:bodyPr/>
          <a:lstStyle>
            <a:lvl1pPr>
              <a:defRPr b="0"/>
            </a:lvl1pPr>
            <a:lvl2pPr marL="457200" indent="-223838">
              <a:defRPr/>
            </a:lvl2pPr>
            <a:lvl3pPr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341313" y="1255713"/>
            <a:ext cx="9223376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396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255713"/>
            <a:ext cx="4487862" cy="4993230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255713"/>
            <a:ext cx="4487863" cy="5011737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293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828800"/>
            <a:ext cx="4487862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828800"/>
            <a:ext cx="4487863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41313" y="1255713"/>
            <a:ext cx="4487862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076825" y="1255713"/>
            <a:ext cx="4487863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913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hyperlink" Target="http://www.linkedin.com/company/capgemini" TargetMode="Externa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0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8.png"/><Relationship Id="rId25" Type="http://schemas.openxmlformats.org/officeDocument/2006/relationships/image" Target="../media/image12.gif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://www.facebook.com/Capgemini" TargetMode="External"/><Relationship Id="rId20" Type="http://schemas.openxmlformats.org/officeDocument/2006/relationships/hyperlink" Target="http://www.twitter.com/capgemini" TargetMode="Externa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hyperlink" Target="http://www.slideshare.net/capgemini" TargetMode="External"/><Relationship Id="rId5" Type="http://schemas.openxmlformats.org/officeDocument/2006/relationships/vmlDrawing" Target="../drawings/vmlDrawing12.vml"/><Relationship Id="rId15" Type="http://schemas.openxmlformats.org/officeDocument/2006/relationships/hyperlink" Target="http://www.capgemini.com/" TargetMode="External"/><Relationship Id="rId23" Type="http://schemas.openxmlformats.org/officeDocument/2006/relationships/image" Target="../media/image11.png"/><Relationship Id="rId10" Type="http://schemas.openxmlformats.org/officeDocument/2006/relationships/tags" Target="../tags/tag40.xml"/><Relationship Id="rId19" Type="http://schemas.openxmlformats.org/officeDocument/2006/relationships/image" Target="../media/image9.png"/><Relationship Id="rId4" Type="http://schemas.openxmlformats.org/officeDocument/2006/relationships/theme" Target="../theme/theme2.xml"/><Relationship Id="rId9" Type="http://schemas.openxmlformats.org/officeDocument/2006/relationships/tags" Target="../tags/tag39.xml"/><Relationship Id="rId14" Type="http://schemas.openxmlformats.org/officeDocument/2006/relationships/oleObject" Target="../embeddings/oleObject12.bin"/><Relationship Id="rId22" Type="http://schemas.openxmlformats.org/officeDocument/2006/relationships/hyperlink" Target="http://www.youtube.com/capgemini" TargetMode="Externa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16.bin"/><Relationship Id="rId5" Type="http://schemas.openxmlformats.org/officeDocument/2006/relationships/vmlDrawing" Target="../drawings/vmlDrawing16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55" name="think-cell Slide" r:id="rId22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" y="1"/>
            <a:ext cx="9905999" cy="80192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41313" y="1255714"/>
            <a:ext cx="9223375" cy="5011736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7"/>
            </p:custDataLst>
          </p:nvPr>
        </p:nvSpPr>
        <p:spPr>
          <a:xfrm>
            <a:off x="9552262" y="6646303"/>
            <a:ext cx="14106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900" smtClean="0">
                <a:solidFill>
                  <a:schemeClr val="tx2"/>
                </a:solidFill>
              </a:rPr>
              <a:pPr algn="ctr"/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2" y="437863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546850" y="6623403"/>
            <a:ext cx="285562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20"/>
            </p:custDataLst>
          </p:nvPr>
        </p:nvSpPr>
        <p:spPr>
          <a:xfrm>
            <a:off x="6350000" y="6427222"/>
            <a:ext cx="3200400" cy="18288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BIG-04_Cloudera </a:t>
            </a:r>
            <a:r>
              <a:rPr lang="en-US" sz="800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Hadoop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Developer_Slides-Module01_V 1 0</a:t>
            </a:r>
          </a:p>
        </p:txBody>
      </p:sp>
      <p:cxnSp>
        <p:nvCxnSpPr>
          <p:cNvPr id="14" name="Straight Connector 5"/>
          <p:cNvCxnSpPr/>
          <p:nvPr>
            <p:custDataLst>
              <p:tags r:id="rId21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6456451"/>
            <a:ext cx="1362456" cy="315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7" r:id="rId4"/>
    <p:sldLayoutId id="2147483965" r:id="rId5"/>
    <p:sldLayoutId id="2147483966" r:id="rId6"/>
    <p:sldLayoutId id="2147483962" r:id="rId7"/>
    <p:sldLayoutId id="2147483963" r:id="rId8"/>
    <p:sldLayoutId id="2147483964" r:id="rId9"/>
    <p:sldLayoutId id="2147483934" r:id="rId10"/>
    <p:sldLayoutId id="2147484001" r:id="rId11"/>
    <p:sldLayoutId id="2147484002" r:id="rId12"/>
  </p:sldLayoutIdLst>
  <p:timing>
    <p:tnLst>
      <p:par>
        <p:cTn id="1" dur="indefinite" restart="never" nodeType="tmRoot"/>
      </p:par>
    </p:tnLst>
  </p:timing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14400" marR="0" indent="-228600" algn="l" defTabSz="9143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Courier New" pitchFamily="49" charset="0"/>
        <a:buChar char="o"/>
        <a:tabLst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0809" name="think-cell Slide" r:id="rId14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0" y="1685925"/>
            <a:ext cx="9906000" cy="51720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2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5523917" y="6271946"/>
            <a:ext cx="4382083" cy="389929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  <a:b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Copyright © 2015 Capgemini.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</a:t>
            </a: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Rectangle 22">
            <a:hlinkClick r:id="rId15"/>
          </p:cNvPr>
          <p:cNvSpPr/>
          <p:nvPr>
            <p:custDataLst>
              <p:tags r:id="rId8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4" name="Picture 3" descr="C:\Users\UserSim\Desktop\DS_icons\128x128 shadows\facebook.png">
            <a:hlinkClick r:id="rId16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25" name="Picture 4" descr="C:\Users\UserSim\Desktop\DS_icons\128x128 shadows\linkedin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26" name="Picture 5" descr="C:\Users\UserSim\Desktop\DS_icons\128x128 shadows\twitter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27" name="Picture 6" descr="C:\Users\UserSim\Desktop\DS_icons\128x128 shadows\youtube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4"/>
          </p:cNvPr>
          <p:cNvPicPr preferRelativeResize="0">
            <a:picLocks/>
          </p:cNvPicPr>
          <p:nvPr>
            <p:custDataLst>
              <p:tags r:id="rId13"/>
            </p:custDataLst>
          </p:nvPr>
        </p:nvPicPr>
        <p:blipFill>
          <a:blip r:embed="rId25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261139" name="Picture 19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4452"/>
            <a:ext cx="3154680" cy="731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140" name="Picture 20" descr="D:\Users\bkp\My Work\TEMPLATES\LOGO Library\Capgemini_Logo_Set\Slogan_PMRC_cmyk_Capgemini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43" y="1106840"/>
            <a:ext cx="3154680" cy="258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739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96" name="think-cell Slide" r:id="rId6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2" r:id="rId2"/>
    <p:sldLayoutId id="2147483980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7966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4800" y="4648200"/>
            <a:ext cx="4727575" cy="724977"/>
          </a:xfrm>
        </p:spPr>
        <p:txBody>
          <a:bodyPr/>
          <a:lstStyle/>
          <a:p>
            <a:r>
              <a:rPr lang="en-US" sz="2400" b="1" dirty="0" smtClean="0"/>
              <a:t>Learning &amp; Development </a:t>
            </a:r>
            <a:br>
              <a:rPr lang="en-US" sz="2400" b="1" dirty="0" smtClean="0"/>
            </a:br>
            <a:r>
              <a:rPr lang="en-US" sz="1600" i="1" kern="1100" dirty="0">
                <a:solidFill>
                  <a:schemeClr val="accent1">
                    <a:lumMod val="50000"/>
                  </a:schemeClr>
                </a:solidFill>
              </a:rPr>
              <a:t>Enabling development, Impacting growth</a:t>
            </a:r>
            <a:r>
              <a:rPr lang="en-US" sz="1600" i="1" kern="11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b="1" i="1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1149" y="5791200"/>
            <a:ext cx="5861051" cy="381000"/>
          </a:xfrm>
        </p:spPr>
        <p:txBody>
          <a:bodyPr/>
          <a:lstStyle/>
          <a:p>
            <a:r>
              <a:rPr lang="fr-FR" sz="2400" b="1" dirty="0" smtClean="0"/>
              <a:t>Apache Spark</a:t>
            </a:r>
          </a:p>
        </p:txBody>
      </p:sp>
    </p:spTree>
    <p:extLst>
      <p:ext uri="{BB962C8B-B14F-4D97-AF65-F5344CB8AC3E}">
        <p14:creationId xmlns="" xmlns:p14="http://schemas.microsoft.com/office/powerpoint/2010/main" val="3817146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RDD Operations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189672"/>
            <a:ext cx="929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Transformations:  </a:t>
            </a:r>
            <a:r>
              <a:rPr lang="en-US" sz="2000" i="1" dirty="0" smtClean="0"/>
              <a:t>lineage graph</a:t>
            </a:r>
          </a:p>
          <a:p>
            <a:pPr marL="744538" lvl="1" indent="-287338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It uses this information to compute each RDD on demand and to recover lost data if part of a persistent RDD is lost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RDD lineage graph created during log analysis</a:t>
            </a:r>
          </a:p>
        </p:txBody>
      </p:sp>
      <p:pic>
        <p:nvPicPr>
          <p:cNvPr id="66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276600"/>
            <a:ext cx="4191000" cy="305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12908" y="6172200"/>
            <a:ext cx="16930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Image </a:t>
            </a:r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Source:LearningSpark</a:t>
            </a:r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o'reilly</a:t>
            </a:r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 media)</a:t>
            </a:r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1189672"/>
            <a:ext cx="8763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Spark Operations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Transformations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Actions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2000" y="1905000"/>
          <a:ext cx="8153400" cy="379615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600963"/>
                <a:gridCol w="4552437"/>
              </a:tblGrid>
              <a:tr h="17872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Transformations (define a new RDD)</a:t>
                      </a:r>
                      <a:endParaRPr lang="en-US" sz="2000" dirty="0"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Map()                          </a:t>
                      </a:r>
                      <a:r>
                        <a:rPr lang="en-US" sz="2000" dirty="0" smtClean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filter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Sample()                   </a:t>
                      </a:r>
                      <a:r>
                        <a:rPr lang="en-US" sz="2000" dirty="0" smtClean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 </a:t>
                      </a:r>
                      <a:r>
                        <a:rPr lang="en-US" sz="2000" dirty="0" err="1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groupByKey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reduceByKey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        </a:t>
                      </a:r>
                      <a:r>
                        <a:rPr lang="en-US" sz="2000" dirty="0" smtClean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   </a:t>
                      </a:r>
                      <a:r>
                        <a:rPr lang="en-US" sz="2000" dirty="0" err="1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sortByKey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flatMap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                   </a:t>
                      </a:r>
                      <a:r>
                        <a:rPr lang="en-US" sz="2000" dirty="0" smtClean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  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union()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join()                            </a:t>
                      </a:r>
                      <a:r>
                        <a:rPr lang="en-US" sz="2000" dirty="0" err="1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cogroup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cross                            </a:t>
                      </a:r>
                      <a:r>
                        <a:rPr lang="en-US" sz="2000" dirty="0" err="1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mapValues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</a:t>
                      </a:r>
                      <a:endParaRPr lang="en-US" sz="2000" dirty="0"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4893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Actions (return a result to driver program)</a:t>
                      </a:r>
                      <a:endParaRPr lang="en-US" sz="2000" b="0" dirty="0"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Collect()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Reduce()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Count()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Save()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lookupKey</a:t>
                      </a:r>
                      <a:r>
                        <a:rPr lang="en-US" sz="2000" dirty="0"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()</a:t>
                      </a:r>
                      <a:endParaRPr lang="en-US" sz="2000" dirty="0"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3649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/>
          <a:lstStyle/>
          <a:p>
            <a:pPr lvl="0"/>
            <a:r>
              <a:rPr lang="en-US" b="1" dirty="0" smtClean="0">
                <a:latin typeface="+mj-lt"/>
              </a:rPr>
              <a:t>What is Spark streaming?</a:t>
            </a:r>
            <a:endParaRPr lang="en-US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864"/>
            <a:ext cx="9448800" cy="5011736"/>
          </a:xfrm>
        </p:spPr>
        <p:txBody>
          <a:bodyPr/>
          <a:lstStyle/>
          <a:p>
            <a:pPr marL="909638" lvl="0" indent="-452438">
              <a:lnSpc>
                <a:spcPct val="150000"/>
              </a:lnSpc>
              <a:defRPr/>
            </a:pPr>
            <a:r>
              <a:rPr lang="en-US" b="1" dirty="0" smtClean="0"/>
              <a:t>What is Spark streaming?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Spark streaming : How it works ?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Spark </a:t>
            </a:r>
            <a:r>
              <a:rPr lang="en-US" dirty="0" err="1" smtClean="0"/>
              <a:t>DStreams</a:t>
            </a:r>
            <a:endParaRPr lang="en-US" dirty="0" smtClean="0"/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A Twitter example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Fault-tolerance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Q &amp; A</a:t>
            </a:r>
          </a:p>
          <a:p>
            <a:pPr marL="909638" indent="-452438">
              <a:lnSpc>
                <a:spcPct val="150000"/>
              </a:lnSpc>
              <a:buNone/>
            </a:pPr>
            <a:endParaRPr lang="en-US" dirty="0" smtClean="0"/>
          </a:p>
          <a:p>
            <a:pPr marL="909638" indent="-452438"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219200"/>
            <a:ext cx="9296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Framework for large scale stream processing </a:t>
            </a:r>
          </a:p>
          <a:p>
            <a:pPr marL="1371600" lvl="2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Scales to 100s of nodes</a:t>
            </a:r>
          </a:p>
          <a:p>
            <a:pPr marL="1371600" lvl="2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Can achieve second scale latencies</a:t>
            </a:r>
          </a:p>
          <a:p>
            <a:pPr marL="1371600" lvl="2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Integrates with Spark</a:t>
            </a:r>
            <a:r>
              <a:rPr lang="en-US" altLang="en-US" sz="2000" dirty="0" smtClean="0"/>
              <a:t>’</a:t>
            </a:r>
            <a:r>
              <a:rPr lang="en-US" sz="2000" dirty="0" smtClean="0"/>
              <a:t>s batch and interactive processing</a:t>
            </a:r>
          </a:p>
          <a:p>
            <a:pPr marL="1371600" lvl="2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Provides a simple batch-like API for implementing complex algorithm</a:t>
            </a:r>
          </a:p>
          <a:p>
            <a:pPr marL="1371600" lvl="2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Can absorb live data streams from Kafka, Flume, </a:t>
            </a:r>
            <a:r>
              <a:rPr lang="en-US" sz="2000" dirty="0" err="1" smtClean="0"/>
              <a:t>ZeroMQ</a:t>
            </a:r>
            <a:r>
              <a:rPr lang="en-US" sz="2000" dirty="0" smtClean="0"/>
              <a:t>, etc.</a:t>
            </a:r>
          </a:p>
          <a:p>
            <a:pPr marL="914400" lvl="2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US" sz="2000" dirty="0" smtClean="0">
                <a:solidFill>
                  <a:srgbClr val="0C0F20"/>
                </a:solidFill>
                <a:cs typeface="Calibri"/>
                <a:sym typeface="Arial" charset="0"/>
              </a:rPr>
              <a:t>Spark streaming is an extension of the core Spark API that enables scalable, high-throughput stream processing of live data streams.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52400"/>
            <a:ext cx="990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sz="2800" b="1" dirty="0" smtClean="0">
                <a:latin typeface="+mj-lt"/>
                <a:sym typeface="Arial" charset="0"/>
              </a:rPr>
              <a:t>What is Spark Streaming?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922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7575" lvl="0" indent="-460375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US" sz="2000" dirty="0" smtClean="0">
                <a:solidFill>
                  <a:srgbClr val="0C0F20"/>
                </a:solidFill>
                <a:cs typeface="Calibri"/>
                <a:sym typeface="Arial" charset="0"/>
              </a:rPr>
              <a:t>Data can be ingested from many sources like Kafka, Flume, Twitter, </a:t>
            </a:r>
            <a:r>
              <a:rPr lang="en-US" altLang="en-US" sz="2000" dirty="0" err="1" smtClean="0">
                <a:solidFill>
                  <a:srgbClr val="0C0F20"/>
                </a:solidFill>
                <a:cs typeface="Calibri"/>
                <a:sym typeface="Arial" charset="0"/>
              </a:rPr>
              <a:t>ZeroMQ</a:t>
            </a:r>
            <a:r>
              <a:rPr lang="en-US" altLang="en-US" sz="2000" dirty="0" smtClean="0">
                <a:solidFill>
                  <a:srgbClr val="0C0F20"/>
                </a:solidFill>
                <a:cs typeface="Calibri"/>
                <a:sym typeface="Arial" charset="0"/>
              </a:rPr>
              <a:t>, Kinesis, or TCP sockets</a:t>
            </a:r>
            <a:endParaRPr lang="en-US" altLang="en-US" sz="2000" dirty="0" smtClean="0"/>
          </a:p>
        </p:txBody>
      </p:sp>
      <p:pic>
        <p:nvPicPr>
          <p:cNvPr id="5" name="Picture 4" descr="Spark Strea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5415" y="2590800"/>
            <a:ext cx="7728585" cy="288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10600" y="6172200"/>
            <a:ext cx="8370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Source: </a:t>
            </a:r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Databricks</a:t>
            </a:r>
            <a:endParaRPr lang="en-US" sz="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"/>
            <a:ext cx="990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sz="2800" b="1" dirty="0" smtClean="0">
                <a:latin typeface="+mj-lt"/>
                <a:sym typeface="Arial" charset="0"/>
              </a:rPr>
              <a:t>What is Spark Streaming?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91440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1225" lvl="0" indent="-454025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Spark Streaming receives live input data streams and divides the data into batches.</a:t>
            </a:r>
          </a:p>
          <a:p>
            <a:pPr marL="911225" lvl="0" indent="-454025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Each batch is processed by the Spark engine to generate the final stream of results.</a:t>
            </a:r>
            <a:endParaRPr lang="en-US" altLang="en-US" sz="2000" dirty="0" smtClean="0"/>
          </a:p>
        </p:txBody>
      </p:sp>
      <p:pic>
        <p:nvPicPr>
          <p:cNvPr id="5" name="Picture 2" descr="Spark Strea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0640" y="3421462"/>
            <a:ext cx="8138160" cy="267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16511" y="6139934"/>
            <a:ext cx="8370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Source: </a:t>
            </a:r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Databricks</a:t>
            </a:r>
            <a:endParaRPr lang="en-US" sz="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Spark Streaming : How it Works ?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252478"/>
            <a:ext cx="9220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ym typeface="Arial" charset="0"/>
              </a:rPr>
              <a:t>Motivation</a:t>
            </a:r>
          </a:p>
          <a:p>
            <a:pPr marL="914400" lvl="1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ym typeface="Arial" charset="0"/>
              </a:rPr>
              <a:t>Many important applications must process large streams of live data and provide results in near-real-time</a:t>
            </a:r>
          </a:p>
          <a:p>
            <a:pPr marL="1371600" lvl="1" indent="-457200" defTabSz="103187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2000" dirty="0" smtClean="0">
                <a:sym typeface="Arial" charset="0"/>
              </a:rPr>
              <a:t>Social network trends</a:t>
            </a:r>
          </a:p>
          <a:p>
            <a:pPr marL="1371600" lvl="1" indent="-457200" defTabSz="103187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2000" dirty="0" smtClean="0">
                <a:sym typeface="Arial" charset="0"/>
              </a:rPr>
              <a:t>Website statistics</a:t>
            </a:r>
          </a:p>
          <a:p>
            <a:pPr marL="1371600" lvl="1" indent="-457200" defTabSz="103187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2000" dirty="0" err="1" smtClean="0">
                <a:sym typeface="Arial" charset="0"/>
              </a:rPr>
              <a:t>Intrustion</a:t>
            </a:r>
            <a:r>
              <a:rPr lang="en-US" sz="2000" dirty="0" smtClean="0">
                <a:sym typeface="Arial" charset="0"/>
              </a:rPr>
              <a:t> detection systems</a:t>
            </a:r>
          </a:p>
          <a:p>
            <a:pPr marL="914400" lvl="1" indent="-457200" defTabSz="1031875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ym typeface="Arial" charset="0"/>
              </a:rPr>
              <a:t>Require large clusters to handle workloads</a:t>
            </a:r>
          </a:p>
          <a:p>
            <a:pPr marL="914400" lvl="1" indent="-457200" defTabSz="1031875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ym typeface="Arial" charset="0"/>
              </a:rPr>
              <a:t>Require latencies of few seconds</a:t>
            </a:r>
          </a:p>
          <a:p>
            <a:pPr marL="1371600" lvl="1" indent="-457200" defTabSz="103187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endParaRPr lang="en-US" sz="2000" dirty="0" smtClean="0">
              <a:sym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b="24597"/>
          <a:stretch>
            <a:fillRect/>
          </a:stretch>
        </p:blipFill>
        <p:spPr bwMode="auto">
          <a:xfrm flipV="1">
            <a:off x="6441790" y="2438400"/>
            <a:ext cx="1787810" cy="164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6781800" y="2590800"/>
            <a:ext cx="236095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V="1">
            <a:off x="7080294" y="2743200"/>
            <a:ext cx="252090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8610600" y="6172200"/>
            <a:ext cx="8370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Source: </a:t>
            </a:r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Databricks</a:t>
            </a:r>
            <a:endParaRPr lang="en-US" sz="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4650" y="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Spark Streaming : How it Works ?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0"/>
            <a:ext cx="990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sz="2800" b="1" dirty="0" smtClean="0"/>
              <a:t>Spark </a:t>
            </a:r>
            <a:r>
              <a:rPr lang="en-US" sz="2800" b="1" dirty="0" err="1" smtClean="0"/>
              <a:t>DStream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685800" y="1295400"/>
            <a:ext cx="922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7575" lvl="1" indent="-460375"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 smtClean="0"/>
              <a:t>Run a streaming computation as a series of very small, deterministic batch jobs</a:t>
            </a:r>
            <a:endParaRPr lang="en-US" sz="2000" dirty="0"/>
          </a:p>
        </p:txBody>
      </p:sp>
      <p:pic>
        <p:nvPicPr>
          <p:cNvPr id="7" name="Picture 2" descr="Spark Streami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802421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park Stream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95" y="3420336"/>
            <a:ext cx="7952105" cy="282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33400" y="1447800"/>
            <a:ext cx="9372600" cy="68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909638" indent="-452438" defTabSz="966788">
              <a:defRPr/>
            </a:pP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dirty="0" smtClean="0"/>
              <a:t>un </a:t>
            </a:r>
            <a:r>
              <a:rPr lang="en-US" dirty="0"/>
              <a:t>a streaming computation as a </a:t>
            </a:r>
            <a:r>
              <a:rPr lang="en-US" dirty="0">
                <a:solidFill>
                  <a:schemeClr val="accent1"/>
                </a:solidFill>
              </a:rPr>
              <a:t>series of very small, deterministic </a:t>
            </a:r>
            <a:r>
              <a:rPr lang="en-US" dirty="0" smtClean="0">
                <a:solidFill>
                  <a:schemeClr val="accent1"/>
                </a:solidFill>
              </a:rPr>
              <a:t>   batch </a:t>
            </a:r>
            <a:r>
              <a:rPr lang="en-US" dirty="0">
                <a:solidFill>
                  <a:schemeClr val="accent1"/>
                </a:solidFill>
              </a:rPr>
              <a:t>jobs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400800" y="2934084"/>
            <a:ext cx="1561505" cy="28049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ヒラギノ角ゴ ProN W3"/>
              <a:cs typeface="ヒラギノ角ゴ ProN W3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404372" y="2922971"/>
            <a:ext cx="1557338" cy="280494"/>
            <a:chOff x="3510080" y="4511951"/>
            <a:chExt cx="1875743" cy="322227"/>
          </a:xfrm>
        </p:grpSpPr>
        <p:sp>
          <p:nvSpPr>
            <p:cNvPr id="8" name="Right Arrow 7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086725" y="4602546"/>
            <a:ext cx="1259086" cy="746125"/>
          </a:xfrm>
          <a:prstGeom prst="rect">
            <a:avLst/>
          </a:prstGeom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2000" b="1" kern="0" dirty="0">
                <a:solidFill>
                  <a:srgbClr val="B50B1B"/>
                </a:solidFill>
                <a:latin typeface="Calibri"/>
                <a:ea typeface="ヒラギノ角ゴ ProN W3"/>
                <a:cs typeface="Calibri"/>
              </a:rPr>
              <a:t>Spark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86725" y="2672940"/>
            <a:ext cx="1259086" cy="746125"/>
          </a:xfrm>
          <a:prstGeom prst="rect">
            <a:avLst/>
          </a:prstGeom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2000" b="1" kern="0" dirty="0">
                <a:solidFill>
                  <a:srgbClr val="B50B1B"/>
                </a:solidFill>
                <a:latin typeface="Calibri"/>
                <a:ea typeface="ヒラギノ角ゴ ProN W3"/>
                <a:cs typeface="Calibri"/>
              </a:rPr>
              <a:t>Spark</a:t>
            </a:r>
          </a:p>
          <a:p>
            <a:pPr algn="ctr">
              <a:defRPr/>
            </a:pPr>
            <a:r>
              <a:rPr lang="en-US" sz="2000" b="1" kern="0" dirty="0">
                <a:solidFill>
                  <a:srgbClr val="B50B1B"/>
                </a:solidFill>
                <a:latin typeface="Calibri"/>
                <a:ea typeface="ヒラギノ角ゴ ProN W3"/>
                <a:cs typeface="Calibri"/>
              </a:rPr>
              <a:t>Streaming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8547497" y="3680210"/>
            <a:ext cx="330399" cy="671652"/>
            <a:chOff x="4377769" y="4618254"/>
            <a:chExt cx="398080" cy="771144"/>
          </a:xfrm>
        </p:grpSpPr>
        <p:sp>
          <p:nvSpPr>
            <p:cNvPr id="16" name="Rectangle 15"/>
            <p:cNvSpPr/>
            <p:nvPr/>
          </p:nvSpPr>
          <p:spPr>
            <a:xfrm>
              <a:off x="4377769" y="4618254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77769" y="4925913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7769" y="5233571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Calibri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569571" y="3135256"/>
            <a:ext cx="883444" cy="1284344"/>
            <a:chOff x="1823092" y="3996166"/>
            <a:chExt cx="1064232" cy="1421766"/>
          </a:xfrm>
        </p:grpSpPr>
        <p:cxnSp>
          <p:nvCxnSpPr>
            <p:cNvPr id="20" name="Straight Arrow Connector 19"/>
            <p:cNvCxnSpPr>
              <a:stCxn id="23" idx="2"/>
              <a:endCxn id="11" idx="2"/>
            </p:cNvCxnSpPr>
            <p:nvPr/>
          </p:nvCxnSpPr>
          <p:spPr>
            <a:xfrm flipH="1" flipV="1">
              <a:off x="1823092" y="3999248"/>
              <a:ext cx="830087" cy="14186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3" idx="2"/>
              <a:endCxn id="10" idx="2"/>
            </p:cNvCxnSpPr>
            <p:nvPr/>
          </p:nvCxnSpPr>
          <p:spPr>
            <a:xfrm flipH="1" flipV="1">
              <a:off x="2355925" y="3996166"/>
              <a:ext cx="297255" cy="14217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2"/>
              <a:endCxn id="12" idx="2"/>
            </p:cNvCxnSpPr>
            <p:nvPr/>
          </p:nvCxnSpPr>
          <p:spPr>
            <a:xfrm flipV="1">
              <a:off x="2653179" y="3999248"/>
              <a:ext cx="234145" cy="14186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287691" y="3826823"/>
            <a:ext cx="1941909" cy="59277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  <a:ea typeface="ヒラギノ角ゴ ProN W3"/>
                <a:cs typeface="Calibri"/>
              </a:rPr>
              <a:t>batches of X seconds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2567371"/>
            <a:ext cx="1752600" cy="33116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/>
                <a:ea typeface="ヒラギノ角ゴ ProN W3"/>
                <a:cs typeface="Calibri"/>
              </a:rPr>
              <a:t>Live 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  <a:ea typeface="ヒラギノ角ゴ ProN W3"/>
                <a:cs typeface="Calibri"/>
              </a:rPr>
              <a:t>data stream</a:t>
            </a: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400800" y="4882739"/>
            <a:ext cx="1571625" cy="756061"/>
            <a:chOff x="15712706" y="10151158"/>
            <a:chExt cx="4191000" cy="1724814"/>
          </a:xfrm>
        </p:grpSpPr>
        <p:grpSp>
          <p:nvGrpSpPr>
            <p:cNvPr id="26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28" name="Right Arrow 27"/>
              <p:cNvSpPr/>
              <p:nvPr/>
            </p:nvSpPr>
            <p:spPr>
              <a:xfrm rot="10800000">
                <a:off x="3519264" y="4541124"/>
                <a:ext cx="262477" cy="322128"/>
              </a:xfrm>
              <a:prstGeom prst="rightArrow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430044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897919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65038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5738106" y="10583046"/>
              <a:ext cx="4165600" cy="12929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/>
                  <a:ea typeface="ヒラギノ角ゴ ProN W3"/>
                  <a:cs typeface="Calibri"/>
                </a:rPr>
                <a:t>processed results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685800" y="2590800"/>
            <a:ext cx="5334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911225" indent="-454025">
              <a:spcBef>
                <a:spcPts val="1512"/>
              </a:spcBef>
              <a:buClr>
                <a:schemeClr val="accent2"/>
              </a:buClr>
              <a:defRPr/>
            </a:pPr>
            <a:r>
              <a:rPr lang="en-US" sz="2000" dirty="0">
                <a:ea typeface="ヒラギノ角ゴ ProN W3"/>
                <a:cs typeface="Calibri"/>
              </a:rPr>
              <a:t>Chop up the live stream into batches of X seconds </a:t>
            </a:r>
            <a:endParaRPr lang="en-US" sz="2000" dirty="0" smtClean="0">
              <a:ea typeface="ヒラギノ角ゴ ProN W3"/>
              <a:cs typeface="Calibri"/>
            </a:endParaRPr>
          </a:p>
          <a:p>
            <a:pPr marL="911225" indent="-454025">
              <a:spcBef>
                <a:spcPts val="1512"/>
              </a:spcBef>
              <a:buClr>
                <a:schemeClr val="accent2"/>
              </a:buClr>
              <a:defRPr/>
            </a:pPr>
            <a:r>
              <a:rPr lang="en-US" sz="2000" dirty="0" smtClean="0">
                <a:ea typeface="ヒラギノ角ゴ ProN W3"/>
                <a:cs typeface="Calibri"/>
              </a:rPr>
              <a:t>Spark </a:t>
            </a:r>
            <a:r>
              <a:rPr lang="en-US" sz="2000" dirty="0">
                <a:ea typeface="ヒラギノ角ゴ ProN W3"/>
                <a:cs typeface="Calibri"/>
              </a:rPr>
              <a:t>treats each batch of data as RDDs and processes them using RDD </a:t>
            </a:r>
            <a:r>
              <a:rPr lang="en-US" sz="2000" dirty="0" smtClean="0">
                <a:ea typeface="ヒラギノ角ゴ ProN W3"/>
                <a:cs typeface="Calibri"/>
              </a:rPr>
              <a:t>operations</a:t>
            </a:r>
          </a:p>
          <a:p>
            <a:pPr marL="911225" indent="-454025">
              <a:spcBef>
                <a:spcPts val="1512"/>
              </a:spcBef>
              <a:buClr>
                <a:schemeClr val="accent2"/>
              </a:buClr>
              <a:defRPr/>
            </a:pPr>
            <a:r>
              <a:rPr lang="en-US" sz="2000" dirty="0" smtClean="0">
                <a:ea typeface="ヒラギノ角ゴ ProN W3"/>
                <a:cs typeface="Calibri"/>
              </a:rPr>
              <a:t>Finally</a:t>
            </a:r>
            <a:r>
              <a:rPr lang="en-US" sz="2000" dirty="0">
                <a:ea typeface="ヒラギノ角ゴ ProN W3"/>
                <a:cs typeface="Calibri"/>
              </a:rPr>
              <a:t>, the processed results of the RDD operations are returned in batches</a:t>
            </a: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374650" y="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Spark </a:t>
            </a:r>
            <a:r>
              <a:rPr lang="en-US" b="1" dirty="0" err="1" smtClean="0">
                <a:latin typeface="+mj-lt"/>
              </a:rPr>
              <a:t>DStreams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4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09600" y="1447800"/>
            <a:ext cx="9296400" cy="68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1950" lvl="1" indent="0">
              <a:buFont typeface="Wingdings" pitchFamily="2" charset="2"/>
              <a:buChar char="§"/>
              <a:defRPr/>
            </a:pPr>
            <a:r>
              <a:rPr lang="en-US" dirty="0" smtClean="0"/>
              <a:t>	Run a streaming computation as a </a:t>
            </a:r>
            <a:r>
              <a:rPr lang="en-US" dirty="0" smtClean="0">
                <a:solidFill>
                  <a:schemeClr val="accent1"/>
                </a:solidFill>
              </a:rPr>
              <a:t>series of very small, deterministic batch jobs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04372" y="2922971"/>
            <a:ext cx="1557338" cy="280494"/>
            <a:chOff x="3510080" y="4511951"/>
            <a:chExt cx="1875743" cy="322227"/>
          </a:xfrm>
        </p:grpSpPr>
        <p:sp>
          <p:nvSpPr>
            <p:cNvPr id="8" name="Right Arrow 7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086725" y="4602546"/>
            <a:ext cx="1259086" cy="746125"/>
          </a:xfrm>
          <a:prstGeom prst="rect">
            <a:avLst/>
          </a:prstGeom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2000" b="1" kern="0" dirty="0">
                <a:solidFill>
                  <a:srgbClr val="B50B1B"/>
                </a:solidFill>
                <a:latin typeface="Calibri"/>
                <a:ea typeface="ヒラギノ角ゴ ProN W3"/>
                <a:cs typeface="Calibri"/>
              </a:rPr>
              <a:t>Spark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86725" y="2672940"/>
            <a:ext cx="1259086" cy="746125"/>
          </a:xfrm>
          <a:prstGeom prst="rect">
            <a:avLst/>
          </a:prstGeom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2000" b="1" kern="0" dirty="0">
                <a:solidFill>
                  <a:srgbClr val="B50B1B"/>
                </a:solidFill>
                <a:latin typeface="Calibri"/>
                <a:ea typeface="ヒラギノ角ゴ ProN W3"/>
                <a:cs typeface="Calibri"/>
              </a:rPr>
              <a:t>Spark</a:t>
            </a:r>
          </a:p>
          <a:p>
            <a:pPr algn="ctr">
              <a:defRPr/>
            </a:pPr>
            <a:r>
              <a:rPr lang="en-US" sz="2000" b="1" kern="0" dirty="0">
                <a:solidFill>
                  <a:srgbClr val="B50B1B"/>
                </a:solidFill>
                <a:latin typeface="Calibri"/>
                <a:ea typeface="ヒラギノ角ゴ ProN W3"/>
                <a:cs typeface="Calibri"/>
              </a:rPr>
              <a:t>Streaming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8547497" y="3680210"/>
            <a:ext cx="330399" cy="671652"/>
            <a:chOff x="4377769" y="4618254"/>
            <a:chExt cx="398080" cy="771144"/>
          </a:xfrm>
        </p:grpSpPr>
        <p:sp>
          <p:nvSpPr>
            <p:cNvPr id="16" name="Rectangle 15"/>
            <p:cNvSpPr/>
            <p:nvPr/>
          </p:nvSpPr>
          <p:spPr>
            <a:xfrm>
              <a:off x="4377769" y="4618254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77769" y="4925913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7769" y="5233571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Calibri"/>
              </a:endParaRP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6569571" y="3135256"/>
            <a:ext cx="883444" cy="1284344"/>
            <a:chOff x="1823092" y="3996166"/>
            <a:chExt cx="1064232" cy="1421766"/>
          </a:xfrm>
        </p:grpSpPr>
        <p:cxnSp>
          <p:nvCxnSpPr>
            <p:cNvPr id="20" name="Straight Arrow Connector 19"/>
            <p:cNvCxnSpPr>
              <a:stCxn id="23" idx="2"/>
              <a:endCxn id="11" idx="2"/>
            </p:cNvCxnSpPr>
            <p:nvPr/>
          </p:nvCxnSpPr>
          <p:spPr>
            <a:xfrm flipH="1" flipV="1">
              <a:off x="1823092" y="3999248"/>
              <a:ext cx="830087" cy="14186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3" idx="2"/>
              <a:endCxn id="10" idx="2"/>
            </p:cNvCxnSpPr>
            <p:nvPr/>
          </p:nvCxnSpPr>
          <p:spPr>
            <a:xfrm flipH="1" flipV="1">
              <a:off x="2355925" y="3996166"/>
              <a:ext cx="297255" cy="14217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2"/>
              <a:endCxn id="12" idx="2"/>
            </p:cNvCxnSpPr>
            <p:nvPr/>
          </p:nvCxnSpPr>
          <p:spPr>
            <a:xfrm flipV="1">
              <a:off x="2653179" y="3999248"/>
              <a:ext cx="234145" cy="14186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287691" y="3826823"/>
            <a:ext cx="1941909" cy="59277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  <a:ea typeface="ヒラギノ角ゴ ProN W3"/>
                <a:cs typeface="Calibri"/>
              </a:rPr>
              <a:t>batches of X seconds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2567371"/>
            <a:ext cx="1752600" cy="33116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/>
                <a:ea typeface="ヒラギノ角ゴ ProN W3"/>
                <a:cs typeface="Calibri"/>
              </a:rPr>
              <a:t>Live 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  <a:ea typeface="ヒラギノ角ゴ ProN W3"/>
                <a:cs typeface="Calibri"/>
              </a:rPr>
              <a:t>data stream</a:t>
            </a:r>
          </a:p>
        </p:txBody>
      </p: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6400800" y="4882739"/>
            <a:ext cx="1571625" cy="756061"/>
            <a:chOff x="15712706" y="10151158"/>
            <a:chExt cx="4191000" cy="1724814"/>
          </a:xfrm>
        </p:grpSpPr>
        <p:grpSp>
          <p:nvGrpSpPr>
            <p:cNvPr id="19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28" name="Right Arrow 27"/>
              <p:cNvSpPr/>
              <p:nvPr/>
            </p:nvSpPr>
            <p:spPr>
              <a:xfrm rot="10800000">
                <a:off x="3519264" y="4541124"/>
                <a:ext cx="262477" cy="322128"/>
              </a:xfrm>
              <a:prstGeom prst="rightArrow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430044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897919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65038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5738106" y="10583046"/>
              <a:ext cx="4165600" cy="12929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/>
                  <a:ea typeface="ヒラギノ角ゴ ProN W3"/>
                  <a:cs typeface="Calibri"/>
                </a:rPr>
                <a:t>processed results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533400" y="2057400"/>
            <a:ext cx="563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911225" indent="-454025">
              <a:lnSpc>
                <a:spcPct val="150000"/>
              </a:lnSpc>
              <a:spcBef>
                <a:spcPts val="1512"/>
              </a:spcBef>
              <a:buClr>
                <a:schemeClr val="accent2"/>
              </a:buClr>
              <a:defRPr/>
            </a:pPr>
            <a:r>
              <a:rPr lang="en-US" sz="2000" dirty="0" smtClean="0">
                <a:ea typeface="ヒラギノ角ゴ ProN W3"/>
                <a:cs typeface="Calibri"/>
              </a:rPr>
              <a:t>Batch sizes as low as ½ second, latency of about 1 second</a:t>
            </a:r>
          </a:p>
          <a:p>
            <a:pPr marL="911225" indent="-454025">
              <a:lnSpc>
                <a:spcPct val="150000"/>
              </a:lnSpc>
              <a:spcBef>
                <a:spcPts val="1512"/>
              </a:spcBef>
              <a:buClr>
                <a:schemeClr val="accent2"/>
              </a:buClr>
              <a:defRPr/>
            </a:pPr>
            <a:r>
              <a:rPr lang="en-US" sz="2000" dirty="0" smtClean="0">
                <a:ea typeface="ヒラギノ角ゴ ProN W3"/>
                <a:cs typeface="Calibri"/>
              </a:rPr>
              <a:t>Potential for combining batch processing and streaming processing in the same system</a:t>
            </a:r>
            <a:endParaRPr lang="en-US" sz="2000" dirty="0">
              <a:ea typeface="ヒラギノ角ゴ ProN W3"/>
              <a:cs typeface="Calibri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374650" y="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Spark </a:t>
            </a:r>
            <a:r>
              <a:rPr lang="en-US" b="1" dirty="0" err="1" smtClean="0">
                <a:latin typeface="+mj-lt"/>
              </a:rPr>
              <a:t>DStreams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3649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2625" y="1312864"/>
            <a:ext cx="9223375" cy="50117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RDD Basics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Creating RDDs in Spark.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RDD Operations.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Passing Functions to Spark.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Transformations and Actions in Spark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Spark Core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979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9220200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dirty="0" smtClean="0"/>
              <a:t>Out of the box Spark provide</a:t>
            </a:r>
          </a:p>
          <a:p>
            <a:pPr marL="1371600" lvl="1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Kafka</a:t>
            </a:r>
          </a:p>
          <a:p>
            <a:pPr marL="1371600" lvl="1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HDFS</a:t>
            </a:r>
          </a:p>
          <a:p>
            <a:pPr marL="1371600" lvl="1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Flume</a:t>
            </a:r>
          </a:p>
          <a:p>
            <a:pPr marL="1371600" lvl="1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err="1" smtClean="0"/>
              <a:t>Akka</a:t>
            </a:r>
            <a:r>
              <a:rPr lang="en-US" dirty="0" smtClean="0"/>
              <a:t> Actors</a:t>
            </a:r>
          </a:p>
          <a:p>
            <a:pPr marL="1371600" lvl="1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Raw TCP sockets</a:t>
            </a:r>
          </a:p>
          <a:p>
            <a:pPr marL="9144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/>
              <a:t>Very easy to write a </a:t>
            </a:r>
            <a:r>
              <a:rPr lang="en-US" i="1" dirty="0" smtClean="0"/>
              <a:t>receiver</a:t>
            </a:r>
            <a:r>
              <a:rPr lang="en-US" dirty="0" smtClean="0"/>
              <a:t> for your own data source</a:t>
            </a:r>
            <a:endParaRPr lang="en-US" i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76200"/>
            <a:ext cx="990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sz="2800" b="1" dirty="0" smtClean="0"/>
              <a:t>Spark </a:t>
            </a:r>
            <a:r>
              <a:rPr lang="en-US" sz="2800" b="1" dirty="0" err="1" smtClean="0"/>
              <a:t>DStream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>
                <a:solidFill>
                  <a:srgbClr val="B50B1B"/>
                </a:solidFill>
                <a:latin typeface="Consolas"/>
                <a:cs typeface="Consolas"/>
              </a:rPr>
              <a:t>tweets</a:t>
            </a:r>
            <a:r>
              <a:rPr lang="en-US" sz="17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latin typeface="Consolas"/>
                <a:cs typeface="Consolas"/>
              </a:rPr>
              <a:t>ssc.</a:t>
            </a:r>
            <a:r>
              <a:rPr lang="en-US" sz="1700" dirty="0" err="1">
                <a:solidFill>
                  <a:srgbClr val="0D8BE6"/>
                </a:solidFill>
                <a:latin typeface="Consolas"/>
                <a:cs typeface="Consolas"/>
              </a:rPr>
              <a:t>twitterStream</a:t>
            </a:r>
            <a:r>
              <a:rPr lang="en-US" sz="1700" dirty="0" smtClean="0">
                <a:latin typeface="Consolas"/>
                <a:cs typeface="Consolas"/>
              </a:rPr>
              <a:t>()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25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81" name="Rounded Rectangular Callout 80"/>
          <p:cNvSpPr/>
          <p:nvPr/>
        </p:nvSpPr>
        <p:spPr>
          <a:xfrm>
            <a:off x="495300" y="2095500"/>
            <a:ext cx="6191250" cy="685800"/>
          </a:xfrm>
          <a:prstGeom prst="wedgeRoundRectCallout">
            <a:avLst>
              <a:gd name="adj1" fmla="val -32316"/>
              <a:gd name="adj2" fmla="val -9197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b="1" dirty="0" err="1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DStream</a:t>
            </a: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: a sequence of 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RDDs </a:t>
            </a: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representing a stream of data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163987" y="4019551"/>
            <a:ext cx="904180" cy="296069"/>
            <a:chOff x="7918600" y="4832650"/>
            <a:chExt cx="2458447" cy="653855"/>
          </a:xfrm>
        </p:grpSpPr>
        <p:sp>
          <p:nvSpPr>
            <p:cNvPr id="86" name="Alternate Process 85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3106588" y="4371182"/>
            <a:ext cx="1062187" cy="380206"/>
            <a:chOff x="7762239" y="5609988"/>
            <a:chExt cx="2889827" cy="840669"/>
          </a:xfrm>
        </p:grpSpPr>
        <p:pic>
          <p:nvPicPr>
            <p:cNvPr id="19490" name="Picture 9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1" name="Picture 9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2" name="Picture 9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3" name="Picture 9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095625" y="3269456"/>
            <a:ext cx="4953000" cy="516731"/>
            <a:chOff x="3523416" y="4511948"/>
            <a:chExt cx="1861716" cy="322227"/>
          </a:xfrm>
        </p:grpSpPr>
        <p:sp>
          <p:nvSpPr>
            <p:cNvPr id="96" name="Right Arrow 95"/>
            <p:cNvSpPr/>
            <p:nvPr/>
          </p:nvSpPr>
          <p:spPr>
            <a:xfrm>
              <a:off x="5122601" y="4511948"/>
              <a:ext cx="262531" cy="322227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en-US" sz="1500" kern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55750" y="4600053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500" kern="0" dirty="0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batch @ t+1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23416" y="4603518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500" kern="0" dirty="0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b</a:t>
              </a:r>
              <a:r>
                <a:rPr lang="en-US" sz="1500" kern="0" dirty="0" err="1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atch</a:t>
              </a:r>
              <a:r>
                <a:rPr lang="en-US" sz="1500" kern="0" dirty="0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 @ t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587600" y="4603518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500" kern="0" dirty="0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batch @ t+2</a:t>
              </a:r>
            </a:p>
          </p:txBody>
        </p:sp>
      </p:grpSp>
      <p:grpSp>
        <p:nvGrpSpPr>
          <p:cNvPr id="7" name="Group 110"/>
          <p:cNvGrpSpPr>
            <a:grpSpLocks/>
          </p:cNvGrpSpPr>
          <p:nvPr/>
        </p:nvGrpSpPr>
        <p:grpSpPr bwMode="auto">
          <a:xfrm>
            <a:off x="4535091" y="4371182"/>
            <a:ext cx="1062187" cy="380206"/>
            <a:chOff x="7762239" y="5609988"/>
            <a:chExt cx="2889827" cy="840669"/>
          </a:xfrm>
        </p:grpSpPr>
        <p:pic>
          <p:nvPicPr>
            <p:cNvPr id="19482" name="Picture 15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Picture 16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4" name="Picture 16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16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69"/>
          <p:cNvGrpSpPr>
            <a:grpSpLocks/>
          </p:cNvGrpSpPr>
          <p:nvPr/>
        </p:nvGrpSpPr>
        <p:grpSpPr bwMode="auto">
          <a:xfrm>
            <a:off x="5935861" y="4371182"/>
            <a:ext cx="1062187" cy="380206"/>
            <a:chOff x="7762239" y="5609988"/>
            <a:chExt cx="2889827" cy="840669"/>
          </a:xfrm>
        </p:grpSpPr>
        <p:pic>
          <p:nvPicPr>
            <p:cNvPr id="19478" name="Picture 17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17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0" name="Picture 17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1" name="Picture 17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851614" y="3974112"/>
            <a:ext cx="2012156" cy="33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tweets </a:t>
            </a:r>
            <a:r>
              <a:rPr lang="en-US" dirty="0" err="1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DStream</a:t>
            </a:r>
            <a:endParaRPr lang="en-US" dirty="0">
              <a:solidFill>
                <a:prstClr val="black"/>
              </a:solidFill>
              <a:latin typeface="Calibri" charset="0"/>
              <a:ea typeface="ヒラギノ角ゴ ProN W3"/>
              <a:cs typeface="Calibri" charset="0"/>
            </a:endParaRPr>
          </a:p>
        </p:txBody>
      </p:sp>
      <p:sp>
        <p:nvSpPr>
          <p:cNvPr id="176" name="Rounded Rectangular Callout 175"/>
          <p:cNvSpPr/>
          <p:nvPr/>
        </p:nvSpPr>
        <p:spPr>
          <a:xfrm>
            <a:off x="6356350" y="5410200"/>
            <a:ext cx="3054350" cy="762000"/>
          </a:xfrm>
          <a:prstGeom prst="wedgeRoundRectCallout">
            <a:avLst>
              <a:gd name="adj1" fmla="val -33826"/>
              <a:gd name="adj2" fmla="val -124938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stored in memory as an RDD (immutable, distributed)</a:t>
            </a:r>
          </a:p>
        </p:txBody>
      </p: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4589265" y="4024314"/>
            <a:ext cx="904180" cy="296069"/>
            <a:chOff x="7918600" y="4832650"/>
            <a:chExt cx="2458447" cy="653855"/>
          </a:xfrm>
        </p:grpSpPr>
        <p:sp>
          <p:nvSpPr>
            <p:cNvPr id="43" name="Alternate Process 4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44" name="Straight Connector 43"/>
            <p:cNvCxnSpPr>
              <a:stCxn id="43" idx="0"/>
              <a:endCxn id="43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5982296" y="4024314"/>
            <a:ext cx="904180" cy="296069"/>
            <a:chOff x="7918600" y="4832650"/>
            <a:chExt cx="2458447" cy="653855"/>
          </a:xfrm>
        </p:grpSpPr>
        <p:sp>
          <p:nvSpPr>
            <p:cNvPr id="48" name="Alternate Process 47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49" name="Straight Connector 48"/>
            <p:cNvCxnSpPr>
              <a:stCxn id="48" idx="0"/>
              <a:endCxn id="48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00483" y="3389132"/>
            <a:ext cx="3405188" cy="33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Twitter Streaming API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" y="6216134"/>
            <a:ext cx="8034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Source:datadricks</a:t>
            </a:r>
            <a:endParaRPr lang="en-US" sz="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4" name="Title 3"/>
          <p:cNvSpPr>
            <a:spLocks noGrp="1"/>
          </p:cNvSpPr>
          <p:nvPr>
            <p:ph type="title"/>
          </p:nvPr>
        </p:nvSpPr>
        <p:spPr>
          <a:xfrm>
            <a:off x="374650" y="7620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Example – Get </a:t>
            </a:r>
            <a:r>
              <a:rPr lang="en-US" b="1" dirty="0" err="1" smtClean="0">
                <a:latin typeface="+mj-lt"/>
              </a:rPr>
              <a:t>hashtags</a:t>
            </a:r>
            <a:r>
              <a:rPr lang="en-US" b="1" dirty="0" smtClean="0">
                <a:latin typeface="+mj-lt"/>
              </a:rPr>
              <a:t> from Twitter 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02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75" grpId="0"/>
      <p:bldP spid="176" grpId="0" animBg="1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4650" y="7620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Example – Get </a:t>
            </a:r>
            <a:r>
              <a:rPr lang="en-US" b="1" dirty="0" err="1" smtClean="0">
                <a:latin typeface="+mj-lt"/>
              </a:rPr>
              <a:t>hashtags</a:t>
            </a:r>
            <a:r>
              <a:rPr lang="en-US" b="1" dirty="0" smtClean="0">
                <a:latin typeface="+mj-lt"/>
              </a:rPr>
              <a:t> from Twitter </a:t>
            </a:r>
            <a:endParaRPr lang="en-US" b="1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C61B1B"/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rgbClr val="C61B1B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solidFill>
                  <a:srgbClr val="C61B1B"/>
                </a:solidFill>
                <a:latin typeface="Consolas"/>
                <a:cs typeface="Consolas"/>
              </a:rPr>
              <a:t>tweets</a:t>
            </a:r>
            <a:r>
              <a:rPr lang="en-US" sz="1700" dirty="0" err="1">
                <a:latin typeface="Consolas"/>
                <a:cs typeface="Consolas"/>
              </a:rPr>
              <a:t>.</a:t>
            </a:r>
            <a:r>
              <a:rPr lang="en-US" sz="1700" dirty="0" err="1">
                <a:solidFill>
                  <a:srgbClr val="0D8BE6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D8BE6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(status =&gt; </a:t>
            </a:r>
            <a:r>
              <a:rPr lang="en-US" sz="1700" dirty="0" err="1">
                <a:latin typeface="Consolas"/>
                <a:cs typeface="Consolas"/>
              </a:rPr>
              <a:t>getTags</a:t>
            </a:r>
            <a:r>
              <a:rPr lang="en-US" sz="1700" dirty="0"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endParaRPr lang="en-US" sz="2500" dirty="0"/>
          </a:p>
          <a:p>
            <a:pPr>
              <a:defRPr/>
            </a:pPr>
            <a:endParaRPr lang="en-US" sz="20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08523" y="4310857"/>
            <a:ext cx="1431727" cy="1594644"/>
            <a:chOff x="7651750" y="8621713"/>
            <a:chExt cx="3524022" cy="3189287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7651750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61" name="Picture 19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2" name="Picture 20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3" name="Picture 21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4" name="Picture 22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7767638" y="10323513"/>
              <a:ext cx="2224087" cy="590550"/>
              <a:chOff x="7918600" y="4832650"/>
              <a:chExt cx="2458447" cy="653855"/>
            </a:xfrm>
          </p:grpSpPr>
          <p:sp>
            <p:nvSpPr>
              <p:cNvPr id="25" name="Alternate Process 24"/>
              <p:cNvSpPr/>
              <p:nvPr/>
            </p:nvSpPr>
            <p:spPr>
              <a:xfrm>
                <a:off x="7918592" y="4846711"/>
                <a:ext cx="2458288" cy="629248"/>
              </a:xfrm>
              <a:prstGeom prst="flowChartAlternateProcess">
                <a:avLst/>
              </a:prstGeom>
              <a:solidFill>
                <a:schemeClr val="accent6"/>
              </a:solidFill>
              <a:ln w="190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id="26" name="Straight Connector 25"/>
              <p:cNvCxnSpPr>
                <a:stCxn id="25" idx="0"/>
                <a:endCxn id="25" idx="2"/>
              </p:cNvCxnSpPr>
              <p:nvPr/>
            </p:nvCxnSpPr>
            <p:spPr>
              <a:xfrm>
                <a:off x="9148613" y="4846711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85558" y="4832650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548517" y="4857257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555" name="TextBox 62"/>
            <p:cNvSpPr txBox="1">
              <a:spLocks noChangeArrowheads="1"/>
            </p:cNvSpPr>
            <p:nvPr/>
          </p:nvSpPr>
          <p:spPr bwMode="auto">
            <a:xfrm>
              <a:off x="8778874" y="9457615"/>
              <a:ext cx="2396898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500" dirty="0" err="1">
                  <a:latin typeface="Calibri" charset="0"/>
                  <a:cs typeface="Calibri" charset="0"/>
                </a:rPr>
                <a:t>flatMap</a:t>
              </a:r>
              <a:endParaRPr lang="en-US" sz="1500" dirty="0">
                <a:latin typeface="Calibri" charset="0"/>
                <a:cs typeface="Calibri" charset="0"/>
              </a:endParaRPr>
            </a:p>
          </p:txBody>
        </p:sp>
        <p:cxnSp>
          <p:nvCxnSpPr>
            <p:cNvPr id="109" name="Straight Arrow Connector 108"/>
            <p:cNvCxnSpPr>
              <a:stCxn id="9" idx="2"/>
              <a:endCxn id="25" idx="0"/>
            </p:cNvCxnSpPr>
            <p:nvPr/>
          </p:nvCxnSpPr>
          <p:spPr bwMode="auto">
            <a:xfrm flipH="1">
              <a:off x="8878809" y="8621713"/>
              <a:ext cx="22224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4537025" y="4310857"/>
            <a:ext cx="1406574" cy="1594644"/>
            <a:chOff x="11168063" y="8621713"/>
            <a:chExt cx="3461725" cy="3189287"/>
          </a:xfrm>
        </p:grpSpPr>
        <p:sp>
          <p:nvSpPr>
            <p:cNvPr id="20541" name="TextBox 131"/>
            <p:cNvSpPr txBox="1">
              <a:spLocks noChangeArrowheads="1"/>
            </p:cNvSpPr>
            <p:nvPr/>
          </p:nvSpPr>
          <p:spPr bwMode="auto">
            <a:xfrm>
              <a:off x="12294835" y="9457615"/>
              <a:ext cx="2334953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500" dirty="0" err="1">
                  <a:latin typeface="Calibri" charset="0"/>
                  <a:cs typeface="Calibri" charset="0"/>
                </a:rPr>
                <a:t>flatMap</a:t>
              </a:r>
              <a:endParaRPr lang="en-US" sz="1500" dirty="0">
                <a:latin typeface="Calibri" charset="0"/>
                <a:cs typeface="Calibri" charset="0"/>
              </a:endParaRPr>
            </a:p>
          </p:txBody>
        </p:sp>
        <p:grpSp>
          <p:nvGrpSpPr>
            <p:cNvPr id="8" name="Group 121"/>
            <p:cNvGrpSpPr>
              <a:grpSpLocks/>
            </p:cNvGrpSpPr>
            <p:nvPr/>
          </p:nvGrpSpPr>
          <p:grpSpPr bwMode="auto">
            <a:xfrm>
              <a:off x="11168063" y="11050588"/>
              <a:ext cx="2614612" cy="760412"/>
              <a:chOff x="13968431" y="5604337"/>
              <a:chExt cx="2889827" cy="840669"/>
            </a:xfrm>
          </p:grpSpPr>
          <p:pic>
            <p:nvPicPr>
              <p:cNvPr id="20549" name="Picture 122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0" name="Picture 123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1" name="Picture 12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2" name="Picture 125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" name="Group 126"/>
            <p:cNvGrpSpPr>
              <a:grpSpLocks/>
            </p:cNvGrpSpPr>
            <p:nvPr/>
          </p:nvGrpSpPr>
          <p:grpSpPr bwMode="auto">
            <a:xfrm>
              <a:off x="11283950" y="10323513"/>
              <a:ext cx="2224088" cy="590550"/>
              <a:chOff x="7918600" y="4832650"/>
              <a:chExt cx="2458447" cy="653855"/>
            </a:xfrm>
          </p:grpSpPr>
          <p:sp>
            <p:nvSpPr>
              <p:cNvPr id="128" name="Alternate Process 127"/>
              <p:cNvSpPr/>
              <p:nvPr/>
            </p:nvSpPr>
            <p:spPr>
              <a:xfrm>
                <a:off x="7918578" y="4846711"/>
                <a:ext cx="2458014" cy="629248"/>
              </a:xfrm>
              <a:prstGeom prst="flowChartAlternateProcess">
                <a:avLst/>
              </a:prstGeom>
              <a:solidFill>
                <a:schemeClr val="accent6"/>
              </a:solidFill>
              <a:ln w="190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id="129" name="Straight Connector 128"/>
              <p:cNvCxnSpPr>
                <a:stCxn id="128" idx="0"/>
                <a:endCxn id="128" idx="2"/>
              </p:cNvCxnSpPr>
              <p:nvPr/>
            </p:nvCxnSpPr>
            <p:spPr>
              <a:xfrm>
                <a:off x="9148462" y="4846711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9785335" y="4832650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548433" y="4857257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33" name="Straight Arrow Connector 132"/>
            <p:cNvCxnSpPr>
              <a:stCxn id="113" idx="2"/>
              <a:endCxn id="128" idx="0"/>
            </p:cNvCxnSpPr>
            <p:nvPr/>
          </p:nvCxnSpPr>
          <p:spPr bwMode="auto">
            <a:xfrm flipH="1">
              <a:off x="12394984" y="8621713"/>
              <a:ext cx="22221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858295" y="4310857"/>
            <a:ext cx="1488655" cy="1594644"/>
            <a:chOff x="14420420" y="8621713"/>
            <a:chExt cx="3664380" cy="3189287"/>
          </a:xfrm>
        </p:grpSpPr>
        <p:sp>
          <p:nvSpPr>
            <p:cNvPr id="20528" name="TextBox 153"/>
            <p:cNvSpPr txBox="1">
              <a:spLocks noChangeArrowheads="1"/>
            </p:cNvSpPr>
            <p:nvPr/>
          </p:nvSpPr>
          <p:spPr bwMode="auto">
            <a:xfrm>
              <a:off x="15741852" y="9457615"/>
              <a:ext cx="2342948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500" dirty="0" err="1">
                  <a:latin typeface="Calibri" charset="0"/>
                  <a:cs typeface="Calibri" charset="0"/>
                </a:rPr>
                <a:t>flatMap</a:t>
              </a:r>
              <a:endParaRPr lang="en-US" sz="1500" dirty="0">
                <a:latin typeface="Calibri" charset="0"/>
                <a:cs typeface="Calibri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4507366" y="10196879"/>
              <a:ext cx="773114" cy="9470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Arial"/>
                  <a:ea typeface="ヒラギノ角ゴ ProN W3"/>
                  <a:cs typeface="Tw Cen MT"/>
                </a:rPr>
                <a:t>…</a:t>
              </a:r>
            </a:p>
          </p:txBody>
        </p:sp>
        <p:grpSp>
          <p:nvGrpSpPr>
            <p:cNvPr id="15" name="Group 143"/>
            <p:cNvGrpSpPr>
              <a:grpSpLocks/>
            </p:cNvGrpSpPr>
            <p:nvPr/>
          </p:nvGrpSpPr>
          <p:grpSpPr bwMode="auto">
            <a:xfrm>
              <a:off x="14614525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37" name="Picture 14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8" name="Picture 145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9" name="Picture 146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40" name="Picture 147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" name="Group 148"/>
            <p:cNvGrpSpPr>
              <a:grpSpLocks/>
            </p:cNvGrpSpPr>
            <p:nvPr/>
          </p:nvGrpSpPr>
          <p:grpSpPr bwMode="auto">
            <a:xfrm>
              <a:off x="14730413" y="10323513"/>
              <a:ext cx="2224087" cy="590550"/>
              <a:chOff x="7918600" y="4832650"/>
              <a:chExt cx="2458447" cy="653855"/>
            </a:xfrm>
          </p:grpSpPr>
          <p:sp>
            <p:nvSpPr>
              <p:cNvPr id="150" name="Alternate Process 149"/>
              <p:cNvSpPr/>
              <p:nvPr/>
            </p:nvSpPr>
            <p:spPr>
              <a:xfrm>
                <a:off x="7918600" y="4846711"/>
                <a:ext cx="2458446" cy="629248"/>
              </a:xfrm>
              <a:prstGeom prst="flowChartAlternateProcess">
                <a:avLst/>
              </a:prstGeom>
              <a:solidFill>
                <a:schemeClr val="accent6"/>
              </a:solidFill>
              <a:ln w="190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id="151" name="Straight Connector 150"/>
              <p:cNvCxnSpPr>
                <a:stCxn id="150" idx="0"/>
                <a:endCxn id="150" idx="2"/>
              </p:cNvCxnSpPr>
              <p:nvPr/>
            </p:nvCxnSpPr>
            <p:spPr>
              <a:xfrm>
                <a:off x="9148700" y="4846711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9785686" y="4832650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8548565" y="4857257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5" name="Straight Arrow Connector 154"/>
            <p:cNvCxnSpPr>
              <a:stCxn id="135" idx="2"/>
              <a:endCxn id="150" idx="0"/>
            </p:cNvCxnSpPr>
            <p:nvPr/>
          </p:nvCxnSpPr>
          <p:spPr bwMode="auto">
            <a:xfrm flipH="1">
              <a:off x="15843250" y="8621713"/>
              <a:ext cx="20638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3" name="Rounded Rectangular Callout 162"/>
          <p:cNvSpPr/>
          <p:nvPr/>
        </p:nvSpPr>
        <p:spPr>
          <a:xfrm>
            <a:off x="2383632" y="2438400"/>
            <a:ext cx="6119019" cy="533400"/>
          </a:xfrm>
          <a:prstGeom prst="wedgeRoundRectCallout">
            <a:avLst>
              <a:gd name="adj1" fmla="val -26503"/>
              <a:gd name="adj2" fmla="val -10821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transformation</a:t>
            </a: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: modify data in one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DStream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to create another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DStream</a:t>
            </a: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 </a:t>
            </a:r>
          </a:p>
        </p:txBody>
      </p:sp>
      <p:sp>
        <p:nvSpPr>
          <p:cNvPr id="165" name="Rounded Rectangular Callout 164"/>
          <p:cNvSpPr/>
          <p:nvPr/>
        </p:nvSpPr>
        <p:spPr>
          <a:xfrm>
            <a:off x="567532" y="2438400"/>
            <a:ext cx="1578769" cy="533400"/>
          </a:xfrm>
          <a:prstGeom prst="wedgeRoundRectCallout">
            <a:avLst>
              <a:gd name="adj1" fmla="val -14849"/>
              <a:gd name="adj2" fmla="val -9825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DStream</a:t>
            </a:r>
            <a:endParaRPr lang="en-US" dirty="0">
              <a:solidFill>
                <a:srgbClr val="000000"/>
              </a:solidFill>
              <a:latin typeface="Calibri"/>
              <a:ea typeface="ヒラギノ角ゴ ProN W3"/>
              <a:cs typeface="Calibri"/>
            </a:endParaRPr>
          </a:p>
        </p:txBody>
      </p:sp>
      <p:sp>
        <p:nvSpPr>
          <p:cNvPr id="167" name="Rounded Rectangular Callout 166"/>
          <p:cNvSpPr/>
          <p:nvPr/>
        </p:nvSpPr>
        <p:spPr>
          <a:xfrm>
            <a:off x="7119938" y="5143500"/>
            <a:ext cx="2105025" cy="68580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new RDDs created for every batch </a:t>
            </a:r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3163987" y="4019551"/>
            <a:ext cx="904180" cy="296069"/>
            <a:chOff x="7918600" y="4832650"/>
            <a:chExt cx="2458447" cy="653855"/>
          </a:xfrm>
        </p:grpSpPr>
        <p:sp>
          <p:nvSpPr>
            <p:cNvPr id="9" name="Alternate Process 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9" name="Group 12"/>
          <p:cNvGrpSpPr>
            <a:grpSpLocks/>
          </p:cNvGrpSpPr>
          <p:nvPr/>
        </p:nvGrpSpPr>
        <p:grpSpPr bwMode="auto">
          <a:xfrm>
            <a:off x="3106589" y="4371181"/>
            <a:ext cx="1062187" cy="380206"/>
            <a:chOff x="7762239" y="5609988"/>
            <a:chExt cx="2889827" cy="840669"/>
          </a:xfrm>
        </p:grpSpPr>
        <p:pic>
          <p:nvPicPr>
            <p:cNvPr id="20520" name="Picture 1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1" name="Picture 1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2" name="Picture 15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3" name="Picture 1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03"/>
          <p:cNvGrpSpPr>
            <a:grpSpLocks/>
          </p:cNvGrpSpPr>
          <p:nvPr/>
        </p:nvGrpSpPr>
        <p:grpSpPr bwMode="auto">
          <a:xfrm>
            <a:off x="3095625" y="3269456"/>
            <a:ext cx="4953000" cy="516731"/>
            <a:chOff x="3523416" y="4511948"/>
            <a:chExt cx="1861716" cy="322227"/>
          </a:xfrm>
        </p:grpSpPr>
        <p:sp>
          <p:nvSpPr>
            <p:cNvPr id="105" name="Right Arrow 104"/>
            <p:cNvSpPr/>
            <p:nvPr/>
          </p:nvSpPr>
          <p:spPr>
            <a:xfrm>
              <a:off x="5122601" y="4511948"/>
              <a:ext cx="262531" cy="322227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 kern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5750" y="4600053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500" kern="0" dirty="0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batch @ t+1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23416" y="4603518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500" kern="0" dirty="0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b</a:t>
              </a:r>
              <a:r>
                <a:rPr lang="en-US" sz="1500" kern="0" dirty="0" err="1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atch</a:t>
              </a:r>
              <a:r>
                <a:rPr lang="en-US" sz="1500" kern="0" dirty="0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 @ t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587600" y="4603518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500" kern="0" dirty="0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batch @ t+2</a:t>
              </a:r>
            </a:p>
          </p:txBody>
        </p:sp>
      </p:grpSp>
      <p:grpSp>
        <p:nvGrpSpPr>
          <p:cNvPr id="21" name="Group 111"/>
          <p:cNvGrpSpPr>
            <a:grpSpLocks/>
          </p:cNvGrpSpPr>
          <p:nvPr/>
        </p:nvGrpSpPr>
        <p:grpSpPr bwMode="auto">
          <a:xfrm>
            <a:off x="4592490" y="4019551"/>
            <a:ext cx="904180" cy="296069"/>
            <a:chOff x="7918600" y="4832650"/>
            <a:chExt cx="2458447" cy="653855"/>
          </a:xfrm>
        </p:grpSpPr>
        <p:sp>
          <p:nvSpPr>
            <p:cNvPr id="113" name="Alternate Process 11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14" name="Straight Connector 113"/>
            <p:cNvCxnSpPr>
              <a:stCxn id="113" idx="0"/>
              <a:endCxn id="113" idx="2"/>
            </p:cNvCxnSpPr>
            <p:nvPr/>
          </p:nvCxnSpPr>
          <p:spPr>
            <a:xfrm>
              <a:off x="9147823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54811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2" name="Group 116"/>
          <p:cNvGrpSpPr>
            <a:grpSpLocks/>
          </p:cNvGrpSpPr>
          <p:nvPr/>
        </p:nvGrpSpPr>
        <p:grpSpPr bwMode="auto">
          <a:xfrm>
            <a:off x="4535091" y="4371181"/>
            <a:ext cx="1062187" cy="380206"/>
            <a:chOff x="7762239" y="5609988"/>
            <a:chExt cx="2889827" cy="840669"/>
          </a:xfrm>
        </p:grpSpPr>
        <p:pic>
          <p:nvPicPr>
            <p:cNvPr id="20508" name="Picture 117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9" name="Picture 11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0" name="Picture 11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1" name="Picture 12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133"/>
          <p:cNvGrpSpPr>
            <a:grpSpLocks/>
          </p:cNvGrpSpPr>
          <p:nvPr/>
        </p:nvGrpSpPr>
        <p:grpSpPr bwMode="auto">
          <a:xfrm>
            <a:off x="5993259" y="4019551"/>
            <a:ext cx="903536" cy="296069"/>
            <a:chOff x="7918600" y="4832650"/>
            <a:chExt cx="2458447" cy="653855"/>
          </a:xfrm>
        </p:grpSpPr>
        <p:sp>
          <p:nvSpPr>
            <p:cNvPr id="135" name="Alternate Process 13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36" name="Straight Connector 135"/>
            <p:cNvCxnSpPr>
              <a:stCxn id="135" idx="0"/>
              <a:endCxn id="13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4" name="Group 138"/>
          <p:cNvGrpSpPr>
            <a:grpSpLocks/>
          </p:cNvGrpSpPr>
          <p:nvPr/>
        </p:nvGrpSpPr>
        <p:grpSpPr bwMode="auto">
          <a:xfrm>
            <a:off x="5935861" y="4371181"/>
            <a:ext cx="1062187" cy="380206"/>
            <a:chOff x="7762239" y="5609988"/>
            <a:chExt cx="2889827" cy="840669"/>
          </a:xfrm>
        </p:grpSpPr>
        <p:pic>
          <p:nvPicPr>
            <p:cNvPr id="20500" name="Picture 13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1" name="Picture 14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2" name="Picture 14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3" name="Picture 14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99" name="Rectangle 155"/>
          <p:cNvSpPr>
            <a:spLocks noChangeArrowheads="1"/>
          </p:cNvSpPr>
          <p:nvPr/>
        </p:nvSpPr>
        <p:spPr bwMode="auto">
          <a:xfrm>
            <a:off x="789067" y="3950839"/>
            <a:ext cx="204311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tweets </a:t>
            </a:r>
            <a:r>
              <a:rPr lang="en-US" dirty="0" err="1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DStream</a:t>
            </a:r>
            <a:endParaRPr lang="en-US" dirty="0">
              <a:solidFill>
                <a:prstClr val="black"/>
              </a:solidFill>
              <a:latin typeface="Calibri" charset="0"/>
              <a:ea typeface="ヒラギノ角ゴ ProN W3"/>
              <a:cs typeface="Calibri" charset="0"/>
            </a:endParaRPr>
          </a:p>
        </p:txBody>
      </p:sp>
      <p:sp>
        <p:nvSpPr>
          <p:cNvPr id="86" name="Rectangle 155"/>
          <p:cNvSpPr>
            <a:spLocks noChangeArrowheads="1"/>
          </p:cNvSpPr>
          <p:nvPr/>
        </p:nvSpPr>
        <p:spPr bwMode="auto">
          <a:xfrm>
            <a:off x="823041" y="5105400"/>
            <a:ext cx="2043113" cy="5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hashTags</a:t>
            </a:r>
            <a:r>
              <a:rPr lang="en-US" dirty="0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Dstream</a:t>
            </a:r>
            <a:endParaRPr lang="en-US" dirty="0">
              <a:solidFill>
                <a:prstClr val="black"/>
              </a:solidFill>
              <a:latin typeface="Calibri" charset="0"/>
              <a:ea typeface="ヒラギノ角ゴ ProN W3"/>
              <a:cs typeface="Calibri" charset="0"/>
            </a:endParaRPr>
          </a:p>
          <a:p>
            <a:r>
              <a:rPr lang="en-US" sz="1500" dirty="0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[#cat, #dog, … 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3400" y="6139934"/>
            <a:ext cx="8034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Source:datadricks</a:t>
            </a:r>
            <a:endParaRPr lang="en-US" sz="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1050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5" grpId="0" animBg="1"/>
      <p:bldP spid="167" grpId="0" animBg="1"/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tweets.flatMap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(status =&gt;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getTags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chemeClr val="accent3"/>
                </a:solidFill>
                <a:latin typeface="Consolas"/>
                <a:cs typeface="Consolas"/>
              </a:rPr>
              <a:t>hashTags</a:t>
            </a:r>
            <a:r>
              <a:rPr lang="en-US" sz="1700" dirty="0" err="1">
                <a:latin typeface="Consolas"/>
                <a:cs typeface="Consolas"/>
              </a:rPr>
              <a:t>.</a:t>
            </a:r>
            <a:r>
              <a:rPr lang="en-US" sz="1700" dirty="0" err="1">
                <a:solidFill>
                  <a:schemeClr val="accent1"/>
                </a:solidFill>
                <a:latin typeface="Consolas"/>
                <a:cs typeface="Consolas"/>
              </a:rPr>
              <a:t>saveAsHadoopFiles</a:t>
            </a:r>
            <a:r>
              <a:rPr lang="en-US" sz="1700" dirty="0">
                <a:latin typeface="Consolas"/>
                <a:cs typeface="Consolas"/>
              </a:rPr>
              <a:t>("</a:t>
            </a:r>
            <a:r>
              <a:rPr lang="en-US" sz="1700" dirty="0" err="1">
                <a:latin typeface="Consolas"/>
                <a:cs typeface="Consolas"/>
              </a:rPr>
              <a:t>hdfs</a:t>
            </a:r>
            <a:r>
              <a:rPr lang="en-US" sz="1700" dirty="0">
                <a:latin typeface="Consolas"/>
                <a:cs typeface="Consolas"/>
              </a:rPr>
              <a:t>://...")</a:t>
            </a:r>
          </a:p>
          <a:p>
            <a:pPr marL="0" indent="0">
              <a:buNone/>
              <a:defRPr/>
            </a:pPr>
            <a:endParaRPr lang="en-US" sz="25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164" name="Rounded Rectangular Callout 163"/>
          <p:cNvSpPr/>
          <p:nvPr/>
        </p:nvSpPr>
        <p:spPr>
          <a:xfrm>
            <a:off x="2817019" y="2590800"/>
            <a:ext cx="5489116" cy="571500"/>
          </a:xfrm>
          <a:prstGeom prst="wedgeRoundRectCallout">
            <a:avLst>
              <a:gd name="adj1" fmla="val -56824"/>
              <a:gd name="adj2" fmla="val -52520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output operation</a:t>
            </a: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: to push data to external storage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63987" y="3810001"/>
            <a:ext cx="904180" cy="296069"/>
            <a:chOff x="7918600" y="4832650"/>
            <a:chExt cx="2458447" cy="653855"/>
          </a:xfrm>
        </p:grpSpPr>
        <p:sp>
          <p:nvSpPr>
            <p:cNvPr id="9" name="Alternate Process 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155603" y="4599783"/>
            <a:ext cx="903536" cy="296069"/>
            <a:chOff x="7918600" y="4832650"/>
            <a:chExt cx="2458447" cy="653855"/>
          </a:xfrm>
        </p:grpSpPr>
        <p:sp>
          <p:nvSpPr>
            <p:cNvPr id="25" name="Alternate Process 2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26" name="Straight Connector 25"/>
            <p:cNvCxnSpPr>
              <a:stCxn id="25" idx="0"/>
              <a:endCxn id="2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63" name="TextBox 62"/>
          <p:cNvSpPr txBox="1"/>
          <p:nvPr/>
        </p:nvSpPr>
        <p:spPr bwMode="auto">
          <a:xfrm>
            <a:off x="3656339" y="4248151"/>
            <a:ext cx="1013818" cy="200055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flatMap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id="109" name="Straight Arrow Connector 108"/>
          <p:cNvCxnSpPr>
            <a:stCxn id="9" idx="2"/>
            <a:endCxn id="25" idx="0"/>
          </p:cNvCxnSpPr>
          <p:nvPr/>
        </p:nvCxnSpPr>
        <p:spPr bwMode="auto">
          <a:xfrm flipH="1">
            <a:off x="3607048" y="4101308"/>
            <a:ext cx="902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4592490" y="3810001"/>
            <a:ext cx="904180" cy="296069"/>
            <a:chOff x="7918600" y="4832650"/>
            <a:chExt cx="2458447" cy="653855"/>
          </a:xfrm>
        </p:grpSpPr>
        <p:sp>
          <p:nvSpPr>
            <p:cNvPr id="113" name="Alternate Process 11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14" name="Straight Connector 113"/>
            <p:cNvCxnSpPr>
              <a:stCxn id="113" idx="0"/>
              <a:endCxn id="113" idx="2"/>
            </p:cNvCxnSpPr>
            <p:nvPr/>
          </p:nvCxnSpPr>
          <p:spPr>
            <a:xfrm>
              <a:off x="9147823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54811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7" name="Group 126"/>
          <p:cNvGrpSpPr>
            <a:grpSpLocks/>
          </p:cNvGrpSpPr>
          <p:nvPr/>
        </p:nvGrpSpPr>
        <p:grpSpPr bwMode="auto">
          <a:xfrm>
            <a:off x="4584105" y="4599783"/>
            <a:ext cx="903536" cy="296069"/>
            <a:chOff x="7918600" y="4832650"/>
            <a:chExt cx="2458447" cy="653855"/>
          </a:xfrm>
        </p:grpSpPr>
        <p:sp>
          <p:nvSpPr>
            <p:cNvPr id="128" name="Alternate Process 127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29" name="Straight Connector 128"/>
            <p:cNvCxnSpPr>
              <a:stCxn id="128" idx="0"/>
              <a:endCxn id="128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9785686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132" name="TextBox 131"/>
          <p:cNvSpPr txBox="1"/>
          <p:nvPr/>
        </p:nvSpPr>
        <p:spPr bwMode="auto">
          <a:xfrm>
            <a:off x="5084842" y="4248151"/>
            <a:ext cx="1013818" cy="200055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flatMap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id="133" name="Straight Arrow Connector 132"/>
          <p:cNvCxnSpPr>
            <a:stCxn id="113" idx="2"/>
            <a:endCxn id="128" idx="0"/>
          </p:cNvCxnSpPr>
          <p:nvPr/>
        </p:nvCxnSpPr>
        <p:spPr bwMode="auto">
          <a:xfrm flipH="1">
            <a:off x="5035550" y="4101308"/>
            <a:ext cx="902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oup 133"/>
          <p:cNvGrpSpPr>
            <a:grpSpLocks/>
          </p:cNvGrpSpPr>
          <p:nvPr/>
        </p:nvGrpSpPr>
        <p:grpSpPr bwMode="auto">
          <a:xfrm>
            <a:off x="5993259" y="3810001"/>
            <a:ext cx="903536" cy="296069"/>
            <a:chOff x="7918600" y="4832650"/>
            <a:chExt cx="2458447" cy="653855"/>
          </a:xfrm>
        </p:grpSpPr>
        <p:sp>
          <p:nvSpPr>
            <p:cNvPr id="135" name="Alternate Process 13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36" name="Straight Connector 135"/>
            <p:cNvCxnSpPr>
              <a:stCxn id="135" idx="0"/>
              <a:endCxn id="13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5984231" y="4599783"/>
            <a:ext cx="903536" cy="296069"/>
            <a:chOff x="7918600" y="4832650"/>
            <a:chExt cx="2458447" cy="653855"/>
          </a:xfrm>
        </p:grpSpPr>
        <p:sp>
          <p:nvSpPr>
            <p:cNvPr id="150" name="Alternate Process 149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51" name="Straight Connector 150"/>
            <p:cNvCxnSpPr>
              <a:stCxn id="150" idx="0"/>
              <a:endCxn id="150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154" name="TextBox 153"/>
          <p:cNvSpPr txBox="1"/>
          <p:nvPr/>
        </p:nvSpPr>
        <p:spPr bwMode="auto">
          <a:xfrm>
            <a:off x="6484967" y="4248151"/>
            <a:ext cx="1013818" cy="200055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flatMap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id="155" name="Straight Arrow Connector 154"/>
          <p:cNvCxnSpPr>
            <a:stCxn id="135" idx="2"/>
            <a:endCxn id="150" idx="0"/>
          </p:cNvCxnSpPr>
          <p:nvPr/>
        </p:nvCxnSpPr>
        <p:spPr bwMode="auto">
          <a:xfrm flipH="1">
            <a:off x="6436321" y="4101308"/>
            <a:ext cx="838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3250407" y="4901408"/>
            <a:ext cx="3848894" cy="1042193"/>
            <a:chOff x="8001000" y="9802813"/>
            <a:chExt cx="9474199" cy="2084386"/>
          </a:xfrm>
        </p:grpSpPr>
        <p:cxnSp>
          <p:nvCxnSpPr>
            <p:cNvPr id="85" name="Straight Arrow Connector 84"/>
            <p:cNvCxnSpPr/>
            <p:nvPr/>
          </p:nvCxnSpPr>
          <p:spPr bwMode="auto">
            <a:xfrm flipH="1">
              <a:off x="8863013" y="9802813"/>
              <a:ext cx="22225" cy="1011237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H="1">
              <a:off x="12379325" y="9802813"/>
              <a:ext cx="22225" cy="1011237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15827375" y="9802813"/>
              <a:ext cx="20638" cy="1011237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21530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10820401"/>
              <a:ext cx="1752600" cy="106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1" name="Picture 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6200" y="10820401"/>
              <a:ext cx="1752600" cy="106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2" name="Picture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1399" y="10820401"/>
              <a:ext cx="1752600" cy="106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83"/>
            <p:cNvSpPr txBox="1"/>
            <p:nvPr/>
          </p:nvSpPr>
          <p:spPr bwMode="auto">
            <a:xfrm>
              <a:off x="8880475" y="9947275"/>
              <a:ext cx="1631949" cy="400110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defRPr/>
              </a:pPr>
              <a:r>
                <a:rPr lang="en-US" sz="1300" dirty="0">
                  <a:solidFill>
                    <a:prstClr val="black"/>
                  </a:solidFill>
                  <a:latin typeface="Arial"/>
                  <a:ea typeface="ヒラギノ角ゴ ProN W3"/>
                  <a:cs typeface="Tw Cen MT"/>
                </a:rPr>
                <a:t>save</a:t>
              </a:r>
            </a:p>
          </p:txBody>
        </p:sp>
        <p:sp>
          <p:nvSpPr>
            <p:cNvPr id="86" name="TextBox 85"/>
            <p:cNvSpPr txBox="1"/>
            <p:nvPr/>
          </p:nvSpPr>
          <p:spPr bwMode="auto">
            <a:xfrm>
              <a:off x="12396786" y="9947275"/>
              <a:ext cx="1630362" cy="400110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defRPr/>
              </a:pPr>
              <a:r>
                <a:rPr lang="en-US" sz="1300" dirty="0">
                  <a:solidFill>
                    <a:prstClr val="black"/>
                  </a:solidFill>
                  <a:latin typeface="Arial"/>
                  <a:ea typeface="ヒラギノ角ゴ ProN W3"/>
                  <a:cs typeface="Tw Cen MT"/>
                </a:rPr>
                <a:t>save</a:t>
              </a:r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15843250" y="9947275"/>
              <a:ext cx="1631949" cy="400110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defRPr/>
              </a:pPr>
              <a:r>
                <a:rPr lang="en-US" sz="1300" dirty="0">
                  <a:solidFill>
                    <a:prstClr val="black"/>
                  </a:solidFill>
                  <a:latin typeface="Arial"/>
                  <a:ea typeface="ヒラギノ角ゴ ProN W3"/>
                  <a:cs typeface="Tw Cen MT"/>
                </a:rPr>
                <a:t>save</a:t>
              </a:r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4480918" y="3517107"/>
            <a:ext cx="1087338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batch @ t+1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064670" y="3522662"/>
            <a:ext cx="1087338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b</a:t>
            </a:r>
            <a:r>
              <a:rPr lang="en-US" sz="1500" kern="0" dirty="0" err="1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atch</a:t>
            </a:r>
            <a:r>
              <a:rPr lang="en-US" sz="1500" kern="0" dirty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 @ 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895877" y="3522662"/>
            <a:ext cx="1087338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batch @ t+2</a:t>
            </a:r>
          </a:p>
        </p:txBody>
      </p:sp>
      <p:sp>
        <p:nvSpPr>
          <p:cNvPr id="21524" name="Rectangle 155"/>
          <p:cNvSpPr>
            <a:spLocks noChangeArrowheads="1"/>
          </p:cNvSpPr>
          <p:nvPr/>
        </p:nvSpPr>
        <p:spPr bwMode="auto">
          <a:xfrm>
            <a:off x="846137" y="3733800"/>
            <a:ext cx="2043113" cy="33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tweets </a:t>
            </a:r>
            <a:r>
              <a:rPr lang="en-US" dirty="0" err="1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DStream</a:t>
            </a:r>
            <a:endParaRPr lang="en-US" dirty="0">
              <a:solidFill>
                <a:prstClr val="black"/>
              </a:solidFill>
              <a:latin typeface="Calibri" charset="0"/>
              <a:ea typeface="ヒラギノ角ゴ ProN W3"/>
              <a:cs typeface="Calibri" charset="0"/>
            </a:endParaRPr>
          </a:p>
        </p:txBody>
      </p:sp>
      <p:sp>
        <p:nvSpPr>
          <p:cNvPr id="21525" name="Rectangle 155"/>
          <p:cNvSpPr>
            <a:spLocks noChangeArrowheads="1"/>
          </p:cNvSpPr>
          <p:nvPr/>
        </p:nvSpPr>
        <p:spPr bwMode="auto">
          <a:xfrm>
            <a:off x="846137" y="4533900"/>
            <a:ext cx="2043113" cy="33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hashTags DStream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7099300" y="5410200"/>
            <a:ext cx="1733550" cy="68580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every batch saved to HDFS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3400" y="6139934"/>
            <a:ext cx="8034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Source:datadricks</a:t>
            </a:r>
            <a:endParaRPr lang="en-US" sz="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itle 3"/>
          <p:cNvSpPr>
            <a:spLocks noGrp="1"/>
          </p:cNvSpPr>
          <p:nvPr>
            <p:ph type="title"/>
          </p:nvPr>
        </p:nvSpPr>
        <p:spPr>
          <a:xfrm>
            <a:off x="374650" y="7620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Example – Get </a:t>
            </a:r>
            <a:r>
              <a:rPr lang="en-US" b="1" dirty="0" err="1" smtClean="0">
                <a:latin typeface="+mj-lt"/>
              </a:rPr>
              <a:t>hashtags</a:t>
            </a:r>
            <a:r>
              <a:rPr lang="en-US" b="1" dirty="0" smtClean="0">
                <a:latin typeface="+mj-lt"/>
              </a:rPr>
              <a:t> from Twitter 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53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tweets.flatMap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(status =&gt;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getTags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r>
              <a:rPr lang="en-US" sz="1700" dirty="0" err="1" smtClean="0">
                <a:solidFill>
                  <a:schemeClr val="accent3"/>
                </a:solidFill>
                <a:latin typeface="Consolas"/>
                <a:cs typeface="Consolas"/>
              </a:rPr>
              <a:t>hashTags</a:t>
            </a:r>
            <a:r>
              <a:rPr lang="en-US" sz="1700" dirty="0" err="1" smtClean="0">
                <a:latin typeface="Consolas"/>
                <a:cs typeface="Consolas"/>
              </a:rPr>
              <a:t>.</a:t>
            </a:r>
            <a:r>
              <a:rPr lang="en-US" sz="1700" dirty="0" err="1" smtClean="0">
                <a:solidFill>
                  <a:schemeClr val="accent1"/>
                </a:solidFill>
                <a:latin typeface="Consolas"/>
                <a:cs typeface="Consolas"/>
              </a:rPr>
              <a:t>foreach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hashTagRDD</a:t>
            </a:r>
            <a:r>
              <a:rPr lang="en-US" sz="1700" dirty="0" smtClean="0">
                <a:latin typeface="Consolas"/>
                <a:cs typeface="Consolas"/>
              </a:rPr>
              <a:t> =&gt; { ... })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25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164" name="Rounded Rectangular Callout 163"/>
          <p:cNvSpPr/>
          <p:nvPr/>
        </p:nvSpPr>
        <p:spPr>
          <a:xfrm>
            <a:off x="2817018" y="2590800"/>
            <a:ext cx="6247608" cy="571500"/>
          </a:xfrm>
          <a:prstGeom prst="wedgeRoundRectCallout">
            <a:avLst>
              <a:gd name="adj1" fmla="val -56824"/>
              <a:gd name="adj2" fmla="val -52520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b="1" dirty="0" err="1" smtClean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: do whatever you want with the processed data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63987" y="3810001"/>
            <a:ext cx="904180" cy="296069"/>
            <a:chOff x="7918600" y="4832650"/>
            <a:chExt cx="2458447" cy="653855"/>
          </a:xfrm>
        </p:grpSpPr>
        <p:sp>
          <p:nvSpPr>
            <p:cNvPr id="9" name="Alternate Process 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155603" y="4599783"/>
            <a:ext cx="903536" cy="296069"/>
            <a:chOff x="7918600" y="4832650"/>
            <a:chExt cx="2458447" cy="653855"/>
          </a:xfrm>
        </p:grpSpPr>
        <p:sp>
          <p:nvSpPr>
            <p:cNvPr id="25" name="Alternate Process 2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26" name="Straight Connector 25"/>
            <p:cNvCxnSpPr>
              <a:stCxn id="25" idx="0"/>
              <a:endCxn id="2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63" name="TextBox 62"/>
          <p:cNvSpPr txBox="1"/>
          <p:nvPr/>
        </p:nvSpPr>
        <p:spPr bwMode="auto">
          <a:xfrm>
            <a:off x="3656339" y="4248151"/>
            <a:ext cx="1013818" cy="200055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flatMap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id="109" name="Straight Arrow Connector 108"/>
          <p:cNvCxnSpPr>
            <a:stCxn id="9" idx="2"/>
            <a:endCxn id="25" idx="0"/>
          </p:cNvCxnSpPr>
          <p:nvPr/>
        </p:nvCxnSpPr>
        <p:spPr bwMode="auto">
          <a:xfrm flipH="1">
            <a:off x="3607048" y="4101308"/>
            <a:ext cx="902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4592490" y="3810001"/>
            <a:ext cx="904180" cy="296069"/>
            <a:chOff x="7918600" y="4832650"/>
            <a:chExt cx="2458447" cy="653855"/>
          </a:xfrm>
        </p:grpSpPr>
        <p:sp>
          <p:nvSpPr>
            <p:cNvPr id="113" name="Alternate Process 11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14" name="Straight Connector 113"/>
            <p:cNvCxnSpPr>
              <a:stCxn id="113" idx="0"/>
              <a:endCxn id="113" idx="2"/>
            </p:cNvCxnSpPr>
            <p:nvPr/>
          </p:nvCxnSpPr>
          <p:spPr>
            <a:xfrm>
              <a:off x="9147823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54811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7" name="Group 126"/>
          <p:cNvGrpSpPr>
            <a:grpSpLocks/>
          </p:cNvGrpSpPr>
          <p:nvPr/>
        </p:nvGrpSpPr>
        <p:grpSpPr bwMode="auto">
          <a:xfrm>
            <a:off x="4584105" y="4599783"/>
            <a:ext cx="903536" cy="296069"/>
            <a:chOff x="7918600" y="4832650"/>
            <a:chExt cx="2458447" cy="653855"/>
          </a:xfrm>
        </p:grpSpPr>
        <p:sp>
          <p:nvSpPr>
            <p:cNvPr id="128" name="Alternate Process 127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29" name="Straight Connector 128"/>
            <p:cNvCxnSpPr>
              <a:stCxn id="128" idx="0"/>
              <a:endCxn id="128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9785686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132" name="TextBox 131"/>
          <p:cNvSpPr txBox="1"/>
          <p:nvPr/>
        </p:nvSpPr>
        <p:spPr bwMode="auto">
          <a:xfrm>
            <a:off x="5084842" y="4248151"/>
            <a:ext cx="1013818" cy="200055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flatMap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id="133" name="Straight Arrow Connector 132"/>
          <p:cNvCxnSpPr>
            <a:stCxn id="113" idx="2"/>
            <a:endCxn id="128" idx="0"/>
          </p:cNvCxnSpPr>
          <p:nvPr/>
        </p:nvCxnSpPr>
        <p:spPr bwMode="auto">
          <a:xfrm flipH="1">
            <a:off x="5035550" y="4101308"/>
            <a:ext cx="902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oup 133"/>
          <p:cNvGrpSpPr>
            <a:grpSpLocks/>
          </p:cNvGrpSpPr>
          <p:nvPr/>
        </p:nvGrpSpPr>
        <p:grpSpPr bwMode="auto">
          <a:xfrm>
            <a:off x="5993259" y="3810001"/>
            <a:ext cx="903536" cy="296069"/>
            <a:chOff x="7918600" y="4832650"/>
            <a:chExt cx="2458447" cy="653855"/>
          </a:xfrm>
        </p:grpSpPr>
        <p:sp>
          <p:nvSpPr>
            <p:cNvPr id="135" name="Alternate Process 13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36" name="Straight Connector 135"/>
            <p:cNvCxnSpPr>
              <a:stCxn id="135" idx="0"/>
              <a:endCxn id="13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5984231" y="4599783"/>
            <a:ext cx="903536" cy="296069"/>
            <a:chOff x="7918600" y="4832650"/>
            <a:chExt cx="2458447" cy="653855"/>
          </a:xfrm>
        </p:grpSpPr>
        <p:sp>
          <p:nvSpPr>
            <p:cNvPr id="150" name="Alternate Process 149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51" name="Straight Connector 150"/>
            <p:cNvCxnSpPr>
              <a:stCxn id="150" idx="0"/>
              <a:endCxn id="150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154" name="TextBox 153"/>
          <p:cNvSpPr txBox="1"/>
          <p:nvPr/>
        </p:nvSpPr>
        <p:spPr bwMode="auto">
          <a:xfrm>
            <a:off x="6484967" y="4248151"/>
            <a:ext cx="1013818" cy="200055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flatMap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id="155" name="Straight Arrow Connector 154"/>
          <p:cNvCxnSpPr>
            <a:stCxn id="135" idx="2"/>
            <a:endCxn id="150" idx="0"/>
          </p:cNvCxnSpPr>
          <p:nvPr/>
        </p:nvCxnSpPr>
        <p:spPr bwMode="auto">
          <a:xfrm flipH="1">
            <a:off x="6436321" y="4101308"/>
            <a:ext cx="838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H="1">
            <a:off x="3600599" y="4901408"/>
            <a:ext cx="902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/>
          <p:nvPr/>
        </p:nvCxnSpPr>
        <p:spPr bwMode="auto">
          <a:xfrm flipH="1">
            <a:off x="5029101" y="4901408"/>
            <a:ext cx="902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 flipH="1">
            <a:off x="6429872" y="4901408"/>
            <a:ext cx="838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TextBox 83"/>
          <p:cNvSpPr txBox="1"/>
          <p:nvPr/>
        </p:nvSpPr>
        <p:spPr bwMode="auto">
          <a:xfrm>
            <a:off x="3607693" y="4973639"/>
            <a:ext cx="930321" cy="20005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sz="1300" dirty="0" err="1" smtClean="0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foreach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5036194" y="4973639"/>
            <a:ext cx="929417" cy="20005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sz="1300" dirty="0" err="1" smtClean="0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foreach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6436321" y="4973639"/>
            <a:ext cx="930321" cy="20005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sz="1300" dirty="0" err="1" smtClean="0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foreach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480918" y="3517107"/>
            <a:ext cx="1087338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batch @ t+1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064670" y="3522662"/>
            <a:ext cx="1087338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b</a:t>
            </a:r>
            <a:r>
              <a:rPr lang="en-US" sz="1500" kern="0" dirty="0" err="1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atch</a:t>
            </a:r>
            <a:r>
              <a:rPr lang="en-US" sz="1500" kern="0" dirty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 @ 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895877" y="3522662"/>
            <a:ext cx="1087338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batch @ t+2</a:t>
            </a:r>
          </a:p>
        </p:txBody>
      </p:sp>
      <p:sp>
        <p:nvSpPr>
          <p:cNvPr id="21524" name="Rectangle 155"/>
          <p:cNvSpPr>
            <a:spLocks noChangeArrowheads="1"/>
          </p:cNvSpPr>
          <p:nvPr/>
        </p:nvSpPr>
        <p:spPr bwMode="auto">
          <a:xfrm>
            <a:off x="846137" y="3733800"/>
            <a:ext cx="2043113" cy="33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tweets </a:t>
            </a:r>
            <a:r>
              <a:rPr lang="en-US" dirty="0" err="1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DStream</a:t>
            </a:r>
            <a:endParaRPr lang="en-US" dirty="0">
              <a:solidFill>
                <a:prstClr val="black"/>
              </a:solidFill>
              <a:latin typeface="Calibri" charset="0"/>
              <a:ea typeface="ヒラギノ角ゴ ProN W3"/>
              <a:cs typeface="Calibri" charset="0"/>
            </a:endParaRPr>
          </a:p>
        </p:txBody>
      </p:sp>
      <p:sp>
        <p:nvSpPr>
          <p:cNvPr id="21525" name="Rectangle 155"/>
          <p:cNvSpPr>
            <a:spLocks noChangeArrowheads="1"/>
          </p:cNvSpPr>
          <p:nvPr/>
        </p:nvSpPr>
        <p:spPr bwMode="auto">
          <a:xfrm>
            <a:off x="846137" y="4533900"/>
            <a:ext cx="2043113" cy="33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hashTags DStream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3176238" y="5481287"/>
            <a:ext cx="3719911" cy="685800"/>
          </a:xfrm>
          <a:prstGeom prst="wedgeRoundRectCallout">
            <a:avLst>
              <a:gd name="adj1" fmla="val -66225"/>
              <a:gd name="adj2" fmla="val 22361"/>
              <a:gd name="adj3" fmla="val 16667"/>
            </a:avLst>
          </a:prstGeom>
          <a:noFill/>
          <a:ln w="28575" cmpd="sng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 smtClean="0">
                <a:solidFill>
                  <a:srgbClr val="000000"/>
                </a:solidFill>
                <a:latin typeface="Calibri"/>
                <a:cs typeface="Calibri"/>
              </a:rPr>
              <a:t>Write to database, update analytics UI, do whatever you want</a:t>
            </a:r>
            <a:endParaRPr lang="en-US" sz="17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400" y="6139934"/>
            <a:ext cx="8034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Source:datadricks</a:t>
            </a:r>
            <a:endParaRPr lang="en-US" sz="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8" name="Title 3"/>
          <p:cNvSpPr>
            <a:spLocks noGrp="1"/>
          </p:cNvSpPr>
          <p:nvPr>
            <p:ph type="title"/>
          </p:nvPr>
        </p:nvSpPr>
        <p:spPr>
          <a:xfrm>
            <a:off x="374650" y="7620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Example – Get </a:t>
            </a:r>
            <a:r>
              <a:rPr lang="en-US" b="1" dirty="0" err="1" smtClean="0">
                <a:latin typeface="+mj-lt"/>
              </a:rPr>
              <a:t>hashtags</a:t>
            </a:r>
            <a:r>
              <a:rPr lang="en-US" b="1" dirty="0" smtClean="0">
                <a:latin typeface="+mj-lt"/>
              </a:rPr>
              <a:t> from Twitter 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197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03737"/>
            <a:ext cx="906780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 smtClean="0">
                <a:latin typeface="Consolas"/>
                <a:cs typeface="Consolas"/>
              </a:rPr>
              <a:t>val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B50B1B"/>
                </a:solidFill>
                <a:latin typeface="Consolas"/>
                <a:cs typeface="Consolas"/>
              </a:rPr>
              <a:t>tweets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= </a:t>
            </a:r>
            <a:r>
              <a:rPr lang="en-US" sz="2000" dirty="0" err="1" smtClean="0">
                <a:latin typeface="Consolas"/>
                <a:cs typeface="Consolas"/>
              </a:rPr>
              <a:t>ssc.</a:t>
            </a:r>
            <a:r>
              <a:rPr lang="en-US" sz="2000" dirty="0" err="1" smtClean="0">
                <a:solidFill>
                  <a:srgbClr val="0D8BE6"/>
                </a:solidFill>
                <a:latin typeface="Consolas"/>
                <a:cs typeface="Consolas"/>
              </a:rPr>
              <a:t>twitterStream</a:t>
            </a:r>
            <a:r>
              <a:rPr lang="en-US" sz="2000" dirty="0" smtClean="0">
                <a:latin typeface="Consolas"/>
                <a:cs typeface="Consolas"/>
              </a:rPr>
              <a:t>()</a:t>
            </a:r>
          </a:p>
          <a:p>
            <a:pPr>
              <a:defRPr/>
            </a:pPr>
            <a:r>
              <a:rPr lang="en-US" sz="2000" dirty="0" err="1" smtClean="0">
                <a:latin typeface="Consolas"/>
                <a:cs typeface="Consolas"/>
              </a:rPr>
              <a:t>val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C61B1B"/>
                </a:solidFill>
                <a:latin typeface="Consolas"/>
                <a:cs typeface="Consolas"/>
              </a:rPr>
              <a:t>hashTags</a:t>
            </a:r>
            <a:r>
              <a:rPr lang="en-US" sz="2000" dirty="0" smtClean="0">
                <a:solidFill>
                  <a:srgbClr val="C61B1B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= </a:t>
            </a:r>
            <a:r>
              <a:rPr lang="en-US" sz="2000" dirty="0" err="1" smtClean="0">
                <a:solidFill>
                  <a:srgbClr val="C61B1B"/>
                </a:solidFill>
                <a:latin typeface="Consolas"/>
                <a:cs typeface="Consolas"/>
              </a:rPr>
              <a:t>tweets</a:t>
            </a:r>
            <a:r>
              <a:rPr lang="en-US" sz="2000" dirty="0" err="1" smtClean="0">
                <a:latin typeface="Consolas"/>
                <a:cs typeface="Consolas"/>
              </a:rPr>
              <a:t>.</a:t>
            </a:r>
            <a:r>
              <a:rPr lang="en-US" sz="2000" dirty="0" err="1" smtClean="0">
                <a:solidFill>
                  <a:srgbClr val="0D8BE6"/>
                </a:solidFill>
                <a:latin typeface="Consolas"/>
                <a:cs typeface="Consolas"/>
              </a:rPr>
              <a:t>flatMap</a:t>
            </a:r>
            <a:r>
              <a:rPr lang="en-US" sz="2000" dirty="0" smtClean="0">
                <a:solidFill>
                  <a:srgbClr val="0D8BE6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(status =&gt; </a:t>
            </a:r>
            <a:r>
              <a:rPr lang="en-US" sz="2000" dirty="0" err="1" smtClean="0">
                <a:latin typeface="Consolas"/>
                <a:cs typeface="Consolas"/>
              </a:rPr>
              <a:t>getTags</a:t>
            </a:r>
            <a:r>
              <a:rPr lang="en-US" sz="2000" dirty="0" smtClean="0">
                <a:latin typeface="Consolas"/>
                <a:cs typeface="Consolas"/>
              </a:rPr>
              <a:t>(status))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accent3"/>
                </a:solidFill>
                <a:latin typeface="Consolas"/>
                <a:cs typeface="Consolas"/>
              </a:rPr>
              <a:t>hashTags</a:t>
            </a:r>
            <a:r>
              <a:rPr lang="en-US" sz="2000" dirty="0" err="1" smtClean="0">
                <a:latin typeface="Consolas"/>
                <a:cs typeface="Consolas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saveAsHadoopFiles</a:t>
            </a:r>
            <a:r>
              <a:rPr lang="en-US" sz="2000" dirty="0" smtClean="0">
                <a:latin typeface="Consolas"/>
                <a:cs typeface="Consolas"/>
              </a:rPr>
              <a:t>("</a:t>
            </a:r>
            <a:r>
              <a:rPr lang="en-US" sz="2000" dirty="0" err="1" smtClean="0">
                <a:latin typeface="Consolas"/>
                <a:cs typeface="Consolas"/>
              </a:rPr>
              <a:t>hdfs</a:t>
            </a:r>
            <a:r>
              <a:rPr lang="en-US" sz="2000" dirty="0" smtClean="0">
                <a:latin typeface="Consolas"/>
                <a:cs typeface="Consolas"/>
              </a:rPr>
              <a:t>://...")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605" y="1295400"/>
            <a:ext cx="313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Scala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Streaming Example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74650" y="7620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Example – </a:t>
            </a:r>
            <a:r>
              <a:rPr lang="en-US" b="1" dirty="0" err="1" smtClean="0">
                <a:latin typeface="+mj-lt"/>
              </a:rPr>
              <a:t>Scala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latin typeface="+mj-lt"/>
              </a:rPr>
              <a:t>Fault-</a:t>
            </a:r>
            <a:r>
              <a:rPr lang="en-US" b="1" dirty="0" smtClean="0">
                <a:latin typeface="+mj-lt"/>
              </a:rPr>
              <a:t>tolerance: Worker</a:t>
            </a:r>
            <a:endParaRPr lang="en-US" b="1" dirty="0">
              <a:latin typeface="+mj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4294967295"/>
          </p:nvPr>
        </p:nvSpPr>
        <p:spPr>
          <a:xfrm>
            <a:off x="577851" y="1447800"/>
            <a:ext cx="4390543" cy="4572000"/>
          </a:xfrm>
          <a:prstGeom prst="rect">
            <a:avLst/>
          </a:prstGeom>
        </p:spPr>
        <p:txBody>
          <a:bodyPr/>
          <a:lstStyle/>
          <a:p>
            <a:pPr marL="909638" indent="-452438">
              <a:defRPr/>
            </a:pPr>
            <a:r>
              <a:rPr lang="en-US" sz="2000" dirty="0"/>
              <a:t>RDDs </a:t>
            </a:r>
            <a:r>
              <a:rPr lang="en-US" sz="2000" dirty="0" smtClean="0"/>
              <a:t>remember </a:t>
            </a:r>
            <a:r>
              <a:rPr lang="en-US" sz="2000" dirty="0"/>
              <a:t>the </a:t>
            </a:r>
            <a:r>
              <a:rPr lang="en-US" sz="2000" dirty="0" smtClean="0"/>
              <a:t>operations </a:t>
            </a:r>
            <a:r>
              <a:rPr lang="en-US" sz="2000" dirty="0"/>
              <a:t>that created </a:t>
            </a:r>
            <a:r>
              <a:rPr lang="en-US" sz="2000" dirty="0" smtClean="0"/>
              <a:t>them</a:t>
            </a:r>
          </a:p>
          <a:p>
            <a:pPr marL="909638" indent="-452438">
              <a:defRPr/>
            </a:pPr>
            <a:r>
              <a:rPr lang="en-US" sz="2000" dirty="0" smtClean="0"/>
              <a:t>Batches </a:t>
            </a:r>
            <a:r>
              <a:rPr lang="en-US" sz="2000" dirty="0"/>
              <a:t>of input data are replicated in memory </a:t>
            </a:r>
            <a:r>
              <a:rPr lang="en-US" sz="2000" dirty="0" smtClean="0"/>
              <a:t>for </a:t>
            </a:r>
            <a:r>
              <a:rPr lang="en-US" sz="2000" dirty="0"/>
              <a:t>fault-</a:t>
            </a:r>
            <a:r>
              <a:rPr lang="en-US" sz="2000" dirty="0" smtClean="0"/>
              <a:t>tolerance</a:t>
            </a:r>
            <a:endParaRPr lang="en-US" sz="2000" dirty="0"/>
          </a:p>
          <a:p>
            <a:pPr marL="909638" indent="-452438">
              <a:defRPr/>
            </a:pPr>
            <a:r>
              <a:rPr lang="en-US" sz="2000" dirty="0" smtClean="0"/>
              <a:t>Data </a:t>
            </a:r>
            <a:r>
              <a:rPr lang="en-US" sz="2000" dirty="0"/>
              <a:t>lost due to worker failure, can be recomputed </a:t>
            </a:r>
            <a:r>
              <a:rPr lang="en-US" sz="2000" dirty="0" smtClean="0"/>
              <a:t>from replicated </a:t>
            </a:r>
            <a:r>
              <a:rPr lang="en-US" sz="2000" dirty="0"/>
              <a:t>input </a:t>
            </a:r>
            <a:r>
              <a:rPr lang="en-US" sz="2000" dirty="0" smtClean="0"/>
              <a:t>data</a:t>
            </a:r>
          </a:p>
          <a:p>
            <a:pPr marL="909638" indent="-452438">
              <a:defRPr/>
            </a:pPr>
            <a:r>
              <a:rPr lang="en-US" dirty="0" smtClean="0"/>
              <a:t>All transformed data is fault-tolerant, and exactly-once transformations</a:t>
            </a:r>
          </a:p>
        </p:txBody>
      </p:sp>
      <p:sp>
        <p:nvSpPr>
          <p:cNvPr id="111" name="Rounded Rectangular Callout 110"/>
          <p:cNvSpPr/>
          <p:nvPr/>
        </p:nvSpPr>
        <p:spPr>
          <a:xfrm>
            <a:off x="7955757" y="1638300"/>
            <a:ext cx="1516856" cy="952500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input data replicated</a:t>
            </a:r>
          </a:p>
          <a:p>
            <a:pPr algn="ctr">
              <a:defRPr/>
            </a:pPr>
            <a:r>
              <a:rPr lang="en-US" sz="1700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in memory</a:t>
            </a:r>
          </a:p>
        </p:txBody>
      </p: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5842993" y="2149476"/>
            <a:ext cx="1888331" cy="593725"/>
            <a:chOff x="7762239" y="5609988"/>
            <a:chExt cx="2889827" cy="840669"/>
          </a:xfrm>
        </p:grpSpPr>
        <p:pic>
          <p:nvPicPr>
            <p:cNvPr id="23598" name="Picture 117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99" name="Picture 11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11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1" name="Picture 12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57" name="Picture 12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6862" y="4543426"/>
            <a:ext cx="601713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2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2510" y="4543426"/>
            <a:ext cx="601713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2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2673" y="4543426"/>
            <a:ext cx="601712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97" name="Picture 12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3481" y="4543426"/>
            <a:ext cx="601712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TextBox 131"/>
          <p:cNvSpPr txBox="1">
            <a:spLocks noChangeArrowheads="1"/>
          </p:cNvSpPr>
          <p:nvPr/>
        </p:nvSpPr>
        <p:spPr bwMode="auto">
          <a:xfrm>
            <a:off x="6407944" y="3013075"/>
            <a:ext cx="14742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0" rIns="38405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1700">
                <a:latin typeface="Calibri" charset="0"/>
                <a:cs typeface="Calibri" charset="0"/>
              </a:rPr>
              <a:t>flatMap</a:t>
            </a:r>
          </a:p>
        </p:txBody>
      </p:sp>
      <p:cxnSp>
        <p:nvCxnSpPr>
          <p:cNvPr id="133" name="Straight Arrow Connector 132"/>
          <p:cNvCxnSpPr/>
          <p:nvPr/>
        </p:nvCxnSpPr>
        <p:spPr bwMode="auto">
          <a:xfrm flipH="1">
            <a:off x="6722683" y="2041526"/>
            <a:ext cx="26426" cy="2147077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943600" y="1676400"/>
            <a:ext cx="1609725" cy="266700"/>
            <a:chOff x="14325600" y="2971800"/>
            <a:chExt cx="3657600" cy="990600"/>
          </a:xfrm>
        </p:grpSpPr>
        <p:sp>
          <p:nvSpPr>
            <p:cNvPr id="124" name="Rectangle 123"/>
            <p:cNvSpPr/>
            <p:nvPr/>
          </p:nvSpPr>
          <p:spPr bwMode="auto">
            <a:xfrm>
              <a:off x="143256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147828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152400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156972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61544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66116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170688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175260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562725" y="5029200"/>
            <a:ext cx="619125" cy="266700"/>
            <a:chOff x="15697200" y="10210800"/>
            <a:chExt cx="1524000" cy="990600"/>
          </a:xfrm>
        </p:grpSpPr>
        <p:sp>
          <p:nvSpPr>
            <p:cNvPr id="141" name="Rectangle 140"/>
            <p:cNvSpPr/>
            <p:nvPr/>
          </p:nvSpPr>
          <p:spPr bwMode="auto">
            <a:xfrm>
              <a:off x="15697200" y="10210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16764000" y="10210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</p:grp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6098381" y="1905000"/>
            <a:ext cx="1609725" cy="266700"/>
            <a:chOff x="14325600" y="2971800"/>
            <a:chExt cx="3657600" cy="990600"/>
          </a:xfrm>
        </p:grpSpPr>
        <p:sp>
          <p:nvSpPr>
            <p:cNvPr id="144" name="Rectangle 143"/>
            <p:cNvSpPr/>
            <p:nvPr/>
          </p:nvSpPr>
          <p:spPr bwMode="auto">
            <a:xfrm>
              <a:off x="143256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147828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152400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156972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161544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66116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170688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75260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</p:grpSp>
      <p:sp>
        <p:nvSpPr>
          <p:cNvPr id="158" name="Rectangle 157"/>
          <p:cNvSpPr/>
          <p:nvPr/>
        </p:nvSpPr>
        <p:spPr bwMode="auto">
          <a:xfrm>
            <a:off x="5943600" y="4191000"/>
            <a:ext cx="201216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6144815" y="4191000"/>
            <a:ext cx="201216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346031" y="4191000"/>
            <a:ext cx="201216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547246" y="4191000"/>
            <a:ext cx="201216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6748463" y="4191000"/>
            <a:ext cx="201216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6949678" y="4191000"/>
            <a:ext cx="201216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7150894" y="4191000"/>
            <a:ext cx="201216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7352109" y="4191000"/>
            <a:ext cx="201216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6573368" y="2171700"/>
            <a:ext cx="1034129" cy="2371726"/>
            <a:chOff x="15723840" y="4343400"/>
            <a:chExt cx="2545108" cy="4744158"/>
          </a:xfrm>
        </p:grpSpPr>
        <p:cxnSp>
          <p:nvCxnSpPr>
            <p:cNvPr id="170" name="Straight Arrow Connector 169"/>
            <p:cNvCxnSpPr>
              <a:stCxn id="154" idx="2"/>
              <a:endCxn id="23558" idx="0"/>
            </p:cNvCxnSpPr>
            <p:nvPr/>
          </p:nvCxnSpPr>
          <p:spPr bwMode="auto">
            <a:xfrm flipH="1">
              <a:off x="15723835" y="4343400"/>
              <a:ext cx="2049900" cy="4744158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1" name="Straight Arrow Connector 170"/>
            <p:cNvCxnSpPr>
              <a:stCxn id="156" idx="2"/>
              <a:endCxn id="23559" idx="0"/>
            </p:cNvCxnSpPr>
            <p:nvPr/>
          </p:nvCxnSpPr>
          <p:spPr bwMode="auto">
            <a:xfrm flipH="1">
              <a:off x="16782510" y="4343400"/>
              <a:ext cx="1486438" cy="4744158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72" name="Rounded Rectangular Callout 171"/>
          <p:cNvSpPr/>
          <p:nvPr/>
        </p:nvSpPr>
        <p:spPr>
          <a:xfrm>
            <a:off x="7831932" y="4267200"/>
            <a:ext cx="1640681" cy="952500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lost partitions recomputed on other workers</a:t>
            </a:r>
          </a:p>
        </p:txBody>
      </p:sp>
      <p:sp>
        <p:nvSpPr>
          <p:cNvPr id="23576" name="Rectangle 155"/>
          <p:cNvSpPr>
            <a:spLocks noChangeArrowheads="1"/>
          </p:cNvSpPr>
          <p:nvPr/>
        </p:nvSpPr>
        <p:spPr bwMode="auto">
          <a:xfrm>
            <a:off x="4798219" y="1485901"/>
            <a:ext cx="1114425" cy="62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ctr"/>
            <a:r>
              <a:rPr lang="en-US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tweets</a:t>
            </a:r>
          </a:p>
          <a:p>
            <a:pPr algn="ctr"/>
            <a:r>
              <a:rPr lang="en-US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RDD</a:t>
            </a:r>
          </a:p>
        </p:txBody>
      </p:sp>
      <p:sp>
        <p:nvSpPr>
          <p:cNvPr id="23577" name="Rectangle 155"/>
          <p:cNvSpPr>
            <a:spLocks noChangeArrowheads="1"/>
          </p:cNvSpPr>
          <p:nvPr/>
        </p:nvSpPr>
        <p:spPr bwMode="auto">
          <a:xfrm>
            <a:off x="4829175" y="3886201"/>
            <a:ext cx="1114425" cy="62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ctr"/>
            <a:r>
              <a:rPr lang="en-US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hashTags</a:t>
            </a:r>
          </a:p>
          <a:p>
            <a:pPr algn="ctr"/>
            <a:r>
              <a:rPr lang="en-US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RDD</a:t>
            </a:r>
          </a:p>
        </p:txBody>
      </p:sp>
      <p:sp>
        <p:nvSpPr>
          <p:cNvPr id="51" name="Content Placeholder 1"/>
          <p:cNvSpPr txBox="1">
            <a:spLocks/>
          </p:cNvSpPr>
          <p:nvPr/>
        </p:nvSpPr>
        <p:spPr bwMode="auto">
          <a:xfrm>
            <a:off x="577502" y="5045276"/>
            <a:ext cx="5830443" cy="74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25374" indent="-192024" algn="l" rtl="0" eaLnBrk="0" fontAlgn="base" hangingPunct="0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2400">
                <a:solidFill>
                  <a:srgbClr val="0C0F20"/>
                </a:solidFill>
                <a:latin typeface="Calibri"/>
                <a:ea typeface="+mn-ea"/>
                <a:cs typeface="Calibri"/>
                <a:sym typeface="Arial" charset="0"/>
              </a:defRPr>
            </a:lvl1pPr>
            <a:lvl2pPr marL="512064" indent="-192024" algn="l" rtl="0" eaLnBrk="0" fontAlgn="base" hangingPunct="0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2000">
                <a:solidFill>
                  <a:srgbClr val="0C0F20"/>
                </a:solidFill>
                <a:latin typeface="Calibri"/>
                <a:ea typeface="+mn-ea"/>
                <a:cs typeface="Calibri"/>
                <a:sym typeface="Arial" charset="0"/>
              </a:defRPr>
            </a:lvl2pPr>
            <a:lvl3pPr marL="698754" indent="-192024" algn="l" rtl="0" eaLnBrk="0" fontAlgn="base" hangingPunct="0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Calibri"/>
                <a:ea typeface="+mn-ea"/>
                <a:cs typeface="Calibri"/>
                <a:sym typeface="Arial" charset="0"/>
              </a:defRPr>
            </a:lvl3pPr>
            <a:lvl4pPr marL="885444" indent="-192024" algn="l" rtl="0" eaLnBrk="0" fontAlgn="base" hangingPunct="0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600">
                <a:solidFill>
                  <a:srgbClr val="0C0F20"/>
                </a:solidFill>
                <a:latin typeface="Calibri"/>
                <a:ea typeface="+mn-ea"/>
                <a:cs typeface="Calibri"/>
                <a:sym typeface="Arial" charset="0"/>
              </a:defRPr>
            </a:lvl4pPr>
            <a:lvl5pPr marL="1072134" indent="-192024" algn="l" rtl="0" eaLnBrk="0" fontAlgn="base" hangingPunct="0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264158" indent="-192024" algn="l" rtl="0" fontAlgn="base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456182" indent="-192024" algn="l" rtl="0" fontAlgn="base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648206" indent="-192024" algn="l" rtl="0" fontAlgn="base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840230" indent="-192024" algn="l" rtl="0" fontAlgn="base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909638" indent="-452438">
              <a:buClr>
                <a:schemeClr val="accent2"/>
              </a:buClr>
              <a:defRPr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8975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68" grpId="0" animBg="1"/>
      <p:bldP spid="169" grpId="0" animBg="1"/>
      <p:bldP spid="1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oup 108"/>
          <p:cNvGrpSpPr/>
          <p:nvPr/>
        </p:nvGrpSpPr>
        <p:grpSpPr>
          <a:xfrm>
            <a:off x="1772100" y="4718050"/>
            <a:ext cx="6172200" cy="864567"/>
            <a:chOff x="1371600" y="4953000"/>
            <a:chExt cx="6172200" cy="864567"/>
          </a:xfrm>
        </p:grpSpPr>
        <p:grpSp>
          <p:nvGrpSpPr>
            <p:cNvPr id="3" name="Group 7"/>
            <p:cNvGrpSpPr/>
            <p:nvPr/>
          </p:nvGrpSpPr>
          <p:grpSpPr>
            <a:xfrm>
              <a:off x="1371600" y="4953000"/>
              <a:ext cx="6172200" cy="609600"/>
              <a:chOff x="1219200" y="4876800"/>
              <a:chExt cx="6172200" cy="609600"/>
            </a:xfrm>
          </p:grpSpPr>
          <p:sp>
            <p:nvSpPr>
              <p:cNvPr id="112" name="Right Arrow 111"/>
              <p:cNvSpPr/>
              <p:nvPr/>
            </p:nvSpPr>
            <p:spPr bwMode="auto">
              <a:xfrm>
                <a:off x="6934200" y="4876800"/>
                <a:ext cx="457200" cy="609600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1219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1504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1790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2076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2362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2647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2933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3219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3505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3790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4076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4362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4648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4933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5219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 bwMode="auto">
              <a:xfrm>
                <a:off x="5505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5791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6076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6362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6648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371600" y="5486400"/>
              <a:ext cx="1686590" cy="331167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>
                <a:defRPr/>
              </a:pPr>
              <a:r>
                <a:rPr lang="en-US" dirty="0" err="1" smtClean="0">
                  <a:solidFill>
                    <a:schemeClr val="accent2"/>
                  </a:solidFill>
                  <a:latin typeface="Calibri"/>
                  <a:ea typeface="ヒラギノ角ゴ ProN W3"/>
                  <a:cs typeface="Calibri"/>
                </a:rPr>
                <a:t>DStream</a:t>
              </a:r>
              <a:r>
                <a:rPr lang="en-US" dirty="0" smtClean="0">
                  <a:solidFill>
                    <a:schemeClr val="accent2"/>
                  </a:solidFill>
                  <a:latin typeface="Calibri"/>
                  <a:ea typeface="ヒラギノ角ゴ ProN W3"/>
                  <a:cs typeface="Calibri"/>
                </a:rPr>
                <a:t> of data</a:t>
              </a:r>
              <a:endParaRPr lang="en-US" dirty="0">
                <a:solidFill>
                  <a:schemeClr val="accent2"/>
                </a:solidFill>
                <a:latin typeface="Calibri"/>
                <a:ea typeface="ヒラギノ角ゴ ProN W3"/>
                <a:cs typeface="Calibri"/>
              </a:endParaRPr>
            </a:p>
          </p:txBody>
        </p:sp>
      </p:grpSp>
      <p:sp>
        <p:nvSpPr>
          <p:cNvPr id="133" name="Title 2"/>
          <p:cNvSpPr>
            <a:spLocks noGrp="1"/>
          </p:cNvSpPr>
          <p:nvPr>
            <p:ph type="title"/>
          </p:nvPr>
        </p:nvSpPr>
        <p:spPr>
          <a:xfrm>
            <a:off x="76200" y="0"/>
            <a:ext cx="982980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Window-based Transformations</a:t>
            </a:r>
            <a:endParaRPr lang="en-US" sz="2800" b="1" dirty="0">
              <a:latin typeface="+mj-lt"/>
            </a:endParaRPr>
          </a:p>
        </p:txBody>
      </p:sp>
      <p:sp>
        <p:nvSpPr>
          <p:cNvPr id="13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838200" y="1212850"/>
            <a:ext cx="8553900" cy="10731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tweets.flatMap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(status =&gt;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getTags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chemeClr val="accent3"/>
                </a:solidFill>
                <a:latin typeface="Consolas"/>
                <a:cs typeface="Consolas"/>
              </a:rPr>
              <a:t>tagCounts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rgbClr val="B50B1B"/>
                </a:solidFill>
                <a:latin typeface="Consolas"/>
                <a:cs typeface="Consolas"/>
              </a:rPr>
              <a:t>hashTags</a:t>
            </a:r>
            <a:r>
              <a:rPr lang="en-US" sz="1700" dirty="0" err="1">
                <a:latin typeface="Consolas"/>
                <a:cs typeface="Consolas"/>
              </a:rPr>
              <a:t>.</a:t>
            </a:r>
            <a:r>
              <a:rPr lang="en-US" sz="1700" dirty="0" err="1">
                <a:solidFill>
                  <a:schemeClr val="accent1"/>
                </a:solidFill>
                <a:latin typeface="Consolas"/>
                <a:cs typeface="Consolas"/>
              </a:rPr>
              <a:t>window</a:t>
            </a:r>
            <a:r>
              <a:rPr lang="en-US" sz="1700" dirty="0">
                <a:latin typeface="Consolas"/>
                <a:cs typeface="Consolas"/>
              </a:rPr>
              <a:t>(Minutes</a:t>
            </a:r>
            <a:r>
              <a:rPr lang="en-US" sz="1700" dirty="0" smtClean="0">
                <a:latin typeface="Consolas"/>
                <a:cs typeface="Consolas"/>
              </a:rPr>
              <a:t>(1)</a:t>
            </a:r>
            <a:r>
              <a:rPr lang="en-US" sz="1700" dirty="0">
                <a:latin typeface="Consolas"/>
                <a:cs typeface="Consolas"/>
              </a:rPr>
              <a:t>, Seconds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>
                <a:latin typeface="Consolas"/>
                <a:cs typeface="Consolas"/>
              </a:rPr>
              <a:t>5</a:t>
            </a:r>
            <a:r>
              <a:rPr lang="en-US" sz="1700" dirty="0" smtClean="0">
                <a:latin typeface="Consolas"/>
                <a:cs typeface="Consolas"/>
              </a:rPr>
              <a:t>)</a:t>
            </a:r>
            <a:r>
              <a:rPr lang="en-US" sz="1700" dirty="0">
                <a:latin typeface="Consolas"/>
                <a:cs typeface="Consolas"/>
              </a:rPr>
              <a:t>).</a:t>
            </a:r>
            <a:r>
              <a:rPr lang="en-US" sz="1700" dirty="0" err="1">
                <a:solidFill>
                  <a:srgbClr val="1D86CD"/>
                </a:solidFill>
                <a:latin typeface="Consolas"/>
                <a:cs typeface="Consolas"/>
              </a:rPr>
              <a:t>countByValue</a:t>
            </a:r>
            <a:r>
              <a:rPr lang="en-US" sz="1700" dirty="0">
                <a:latin typeface="Consolas"/>
                <a:cs typeface="Consolas"/>
              </a:rPr>
              <a:t>()</a:t>
            </a:r>
          </a:p>
          <a:p>
            <a:pPr>
              <a:buNone/>
              <a:defRPr/>
            </a:pPr>
            <a:endParaRPr lang="en-US" dirty="0"/>
          </a:p>
        </p:txBody>
      </p:sp>
      <p:sp>
        <p:nvSpPr>
          <p:cNvPr id="135" name="Rounded Rectangular Callout 134"/>
          <p:cNvSpPr/>
          <p:nvPr/>
        </p:nvSpPr>
        <p:spPr>
          <a:xfrm>
            <a:off x="2433330" y="2683256"/>
            <a:ext cx="1857375" cy="800100"/>
          </a:xfrm>
          <a:prstGeom prst="wedgeRoundRectCallout">
            <a:avLst>
              <a:gd name="adj1" fmla="val 30265"/>
              <a:gd name="adj2" fmla="val -106914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sliding window operation</a:t>
            </a:r>
          </a:p>
        </p:txBody>
      </p:sp>
      <p:sp>
        <p:nvSpPr>
          <p:cNvPr id="136" name="Rounded Rectangular Callout 135"/>
          <p:cNvSpPr/>
          <p:nvPr/>
        </p:nvSpPr>
        <p:spPr>
          <a:xfrm>
            <a:off x="4465980" y="2683256"/>
            <a:ext cx="1514475" cy="800100"/>
          </a:xfrm>
          <a:prstGeom prst="wedgeRoundRectCallout">
            <a:avLst>
              <a:gd name="adj1" fmla="val -18492"/>
              <a:gd name="adj2" fmla="val -107376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window length</a:t>
            </a:r>
          </a:p>
        </p:txBody>
      </p:sp>
      <p:sp>
        <p:nvSpPr>
          <p:cNvPr id="137" name="Rounded Rectangular Callout 136"/>
          <p:cNvSpPr/>
          <p:nvPr/>
        </p:nvSpPr>
        <p:spPr>
          <a:xfrm>
            <a:off x="6142635" y="2683256"/>
            <a:ext cx="1514475" cy="800100"/>
          </a:xfrm>
          <a:prstGeom prst="wedgeRoundRectCallout">
            <a:avLst>
              <a:gd name="adj1" fmla="val -21351"/>
              <a:gd name="adj2" fmla="val -105755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sliding interval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4591500" y="4794250"/>
            <a:ext cx="2286000" cy="457200"/>
          </a:xfrm>
          <a:prstGeom prst="roundRect">
            <a:avLst/>
          </a:prstGeom>
          <a:noFill/>
          <a:ln w="38100" cmpd="sng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ヒラギノ角ゴ ProN W3"/>
              <a:cs typeface="ヒラギノ角ゴ ProN W3"/>
            </a:endParaRPr>
          </a:p>
        </p:txBody>
      </p:sp>
      <p:grpSp>
        <p:nvGrpSpPr>
          <p:cNvPr id="4" name="Group 138"/>
          <p:cNvGrpSpPr/>
          <p:nvPr/>
        </p:nvGrpSpPr>
        <p:grpSpPr>
          <a:xfrm>
            <a:off x="5124900" y="4032250"/>
            <a:ext cx="2286000" cy="685800"/>
            <a:chOff x="4724400" y="4267200"/>
            <a:chExt cx="2286000" cy="685800"/>
          </a:xfrm>
        </p:grpSpPr>
        <p:sp>
          <p:nvSpPr>
            <p:cNvPr id="140" name="TextBox 139"/>
            <p:cNvSpPr txBox="1"/>
            <p:nvPr/>
          </p:nvSpPr>
          <p:spPr>
            <a:xfrm>
              <a:off x="5181600" y="4267200"/>
              <a:ext cx="1473375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B50B1B"/>
                  </a:solidFill>
                  <a:latin typeface="Calibri"/>
                  <a:ea typeface="ヒラギノ角ゴ ProN W3"/>
                  <a:cs typeface="Calibri"/>
                </a:rPr>
                <a:t>window length</a:t>
              </a:r>
              <a:endParaRPr lang="en-US" dirty="0">
                <a:solidFill>
                  <a:srgbClr val="B50B1B"/>
                </a:solidFill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id="141" name="Right Brace 140"/>
            <p:cNvSpPr/>
            <p:nvPr/>
          </p:nvSpPr>
          <p:spPr bwMode="auto">
            <a:xfrm rot="16200000">
              <a:off x="5715000" y="3657600"/>
              <a:ext cx="304800" cy="2286000"/>
            </a:xfrm>
            <a:prstGeom prst="rightBrace">
              <a:avLst>
                <a:gd name="adj1" fmla="val 36825"/>
                <a:gd name="adj2" fmla="val 49540"/>
              </a:avLst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5" name="Group 141"/>
          <p:cNvGrpSpPr/>
          <p:nvPr/>
        </p:nvGrpSpPr>
        <p:grpSpPr>
          <a:xfrm>
            <a:off x="4210500" y="5327650"/>
            <a:ext cx="1444859" cy="620578"/>
            <a:chOff x="4267200" y="4191000"/>
            <a:chExt cx="1444859" cy="620578"/>
          </a:xfrm>
        </p:grpSpPr>
        <p:sp>
          <p:nvSpPr>
            <p:cNvPr id="143" name="TextBox 142"/>
            <p:cNvSpPr txBox="1"/>
            <p:nvPr/>
          </p:nvSpPr>
          <p:spPr>
            <a:xfrm>
              <a:off x="4267200" y="4495800"/>
              <a:ext cx="1444859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B50B1B"/>
                  </a:solidFill>
                  <a:latin typeface="Calibri"/>
                  <a:ea typeface="ヒラギノ角ゴ ProN W3"/>
                  <a:cs typeface="Calibri"/>
                </a:rPr>
                <a:t>sliding interval</a:t>
              </a:r>
              <a:endParaRPr lang="en-US" dirty="0">
                <a:solidFill>
                  <a:srgbClr val="B50B1B"/>
                </a:solidFill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id="144" name="Right Brace 143"/>
            <p:cNvSpPr/>
            <p:nvPr/>
          </p:nvSpPr>
          <p:spPr bwMode="auto">
            <a:xfrm rot="5400000">
              <a:off x="4800600" y="4038600"/>
              <a:ext cx="304800" cy="609600"/>
            </a:xfrm>
            <a:prstGeom prst="rightBrace">
              <a:avLst>
                <a:gd name="adj1" fmla="val 36825"/>
                <a:gd name="adj2" fmla="val 49540"/>
              </a:avLst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45" name="Rounded Rectangle 144"/>
          <p:cNvSpPr/>
          <p:nvPr/>
        </p:nvSpPr>
        <p:spPr>
          <a:xfrm>
            <a:off x="2033481" y="4794250"/>
            <a:ext cx="2286000" cy="457200"/>
          </a:xfrm>
          <a:prstGeom prst="roundRect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7.61398E-7 L 0.34178 7.61398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38" grpId="0" animBg="1"/>
      <p:bldP spid="145" grpId="0" animBg="1"/>
      <p:bldP spid="14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209800"/>
            <a:ext cx="9905999" cy="1676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Q &amp; A</a:t>
            </a: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828800"/>
            <a:ext cx="9905999" cy="1676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Arial Narrow" pitchFamily="34" charset="0"/>
                <a:ea typeface="+mj-ea"/>
                <a:cs typeface="+mj-cs"/>
              </a:rPr>
              <a:t>Thank You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0" y="5029200"/>
          <a:ext cx="27432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7736"/>
                <a:gridCol w="1135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Review Date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12-May-2016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Next Review Due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12-May-2016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371600"/>
            <a:ext cx="89154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 Resilient Distributed Dataset</a:t>
            </a:r>
          </a:p>
          <a:p>
            <a:pPr marL="560069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Spark’s primary abstraction</a:t>
            </a:r>
          </a:p>
          <a:p>
            <a:pPr marL="560069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A distributed collection of items called elements, could be KV pairs or anything else</a:t>
            </a:r>
          </a:p>
          <a:p>
            <a:pPr marL="560069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RDDs are immutable</a:t>
            </a:r>
          </a:p>
          <a:p>
            <a:pPr marL="560069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1800" dirty="0" smtClean="0"/>
              <a:t>RDDs can contain any type of Python, Java, or Scala objects 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560069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Transformations and Actions can be performed on RDDs</a:t>
            </a:r>
          </a:p>
          <a:p>
            <a:pPr marL="560069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Wingdings" pitchFamily="2" charset="2"/>
              <a:buChar char="§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RDD can be created from HDFS file, local file, parallelized collection, JSON file etc.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RDD Basics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34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RDD Basics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8001000" cy="4442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35249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 RDD Internal Representation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7600" y="6172200"/>
            <a:ext cx="14061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Image Source: </a:t>
            </a:r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Datafacts</a:t>
            </a:r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 Company </a:t>
            </a:r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456492"/>
            <a:ext cx="8915400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/>
              <a:t> RDDs can be created in two ways.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 Create an RDD from an external file.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 Create an RDD from a list of Strings</a:t>
            </a:r>
          </a:p>
          <a:p>
            <a:pPr marL="0" lvl="1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b="1" dirty="0" smtClean="0"/>
              <a:t>Below example loads a text file as an RDD.</a:t>
            </a:r>
          </a:p>
          <a:p>
            <a:endParaRPr lang="en-US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+mj-lt"/>
              </a:rPr>
              <a:t>Creating RDDs in Spark.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3581400"/>
            <a:ext cx="3246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solidFill>
                  <a:schemeClr val="accent2"/>
                </a:solidFill>
              </a:rPr>
              <a:t>textFile</a:t>
            </a:r>
            <a:r>
              <a:rPr lang="en-US" sz="2000" i="1" dirty="0" smtClean="0">
                <a:solidFill>
                  <a:schemeClr val="accent2"/>
                </a:solidFill>
              </a:rPr>
              <a:t>() method in Python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9324" y="4114800"/>
            <a:ext cx="865667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lines = </a:t>
            </a:r>
            <a:r>
              <a:rPr lang="en-US" sz="2000" dirty="0" err="1" smtClean="0"/>
              <a:t>sc.textFile</a:t>
            </a:r>
            <a:r>
              <a:rPr lang="en-US" sz="2000" dirty="0" smtClean="0"/>
              <a:t>("/path/to/README.md")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219200" y="4724400"/>
            <a:ext cx="3090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solidFill>
                  <a:schemeClr val="accent6"/>
                </a:solidFill>
              </a:rPr>
              <a:t>textFile</a:t>
            </a:r>
            <a:r>
              <a:rPr lang="en-US" sz="2000" i="1" dirty="0" smtClean="0">
                <a:solidFill>
                  <a:schemeClr val="accent6"/>
                </a:solidFill>
              </a:rPr>
              <a:t>() method in Scala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5257800"/>
            <a:ext cx="86868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 smtClean="0"/>
              <a:t>val</a:t>
            </a:r>
            <a:r>
              <a:rPr lang="en-US" sz="2000" dirty="0" smtClean="0"/>
              <a:t> lines = </a:t>
            </a:r>
            <a:r>
              <a:rPr lang="en-US" sz="2000" dirty="0" err="1" smtClean="0"/>
              <a:t>sc.textFile</a:t>
            </a:r>
            <a:r>
              <a:rPr lang="en-US" sz="2000" dirty="0" smtClean="0"/>
              <a:t>("/path/to/README.md")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456492"/>
            <a:ext cx="8915400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/>
              <a:t> Below example Create an RDD from a list of Strings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 It can be created by parallelizing collections in your driver</a:t>
            </a:r>
            <a:endParaRPr lang="en-US" sz="2000" b="1" dirty="0" smtClean="0"/>
          </a:p>
          <a:p>
            <a:endParaRPr lang="en-US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+mj-lt"/>
              </a:rPr>
              <a:t>Creating RDDs in Spark.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2514600"/>
            <a:ext cx="3576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</a:rPr>
              <a:t>parallelize() method in Python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9325" y="3048000"/>
            <a:ext cx="865667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lines = </a:t>
            </a:r>
            <a:r>
              <a:rPr lang="en-US" sz="2000" dirty="0" err="1" smtClean="0"/>
              <a:t>sc.parallelize</a:t>
            </a:r>
            <a:r>
              <a:rPr lang="en-US" sz="2000" dirty="0" smtClean="0"/>
              <a:t>(["pandas", "</a:t>
            </a:r>
            <a:r>
              <a:rPr lang="en-US" sz="2000" dirty="0" err="1" smtClean="0"/>
              <a:t>i</a:t>
            </a:r>
            <a:r>
              <a:rPr lang="en-US" sz="2000" dirty="0" smtClean="0"/>
              <a:t> like pandas"])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219200" y="3657600"/>
            <a:ext cx="3421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accent6"/>
                </a:solidFill>
              </a:rPr>
              <a:t>parallelize() method in Scala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4191000"/>
            <a:ext cx="86868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nn-NO" sz="2000" dirty="0" smtClean="0"/>
              <a:t>val lines = sc.parallelize(List("pandas", "i like pandas"))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RDD Operations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6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9480" y="1143000"/>
            <a:ext cx="633984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740022" y="6216134"/>
            <a:ext cx="21659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Image Source: http://vishnuviswanath.com/spark_rdd.html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189672"/>
            <a:ext cx="39624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</a:rPr>
              <a:t>RDD Operations</a:t>
            </a:r>
          </a:p>
          <a:p>
            <a:pPr marL="796925" lvl="1" indent="-339725" defTabSz="9144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sym typeface="Helvetica"/>
              </a:rPr>
              <a:t>Transformations</a:t>
            </a:r>
          </a:p>
          <a:p>
            <a:pPr marL="862013" lvl="1" indent="-404813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sym typeface="Helvetica"/>
              </a:rPr>
              <a:t>Actions</a:t>
            </a:r>
          </a:p>
          <a:p>
            <a:pPr marL="862013" lvl="1" indent="-404813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sym typeface="Helvetica"/>
              </a:rPr>
              <a:t>Lazy Evaluation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RDD Operations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189672"/>
            <a:ext cx="8763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</a:rPr>
              <a:t>Transformations:</a:t>
            </a:r>
          </a:p>
          <a:p>
            <a:pPr marL="857250" lvl="2" indent="-40005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Operate on an RDD and return a new RDD: Are lazily evaluated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Actions</a:t>
            </a:r>
          </a:p>
          <a:p>
            <a:pPr marL="857250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Return a value after running a computation on a RDD.</a:t>
            </a:r>
          </a:p>
          <a:p>
            <a:pPr marL="857250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The DAG is evaluated only when an action takes place.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  <a:sym typeface="Helvetica"/>
              </a:rPr>
              <a:t>Lazy Evaluation</a:t>
            </a:r>
          </a:p>
          <a:p>
            <a:pPr marL="857250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Evaluation happens only when an action is called.</a:t>
            </a:r>
          </a:p>
          <a:p>
            <a:pPr marL="857250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Deferring decisions will yield more information at runtime to better optimize the program</a:t>
            </a:r>
          </a:p>
          <a:p>
            <a:pPr marL="857250" lvl="2" indent="-34290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>
                <a:solidFill>
                  <a:srgbClr val="000000"/>
                </a:solidFill>
              </a:rPr>
              <a:t>So a Spark program actually starts executing when an action is called.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en-US" sz="2000" b="1" dirty="0" smtClean="0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1" y="152400"/>
            <a:ext cx="9905999" cy="533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l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RDD Operations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189672"/>
            <a:ext cx="8763000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00"/>
                </a:solidFill>
              </a:rPr>
              <a:t>Transformations:</a:t>
            </a:r>
          </a:p>
          <a:p>
            <a:pPr marL="857250" lvl="2" indent="-400050" defTabSz="403097">
              <a:lnSpc>
                <a:spcPct val="150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800"/>
            </a:pPr>
            <a:r>
              <a:rPr lang="en-US" sz="2000" dirty="0" smtClean="0"/>
              <a:t>Transformations are operations on RDDs that return a new RDD</a:t>
            </a:r>
            <a:endParaRPr lang="en-US" sz="2000" b="1" dirty="0" smtClean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2438400"/>
            <a:ext cx="352532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filter() transformation in Python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895600"/>
            <a:ext cx="868680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 smtClean="0"/>
              <a:t>inputRDD</a:t>
            </a:r>
            <a:r>
              <a:rPr lang="en-US" sz="2000" dirty="0" smtClean="0"/>
              <a:t> = </a:t>
            </a:r>
            <a:r>
              <a:rPr lang="en-US" sz="2000" dirty="0" err="1" smtClean="0"/>
              <a:t>sc.textFile</a:t>
            </a:r>
            <a:r>
              <a:rPr lang="en-US" sz="2000" dirty="0" smtClean="0"/>
              <a:t>("log.txt")</a:t>
            </a:r>
          </a:p>
          <a:p>
            <a:r>
              <a:rPr lang="en-US" sz="2000" dirty="0" err="1" smtClean="0"/>
              <a:t>errorsRDD</a:t>
            </a:r>
            <a:r>
              <a:rPr lang="en-US" sz="2000" dirty="0" smtClean="0"/>
              <a:t> = </a:t>
            </a:r>
            <a:r>
              <a:rPr lang="en-US" sz="2000" dirty="0" err="1" smtClean="0"/>
              <a:t>inputRDD.filter</a:t>
            </a:r>
            <a:r>
              <a:rPr lang="en-US" sz="2000" dirty="0" smtClean="0"/>
              <a:t>(</a:t>
            </a:r>
            <a:r>
              <a:rPr lang="en-US" sz="2000" b="1" dirty="0" smtClean="0"/>
              <a:t>lambda x: "error" in x)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219200" y="3810000"/>
            <a:ext cx="3530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accent6"/>
                </a:solidFill>
              </a:rPr>
              <a:t>filter() transformation in Scala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4343400"/>
            <a:ext cx="86868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dirty="0" err="1" smtClean="0"/>
              <a:t>inputRDD</a:t>
            </a:r>
            <a:r>
              <a:rPr lang="en-US" sz="2000" dirty="0" smtClean="0"/>
              <a:t> = </a:t>
            </a:r>
            <a:r>
              <a:rPr lang="en-US" sz="2000" dirty="0" err="1" smtClean="0"/>
              <a:t>sc.textFile</a:t>
            </a:r>
            <a:r>
              <a:rPr lang="en-US" sz="2000" dirty="0" smtClean="0"/>
              <a:t>("log.txt")</a:t>
            </a:r>
          </a:p>
          <a:p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dirty="0" err="1" smtClean="0"/>
              <a:t>errorsRDD</a:t>
            </a:r>
            <a:r>
              <a:rPr lang="en-US" sz="2000" dirty="0" smtClean="0"/>
              <a:t> = </a:t>
            </a:r>
            <a:r>
              <a:rPr lang="en-US" sz="2000" dirty="0" err="1" smtClean="0"/>
              <a:t>inputRDD.filter</a:t>
            </a:r>
            <a:r>
              <a:rPr lang="en-US" sz="2000" dirty="0" smtClean="0"/>
              <a:t>(line =&gt; </a:t>
            </a:r>
            <a:r>
              <a:rPr lang="en-US" sz="2000" dirty="0" err="1" smtClean="0"/>
              <a:t>line.contains</a:t>
            </a:r>
            <a:r>
              <a:rPr lang="en-US" sz="2000" dirty="0" smtClean="0"/>
              <a:t>("error"))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IG-01_Big Data Overview_Training_1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accent6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&amp;D_Learning and Development 2015_Closing Slides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&amp;D_Learning and Development 2015_Section break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BIG-01_Big Data Overview_Training_1</Template>
  <TotalTime>3082</TotalTime>
  <Words>1425</Words>
  <Application>Microsoft Office PowerPoint</Application>
  <PresentationFormat>A4 Paper (210x297 mm)</PresentationFormat>
  <Paragraphs>295</Paragraphs>
  <Slides>30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BIG-01_Big Data Overview_Training_1</vt:lpstr>
      <vt:lpstr>I&amp;D_Learning and Development 2015_Closing Slides</vt:lpstr>
      <vt:lpstr>I&amp;D_Learning and Development 2015_Section break</vt:lpstr>
      <vt:lpstr>think-cell Slide</vt:lpstr>
      <vt:lpstr>Learning &amp; Development  Enabling development, Impacting growth…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What is Spark streaming?</vt:lpstr>
      <vt:lpstr>Slide 13</vt:lpstr>
      <vt:lpstr>Slide 14</vt:lpstr>
      <vt:lpstr>Spark Streaming : How it Works ?</vt:lpstr>
      <vt:lpstr>Spark Streaming : How it Works ?</vt:lpstr>
      <vt:lpstr>Slide 17</vt:lpstr>
      <vt:lpstr>Spark DStreams</vt:lpstr>
      <vt:lpstr>Spark DStreams</vt:lpstr>
      <vt:lpstr>Slide 20</vt:lpstr>
      <vt:lpstr>Example – Get hashtags from Twitter </vt:lpstr>
      <vt:lpstr>Example – Get hashtags from Twitter </vt:lpstr>
      <vt:lpstr>Example – Get hashtags from Twitter </vt:lpstr>
      <vt:lpstr>Example – Get hashtags from Twitter </vt:lpstr>
      <vt:lpstr>Example – Scala</vt:lpstr>
      <vt:lpstr>Fault-tolerance: Worker</vt:lpstr>
      <vt:lpstr>Window-based Transformations</vt:lpstr>
      <vt:lpstr>Slide 28</vt:lpstr>
      <vt:lpstr>Slide 29</vt:lpstr>
      <vt:lpstr>Slide 30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Development  Enabling development, Impacting growth…</dc:title>
  <dc:creator>svaikunt</dc:creator>
  <cp:lastModifiedBy>ilalwani</cp:lastModifiedBy>
  <cp:revision>185</cp:revision>
  <dcterms:created xsi:type="dcterms:W3CDTF">2015-07-09T08:35:18Z</dcterms:created>
  <dcterms:modified xsi:type="dcterms:W3CDTF">2017-02-27T04:27:11Z</dcterms:modified>
</cp:coreProperties>
</file>