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2"/>
  </p:notesMasterIdLst>
  <p:handoutMasterIdLst>
    <p:handoutMasterId r:id="rId33"/>
  </p:handoutMasterIdLst>
  <p:sldIdLst>
    <p:sldId id="407" r:id="rId4"/>
    <p:sldId id="460" r:id="rId5"/>
    <p:sldId id="461" r:id="rId6"/>
    <p:sldId id="462" r:id="rId7"/>
    <p:sldId id="479" r:id="rId8"/>
    <p:sldId id="469" r:id="rId9"/>
    <p:sldId id="463" r:id="rId10"/>
    <p:sldId id="481" r:id="rId11"/>
    <p:sldId id="465" r:id="rId12"/>
    <p:sldId id="466" r:id="rId13"/>
    <p:sldId id="470" r:id="rId14"/>
    <p:sldId id="482" r:id="rId15"/>
    <p:sldId id="494" r:id="rId16"/>
    <p:sldId id="471" r:id="rId17"/>
    <p:sldId id="472" r:id="rId18"/>
    <p:sldId id="473" r:id="rId19"/>
    <p:sldId id="474" r:id="rId20"/>
    <p:sldId id="475" r:id="rId21"/>
    <p:sldId id="488" r:id="rId22"/>
    <p:sldId id="484" r:id="rId23"/>
    <p:sldId id="485" r:id="rId24"/>
    <p:sldId id="490" r:id="rId25"/>
    <p:sldId id="486" r:id="rId26"/>
    <p:sldId id="493" r:id="rId27"/>
    <p:sldId id="492" r:id="rId28"/>
    <p:sldId id="458" r:id="rId29"/>
    <p:sldId id="459" r:id="rId30"/>
    <p:sldId id="329" r:id="rId31"/>
  </p:sldIdLst>
  <p:sldSz cx="9906000" cy="6858000" type="A4"/>
  <p:notesSz cx="6797675" cy="9874250"/>
  <p:custDataLst>
    <p:tags r:id="rId34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1" autoAdjust="0"/>
    <p:restoredTop sz="81714" autoAdjust="0"/>
  </p:normalViewPr>
  <p:slideViewPr>
    <p:cSldViewPr>
      <p:cViewPr>
        <p:scale>
          <a:sx n="60" d="100"/>
          <a:sy n="60" d="100"/>
        </p:scale>
        <p:origin x="-1336" y="-204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25488" y="741363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Traditional streaming systems have what we call a “record-at-a-time” processing model. Each node in the cluster processing a stream has a mutable state. As records arrive one at a time, the mutable state is updated, and a new generated record is pushed to downstream nodes. Now making this mutable state fault-tolerant is hard. 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0446AA9-EE9A-E34E-83D5-F7F7EA45EFF7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479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63550"/>
            <a:ext cx="89979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74175" y="1447800"/>
            <a:ext cx="8997950" cy="4876800"/>
          </a:xfrm>
        </p:spPr>
        <p:txBody>
          <a:bodyPr/>
          <a:lstStyle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870998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7663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3502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27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1729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2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7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20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</a:t>
            </a:r>
            <a:r>
              <a:rPr lang="en-US" sz="800" dirty="0" err="1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Hadoop</a:t>
            </a:r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1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1" r:id="rId11"/>
    <p:sldLayoutId id="2147484002" r:id="rId12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Apache Spark</a:t>
            </a:r>
          </a:p>
        </p:txBody>
      </p:sp>
    </p:spTree>
    <p:extLst>
      <p:ext uri="{BB962C8B-B14F-4D97-AF65-F5344CB8AC3E}">
        <p14:creationId xmlns="" xmlns:p14="http://schemas.microsoft.com/office/powerpoint/2010/main" val="3817146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3400" y="1447800"/>
            <a:ext cx="93726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09638" indent="-452438" defTabSz="966788">
              <a:defRPr/>
            </a:pP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chemeClr val="accent1"/>
                </a:solidFill>
              </a:rPr>
              <a:t>series of very small, deterministic </a:t>
            </a:r>
            <a:r>
              <a:rPr lang="en-US" dirty="0" smtClean="0">
                <a:solidFill>
                  <a:schemeClr val="accent1"/>
                </a:solidFill>
              </a:rPr>
              <a:t>   batch </a:t>
            </a:r>
            <a:r>
              <a:rPr lang="en-US" dirty="0">
                <a:solidFill>
                  <a:schemeClr val="accent1"/>
                </a:solidFill>
              </a:rPr>
              <a:t>jobs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400800" y="2934084"/>
            <a:ext cx="1561505" cy="28049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ヒラギノ角ゴ ProN W3"/>
              <a:cs typeface="ヒラギノ角ゴ ProN W3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04372" y="2922971"/>
            <a:ext cx="1557338" cy="280494"/>
            <a:chOff x="3510080" y="4511951"/>
            <a:chExt cx="1875743" cy="322227"/>
          </a:xfrm>
        </p:grpSpPr>
        <p:sp>
          <p:nvSpPr>
            <p:cNvPr id="8" name="Right Arrow 7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086725" y="4602546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6725" y="2672940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8547497" y="3680210"/>
            <a:ext cx="330399" cy="671652"/>
            <a:chOff x="4377769" y="4618254"/>
            <a:chExt cx="398080" cy="771144"/>
          </a:xfrm>
        </p:grpSpPr>
        <p:sp>
          <p:nvSpPr>
            <p:cNvPr id="16" name="Rectangle 15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569571" y="3135256"/>
            <a:ext cx="883444" cy="1284344"/>
            <a:chOff x="1823092" y="3996166"/>
            <a:chExt cx="1064232" cy="1421766"/>
          </a:xfrm>
        </p:grpSpPr>
        <p:cxnSp>
          <p:nvCxnSpPr>
            <p:cNvPr id="20" name="Straight Arrow Connector 19"/>
            <p:cNvCxnSpPr>
              <a:stCxn id="23" idx="2"/>
              <a:endCxn id="11" idx="2"/>
            </p:cNvCxnSpPr>
            <p:nvPr/>
          </p:nvCxnSpPr>
          <p:spPr>
            <a:xfrm flipH="1" flipV="1">
              <a:off x="1823092" y="3999248"/>
              <a:ext cx="830087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3" idx="2"/>
              <a:endCxn id="10" idx="2"/>
            </p:cNvCxnSpPr>
            <p:nvPr/>
          </p:nvCxnSpPr>
          <p:spPr>
            <a:xfrm flipH="1" flipV="1">
              <a:off x="2355925" y="3996166"/>
              <a:ext cx="297255" cy="1421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2"/>
              <a:endCxn id="12" idx="2"/>
            </p:cNvCxnSpPr>
            <p:nvPr/>
          </p:nvCxnSpPr>
          <p:spPr>
            <a:xfrm flipV="1">
              <a:off x="2653179" y="3999248"/>
              <a:ext cx="234145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287691" y="3826823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2567371"/>
            <a:ext cx="1752600" cy="33116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Live 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data stream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0800" y="4882739"/>
            <a:ext cx="1571625" cy="756061"/>
            <a:chOff x="15712706" y="10151158"/>
            <a:chExt cx="4191000" cy="1724814"/>
          </a:xfrm>
        </p:grpSpPr>
        <p:grpSp>
          <p:nvGrpSpPr>
            <p:cNvPr id="26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28" name="Right Arrow 27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85800" y="2590800"/>
            <a:ext cx="533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>
                <a:ea typeface="ヒラギノ角ゴ ProN W3"/>
                <a:cs typeface="Calibri"/>
              </a:rPr>
              <a:t>Chop up the live stream into batches of X seconds </a:t>
            </a:r>
            <a:endParaRPr lang="en-US" sz="2000" dirty="0" smtClean="0">
              <a:ea typeface="ヒラギノ角ゴ ProN W3"/>
              <a:cs typeface="Calibri"/>
            </a:endParaRPr>
          </a:p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Spark </a:t>
            </a:r>
            <a:r>
              <a:rPr lang="en-US" sz="2000" dirty="0">
                <a:ea typeface="ヒラギノ角ゴ ProN W3"/>
                <a:cs typeface="Calibri"/>
              </a:rPr>
              <a:t>treats each batch of data as RDDs and processes them using RDD </a:t>
            </a:r>
            <a:r>
              <a:rPr lang="en-US" sz="2000" dirty="0" smtClean="0">
                <a:ea typeface="ヒラギノ角ゴ ProN W3"/>
                <a:cs typeface="Calibri"/>
              </a:rPr>
              <a:t>operations</a:t>
            </a:r>
          </a:p>
          <a:p>
            <a:pPr marL="911225" indent="-454025"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Finally</a:t>
            </a:r>
            <a:r>
              <a:rPr lang="en-US" sz="2000" dirty="0">
                <a:ea typeface="ヒラギノ角ゴ ProN W3"/>
                <a:cs typeface="Calibri"/>
              </a:rPr>
              <a:t>, the processed results of the RDD operations are returned in batches</a:t>
            </a: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</a:t>
            </a:r>
            <a:r>
              <a:rPr lang="en-US" b="1" dirty="0" err="1" smtClean="0">
                <a:latin typeface="+mj-lt"/>
              </a:rPr>
              <a:t>DStreams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4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447800"/>
            <a:ext cx="9296400" cy="685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1950" lvl="1" indent="0">
              <a:buFont typeface="Wingdings" pitchFamily="2" charset="2"/>
              <a:buChar char="§"/>
              <a:defRPr/>
            </a:pPr>
            <a:r>
              <a:rPr lang="en-US" dirty="0" smtClean="0"/>
              <a:t>	Run </a:t>
            </a:r>
            <a:r>
              <a:rPr lang="en-US" dirty="0" smtClean="0"/>
              <a:t>a streaming computation as a </a:t>
            </a:r>
            <a:r>
              <a:rPr lang="en-US" dirty="0" smtClean="0">
                <a:solidFill>
                  <a:schemeClr val="accent1"/>
                </a:solidFill>
              </a:rPr>
              <a:t>series of very small, deterministic batch jobs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4372" y="2922971"/>
            <a:ext cx="1557338" cy="280494"/>
            <a:chOff x="3510080" y="4511951"/>
            <a:chExt cx="1875743" cy="322227"/>
          </a:xfrm>
        </p:grpSpPr>
        <p:sp>
          <p:nvSpPr>
            <p:cNvPr id="8" name="Right Arrow 7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086725" y="4602546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86725" y="2672940"/>
            <a:ext cx="1259086" cy="746125"/>
          </a:xfrm>
          <a:prstGeom prst="rect">
            <a:avLst/>
          </a:prstGeom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Spark</a:t>
            </a:r>
          </a:p>
          <a:p>
            <a:pPr algn="ctr">
              <a:defRPr/>
            </a:pPr>
            <a:r>
              <a:rPr lang="en-US" sz="2000" b="1" kern="0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rPr>
              <a:t>Streaming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547497" y="3680210"/>
            <a:ext cx="330399" cy="671652"/>
            <a:chOff x="4377769" y="4618254"/>
            <a:chExt cx="398080" cy="771144"/>
          </a:xfrm>
        </p:grpSpPr>
        <p:sp>
          <p:nvSpPr>
            <p:cNvPr id="16" name="Rectangle 15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569571" y="3135256"/>
            <a:ext cx="883444" cy="1284344"/>
            <a:chOff x="1823092" y="3996166"/>
            <a:chExt cx="1064232" cy="1421766"/>
          </a:xfrm>
        </p:grpSpPr>
        <p:cxnSp>
          <p:nvCxnSpPr>
            <p:cNvPr id="20" name="Straight Arrow Connector 19"/>
            <p:cNvCxnSpPr>
              <a:stCxn id="23" idx="2"/>
              <a:endCxn id="11" idx="2"/>
            </p:cNvCxnSpPr>
            <p:nvPr/>
          </p:nvCxnSpPr>
          <p:spPr>
            <a:xfrm flipH="1" flipV="1">
              <a:off x="1823092" y="3999248"/>
              <a:ext cx="830087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3" idx="2"/>
              <a:endCxn id="10" idx="2"/>
            </p:cNvCxnSpPr>
            <p:nvPr/>
          </p:nvCxnSpPr>
          <p:spPr>
            <a:xfrm flipH="1" flipV="1">
              <a:off x="2355925" y="3996166"/>
              <a:ext cx="297255" cy="142176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2"/>
              <a:endCxn id="12" idx="2"/>
            </p:cNvCxnSpPr>
            <p:nvPr/>
          </p:nvCxnSpPr>
          <p:spPr>
            <a:xfrm flipV="1">
              <a:off x="2653179" y="3999248"/>
              <a:ext cx="234145" cy="14186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287691" y="3826823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batches of X seconds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2567371"/>
            <a:ext cx="1752600" cy="33116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Live 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  <a:ea typeface="ヒラギノ角ゴ ProN W3"/>
                <a:cs typeface="Calibri"/>
              </a:rPr>
              <a:t>data stream</a:t>
            </a:r>
          </a:p>
        </p:txBody>
      </p: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6400800" y="4882739"/>
            <a:ext cx="1571625" cy="756061"/>
            <a:chOff x="15712706" y="10151158"/>
            <a:chExt cx="4191000" cy="1724814"/>
          </a:xfrm>
        </p:grpSpPr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28" name="Right Arrow 27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38106" y="10583046"/>
              <a:ext cx="4165600" cy="12929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"/>
                  <a:ea typeface="ヒラギノ角ゴ ProN W3"/>
                  <a:cs typeface="Calibri"/>
                </a:rPr>
                <a:t>processed results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33400" y="2057400"/>
            <a:ext cx="5638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11225" indent="-454025">
              <a:lnSpc>
                <a:spcPct val="150000"/>
              </a:lnSpc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Batch sizes as low as ½ second, latency of about 1 second</a:t>
            </a:r>
          </a:p>
          <a:p>
            <a:pPr marL="911225" indent="-454025">
              <a:lnSpc>
                <a:spcPct val="150000"/>
              </a:lnSpc>
              <a:spcBef>
                <a:spcPts val="1512"/>
              </a:spcBef>
              <a:buClr>
                <a:schemeClr val="accent2"/>
              </a:buClr>
              <a:defRPr/>
            </a:pPr>
            <a:r>
              <a:rPr lang="en-US" sz="2000" dirty="0" smtClean="0">
                <a:ea typeface="ヒラギノ角ゴ ProN W3"/>
                <a:cs typeface="Calibri"/>
              </a:rPr>
              <a:t>Potential for combining batch processing and streaming processing in the same system</a:t>
            </a:r>
            <a:endParaRPr lang="en-US" sz="2000" dirty="0">
              <a:ea typeface="ヒラギノ角ゴ ProN W3"/>
              <a:cs typeface="Calibri"/>
            </a:endParaRPr>
          </a:p>
        </p:txBody>
      </p:sp>
      <p:sp>
        <p:nvSpPr>
          <p:cNvPr id="33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</a:t>
            </a:r>
            <a:r>
              <a:rPr lang="en-US" b="1" dirty="0" err="1" smtClean="0">
                <a:latin typeface="+mj-lt"/>
              </a:rPr>
              <a:t>DStreams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92202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 smtClean="0"/>
              <a:t>Out of the box </a:t>
            </a:r>
            <a:r>
              <a:rPr lang="en-US" b="1" dirty="0" smtClean="0"/>
              <a:t>Spark </a:t>
            </a:r>
            <a:r>
              <a:rPr lang="en-US" b="1" dirty="0" smtClean="0"/>
              <a:t>provide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Kafka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HDFS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Flume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err="1" smtClean="0"/>
              <a:t>Akka</a:t>
            </a:r>
            <a:r>
              <a:rPr lang="en-US" dirty="0" smtClean="0"/>
              <a:t> Actors</a:t>
            </a:r>
          </a:p>
          <a:p>
            <a:pPr marL="1371600" lvl="1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Raw TCP sockets</a:t>
            </a:r>
          </a:p>
          <a:p>
            <a:pPr marL="914400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 smtClean="0"/>
              <a:t>Very </a:t>
            </a:r>
            <a:r>
              <a:rPr lang="en-US" dirty="0" smtClean="0"/>
              <a:t>easy to write a </a:t>
            </a:r>
            <a:r>
              <a:rPr lang="en-US" i="1" dirty="0" smtClean="0"/>
              <a:t>receiver</a:t>
            </a:r>
            <a:r>
              <a:rPr lang="en-US" dirty="0" smtClean="0"/>
              <a:t> for your own data source</a:t>
            </a:r>
            <a:endParaRPr lang="en-US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762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/>
              <a:t>Spark </a:t>
            </a:r>
            <a:r>
              <a:rPr lang="en-US" sz="2800" b="1" dirty="0" err="1" smtClean="0"/>
              <a:t>DStream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0413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 anchor="b"/>
          <a:lstStyle/>
          <a:p>
            <a:pPr marL="457200" lvl="0" indent="-169863" defTabSz="117475">
              <a:lnSpc>
                <a:spcPct val="150000"/>
              </a:lnSpc>
              <a:defRPr/>
            </a:pPr>
            <a:r>
              <a:rPr lang="en-US" b="1" dirty="0" smtClean="0">
                <a:latin typeface="+mj-lt"/>
              </a:rPr>
              <a:t>A Twitter Example</a:t>
            </a:r>
            <a:endParaRPr lang="en-US" b="1" dirty="0" smtClean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What </a:t>
            </a:r>
            <a:r>
              <a:rPr lang="en-US" dirty="0" smtClean="0"/>
              <a:t>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smtClean="0"/>
              <a:t>streaming </a:t>
            </a:r>
            <a:r>
              <a:rPr lang="en-US" dirty="0" smtClean="0"/>
              <a:t>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A Twitter </a:t>
            </a:r>
            <a:r>
              <a:rPr lang="en-US" b="1" dirty="0" smtClean="0"/>
              <a:t>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</a:t>
            </a:r>
            <a:r>
              <a:rPr lang="en-US" dirty="0" smtClean="0"/>
              <a:t>&amp; </a:t>
            </a:r>
            <a:r>
              <a:rPr lang="en-US" dirty="0" smtClean="0"/>
              <a:t>A</a:t>
            </a: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 smtClean="0">
                <a:latin typeface="Consolas"/>
                <a:cs typeface="Consolas"/>
              </a:rPr>
              <a:t>()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81" name="Rounded Rectangular Callout 80"/>
          <p:cNvSpPr/>
          <p:nvPr/>
        </p:nvSpPr>
        <p:spPr>
          <a:xfrm>
            <a:off x="495300" y="2095500"/>
            <a:ext cx="619125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a sequence of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RDDs 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representing a stream of data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163987" y="4019551"/>
            <a:ext cx="904180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3106588" y="4371182"/>
            <a:ext cx="1062187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095625" y="3269456"/>
            <a:ext cx="4953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lang="en-US" sz="1500" kern="0" dirty="0" err="1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4535091" y="4371182"/>
            <a:ext cx="1062187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9"/>
          <p:cNvGrpSpPr>
            <a:grpSpLocks/>
          </p:cNvGrpSpPr>
          <p:nvPr/>
        </p:nvGrpSpPr>
        <p:grpSpPr bwMode="auto">
          <a:xfrm>
            <a:off x="5935861" y="4371182"/>
            <a:ext cx="1062187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851614" y="3974112"/>
            <a:ext cx="2012156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6356350" y="5410200"/>
            <a:ext cx="3054350" cy="762000"/>
          </a:xfrm>
          <a:prstGeom prst="wedgeRoundRectCallout">
            <a:avLst>
              <a:gd name="adj1" fmla="val -33826"/>
              <a:gd name="adj2" fmla="val -124938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stored in memory as an RDD (immutable, distributed)</a:t>
            </a:r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4589265" y="4024314"/>
            <a:ext cx="904180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982296" y="4024314"/>
            <a:ext cx="904180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00483" y="3389132"/>
            <a:ext cx="3405188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Twitter Streaming API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" y="62161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02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08523" y="4310857"/>
            <a:ext cx="1431727" cy="1594644"/>
            <a:chOff x="7651750" y="8621713"/>
            <a:chExt cx="3524022" cy="3189287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537025" y="4310857"/>
            <a:ext cx="1406574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grpSp>
          <p:nvGrpSpPr>
            <p:cNvPr id="8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858295" y="4310857"/>
            <a:ext cx="1488655" cy="1594644"/>
            <a:chOff x="14420420" y="8621713"/>
            <a:chExt cx="3664380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2" y="9457615"/>
              <a:ext cx="2342948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500" dirty="0" err="1">
                  <a:latin typeface="Calibri" charset="0"/>
                  <a:cs typeface="Calibri" charset="0"/>
                </a:rPr>
                <a:t>flatMap</a:t>
              </a:r>
              <a:endParaRPr lang="en-US" sz="1500" dirty="0">
                <a:latin typeface="Calibri" charset="0"/>
                <a:cs typeface="Calibri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6" y="10196879"/>
              <a:ext cx="773114" cy="9470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…</a:t>
              </a: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solidFill>
                <a:schemeClr val="accent6"/>
              </a:solidFill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ln w="19050" cmpd="sng">
                <a:headEnd type="none"/>
                <a:tailEnd type="none" w="sm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383632" y="2438400"/>
            <a:ext cx="6119019" cy="533400"/>
          </a:xfrm>
          <a:prstGeom prst="wedgeRoundRectCallout">
            <a:avLst>
              <a:gd name="adj1" fmla="val -26503"/>
              <a:gd name="adj2" fmla="val -10821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transformation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modify data in one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to create another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567532" y="2438400"/>
            <a:ext cx="1578769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DStream</a:t>
            </a:r>
            <a:endParaRPr lang="en-US" dirty="0">
              <a:solidFill>
                <a:srgbClr val="000000"/>
              </a:solidFill>
              <a:latin typeface="Calibri"/>
              <a:ea typeface="ヒラギノ角ゴ ProN W3"/>
              <a:cs typeface="Calibri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7119938" y="5143500"/>
            <a:ext cx="2105025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new RDDs created for every batch </a:t>
            </a: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163987" y="401955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3106589" y="4371181"/>
            <a:ext cx="1062187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3095625" y="3269456"/>
            <a:ext cx="4953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</a:t>
              </a:r>
              <a:r>
                <a:rPr lang="en-US" sz="1500" kern="0" dirty="0" err="1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atch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  <a:ea typeface="ヒラギノ角ゴ ProN W3"/>
                  <a:cs typeface="ヒラギノ角ゴ ProN W3"/>
                </a:rPr>
                <a:t>batch @ t+2</a:t>
              </a:r>
            </a:p>
          </p:txBody>
        </p:sp>
      </p:grpSp>
      <p:grpSp>
        <p:nvGrpSpPr>
          <p:cNvPr id="21" name="Group 111"/>
          <p:cNvGrpSpPr>
            <a:grpSpLocks/>
          </p:cNvGrpSpPr>
          <p:nvPr/>
        </p:nvGrpSpPr>
        <p:grpSpPr bwMode="auto">
          <a:xfrm>
            <a:off x="4592490" y="401955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2" name="Group 116"/>
          <p:cNvGrpSpPr>
            <a:grpSpLocks/>
          </p:cNvGrpSpPr>
          <p:nvPr/>
        </p:nvGrpSpPr>
        <p:grpSpPr bwMode="auto">
          <a:xfrm>
            <a:off x="4535091" y="4371181"/>
            <a:ext cx="1062187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5993259" y="401955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4" name="Group 138"/>
          <p:cNvGrpSpPr>
            <a:grpSpLocks/>
          </p:cNvGrpSpPr>
          <p:nvPr/>
        </p:nvGrpSpPr>
        <p:grpSpPr bwMode="auto">
          <a:xfrm>
            <a:off x="5935861" y="4371181"/>
            <a:ext cx="1062187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89067" y="3950839"/>
            <a:ext cx="20431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823041" y="5105400"/>
            <a:ext cx="2043113" cy="5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</a:t>
            </a:r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  <a:p>
            <a:r>
              <a:rPr lang="en-US" sz="1500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[#cat, #dog, … 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105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saveAsHadoopFiles</a:t>
            </a:r>
            <a:r>
              <a:rPr lang="en-US" sz="1700" dirty="0">
                <a:latin typeface="Consolas"/>
                <a:cs typeface="Consolas"/>
              </a:rPr>
              <a:t>("</a:t>
            </a:r>
            <a:r>
              <a:rPr lang="en-US" sz="1700" dirty="0" err="1">
                <a:latin typeface="Consolas"/>
                <a:cs typeface="Consolas"/>
              </a:rPr>
              <a:t>hdfs</a:t>
            </a:r>
            <a:r>
              <a:rPr lang="en-US" sz="1700" dirty="0">
                <a:latin typeface="Consolas"/>
                <a:cs typeface="Consolas"/>
              </a:rPr>
              <a:t>://...")</a:t>
            </a: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817019" y="2590800"/>
            <a:ext cx="5489116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output operation</a:t>
            </a: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: to push data to external storage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63987" y="381000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55603" y="4599783"/>
            <a:ext cx="903536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 bwMode="auto">
          <a:xfrm>
            <a:off x="3656339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607048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4592490" y="381000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4584105" y="4599783"/>
            <a:ext cx="903536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32" name="TextBox 131"/>
          <p:cNvSpPr txBox="1"/>
          <p:nvPr/>
        </p:nvSpPr>
        <p:spPr bwMode="auto">
          <a:xfrm>
            <a:off x="5084842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5035550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5993259" y="381000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984231" y="4599783"/>
            <a:ext cx="903536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54" name="TextBox 153"/>
          <p:cNvSpPr txBox="1"/>
          <p:nvPr/>
        </p:nvSpPr>
        <p:spPr bwMode="auto">
          <a:xfrm>
            <a:off x="6484967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6436321" y="41013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250407" y="4901408"/>
            <a:ext cx="3848894" cy="1042193"/>
            <a:chOff x="8001000" y="9802813"/>
            <a:chExt cx="9474199" cy="2084386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1530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Picture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200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99" y="10820401"/>
              <a:ext cx="1752600" cy="1066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 bwMode="auto">
            <a:xfrm>
              <a:off x="8880475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id="86" name="TextBox 85"/>
            <p:cNvSpPr txBox="1"/>
            <p:nvPr/>
          </p:nvSpPr>
          <p:spPr bwMode="auto">
            <a:xfrm>
              <a:off x="12396786" y="9947275"/>
              <a:ext cx="1630362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>
              <a:off x="15843250" y="9947275"/>
              <a:ext cx="1631949" cy="400110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"/>
                  <a:ea typeface="ヒラギノ角ゴ ProN W3"/>
                  <a:cs typeface="Tw Cen MT"/>
                </a:rPr>
                <a:t>save</a:t>
              </a: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4480918" y="3517107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064670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lang="en-US" sz="1500" kern="0" dirty="0" err="1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895877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846137" y="37338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846137" y="45339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 DStream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7099300" y="5410200"/>
            <a:ext cx="173355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every batch saved to HDFS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53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 smtClean="0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 smtClean="0">
                <a:latin typeface="Consolas"/>
                <a:cs typeface="Consolas"/>
              </a:rPr>
              <a:t>.</a:t>
            </a:r>
            <a:r>
              <a:rPr lang="en-US" sz="1700" dirty="0" err="1" smtClean="0">
                <a:solidFill>
                  <a:schemeClr val="accent1"/>
                </a:solidFill>
                <a:latin typeface="Consolas"/>
                <a:cs typeface="Consolas"/>
              </a:rPr>
              <a:t>foreach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hashTagRDD</a:t>
            </a:r>
            <a:r>
              <a:rPr lang="en-US" sz="1700" dirty="0" smtClean="0">
                <a:latin typeface="Consolas"/>
                <a:cs typeface="Consolas"/>
              </a:rPr>
              <a:t> =&gt; { ... })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817018" y="2590800"/>
            <a:ext cx="6247608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b="1" dirty="0" err="1" smtClean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do whatever you want with the processed data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63987" y="3810001"/>
            <a:ext cx="904180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155603" y="4599783"/>
            <a:ext cx="903536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63" name="TextBox 62"/>
          <p:cNvSpPr txBox="1"/>
          <p:nvPr/>
        </p:nvSpPr>
        <p:spPr bwMode="auto">
          <a:xfrm>
            <a:off x="3656339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607048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111"/>
          <p:cNvGrpSpPr>
            <a:grpSpLocks/>
          </p:cNvGrpSpPr>
          <p:nvPr/>
        </p:nvGrpSpPr>
        <p:grpSpPr bwMode="auto">
          <a:xfrm>
            <a:off x="4592490" y="3810001"/>
            <a:ext cx="904180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4584105" y="4599783"/>
            <a:ext cx="903536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32" name="TextBox 131"/>
          <p:cNvSpPr txBox="1"/>
          <p:nvPr/>
        </p:nvSpPr>
        <p:spPr bwMode="auto">
          <a:xfrm>
            <a:off x="5084842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5035550" y="41013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Group 133"/>
          <p:cNvGrpSpPr>
            <a:grpSpLocks/>
          </p:cNvGrpSpPr>
          <p:nvPr/>
        </p:nvGrpSpPr>
        <p:grpSpPr bwMode="auto">
          <a:xfrm>
            <a:off x="5993259" y="3810001"/>
            <a:ext cx="903536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5984231" y="4599783"/>
            <a:ext cx="903536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ln>
              <a:headEnd type="none"/>
              <a:tailEnd type="none" w="sm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54" name="TextBox 153"/>
          <p:cNvSpPr txBox="1"/>
          <p:nvPr/>
        </p:nvSpPr>
        <p:spPr bwMode="auto">
          <a:xfrm>
            <a:off x="6484967" y="4248151"/>
            <a:ext cx="1013818" cy="200055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flatMap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6436321" y="41013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600599" y="49014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5029101" y="4901408"/>
            <a:ext cx="902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6429872" y="4901408"/>
            <a:ext cx="838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607693" y="4973639"/>
            <a:ext cx="930321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036194" y="4973639"/>
            <a:ext cx="929417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436321" y="4973639"/>
            <a:ext cx="930321" cy="2000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300" dirty="0" err="1" smtClean="0">
                <a:solidFill>
                  <a:prstClr val="black"/>
                </a:solidFill>
                <a:latin typeface="Arial"/>
                <a:ea typeface="ヒラギノ角ゴ ProN W3"/>
                <a:cs typeface="Tw Cen MT"/>
              </a:rPr>
              <a:t>foreach</a:t>
            </a:r>
            <a:endParaRPr lang="en-US" sz="1300" dirty="0">
              <a:solidFill>
                <a:prstClr val="black"/>
              </a:solidFill>
              <a:latin typeface="Arial"/>
              <a:ea typeface="ヒラギノ角ゴ ProN W3"/>
              <a:cs typeface="Tw Cen M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480918" y="3517107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064670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</a:t>
            </a:r>
            <a:r>
              <a:rPr lang="en-US" sz="1500" kern="0" dirty="0" err="1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atch</a:t>
            </a: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895877" y="3522662"/>
            <a:ext cx="1087338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500" kern="0" dirty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846137" y="37338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 </a:t>
            </a:r>
            <a:r>
              <a:rPr lang="en-US" dirty="0" err="1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DStream</a:t>
            </a:r>
            <a:endParaRPr lang="en-US" dirty="0">
              <a:solidFill>
                <a:prstClr val="black"/>
              </a:solidFill>
              <a:latin typeface="Calibri" charset="0"/>
              <a:ea typeface="ヒラギノ角ゴ ProN W3"/>
              <a:cs typeface="Calibri" charset="0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846137" y="4533900"/>
            <a:ext cx="2043113" cy="33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 DStream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76238" y="5481287"/>
            <a:ext cx="3719911" cy="685800"/>
          </a:xfrm>
          <a:prstGeom prst="wedgeRoundRectCallout">
            <a:avLst>
              <a:gd name="adj1" fmla="val -66225"/>
              <a:gd name="adj2" fmla="val 22361"/>
              <a:gd name="adj3" fmla="val 16667"/>
            </a:avLst>
          </a:prstGeom>
          <a:noFill/>
          <a:ln w="28575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 smtClean="0">
                <a:solidFill>
                  <a:srgbClr val="000000"/>
                </a:solidFill>
                <a:latin typeface="Calibri"/>
                <a:cs typeface="Calibri"/>
              </a:rPr>
              <a:t>Write to database, update analytics UI, do whatever you want</a:t>
            </a:r>
            <a:endParaRPr lang="en-US" sz="1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400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Source:datadricks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8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Get </a:t>
            </a:r>
            <a:r>
              <a:rPr lang="en-US" b="1" dirty="0" err="1" smtClean="0">
                <a:latin typeface="+mj-lt"/>
              </a:rPr>
              <a:t>hashtags</a:t>
            </a:r>
            <a:r>
              <a:rPr lang="en-US" b="1" dirty="0" smtClean="0">
                <a:latin typeface="+mj-lt"/>
              </a:rPr>
              <a:t> from Twitter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97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03737"/>
            <a:ext cx="90678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 </a:t>
            </a:r>
            <a:r>
              <a:rPr lang="en-US" sz="2000" dirty="0" err="1" smtClean="0">
                <a:latin typeface="Consolas"/>
                <a:cs typeface="Consolas"/>
              </a:rPr>
              <a:t>ssc.</a:t>
            </a:r>
            <a:r>
              <a:rPr lang="en-US" sz="2000" dirty="0" err="1" smtClean="0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2000" dirty="0" smtClean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2000" dirty="0" smtClean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= </a:t>
            </a:r>
            <a:r>
              <a:rPr lang="en-US" sz="2000" dirty="0" err="1" smtClean="0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2000" dirty="0" err="1" smtClean="0"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2000" dirty="0" smtClean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(status =&gt; </a:t>
            </a:r>
            <a:r>
              <a:rPr lang="en-US" sz="2000" dirty="0" err="1" smtClean="0">
                <a:latin typeface="Consolas"/>
                <a:cs typeface="Consolas"/>
              </a:rPr>
              <a:t>getTags</a:t>
            </a:r>
            <a:r>
              <a:rPr lang="en-US" sz="2000" dirty="0" smtClean="0">
                <a:latin typeface="Consolas"/>
                <a:cs typeface="Consolas"/>
              </a:rPr>
              <a:t>(status))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accent3"/>
                </a:solidFill>
                <a:latin typeface="Consolas"/>
                <a:cs typeface="Consolas"/>
              </a:rPr>
              <a:t>hashTags</a:t>
            </a:r>
            <a:r>
              <a:rPr lang="en-US" sz="2000" dirty="0" err="1" smtClean="0"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chemeClr val="accent1"/>
                </a:solidFill>
                <a:latin typeface="Consolas"/>
                <a:cs typeface="Consolas"/>
              </a:rPr>
              <a:t>saveAsHadoopFiles</a:t>
            </a:r>
            <a:r>
              <a:rPr lang="en-US" sz="2000" dirty="0" smtClean="0">
                <a:latin typeface="Consolas"/>
                <a:cs typeface="Consolas"/>
              </a:rPr>
              <a:t>("</a:t>
            </a:r>
            <a:r>
              <a:rPr lang="en-US" sz="2000" dirty="0" err="1" smtClean="0">
                <a:latin typeface="Consolas"/>
                <a:cs typeface="Consolas"/>
              </a:rPr>
              <a:t>hdfs</a:t>
            </a:r>
            <a:r>
              <a:rPr lang="en-US" sz="2000" dirty="0" smtClean="0">
                <a:latin typeface="Consolas"/>
                <a:cs typeface="Consolas"/>
              </a:rPr>
              <a:t>://...")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605" y="129540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Scala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Streaming Example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74650" y="7620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Example – </a:t>
            </a:r>
            <a:r>
              <a:rPr lang="en-US" b="1" dirty="0" err="1" smtClean="0">
                <a:latin typeface="+mj-lt"/>
              </a:rPr>
              <a:t>Scala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574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 anchor="b"/>
          <a:lstStyle/>
          <a:p>
            <a:pPr marL="457200" lvl="0" indent="-169863" defTabSz="117475">
              <a:lnSpc>
                <a:spcPct val="150000"/>
              </a:lnSpc>
              <a:defRPr/>
            </a:pPr>
            <a:r>
              <a:rPr lang="en-US" b="1" dirty="0" smtClean="0">
                <a:latin typeface="+mj-lt"/>
              </a:rPr>
              <a:t>Fault-tolerance</a:t>
            </a:r>
            <a:endParaRPr lang="en-US" b="1" dirty="0" smtClean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What </a:t>
            </a:r>
            <a:r>
              <a:rPr lang="en-US" dirty="0" smtClean="0"/>
              <a:t>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smtClean="0"/>
              <a:t>streaming </a:t>
            </a:r>
            <a:r>
              <a:rPr lang="en-US" dirty="0" smtClean="0"/>
              <a:t>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</a:t>
            </a:r>
            <a:r>
              <a:rPr lang="en-US" dirty="0" smtClean="0"/>
              <a:t>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</a:t>
            </a:r>
            <a:r>
              <a:rPr lang="en-US" dirty="0" smtClean="0"/>
              <a:t>&amp; </a:t>
            </a:r>
            <a:r>
              <a:rPr lang="en-US" dirty="0" smtClean="0"/>
              <a:t>A</a:t>
            </a: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3649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/>
          <a:lstStyle/>
          <a:p>
            <a:pPr lvl="0"/>
            <a:r>
              <a:rPr lang="en-US" b="1" dirty="0" smtClean="0">
                <a:latin typeface="+mj-lt"/>
              </a:rPr>
              <a:t>What is Spark streaming</a:t>
            </a:r>
            <a:r>
              <a:rPr lang="en-US" b="1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864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What 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streaming 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&amp; A</a:t>
            </a:r>
          </a:p>
          <a:p>
            <a:pPr marL="909638" indent="-452438">
              <a:lnSpc>
                <a:spcPct val="150000"/>
              </a:lnSpc>
              <a:buNone/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+mj-lt"/>
              </a:rPr>
              <a:t>Fault-</a:t>
            </a:r>
            <a:r>
              <a:rPr lang="en-US" b="1" dirty="0" smtClean="0">
                <a:latin typeface="+mj-lt"/>
              </a:rPr>
              <a:t>tolerance: Worker</a:t>
            </a:r>
            <a:endParaRPr lang="en-US" b="1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4294967295"/>
          </p:nvPr>
        </p:nvSpPr>
        <p:spPr>
          <a:xfrm>
            <a:off x="577851" y="1447800"/>
            <a:ext cx="4390543" cy="4572000"/>
          </a:xfrm>
          <a:prstGeom prst="rect">
            <a:avLst/>
          </a:prstGeom>
        </p:spPr>
        <p:txBody>
          <a:bodyPr/>
          <a:lstStyle/>
          <a:p>
            <a:pPr marL="909638" indent="-452438">
              <a:defRPr/>
            </a:pPr>
            <a:r>
              <a:rPr lang="en-US" sz="2000" dirty="0"/>
              <a:t>RDDs </a:t>
            </a:r>
            <a:r>
              <a:rPr lang="en-US" sz="2000" dirty="0" smtClean="0"/>
              <a:t>remember </a:t>
            </a:r>
            <a:r>
              <a:rPr lang="en-US" sz="2000" dirty="0"/>
              <a:t>the </a:t>
            </a:r>
            <a:r>
              <a:rPr lang="en-US" sz="2000" dirty="0" smtClean="0"/>
              <a:t>operations </a:t>
            </a:r>
            <a:r>
              <a:rPr lang="en-US" sz="2000" dirty="0"/>
              <a:t>that created </a:t>
            </a:r>
            <a:r>
              <a:rPr lang="en-US" sz="2000" dirty="0" smtClean="0"/>
              <a:t>them</a:t>
            </a:r>
          </a:p>
          <a:p>
            <a:pPr marL="909638" indent="-452438">
              <a:defRPr/>
            </a:pPr>
            <a:r>
              <a:rPr lang="en-US" sz="2000" dirty="0" smtClean="0"/>
              <a:t>Batches </a:t>
            </a:r>
            <a:r>
              <a:rPr lang="en-US" sz="2000" dirty="0"/>
              <a:t>of input data are replicated in memory </a:t>
            </a:r>
            <a:r>
              <a:rPr lang="en-US" sz="2000" dirty="0" smtClean="0"/>
              <a:t>for </a:t>
            </a:r>
            <a:r>
              <a:rPr lang="en-US" sz="2000" dirty="0"/>
              <a:t>fault-</a:t>
            </a:r>
            <a:r>
              <a:rPr lang="en-US" sz="2000" dirty="0" smtClean="0"/>
              <a:t>tolerance</a:t>
            </a:r>
            <a:endParaRPr lang="en-US" sz="2000" dirty="0"/>
          </a:p>
          <a:p>
            <a:pPr marL="909638" indent="-452438">
              <a:defRPr/>
            </a:pPr>
            <a:r>
              <a:rPr lang="en-US" sz="2000" dirty="0" smtClean="0"/>
              <a:t>Data </a:t>
            </a:r>
            <a:r>
              <a:rPr lang="en-US" sz="2000" dirty="0"/>
              <a:t>lost due to worker failure, can be recomputed </a:t>
            </a:r>
            <a:r>
              <a:rPr lang="en-US" sz="2000" dirty="0" smtClean="0"/>
              <a:t>from replicated </a:t>
            </a:r>
            <a:r>
              <a:rPr lang="en-US" sz="2000" dirty="0"/>
              <a:t>input </a:t>
            </a:r>
            <a:r>
              <a:rPr lang="en-US" sz="2000" dirty="0" smtClean="0"/>
              <a:t>data</a:t>
            </a:r>
          </a:p>
          <a:p>
            <a:pPr marL="909638" indent="-452438">
              <a:defRPr/>
            </a:pPr>
            <a:r>
              <a:rPr lang="en-US" dirty="0" smtClean="0"/>
              <a:t>All transformed data is fault-tolerant, and exactly-once </a:t>
            </a:r>
            <a:r>
              <a:rPr lang="en-US" dirty="0" smtClean="0"/>
              <a:t>transformations</a:t>
            </a:r>
            <a:endParaRPr lang="en-US" dirty="0" smtClean="0"/>
          </a:p>
        </p:txBody>
      </p:sp>
      <p:sp>
        <p:nvSpPr>
          <p:cNvPr id="111" name="Rounded Rectangular Callout 110"/>
          <p:cNvSpPr/>
          <p:nvPr/>
        </p:nvSpPr>
        <p:spPr>
          <a:xfrm>
            <a:off x="7955757" y="1638300"/>
            <a:ext cx="1516856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input data replicated</a:t>
            </a:r>
          </a:p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in memory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5842993" y="2149476"/>
            <a:ext cx="1888331" cy="593725"/>
            <a:chOff x="7762239" y="5609988"/>
            <a:chExt cx="2889827" cy="840669"/>
          </a:xfrm>
        </p:grpSpPr>
        <p:pic>
          <p:nvPicPr>
            <p:cNvPr id="2359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9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7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6862" y="4543426"/>
            <a:ext cx="601713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2510" y="4543426"/>
            <a:ext cx="601713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2673" y="4543426"/>
            <a:ext cx="601712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7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3481" y="4543426"/>
            <a:ext cx="601712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131"/>
          <p:cNvSpPr txBox="1">
            <a:spLocks noChangeArrowheads="1"/>
          </p:cNvSpPr>
          <p:nvPr/>
        </p:nvSpPr>
        <p:spPr bwMode="auto">
          <a:xfrm>
            <a:off x="6407944" y="3013075"/>
            <a:ext cx="14742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700">
                <a:latin typeface="Calibri" charset="0"/>
                <a:cs typeface="Calibri" charset="0"/>
              </a:rPr>
              <a:t>flatMap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 flipH="1">
            <a:off x="6722683" y="2041526"/>
            <a:ext cx="26426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43600" y="1676400"/>
            <a:ext cx="1609725" cy="266700"/>
            <a:chOff x="14325600" y="2971800"/>
            <a:chExt cx="3657600" cy="9906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62725" y="5029200"/>
            <a:ext cx="619125" cy="266700"/>
            <a:chOff x="15697200" y="10210800"/>
            <a:chExt cx="1524000" cy="990600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098381" y="1905000"/>
            <a:ext cx="1609725" cy="266700"/>
            <a:chOff x="14325600" y="2971800"/>
            <a:chExt cx="3657600" cy="990600"/>
          </a:xfrm>
        </p:grpSpPr>
        <p:sp>
          <p:nvSpPr>
            <p:cNvPr id="144" name="Rectangle 143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 bwMode="auto">
          <a:xfrm>
            <a:off x="5943600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144815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346031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547246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748463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949678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150894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7352109" y="4191000"/>
            <a:ext cx="201216" cy="2667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8405" tIns="19202" rIns="38405" bIns="19202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573368" y="2171700"/>
            <a:ext cx="1034129" cy="2371726"/>
            <a:chOff x="15723840" y="4343400"/>
            <a:chExt cx="2545108" cy="4744158"/>
          </a:xfrm>
        </p:grpSpPr>
        <p:cxnSp>
          <p:nvCxnSpPr>
            <p:cNvPr id="170" name="Straight Arrow Connector 169"/>
            <p:cNvCxnSpPr>
              <a:stCxn id="154" idx="2"/>
              <a:endCxn id="23558" idx="0"/>
            </p:cNvCxnSpPr>
            <p:nvPr/>
          </p:nvCxnSpPr>
          <p:spPr bwMode="auto">
            <a:xfrm flipH="1">
              <a:off x="15723835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56" idx="2"/>
              <a:endCxn id="23559" idx="0"/>
            </p:cNvCxnSpPr>
            <p:nvPr/>
          </p:nvCxnSpPr>
          <p:spPr bwMode="auto">
            <a:xfrm flipH="1">
              <a:off x="16782510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2" name="Rounded Rectangular Callout 171"/>
          <p:cNvSpPr/>
          <p:nvPr/>
        </p:nvSpPr>
        <p:spPr>
          <a:xfrm>
            <a:off x="7831932" y="4267200"/>
            <a:ext cx="1640681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700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lost partitions recomputed on other workers</a:t>
            </a:r>
          </a:p>
        </p:txBody>
      </p:sp>
      <p:sp>
        <p:nvSpPr>
          <p:cNvPr id="23576" name="Rectangle 155"/>
          <p:cNvSpPr>
            <a:spLocks noChangeArrowheads="1"/>
          </p:cNvSpPr>
          <p:nvPr/>
        </p:nvSpPr>
        <p:spPr bwMode="auto">
          <a:xfrm>
            <a:off x="4798219" y="1485901"/>
            <a:ext cx="1114425" cy="6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tweets</a:t>
            </a:r>
          </a:p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RDD</a:t>
            </a:r>
          </a:p>
        </p:txBody>
      </p:sp>
      <p:sp>
        <p:nvSpPr>
          <p:cNvPr id="23577" name="Rectangle 155"/>
          <p:cNvSpPr>
            <a:spLocks noChangeArrowheads="1"/>
          </p:cNvSpPr>
          <p:nvPr/>
        </p:nvSpPr>
        <p:spPr bwMode="auto">
          <a:xfrm>
            <a:off x="4829175" y="3886201"/>
            <a:ext cx="1114425" cy="62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hashTags</a:t>
            </a:r>
          </a:p>
          <a:p>
            <a:pPr algn="ctr"/>
            <a:r>
              <a:rPr lang="en-US">
                <a:solidFill>
                  <a:prstClr val="black"/>
                </a:solidFill>
                <a:latin typeface="Calibri" charset="0"/>
                <a:ea typeface="ヒラギノ角ゴ ProN W3"/>
                <a:cs typeface="Calibri" charset="0"/>
              </a:rPr>
              <a:t>RDD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 bwMode="auto">
          <a:xfrm>
            <a:off x="577502" y="5045276"/>
            <a:ext cx="5830443" cy="74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2537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24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1pPr>
            <a:lvl2pPr marL="51206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20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2pPr>
            <a:lvl3pPr marL="69875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3pPr>
            <a:lvl4pPr marL="88544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6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4pPr>
            <a:lvl5pPr marL="107213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264158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456182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648206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840230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909638" indent="-452438">
              <a:buClr>
                <a:schemeClr val="accent2"/>
              </a:buClr>
              <a:defRPr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8975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68" grpId="0" animBg="1"/>
      <p:bldP spid="169" grpId="0" animBg="1"/>
      <p:bldP spid="1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Fault-tolerance: </a:t>
            </a:r>
            <a:r>
              <a:rPr lang="en-US" b="1" dirty="0" smtClean="0">
                <a:latin typeface="+mj-lt"/>
              </a:rPr>
              <a:t>Master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3400" y="1219200"/>
            <a:ext cx="9372600" cy="3352800"/>
          </a:xfrm>
          <a:prstGeom prst="rect">
            <a:avLst/>
          </a:prstGeom>
        </p:spPr>
        <p:txBody>
          <a:bodyPr/>
          <a:lstStyle/>
          <a:p>
            <a:pPr marL="909638" indent="-452438">
              <a:lnSpc>
                <a:spcPct val="150000"/>
              </a:lnSpc>
            </a:pPr>
            <a:r>
              <a:rPr lang="en-US" dirty="0" smtClean="0"/>
              <a:t>Master saves the state of the DStreams to a checkpoint file</a:t>
            </a:r>
          </a:p>
          <a:p>
            <a:pPr marL="1371600" lvl="1" indent="-457200">
              <a:lnSpc>
                <a:spcPct val="150000"/>
              </a:lnSpc>
            </a:pPr>
            <a:r>
              <a:rPr lang="en-US" sz="2000" dirty="0" smtClean="0"/>
              <a:t>Checkpoint file saved to HDFS periodically</a:t>
            </a:r>
          </a:p>
          <a:p>
            <a:pPr marL="909638" indent="-452438">
              <a:lnSpc>
                <a:spcPct val="150000"/>
              </a:lnSpc>
            </a:pPr>
            <a:r>
              <a:rPr lang="en-US" dirty="0" smtClean="0"/>
              <a:t>If </a:t>
            </a:r>
            <a:r>
              <a:rPr lang="en-US" dirty="0" smtClean="0"/>
              <a:t>master fails, it can be restarted using the checkpoint file</a:t>
            </a:r>
          </a:p>
          <a:p>
            <a:pPr marL="919163" indent="-461963">
              <a:lnSpc>
                <a:spcPct val="150000"/>
              </a:lnSpc>
            </a:pPr>
            <a:r>
              <a:rPr lang="en-US" dirty="0" smtClean="0"/>
              <a:t>More </a:t>
            </a:r>
            <a:r>
              <a:rPr lang="en-US" dirty="0" smtClean="0"/>
              <a:t>information in the Spark Streaming guide</a:t>
            </a:r>
          </a:p>
          <a:p>
            <a:pPr marL="1371600" lvl="1" indent="-457200">
              <a:lnSpc>
                <a:spcPct val="150000"/>
              </a:lnSpc>
            </a:pPr>
            <a:r>
              <a:rPr lang="en-US" sz="2000" dirty="0" smtClean="0"/>
              <a:t>Link later in the presentation</a:t>
            </a:r>
          </a:p>
          <a:p>
            <a:pPr marL="919163" indent="-461963">
              <a:lnSpc>
                <a:spcPct val="150000"/>
              </a:lnSpc>
            </a:pPr>
            <a:r>
              <a:rPr lang="en-US" dirty="0" smtClean="0"/>
              <a:t>Automated </a:t>
            </a:r>
            <a:r>
              <a:rPr lang="en-US" dirty="0" smtClean="0"/>
              <a:t>master fault recovery coming </a:t>
            </a:r>
            <a:r>
              <a:rPr lang="en-US" dirty="0" smtClean="0"/>
              <a:t>soon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522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6415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9524999" cy="533400"/>
          </a:xfrm>
        </p:spPr>
        <p:txBody>
          <a:bodyPr anchor="ctr"/>
          <a:lstStyle/>
          <a:p>
            <a:pPr lvl="0" defTabSz="-395288">
              <a:lnSpc>
                <a:spcPct val="150000"/>
              </a:lnSpc>
              <a:defRPr/>
            </a:pPr>
            <a:r>
              <a:rPr lang="en-US" b="1" dirty="0" err="1" smtClean="0">
                <a:latin typeface="+mj-lt"/>
              </a:rPr>
              <a:t>Stateful</a:t>
            </a:r>
            <a:r>
              <a:rPr lang="en-US" b="1" dirty="0" smtClean="0">
                <a:latin typeface="+mj-lt"/>
              </a:rPr>
              <a:t> Stream Processing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What </a:t>
            </a:r>
            <a:r>
              <a:rPr lang="en-US" dirty="0" smtClean="0"/>
              <a:t>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smtClean="0"/>
              <a:t>streaming </a:t>
            </a:r>
            <a:r>
              <a:rPr lang="en-US" dirty="0" smtClean="0"/>
              <a:t>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</a:t>
            </a:r>
            <a:r>
              <a:rPr lang="en-US" dirty="0" smtClean="0"/>
              <a:t>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Example 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err="1" smtClean="0"/>
              <a:t>Stateful</a:t>
            </a:r>
            <a:r>
              <a:rPr lang="en-US" b="1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</a:t>
            </a:r>
            <a:r>
              <a:rPr lang="en-US" dirty="0" smtClean="0"/>
              <a:t>&amp; </a:t>
            </a:r>
            <a:r>
              <a:rPr lang="en-US" dirty="0" smtClean="0"/>
              <a:t>A</a:t>
            </a: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>
                <a:latin typeface="+mj-lt"/>
              </a:rPr>
              <a:t>Stateful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Stream Processing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7850" y="1295400"/>
            <a:ext cx="46228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09638" indent="-452438">
              <a:lnSpc>
                <a:spcPct val="150000"/>
              </a:lnSpc>
              <a:defRPr/>
            </a:pPr>
            <a:r>
              <a:rPr lang="en-US" dirty="0"/>
              <a:t>Traditional streaming systems have a </a:t>
            </a:r>
            <a:r>
              <a:rPr lang="en-US" dirty="0" smtClean="0">
                <a:solidFill>
                  <a:srgbClr val="1D86CD"/>
                </a:solidFill>
              </a:rPr>
              <a:t>record</a:t>
            </a:r>
            <a:r>
              <a:rPr lang="en-US" dirty="0">
                <a:solidFill>
                  <a:srgbClr val="1D86CD"/>
                </a:solidFill>
              </a:rPr>
              <a:t>-at-a-time</a:t>
            </a:r>
            <a:r>
              <a:rPr lang="en-US" dirty="0"/>
              <a:t> processing model</a:t>
            </a:r>
          </a:p>
          <a:p>
            <a:pPr marL="1371600" lvl="1" indent="-457200">
              <a:lnSpc>
                <a:spcPct val="150000"/>
              </a:lnSpc>
              <a:defRPr/>
            </a:pPr>
            <a:r>
              <a:rPr lang="en-US" dirty="0"/>
              <a:t>Each node has mutable state</a:t>
            </a:r>
          </a:p>
          <a:p>
            <a:pPr marL="1371600" lvl="1" indent="-457200">
              <a:lnSpc>
                <a:spcPct val="150000"/>
              </a:lnSpc>
              <a:defRPr/>
            </a:pPr>
            <a:r>
              <a:rPr lang="en-US" dirty="0"/>
              <a:t>For each record, update state </a:t>
            </a:r>
            <a:r>
              <a:rPr lang="en-US" dirty="0" smtClean="0"/>
              <a:t>and </a:t>
            </a:r>
            <a:r>
              <a:rPr lang="en-US" dirty="0"/>
              <a:t>send new </a:t>
            </a:r>
            <a:r>
              <a:rPr lang="en-US" dirty="0" smtClean="0"/>
              <a:t>records</a:t>
            </a:r>
          </a:p>
          <a:p>
            <a:pPr marL="919163" indent="-461963">
              <a:lnSpc>
                <a:spcPct val="150000"/>
              </a:lnSpc>
              <a:defRPr/>
            </a:pPr>
            <a:r>
              <a:rPr lang="en-US" dirty="0" smtClean="0"/>
              <a:t>State is lost if node </a:t>
            </a:r>
            <a:r>
              <a:rPr lang="en-US" dirty="0" smtClean="0"/>
              <a:t>dies!</a:t>
            </a:r>
          </a:p>
          <a:p>
            <a:pPr marL="919163" indent="-461963">
              <a:lnSpc>
                <a:spcPct val="150000"/>
              </a:lnSpc>
              <a:defRPr/>
            </a:pPr>
            <a:r>
              <a:rPr lang="en-US" dirty="0" smtClean="0"/>
              <a:t>Making </a:t>
            </a:r>
            <a:r>
              <a:rPr lang="en-US" dirty="0" err="1" smtClean="0"/>
              <a:t>stateful</a:t>
            </a:r>
            <a:r>
              <a:rPr lang="en-US" dirty="0" smtClean="0"/>
              <a:t> stream processing be fault-tolerant is challenging</a:t>
            </a:r>
          </a:p>
          <a:p>
            <a:pPr marL="1371600" lvl="1" indent="-457200">
              <a:defRPr/>
            </a:pPr>
            <a:endParaRPr lang="en-US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594600" y="6356351"/>
            <a:ext cx="2311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/>
          <a:lstStyle>
            <a:lvl1pPr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12039" indent="-120015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80060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72084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864108" indent="-96012" eaLnBrk="0" hangingPunct="0"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056132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248156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440180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632204" indent="-96012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19785054-2D5C-EA46-84B9-22F0A59151F5}" type="slidenum">
              <a:rPr lang="en-US"/>
              <a:pPr eaLnBrk="1" hangingPunct="1"/>
              <a:t>23</a:t>
            </a:fld>
            <a:endParaRPr 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196431" y="1524001"/>
            <a:ext cx="4400007" cy="3391298"/>
            <a:chOff x="11732266" y="4648200"/>
            <a:chExt cx="10830859" cy="716521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4" name="Picture 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0831006" y="7050672"/>
                <a:ext cx="1362084" cy="99685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1600">
                  <a:solidFill>
                    <a:prstClr val="black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6944902" y="7931960"/>
                <a:ext cx="1360497" cy="998445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1600">
                  <a:solidFill>
                    <a:prstClr val="black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6944902" y="8130380"/>
                <a:ext cx="136049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14553898" y="5586007"/>
              <a:ext cx="1056754" cy="788914"/>
            </a:xfrm>
            <a:prstGeom prst="arc">
              <a:avLst>
                <a:gd name="adj1" fmla="val 2504094"/>
                <a:gd name="adj2" fmla="val 19406337"/>
              </a:avLst>
            </a:prstGeom>
            <a:ln w="38100" cmpd="sng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1600">
                <a:solidFill>
                  <a:prstClr val="black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/>
            <p:nvPr/>
          </p:nvSpPr>
          <p:spPr>
            <a:xfrm>
              <a:off x="18679837" y="7198757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ln w="38100" cmpd="sng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1600">
                <a:solidFill>
                  <a:prstClr val="black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2302" name="TextBox 21"/>
            <p:cNvSpPr txBox="1">
              <a:spLocks noChangeArrowheads="1"/>
            </p:cNvSpPr>
            <p:nvPr/>
          </p:nvSpPr>
          <p:spPr bwMode="auto">
            <a:xfrm>
              <a:off x="14555392" y="4648200"/>
              <a:ext cx="3907049" cy="98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1600">
                  <a:latin typeface="Calibri" charset="0"/>
                  <a:cs typeface="Calibri" charset="0"/>
                </a:rPr>
                <a:t>mutable state</a:t>
              </a:r>
            </a:p>
          </p:txBody>
        </p:sp>
        <p:sp>
          <p:nvSpPr>
            <p:cNvPr id="12303" name="TextBox 23"/>
            <p:cNvSpPr txBox="1">
              <a:spLocks noChangeArrowheads="1"/>
            </p:cNvSpPr>
            <p:nvPr/>
          </p:nvSpPr>
          <p:spPr bwMode="auto">
            <a:xfrm>
              <a:off x="14681679" y="7487453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node 1</a:t>
              </a:r>
            </a:p>
          </p:txBody>
        </p:sp>
        <p:sp>
          <p:nvSpPr>
            <p:cNvPr id="12304" name="TextBox 24"/>
            <p:cNvSpPr txBox="1">
              <a:spLocks noChangeArrowheads="1"/>
            </p:cNvSpPr>
            <p:nvPr/>
          </p:nvSpPr>
          <p:spPr bwMode="auto">
            <a:xfrm>
              <a:off x="18821402" y="9060691"/>
              <a:ext cx="2133353" cy="798907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node 3</a:t>
              </a:r>
            </a:p>
          </p:txBody>
        </p:sp>
        <p:sp>
          <p:nvSpPr>
            <p:cNvPr id="12305" name="TextBox 25"/>
            <p:cNvSpPr txBox="1">
              <a:spLocks noChangeArrowheads="1"/>
            </p:cNvSpPr>
            <p:nvPr/>
          </p:nvSpPr>
          <p:spPr bwMode="auto">
            <a:xfrm>
              <a:off x="11732266" y="5786568"/>
              <a:ext cx="2074032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input </a:t>
              </a:r>
            </a:p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records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307" name="Picture 29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92906" y="10568245"/>
                <a:ext cx="1360497" cy="99844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217709" tIns="108855" rIns="217709" bIns="108855" anchor="ctr"/>
              <a:lstStyle/>
              <a:p>
                <a:pPr algn="ctr">
                  <a:defRPr/>
                </a:pPr>
                <a:endParaRPr lang="en-US" sz="1600">
                  <a:solidFill>
                    <a:prstClr val="black"/>
                  </a:solidFill>
                  <a:latin typeface="Calibri"/>
                  <a:ea typeface="ヒラギノ角ゴ ProN W3"/>
                  <a:cs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14520559" y="9108340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ln w="38100" cmpd="sng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1600">
                <a:solidFill>
                  <a:prstClr val="black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2310" name="TextBox 36"/>
            <p:cNvSpPr txBox="1">
              <a:spLocks noChangeArrowheads="1"/>
            </p:cNvSpPr>
            <p:nvPr/>
          </p:nvSpPr>
          <p:spPr bwMode="auto">
            <a:xfrm>
              <a:off x="14661952" y="11014509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alibri" charset="0"/>
                  <a:cs typeface="Calibri" charset="0"/>
                </a:rPr>
                <a:t>node 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TextBox 48"/>
            <p:cNvSpPr txBox="1">
              <a:spLocks noChangeArrowheads="1"/>
            </p:cNvSpPr>
            <p:nvPr/>
          </p:nvSpPr>
          <p:spPr bwMode="auto">
            <a:xfrm>
              <a:off x="11796904" y="9367970"/>
              <a:ext cx="2074032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Calibri" charset="0"/>
                  <a:cs typeface="Calibri" charset="0"/>
                </a:rPr>
                <a:t>input </a:t>
              </a:r>
            </a:p>
            <a:p>
              <a:pPr algn="ctr" eaLnBrk="1" hangingPunct="1"/>
              <a:r>
                <a:rPr lang="en-US" sz="1600" dirty="0">
                  <a:latin typeface="Calibri" charset="0"/>
                  <a:cs typeface="Calibri" charset="0"/>
                </a:rPr>
                <a:t>records</a:t>
              </a: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583166" y="4391080"/>
            <a:ext cx="6149818" cy="189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2537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24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1pPr>
            <a:lvl2pPr marL="51206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20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2pPr>
            <a:lvl3pPr marL="69875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3pPr>
            <a:lvl4pPr marL="88544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600">
                <a:solidFill>
                  <a:srgbClr val="0C0F20"/>
                </a:solidFill>
                <a:latin typeface="Calibri"/>
                <a:ea typeface="+mn-ea"/>
                <a:cs typeface="Calibri"/>
                <a:sym typeface="Arial" charset="0"/>
              </a:defRPr>
            </a:lvl4pPr>
            <a:lvl5pPr marL="1072134" indent="-192024" algn="l" rtl="0" eaLnBrk="0" fontAlgn="base" hangingPunct="0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264158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456182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648206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840230" indent="-192024" algn="l" rtl="0" fontAlgn="base">
              <a:spcBef>
                <a:spcPts val="756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18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50175" y="6139934"/>
            <a:ext cx="8034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Source:databricks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3946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77850" y="1447800"/>
            <a:ext cx="8750300" cy="3276600"/>
          </a:xfrm>
          <a:prstGeom prst="rect">
            <a:avLst/>
          </a:prstGeom>
        </p:spPr>
        <p:txBody>
          <a:bodyPr/>
          <a:lstStyle/>
          <a:p>
            <a:pPr marL="914400" lvl="2" indent="-45720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</a:rPr>
              <a:t>Specify function to generate new state based on previous state and new </a:t>
            </a:r>
            <a:r>
              <a:rPr lang="en-US" sz="2000" dirty="0" smtClean="0">
                <a:solidFill>
                  <a:prstClr val="black"/>
                </a:solidFill>
              </a:rPr>
              <a:t>data</a:t>
            </a:r>
            <a:endParaRPr lang="en-US" sz="2000" dirty="0">
              <a:cs typeface="Consolas"/>
            </a:endParaRPr>
          </a:p>
          <a:p>
            <a:pPr marL="1371600" lvl="1" indent="-457200">
              <a:lnSpc>
                <a:spcPct val="150000"/>
              </a:lnSpc>
              <a:defRPr/>
            </a:pPr>
            <a:r>
              <a:rPr lang="en-US" sz="2000" dirty="0" smtClean="0"/>
              <a:t>Example: </a:t>
            </a:r>
            <a:r>
              <a:rPr lang="en-US" sz="2000" dirty="0"/>
              <a:t>Maintain per-user mood as state, </a:t>
            </a:r>
            <a:r>
              <a:rPr lang="en-US" sz="2000" dirty="0" smtClean="0"/>
              <a:t>and update </a:t>
            </a:r>
            <a:r>
              <a:rPr lang="en-US" sz="2000" dirty="0"/>
              <a:t>it with </a:t>
            </a:r>
            <a:r>
              <a:rPr lang="en-US" sz="2000" dirty="0" smtClean="0"/>
              <a:t>their tweets</a:t>
            </a:r>
          </a:p>
          <a:p>
            <a:pPr marL="912813" indent="0">
              <a:lnSpc>
                <a:spcPct val="150000"/>
              </a:lnSpc>
              <a:buNone/>
              <a:defRPr/>
            </a:pPr>
            <a:r>
              <a:rPr lang="en-US" dirty="0" err="1" smtClean="0">
                <a:solidFill>
                  <a:schemeClr val="accent4"/>
                </a:solidFill>
                <a:cs typeface="Consolas"/>
              </a:rPr>
              <a:t>updateMood</a:t>
            </a:r>
            <a:r>
              <a:rPr lang="en-US" dirty="0" smtClean="0">
                <a:cs typeface="Consolas"/>
              </a:rPr>
              <a:t>(</a:t>
            </a:r>
            <a:r>
              <a:rPr lang="en-US" dirty="0" err="1" smtClean="0">
                <a:cs typeface="Consolas"/>
              </a:rPr>
              <a:t>newTweets</a:t>
            </a:r>
            <a:r>
              <a:rPr lang="en-US" dirty="0">
                <a:cs typeface="Consolas"/>
              </a:rPr>
              <a:t>, </a:t>
            </a:r>
            <a:r>
              <a:rPr lang="en-US" dirty="0" err="1">
                <a:cs typeface="Consolas"/>
              </a:rPr>
              <a:t>lastMood</a:t>
            </a:r>
            <a:r>
              <a:rPr lang="en-US" dirty="0">
                <a:cs typeface="Consolas"/>
              </a:rPr>
              <a:t>) =&gt; </a:t>
            </a:r>
            <a:r>
              <a:rPr lang="en-US" dirty="0" err="1" smtClean="0">
                <a:cs typeface="Consolas"/>
              </a:rPr>
              <a:t>newMood</a:t>
            </a:r>
            <a:endParaRPr lang="en-US" dirty="0" smtClean="0">
              <a:cs typeface="Consolas"/>
            </a:endParaRPr>
          </a:p>
          <a:p>
            <a:pPr marL="912813" indent="0">
              <a:lnSpc>
                <a:spcPct val="150000"/>
              </a:lnSpc>
              <a:buNone/>
              <a:defRPr/>
            </a:pPr>
            <a:r>
              <a:rPr lang="en-US" dirty="0" smtClean="0">
                <a:solidFill>
                  <a:srgbClr val="C61B1B"/>
                </a:solidFill>
                <a:cs typeface="Consolas"/>
              </a:rPr>
              <a:t>moods </a:t>
            </a:r>
            <a:r>
              <a:rPr lang="en-US" dirty="0">
                <a:cs typeface="Consolas"/>
              </a:rPr>
              <a:t>= </a:t>
            </a:r>
            <a:r>
              <a:rPr lang="en-US" dirty="0" err="1">
                <a:solidFill>
                  <a:srgbClr val="C61B1B"/>
                </a:solidFill>
                <a:cs typeface="Consolas"/>
              </a:rPr>
              <a:t>tweets</a:t>
            </a:r>
            <a:r>
              <a:rPr lang="en-US" dirty="0" err="1">
                <a:solidFill>
                  <a:srgbClr val="000000"/>
                </a:solidFill>
                <a:cs typeface="Consolas"/>
              </a:rPr>
              <a:t>.</a:t>
            </a:r>
            <a:r>
              <a:rPr lang="en-US" dirty="0" err="1">
                <a:solidFill>
                  <a:srgbClr val="0D8BE6"/>
                </a:solidFill>
                <a:cs typeface="Consolas"/>
              </a:rPr>
              <a:t>updateStateByKey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(</a:t>
            </a:r>
            <a:r>
              <a:rPr lang="en-US" dirty="0" err="1" smtClean="0">
                <a:solidFill>
                  <a:srgbClr val="E8950E"/>
                </a:solidFill>
                <a:cs typeface="Consolas"/>
              </a:rPr>
              <a:t>updateMood</a:t>
            </a:r>
            <a:r>
              <a:rPr lang="en-US" dirty="0" smtClean="0">
                <a:solidFill>
                  <a:srgbClr val="E8950E"/>
                </a:solidFill>
                <a:cs typeface="Consolas"/>
              </a:rPr>
              <a:t> _</a:t>
            </a:r>
            <a:r>
              <a:rPr lang="en-US" dirty="0" smtClean="0">
                <a:solidFill>
                  <a:srgbClr val="000000"/>
                </a:solidFill>
                <a:cs typeface="Consolas"/>
              </a:rPr>
              <a:t>)</a:t>
            </a:r>
          </a:p>
          <a:p>
            <a:pPr marL="320040" lvl="1" indent="0">
              <a:lnSpc>
                <a:spcPct val="150000"/>
              </a:lnSpc>
              <a:buNone/>
              <a:defRPr/>
            </a:pPr>
            <a:endParaRPr lang="en-US" sz="2000" dirty="0" smtClean="0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905999" cy="8019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err="1" smtClean="0">
                <a:latin typeface="+mj-lt"/>
              </a:rPr>
              <a:t>Stateful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Stream Processing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028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2" name="Group 108"/>
          <p:cNvGrpSpPr/>
          <p:nvPr/>
        </p:nvGrpSpPr>
        <p:grpSpPr>
          <a:xfrm>
            <a:off x="1772100" y="4718050"/>
            <a:ext cx="6172200" cy="864567"/>
            <a:chOff x="1371600" y="4953000"/>
            <a:chExt cx="6172200" cy="864567"/>
          </a:xfrm>
        </p:grpSpPr>
        <p:grpSp>
          <p:nvGrpSpPr>
            <p:cNvPr id="3" name="Group 7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112" name="Right Arrow 111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371600" y="5486400"/>
              <a:ext cx="1686590" cy="331167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err="1" smtClean="0">
                  <a:solidFill>
                    <a:schemeClr val="accent2"/>
                  </a:solidFill>
                  <a:latin typeface="Calibri"/>
                  <a:ea typeface="ヒラギノ角ゴ ProN W3"/>
                  <a:cs typeface="Calibri"/>
                </a:rPr>
                <a:t>DStream</a:t>
              </a:r>
              <a:r>
                <a:rPr lang="en-US" dirty="0" smtClean="0">
                  <a:solidFill>
                    <a:schemeClr val="accent2"/>
                  </a:solidFill>
                  <a:latin typeface="Calibri"/>
                  <a:ea typeface="ヒラギノ角ゴ ProN W3"/>
                  <a:cs typeface="Calibri"/>
                </a:rPr>
                <a:t> of data</a:t>
              </a:r>
              <a:endParaRPr lang="en-US" dirty="0">
                <a:solidFill>
                  <a:schemeClr val="accent2"/>
                </a:solidFill>
                <a:latin typeface="Calibri"/>
                <a:ea typeface="ヒラギノ角ゴ ProN W3"/>
                <a:cs typeface="Calibri"/>
              </a:endParaRPr>
            </a:p>
          </p:txBody>
        </p:sp>
      </p:grpSp>
      <p:sp>
        <p:nvSpPr>
          <p:cNvPr id="13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982980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Window-based Transformations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838200" y="1212850"/>
            <a:ext cx="8553900" cy="10731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accent3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chemeClr val="accent1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(Minutes</a:t>
            </a:r>
            <a:r>
              <a:rPr lang="en-US" sz="1700" dirty="0" smtClean="0">
                <a:latin typeface="Consolas"/>
                <a:cs typeface="Consolas"/>
              </a:rPr>
              <a:t>(1)</a:t>
            </a:r>
            <a:r>
              <a:rPr lang="en-US" sz="1700" dirty="0">
                <a:latin typeface="Consolas"/>
                <a:cs typeface="Consolas"/>
              </a:rPr>
              <a:t>, Seconds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>
                <a:latin typeface="Consolas"/>
                <a:cs typeface="Consolas"/>
              </a:rPr>
              <a:t>5</a:t>
            </a:r>
            <a:r>
              <a:rPr lang="en-US" sz="1700" dirty="0" smtClean="0">
                <a:latin typeface="Consolas"/>
                <a:cs typeface="Consolas"/>
              </a:rPr>
              <a:t>)</a:t>
            </a:r>
            <a:r>
              <a:rPr lang="en-US" sz="1700" dirty="0">
                <a:latin typeface="Consolas"/>
                <a:cs typeface="Consolas"/>
              </a:rPr>
              <a:t>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buNone/>
              <a:defRPr/>
            </a:pPr>
            <a:endParaRPr lang="en-US" dirty="0"/>
          </a:p>
        </p:txBody>
      </p:sp>
      <p:sp>
        <p:nvSpPr>
          <p:cNvPr id="135" name="Rounded Rectangular Callout 134"/>
          <p:cNvSpPr/>
          <p:nvPr/>
        </p:nvSpPr>
        <p:spPr>
          <a:xfrm>
            <a:off x="2433330" y="2683256"/>
            <a:ext cx="1857375" cy="800100"/>
          </a:xfrm>
          <a:prstGeom prst="wedgeRoundRectCallout">
            <a:avLst>
              <a:gd name="adj1" fmla="val 30265"/>
              <a:gd name="adj2" fmla="val -10691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sliding window operation</a:t>
            </a:r>
          </a:p>
        </p:txBody>
      </p:sp>
      <p:sp>
        <p:nvSpPr>
          <p:cNvPr id="136" name="Rounded Rectangular Callout 135"/>
          <p:cNvSpPr/>
          <p:nvPr/>
        </p:nvSpPr>
        <p:spPr>
          <a:xfrm>
            <a:off x="4465980" y="2683256"/>
            <a:ext cx="1514475" cy="800100"/>
          </a:xfrm>
          <a:prstGeom prst="wedgeRoundRectCallout">
            <a:avLst>
              <a:gd name="adj1" fmla="val -18492"/>
              <a:gd name="adj2" fmla="val -107376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window length</a:t>
            </a:r>
          </a:p>
        </p:txBody>
      </p:sp>
      <p:sp>
        <p:nvSpPr>
          <p:cNvPr id="137" name="Rounded Rectangular Callout 136"/>
          <p:cNvSpPr/>
          <p:nvPr/>
        </p:nvSpPr>
        <p:spPr>
          <a:xfrm>
            <a:off x="6142635" y="2683256"/>
            <a:ext cx="1514475" cy="800100"/>
          </a:xfrm>
          <a:prstGeom prst="wedgeRoundRectCallout">
            <a:avLst>
              <a:gd name="adj1" fmla="val -21351"/>
              <a:gd name="adj2" fmla="val -105755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ヒラギノ角ゴ ProN W3"/>
                <a:cs typeface="Calibri"/>
              </a:rPr>
              <a:t>sliding interval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91500" y="479425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ヒラギノ角ゴ ProN W3"/>
              <a:cs typeface="ヒラギノ角ゴ ProN W3"/>
            </a:endParaRPr>
          </a:p>
        </p:txBody>
      </p:sp>
      <p:grpSp>
        <p:nvGrpSpPr>
          <p:cNvPr id="4" name="Group 138"/>
          <p:cNvGrpSpPr/>
          <p:nvPr/>
        </p:nvGrpSpPr>
        <p:grpSpPr>
          <a:xfrm>
            <a:off x="5124900" y="4032250"/>
            <a:ext cx="2286000" cy="685800"/>
            <a:chOff x="4724400" y="4267200"/>
            <a:chExt cx="2286000" cy="685800"/>
          </a:xfrm>
        </p:grpSpPr>
        <p:sp>
          <p:nvSpPr>
            <p:cNvPr id="140" name="TextBox 139"/>
            <p:cNvSpPr txBox="1"/>
            <p:nvPr/>
          </p:nvSpPr>
          <p:spPr>
            <a:xfrm>
              <a:off x="5181600" y="4267200"/>
              <a:ext cx="147337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B50B1B"/>
                  </a:solidFill>
                  <a:latin typeface="Calibri"/>
                  <a:ea typeface="ヒラギノ角ゴ ProN W3"/>
                  <a:cs typeface="Calibri"/>
                </a:rPr>
                <a:t>window length</a:t>
              </a:r>
              <a:endParaRPr lang="en-US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41" name="Right Brace 14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5" name="Group 141"/>
          <p:cNvGrpSpPr/>
          <p:nvPr/>
        </p:nvGrpSpPr>
        <p:grpSpPr>
          <a:xfrm>
            <a:off x="4210500" y="5327650"/>
            <a:ext cx="1444859" cy="620578"/>
            <a:chOff x="4267200" y="4191000"/>
            <a:chExt cx="1444859" cy="620578"/>
          </a:xfrm>
        </p:grpSpPr>
        <p:sp>
          <p:nvSpPr>
            <p:cNvPr id="143" name="TextBox 142"/>
            <p:cNvSpPr txBox="1"/>
            <p:nvPr/>
          </p:nvSpPr>
          <p:spPr>
            <a:xfrm>
              <a:off x="4267200" y="4495800"/>
              <a:ext cx="1444859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B50B1B"/>
                  </a:solidFill>
                  <a:latin typeface="Calibri"/>
                  <a:ea typeface="ヒラギノ角ゴ ProN W3"/>
                  <a:cs typeface="Calibri"/>
                </a:rPr>
                <a:t>sliding interval</a:t>
              </a:r>
              <a:endParaRPr lang="en-US" dirty="0">
                <a:solidFill>
                  <a:srgbClr val="B50B1B"/>
                </a:solidFill>
                <a:latin typeface="Calibri"/>
                <a:ea typeface="ヒラギノ角ゴ ProN W3"/>
                <a:cs typeface="Calibri"/>
              </a:endParaRPr>
            </a:p>
          </p:txBody>
        </p:sp>
        <p:sp>
          <p:nvSpPr>
            <p:cNvPr id="144" name="Right Brace 14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2033481" y="4794250"/>
            <a:ext cx="2286000" cy="457200"/>
          </a:xfrm>
          <a:prstGeom prst="roundRect">
            <a:avLst/>
          </a:prstGeom>
          <a:noFill/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rial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45" grpId="0" animBg="1"/>
      <p:bldP spid="1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7432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7736"/>
                <a:gridCol w="11354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12-May-2016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929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Framework for large scale stream processing 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Scales to 100s of nodes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Can achieve second scale latencies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Integrates with Spark</a:t>
            </a:r>
            <a:r>
              <a:rPr lang="en-US" altLang="en-US" sz="2000" dirty="0" smtClean="0"/>
              <a:t>’</a:t>
            </a:r>
            <a:r>
              <a:rPr lang="en-US" sz="2000" dirty="0" smtClean="0"/>
              <a:t>s batch and interactive processing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Provides a simple batch-like API for implementing complex algorithm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000" dirty="0" smtClean="0"/>
              <a:t>Can absorb live data streams from Kafka, Flume, </a:t>
            </a:r>
            <a:r>
              <a:rPr lang="en-US" sz="2000" dirty="0" err="1" smtClean="0"/>
              <a:t>ZeroMQ</a:t>
            </a:r>
            <a:r>
              <a:rPr lang="en-US" sz="2000" dirty="0" smtClean="0"/>
              <a:t>, etc</a:t>
            </a:r>
            <a:r>
              <a:rPr lang="en-US" sz="2000" dirty="0" smtClean="0"/>
              <a:t>.</a:t>
            </a:r>
          </a:p>
          <a:p>
            <a:pPr marL="914400" lvl="2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Spark streaming is an extension of the core Spark API that enables scalable, high-throughput stream processing of live data streams.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524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>
                <a:latin typeface="+mj-lt"/>
                <a:sym typeface="Arial" charset="0"/>
              </a:rPr>
              <a:t>What is Spark Streaming?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7575" lvl="0" indent="-460375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Data </a:t>
            </a: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can be ingested from many sources like Kafka, Flume, Twitter, </a:t>
            </a:r>
            <a:r>
              <a:rPr lang="en-US" altLang="en-US" sz="2000" dirty="0" err="1" smtClean="0">
                <a:solidFill>
                  <a:srgbClr val="0C0F20"/>
                </a:solidFill>
                <a:cs typeface="Calibri"/>
                <a:sym typeface="Arial" charset="0"/>
              </a:rPr>
              <a:t>ZeroMQ</a:t>
            </a:r>
            <a:r>
              <a:rPr lang="en-US" altLang="en-US" sz="2000" dirty="0" smtClean="0">
                <a:solidFill>
                  <a:srgbClr val="0C0F20"/>
                </a:solidFill>
                <a:cs typeface="Calibri"/>
                <a:sym typeface="Arial" charset="0"/>
              </a:rPr>
              <a:t>, Kinesis, or TCP sockets</a:t>
            </a:r>
            <a:endParaRPr lang="en-US" altLang="en-US" sz="2000" dirty="0" smtClean="0"/>
          </a:p>
        </p:txBody>
      </p:sp>
      <p:pic>
        <p:nvPicPr>
          <p:cNvPr id="5" name="Picture 4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415" y="2590800"/>
            <a:ext cx="7728585" cy="288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172200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>
                <a:latin typeface="+mj-lt"/>
                <a:sym typeface="Arial" charset="0"/>
              </a:rPr>
              <a:t>What is Spark Streaming?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983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 anchor="b"/>
          <a:lstStyle/>
          <a:p>
            <a:pPr marL="457200" lvl="0" indent="-169863" defTabSz="117475">
              <a:lnSpc>
                <a:spcPct val="150000"/>
              </a:lnSpc>
              <a:defRPr/>
            </a:pPr>
            <a:r>
              <a:rPr lang="en-US" b="1" dirty="0" smtClean="0">
                <a:latin typeface="+mj-lt"/>
              </a:rPr>
              <a:t>Spark streaming : How it works ?</a:t>
            </a:r>
            <a:endParaRPr lang="en-US" b="1" dirty="0" smtClean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864"/>
            <a:ext cx="9448800" cy="39449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What 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Spark streaming 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</a:t>
            </a:r>
            <a:r>
              <a:rPr lang="en-US" dirty="0" err="1" smtClean="0"/>
              <a:t>DStreams</a:t>
            </a:r>
            <a:endParaRPr lang="en-US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&amp; A</a:t>
            </a:r>
          </a:p>
          <a:p>
            <a:pPr marL="909638" indent="-452438">
              <a:lnSpc>
                <a:spcPct val="150000"/>
              </a:lnSpc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91440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1225" lvl="0" indent="-4540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Spark Streaming receives live input data streams and divides the data into </a:t>
            </a:r>
            <a:r>
              <a:rPr lang="en-US" sz="2000" dirty="0" smtClean="0"/>
              <a:t>batches.</a:t>
            </a:r>
          </a:p>
          <a:p>
            <a:pPr marL="911225" lvl="0" indent="-45402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dirty="0" smtClean="0"/>
              <a:t>batch is processed by the Spark engine to generate the final stream of results.</a:t>
            </a:r>
            <a:endParaRPr lang="en-US" altLang="en-US" sz="2000" dirty="0" smtClean="0"/>
          </a:p>
        </p:txBody>
      </p:sp>
      <p:pic>
        <p:nvPicPr>
          <p:cNvPr id="5" name="Picture 2" descr="Spark Stre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0640" y="3421462"/>
            <a:ext cx="8138160" cy="267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16511" y="6139934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Streaming : How it Works 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252478"/>
            <a:ext cx="9220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ym typeface="Arial" charset="0"/>
              </a:rPr>
              <a:t>Motivation</a:t>
            </a:r>
          </a:p>
          <a:p>
            <a:pPr marL="914400" lvl="1" indent="-4572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Many important applications must process large streams of live data and provide results in </a:t>
            </a:r>
            <a:r>
              <a:rPr lang="en-US" sz="2000" dirty="0" smtClean="0">
                <a:sym typeface="Arial" charset="0"/>
              </a:rPr>
              <a:t>near-real-time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ym typeface="Arial" charset="0"/>
              </a:rPr>
              <a:t>Social </a:t>
            </a:r>
            <a:r>
              <a:rPr lang="en-US" sz="2000" dirty="0" smtClean="0">
                <a:sym typeface="Arial" charset="0"/>
              </a:rPr>
              <a:t>network </a:t>
            </a:r>
            <a:r>
              <a:rPr lang="en-US" sz="2000" dirty="0" smtClean="0">
                <a:sym typeface="Arial" charset="0"/>
              </a:rPr>
              <a:t>trends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smtClean="0">
                <a:sym typeface="Arial" charset="0"/>
              </a:rPr>
              <a:t>Website statistics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sz="2000" dirty="0" err="1" smtClean="0">
                <a:sym typeface="Arial" charset="0"/>
              </a:rPr>
              <a:t>Intrustion</a:t>
            </a:r>
            <a:r>
              <a:rPr lang="en-US" sz="2000" dirty="0" smtClean="0">
                <a:sym typeface="Arial" charset="0"/>
              </a:rPr>
              <a:t> </a:t>
            </a:r>
            <a:r>
              <a:rPr lang="en-US" sz="2000" dirty="0" smtClean="0">
                <a:sym typeface="Arial" charset="0"/>
              </a:rPr>
              <a:t>detection </a:t>
            </a:r>
            <a:r>
              <a:rPr lang="en-US" sz="2000" dirty="0" smtClean="0">
                <a:sym typeface="Arial" charset="0"/>
              </a:rPr>
              <a:t>systems</a:t>
            </a:r>
          </a:p>
          <a:p>
            <a:pPr marL="914400" lvl="1" indent="-457200" defTabSz="10318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Require </a:t>
            </a:r>
            <a:r>
              <a:rPr lang="en-US" sz="2000" dirty="0" smtClean="0">
                <a:sym typeface="Arial" charset="0"/>
              </a:rPr>
              <a:t>large clusters to handle </a:t>
            </a:r>
            <a:r>
              <a:rPr lang="en-US" sz="2000" dirty="0" smtClean="0">
                <a:sym typeface="Arial" charset="0"/>
              </a:rPr>
              <a:t>workloads</a:t>
            </a:r>
          </a:p>
          <a:p>
            <a:pPr marL="914400" lvl="1" indent="-457200" defTabSz="1031875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ym typeface="Arial" charset="0"/>
              </a:rPr>
              <a:t>Require </a:t>
            </a:r>
            <a:r>
              <a:rPr lang="en-US" sz="2000" dirty="0" smtClean="0">
                <a:sym typeface="Arial" charset="0"/>
              </a:rPr>
              <a:t>latencies of few seconds</a:t>
            </a:r>
          </a:p>
          <a:p>
            <a:pPr marL="1371600" lvl="1" indent="-457200" defTabSz="1031875">
              <a:lnSpc>
                <a:spcPct val="15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endParaRPr lang="en-US" sz="2000" dirty="0" smtClean="0">
              <a:sym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24597"/>
          <a:stretch>
            <a:fillRect/>
          </a:stretch>
        </p:blipFill>
        <p:spPr bwMode="auto">
          <a:xfrm flipV="1">
            <a:off x="6441790" y="2438400"/>
            <a:ext cx="1787810" cy="164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781800" y="2590800"/>
            <a:ext cx="236095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V="1">
            <a:off x="7080294" y="2743200"/>
            <a:ext cx="25209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610600" y="6172200"/>
            <a:ext cx="8370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50000"/>
                  </a:schemeClr>
                </a:solidFill>
              </a:rPr>
              <a:t>Source: </a:t>
            </a:r>
            <a:r>
              <a:rPr lang="en-US" sz="600" dirty="0" err="1" smtClean="0">
                <a:solidFill>
                  <a:schemeClr val="tx2">
                    <a:lumMod val="50000"/>
                  </a:schemeClr>
                </a:solidFill>
              </a:rPr>
              <a:t>Databricks</a:t>
            </a:r>
            <a:endParaRPr lang="en-US" sz="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650" y="0"/>
            <a:ext cx="9531350" cy="79375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+mj-lt"/>
              </a:rPr>
              <a:t>Spark Streaming : How it Works ?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31740"/>
            <a:ext cx="9906000" cy="463860"/>
          </a:xfrm>
          <a:prstGeom prst="rect">
            <a:avLst/>
          </a:prstGeom>
          <a:gradFill rotWithShape="1">
            <a:gsLst>
              <a:gs pos="0">
                <a:srgbClr val="B5E1DF"/>
              </a:gs>
              <a:gs pos="100000">
                <a:srgbClr val="00A0D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77925" tIns="38963" rIns="77925" bIns="38963" anchor="ctr"/>
          <a:lstStyle/>
          <a:p>
            <a:pPr defTabSz="779252">
              <a:defRPr/>
            </a:pPr>
            <a:endParaRPr lang="fr-FR" sz="1500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52400"/>
            <a:ext cx="9905999" cy="533400"/>
          </a:xfrm>
        </p:spPr>
        <p:txBody>
          <a:bodyPr anchor="b"/>
          <a:lstStyle/>
          <a:p>
            <a:pPr marL="457200" lvl="0" indent="-169863" defTabSz="117475">
              <a:lnSpc>
                <a:spcPct val="150000"/>
              </a:lnSpc>
              <a:defRPr/>
            </a:pPr>
            <a:r>
              <a:rPr lang="en-US" b="1" dirty="0" smtClean="0">
                <a:latin typeface="+mj-lt"/>
              </a:rPr>
              <a:t>Spark </a:t>
            </a:r>
            <a:r>
              <a:rPr lang="en-US" b="1" dirty="0" err="1" smtClean="0">
                <a:latin typeface="+mj-lt"/>
              </a:rPr>
              <a:t>DStreams</a:t>
            </a:r>
            <a:endParaRPr lang="en-US" b="1" dirty="0" smtClean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864"/>
            <a:ext cx="9448800" cy="5011736"/>
          </a:xfrm>
        </p:spPr>
        <p:txBody>
          <a:bodyPr/>
          <a:lstStyle/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What is Spark streaming?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Spark streaming : How it works ?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b="1" dirty="0" smtClean="0"/>
              <a:t>Spark </a:t>
            </a:r>
            <a:r>
              <a:rPr lang="en-US" b="1" dirty="0" err="1" smtClean="0"/>
              <a:t>DStreams</a:t>
            </a:r>
            <a:endParaRPr lang="en-US" b="1" dirty="0" smtClean="0"/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A Twitter example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Fault-tolerance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err="1" smtClean="0"/>
              <a:t>Stateful</a:t>
            </a:r>
            <a:r>
              <a:rPr lang="en-US" dirty="0" smtClean="0"/>
              <a:t> Stream Processing</a:t>
            </a:r>
          </a:p>
          <a:p>
            <a:pPr marL="909638" lvl="0" indent="-452438">
              <a:lnSpc>
                <a:spcPct val="150000"/>
              </a:lnSpc>
              <a:defRPr/>
            </a:pPr>
            <a:r>
              <a:rPr lang="en-US" dirty="0" smtClean="0"/>
              <a:t>Q &amp; A</a:t>
            </a:r>
          </a:p>
          <a:p>
            <a:pPr marL="909638" indent="-452438">
              <a:lnSpc>
                <a:spcPct val="150000"/>
              </a:lnSpc>
            </a:pPr>
            <a:endParaRPr lang="en-US" dirty="0" smtClean="0"/>
          </a:p>
          <a:p>
            <a:pPr marL="909638" indent="-452438"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5979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"/>
            <a:ext cx="990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sz="2800" b="1" dirty="0" smtClean="0"/>
              <a:t>Spark </a:t>
            </a:r>
            <a:r>
              <a:rPr lang="en-US" sz="2800" b="1" dirty="0" err="1" smtClean="0"/>
              <a:t>DStream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1295400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7575" lvl="1" indent="-460375"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 smtClean="0"/>
              <a:t>Run a streaming computation as a series of very small, deterministic batch jobs</a:t>
            </a:r>
            <a:endParaRPr lang="en-US" sz="2000" dirty="0"/>
          </a:p>
        </p:txBody>
      </p:sp>
      <p:pic>
        <p:nvPicPr>
          <p:cNvPr id="7" name="Picture 2" descr="Spark Stream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802421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ark Strea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95" y="3420336"/>
            <a:ext cx="7952105" cy="28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3069</TotalTime>
  <Words>1111</Words>
  <Application>Microsoft Office PowerPoint</Application>
  <PresentationFormat>A4 Paper (210x297 mm)</PresentationFormat>
  <Paragraphs>260</Paragraphs>
  <Slides>28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What is Spark streaming?</vt:lpstr>
      <vt:lpstr>Slide 3</vt:lpstr>
      <vt:lpstr>Slide 4</vt:lpstr>
      <vt:lpstr>Spark streaming : How it works ?</vt:lpstr>
      <vt:lpstr>Spark Streaming : How it Works ?</vt:lpstr>
      <vt:lpstr>Spark Streaming : How it Works ?</vt:lpstr>
      <vt:lpstr>Spark DStreams</vt:lpstr>
      <vt:lpstr>Slide 9</vt:lpstr>
      <vt:lpstr>Spark DStreams</vt:lpstr>
      <vt:lpstr>Spark DStreams</vt:lpstr>
      <vt:lpstr>Slide 12</vt:lpstr>
      <vt:lpstr>A Twitter Example</vt:lpstr>
      <vt:lpstr>Example – Get hashtags from Twitter </vt:lpstr>
      <vt:lpstr>Example – Get hashtags from Twitter </vt:lpstr>
      <vt:lpstr>Example – Get hashtags from Twitter </vt:lpstr>
      <vt:lpstr>Example – Get hashtags from Twitter </vt:lpstr>
      <vt:lpstr>Example – Scala</vt:lpstr>
      <vt:lpstr>Fault-tolerance</vt:lpstr>
      <vt:lpstr>Fault-tolerance: Worker</vt:lpstr>
      <vt:lpstr>Fault-tolerance: Master</vt:lpstr>
      <vt:lpstr>Stateful Stream Processing</vt:lpstr>
      <vt:lpstr>Stateful Stream Processing</vt:lpstr>
      <vt:lpstr>Stateful Stream Processing</vt:lpstr>
      <vt:lpstr>Window-based Transformations</vt:lpstr>
      <vt:lpstr>Slide 26</vt:lpstr>
      <vt:lpstr>Slide 27</vt:lpstr>
      <vt:lpstr>Slide 28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vthodime</cp:lastModifiedBy>
  <cp:revision>181</cp:revision>
  <dcterms:created xsi:type="dcterms:W3CDTF">2015-07-09T08:35:18Z</dcterms:created>
  <dcterms:modified xsi:type="dcterms:W3CDTF">2016-05-16T12:41:22Z</dcterms:modified>
</cp:coreProperties>
</file>