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9"/>
  </p:notesMasterIdLst>
  <p:handoutMasterIdLst>
    <p:handoutMasterId r:id="rId100"/>
  </p:handoutMasterIdLst>
  <p:sldIdLst>
    <p:sldId id="257" r:id="rId2"/>
    <p:sldId id="263" r:id="rId3"/>
    <p:sldId id="264" r:id="rId4"/>
    <p:sldId id="265" r:id="rId5"/>
    <p:sldId id="266" r:id="rId6"/>
    <p:sldId id="268" r:id="rId7"/>
    <p:sldId id="269" r:id="rId8"/>
    <p:sldId id="349" r:id="rId9"/>
    <p:sldId id="350" r:id="rId10"/>
    <p:sldId id="351" r:id="rId11"/>
    <p:sldId id="353" r:id="rId12"/>
    <p:sldId id="354" r:id="rId13"/>
    <p:sldId id="358" r:id="rId14"/>
    <p:sldId id="359" r:id="rId15"/>
    <p:sldId id="355" r:id="rId16"/>
    <p:sldId id="360" r:id="rId17"/>
    <p:sldId id="361" r:id="rId18"/>
    <p:sldId id="362" r:id="rId19"/>
    <p:sldId id="363" r:id="rId20"/>
    <p:sldId id="364" r:id="rId21"/>
    <p:sldId id="365" r:id="rId22"/>
    <p:sldId id="366"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49" r:id="rId44"/>
    <p:sldId id="372" r:id="rId45"/>
    <p:sldId id="373" r:id="rId46"/>
    <p:sldId id="374" r:id="rId47"/>
    <p:sldId id="375" r:id="rId48"/>
    <p:sldId id="367" r:id="rId49"/>
    <p:sldId id="450" r:id="rId50"/>
    <p:sldId id="451" r:id="rId51"/>
    <p:sldId id="452" r:id="rId52"/>
    <p:sldId id="369" r:id="rId53"/>
    <p:sldId id="370" r:id="rId54"/>
    <p:sldId id="371" r:id="rId55"/>
    <p:sldId id="379" r:id="rId56"/>
    <p:sldId id="380" r:id="rId57"/>
    <p:sldId id="381" r:id="rId58"/>
    <p:sldId id="382" r:id="rId59"/>
    <p:sldId id="384" r:id="rId60"/>
    <p:sldId id="377" r:id="rId61"/>
    <p:sldId id="385" r:id="rId62"/>
    <p:sldId id="386" r:id="rId63"/>
    <p:sldId id="389" r:id="rId64"/>
    <p:sldId id="390" r:id="rId65"/>
    <p:sldId id="388" r:id="rId66"/>
    <p:sldId id="392" r:id="rId67"/>
    <p:sldId id="393" r:id="rId68"/>
    <p:sldId id="394" r:id="rId69"/>
    <p:sldId id="395" r:id="rId70"/>
    <p:sldId id="396" r:id="rId71"/>
    <p:sldId id="397" r:id="rId72"/>
    <p:sldId id="398" r:id="rId73"/>
    <p:sldId id="399" r:id="rId74"/>
    <p:sldId id="400" r:id="rId75"/>
    <p:sldId id="402" r:id="rId76"/>
    <p:sldId id="403" r:id="rId77"/>
    <p:sldId id="404" r:id="rId78"/>
    <p:sldId id="405" r:id="rId79"/>
    <p:sldId id="406" r:id="rId80"/>
    <p:sldId id="407" r:id="rId81"/>
    <p:sldId id="408" r:id="rId82"/>
    <p:sldId id="409" r:id="rId83"/>
    <p:sldId id="411" r:id="rId84"/>
    <p:sldId id="412" r:id="rId85"/>
    <p:sldId id="415" r:id="rId86"/>
    <p:sldId id="416" r:id="rId87"/>
    <p:sldId id="417" r:id="rId88"/>
    <p:sldId id="418" r:id="rId89"/>
    <p:sldId id="419" r:id="rId90"/>
    <p:sldId id="420" r:id="rId91"/>
    <p:sldId id="421" r:id="rId92"/>
    <p:sldId id="422" r:id="rId93"/>
    <p:sldId id="423" r:id="rId94"/>
    <p:sldId id="425" r:id="rId95"/>
    <p:sldId id="427" r:id="rId96"/>
    <p:sldId id="428" r:id="rId97"/>
    <p:sldId id="453" r:id="rId98"/>
  </p:sldIdLst>
  <p:sldSz cx="9144000" cy="6858000" type="screen4x3"/>
  <p:notesSz cx="6858000" cy="9296400"/>
  <p:custDataLst>
    <p:tags r:id="rId101"/>
  </p:custDataLst>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346">
          <p15:clr>
            <a:srgbClr val="A4A3A4"/>
          </p15:clr>
        </p15:guide>
        <p15:guide id="2" orient="horz" pos="894">
          <p15:clr>
            <a:srgbClr val="A4A3A4"/>
          </p15:clr>
        </p15:guide>
        <p15:guide id="3" orient="horz" pos="3959">
          <p15:clr>
            <a:srgbClr val="A4A3A4"/>
          </p15:clr>
        </p15:guide>
        <p15:guide id="4" orient="horz" pos="2426">
          <p15:clr>
            <a:srgbClr val="A4A3A4"/>
          </p15:clr>
        </p15:guide>
        <p15:guide id="5" pos="201">
          <p15:clr>
            <a:srgbClr val="A4A3A4"/>
          </p15:clr>
        </p15:guide>
        <p15:guide id="6" pos="5567">
          <p15:clr>
            <a:srgbClr val="A4A3A4"/>
          </p15:clr>
        </p15:guide>
        <p15:guide id="7" pos="2926">
          <p15:clr>
            <a:srgbClr val="A4A3A4"/>
          </p15:clr>
        </p15:guide>
        <p15:guide id="8" pos="2834">
          <p15:clr>
            <a:srgbClr val="A4A3A4"/>
          </p15:clr>
        </p15:guide>
        <p15:guide id="9" pos="2880">
          <p15:clr>
            <a:srgbClr val="A4A3A4"/>
          </p15:clr>
        </p15:guide>
      </p15:sldGuideLst>
    </p:ext>
    <p:ext uri="{2D200454-40CA-4A62-9FC3-DE9A4176ACB9}">
      <p15:notesGuideLst xmlns:p15="http://schemas.microsoft.com/office/powerpoint/2012/main">
        <p15:guide id="1" orient="horz" pos="2928">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C7"/>
    <a:srgbClr val="003366"/>
    <a:srgbClr val="0A309A"/>
    <a:srgbClr val="33CCFF"/>
    <a:srgbClr val="E37B1B"/>
    <a:srgbClr val="919DBD"/>
    <a:srgbClr val="66CCFF"/>
    <a:srgbClr val="465D75"/>
    <a:srgbClr val="465274"/>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2" autoAdjust="0"/>
    <p:restoredTop sz="98029" autoAdjust="0"/>
  </p:normalViewPr>
  <p:slideViewPr>
    <p:cSldViewPr showGuides="1">
      <p:cViewPr varScale="1">
        <p:scale>
          <a:sx n="67" d="100"/>
          <a:sy n="67" d="100"/>
        </p:scale>
        <p:origin x="1340" y="32"/>
      </p:cViewPr>
      <p:guideLst>
        <p:guide orient="horz" pos="346"/>
        <p:guide orient="horz" pos="894"/>
        <p:guide orient="horz" pos="3959"/>
        <p:guide orient="horz" pos="2426"/>
        <p:guide pos="201"/>
        <p:guide pos="5567"/>
        <p:guide pos="2926"/>
        <p:guide pos="283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p:scale>
          <a:sx n="50" d="100"/>
          <a:sy n="50" d="100"/>
        </p:scale>
        <p:origin x="-786" y="-120"/>
      </p:cViewPr>
      <p:guideLst>
        <p:guide orient="horz" pos="2928"/>
        <p:guide pos="216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a:defRPr kumimoji="1" sz="1200">
                <a:latin typeface="Times New Roman" pitchFamily="18" charset="0"/>
                <a:cs typeface="Arial" charset="0"/>
              </a:defRPr>
            </a:lvl1pPr>
          </a:lstStyle>
          <a:p>
            <a:pPr>
              <a:defRPr/>
            </a:pPr>
            <a:endParaRPr lang="fr-FR" dirty="0">
              <a:latin typeface="+mj-lt"/>
            </a:endParaRPr>
          </a:p>
        </p:txBody>
      </p:sp>
      <p:sp>
        <p:nvSpPr>
          <p:cNvPr id="19459" name="Rectangle 3"/>
          <p:cNvSpPr>
            <a:spLocks noGrp="1" noChangeArrowheads="1"/>
          </p:cNvSpPr>
          <p:nvPr>
            <p:ph type="dt" sz="quarter" idx="1"/>
          </p:nvPr>
        </p:nvSpPr>
        <p:spPr bwMode="auto">
          <a:xfrm>
            <a:off x="3886200" y="0"/>
            <a:ext cx="2971800"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defRPr kumimoji="1" sz="1200">
                <a:latin typeface="Times New Roman" pitchFamily="18" charset="0"/>
                <a:cs typeface="Arial" charset="0"/>
              </a:defRPr>
            </a:lvl1pPr>
          </a:lstStyle>
          <a:p>
            <a:pPr>
              <a:defRPr/>
            </a:pPr>
            <a:endParaRPr lang="fr-FR" dirty="0">
              <a:latin typeface="+mj-lt"/>
            </a:endParaRPr>
          </a:p>
        </p:txBody>
      </p:sp>
      <p:sp>
        <p:nvSpPr>
          <p:cNvPr id="19460" name="Rectangle 4"/>
          <p:cNvSpPr>
            <a:spLocks noGrp="1" noChangeArrowheads="1"/>
          </p:cNvSpPr>
          <p:nvPr>
            <p:ph type="ftr" sz="quarter" idx="2"/>
          </p:nvPr>
        </p:nvSpPr>
        <p:spPr bwMode="auto">
          <a:xfrm>
            <a:off x="0" y="8832850"/>
            <a:ext cx="2971800"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a:defRPr kumimoji="1" sz="1200">
                <a:latin typeface="Times New Roman" pitchFamily="18" charset="0"/>
                <a:cs typeface="Arial" charset="0"/>
              </a:defRPr>
            </a:lvl1pPr>
          </a:lstStyle>
          <a:p>
            <a:pPr>
              <a:defRPr/>
            </a:pPr>
            <a:r>
              <a:rPr lang="" altLang="nl-NL" dirty="0" smtClean="0">
                <a:latin typeface="+mj-lt"/>
              </a:rPr>
              <a:t>© 2016 Capgemini - All rights reserved</a:t>
            </a:r>
          </a:p>
        </p:txBody>
      </p:sp>
      <p:sp>
        <p:nvSpPr>
          <p:cNvPr id="19461" name="Rectangle 5"/>
          <p:cNvSpPr>
            <a:spLocks noGrp="1" noChangeArrowheads="1"/>
          </p:cNvSpPr>
          <p:nvPr>
            <p:ph type="sldNum" sz="quarter" idx="3"/>
          </p:nvPr>
        </p:nvSpPr>
        <p:spPr bwMode="auto">
          <a:xfrm>
            <a:off x="3886200" y="8832850"/>
            <a:ext cx="2971800"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defRPr kumimoji="1" sz="1200">
                <a:latin typeface="Times New Roman" pitchFamily="18" charset="0"/>
                <a:cs typeface="Arial" charset="0"/>
              </a:defRPr>
            </a:lvl1pPr>
          </a:lstStyle>
          <a:p>
            <a:pPr>
              <a:defRPr/>
            </a:pPr>
            <a:fld id="{5BD99166-E342-43C0-A2F6-3A14DB4DDDC0}" type="slidenum">
              <a:rPr lang="fr-FR" smtClean="0">
                <a:latin typeface="+mj-lt"/>
              </a:rPr>
              <a:pPr>
                <a:defRPr/>
              </a:pPr>
              <a:t>‹#›</a:t>
            </a:fld>
            <a:endParaRPr lang="fr-FR" dirty="0" smtClean="0">
              <a:latin typeface="+mj-lt"/>
            </a:endParaRPr>
          </a:p>
        </p:txBody>
      </p:sp>
    </p:spTree>
    <p:extLst>
      <p:ext uri="{BB962C8B-B14F-4D97-AF65-F5344CB8AC3E}">
        <p14:creationId xmlns:p14="http://schemas.microsoft.com/office/powerpoint/2010/main" val="966009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3550"/>
          </a:xfrm>
          <a:prstGeom prst="rect">
            <a:avLst/>
          </a:prstGeom>
          <a:noFill/>
          <a:ln w="9525">
            <a:noFill/>
            <a:miter lim="800000"/>
            <a:headEnd/>
            <a:tailEnd/>
          </a:ln>
        </p:spPr>
        <p:txBody>
          <a:bodyPr vert="horz" wrap="square" lIns="92885" tIns="46442" rIns="92885" bIns="46442" numCol="1" anchor="t" anchorCtr="0" compatLnSpc="1">
            <a:prstTxWarp prst="textNoShape">
              <a:avLst/>
            </a:prstTxWarp>
          </a:bodyPr>
          <a:lstStyle>
            <a:lvl1pPr algn="l" defTabSz="928688" eaLnBrk="0" hangingPunct="0">
              <a:defRPr sz="1200">
                <a:latin typeface="+mj-lt"/>
                <a:cs typeface="Arial" charset="0"/>
              </a:defRPr>
            </a:lvl1pPr>
          </a:lstStyle>
          <a:p>
            <a:pPr>
              <a:defRPr/>
            </a:pPr>
            <a:endParaRPr lang="fr-FR" dirty="0"/>
          </a:p>
        </p:txBody>
      </p:sp>
      <p:sp>
        <p:nvSpPr>
          <p:cNvPr id="16387" name="Rectangle 3"/>
          <p:cNvSpPr>
            <a:spLocks noGrp="1" noChangeArrowheads="1"/>
          </p:cNvSpPr>
          <p:nvPr>
            <p:ph type="dt" idx="1"/>
          </p:nvPr>
        </p:nvSpPr>
        <p:spPr bwMode="auto">
          <a:xfrm>
            <a:off x="3886200" y="0"/>
            <a:ext cx="2971800" cy="463550"/>
          </a:xfrm>
          <a:prstGeom prst="rect">
            <a:avLst/>
          </a:prstGeom>
          <a:noFill/>
          <a:ln w="9525">
            <a:noFill/>
            <a:miter lim="800000"/>
            <a:headEnd/>
            <a:tailEnd/>
          </a:ln>
        </p:spPr>
        <p:txBody>
          <a:bodyPr vert="horz" wrap="square" lIns="92885" tIns="46442" rIns="92885" bIns="46442" numCol="1" anchor="t" anchorCtr="0" compatLnSpc="1">
            <a:prstTxWarp prst="textNoShape">
              <a:avLst/>
            </a:prstTxWarp>
          </a:bodyPr>
          <a:lstStyle>
            <a:lvl1pPr algn="r" defTabSz="928688" eaLnBrk="0" hangingPunct="0">
              <a:defRPr sz="1200">
                <a:latin typeface="+mj-lt"/>
                <a:cs typeface="Arial" charset="0"/>
              </a:defRPr>
            </a:lvl1pPr>
          </a:lstStyle>
          <a:p>
            <a:pPr>
              <a:defRPr/>
            </a:pPr>
            <a:endParaRPr lang="fr-FR" dirty="0"/>
          </a:p>
        </p:txBody>
      </p:sp>
      <p:sp>
        <p:nvSpPr>
          <p:cNvPr id="5124" name="Rectangle 4"/>
          <p:cNvSpPr>
            <a:spLocks noGrp="1" noRot="1" noChangeAspect="1" noChangeArrowheads="1" noTextEdit="1"/>
          </p:cNvSpPr>
          <p:nvPr>
            <p:ph type="sldImg" idx="2"/>
          </p:nvPr>
        </p:nvSpPr>
        <p:spPr bwMode="auto">
          <a:xfrm>
            <a:off x="1104900" y="696913"/>
            <a:ext cx="4648200" cy="348773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414838"/>
            <a:ext cx="5029200" cy="4304292"/>
          </a:xfrm>
          <a:prstGeom prst="rect">
            <a:avLst/>
          </a:prstGeom>
          <a:noFill/>
          <a:ln w="9525">
            <a:noFill/>
            <a:miter lim="800000"/>
            <a:headEnd/>
            <a:tailEnd/>
          </a:ln>
        </p:spPr>
        <p:txBody>
          <a:bodyPr vert="horz" wrap="square" lIns="92885" tIns="46442" rIns="92885" bIns="46442" numCol="1" anchor="t" anchorCtr="0" compatLnSpc="1">
            <a:prstTxWarp prst="textNoShape">
              <a:avLst/>
            </a:prstTxWarp>
            <a:normAutofit/>
          </a:bodyPr>
          <a:lstStyle/>
          <a:p>
            <a:pPr marL="182563" marR="0" lvl="0"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10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Click to change text styles</a:t>
            </a:r>
          </a:p>
          <a:p>
            <a:pPr marL="365125" marR="0" lvl="1"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Level 1</a:t>
            </a:r>
          </a:p>
          <a:p>
            <a:pPr marL="547688" marR="0" lvl="2"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8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Level 2</a:t>
            </a:r>
          </a:p>
          <a:p>
            <a:pPr marL="730250" marR="0" lvl="3"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8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Level 3</a:t>
            </a:r>
          </a:p>
          <a:p>
            <a:pPr marL="914400" marR="0" lvl="4" indent="-182563" algn="l" defTabSz="914400" rtl="0" eaLnBrk="0" fontAlgn="base" latinLnBrk="0" hangingPunct="0">
              <a:lnSpc>
                <a:spcPct val="100000"/>
              </a:lnSpc>
              <a:spcBef>
                <a:spcPts val="300"/>
              </a:spcBef>
              <a:spcAft>
                <a:spcPct val="0"/>
              </a:spcAft>
              <a:buClrTx/>
              <a:buSzTx/>
              <a:buFont typeface="Arial" charset="0"/>
              <a:buChar char="•"/>
              <a:tabLst/>
              <a:defRPr/>
            </a:pPr>
            <a:r>
              <a:rPr kumimoji="0" lang="nl-NL" altLang="nl-NL" sz="8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Level 4</a:t>
            </a:r>
          </a:p>
        </p:txBody>
      </p:sp>
      <p:sp>
        <p:nvSpPr>
          <p:cNvPr id="16390" name="Rectangle 6"/>
          <p:cNvSpPr>
            <a:spLocks noGrp="1" noChangeArrowheads="1"/>
          </p:cNvSpPr>
          <p:nvPr>
            <p:ph type="ftr" sz="quarter" idx="4"/>
          </p:nvPr>
        </p:nvSpPr>
        <p:spPr bwMode="auto">
          <a:xfrm>
            <a:off x="0" y="8832850"/>
            <a:ext cx="2971800" cy="463550"/>
          </a:xfrm>
          <a:prstGeom prst="rect">
            <a:avLst/>
          </a:prstGeom>
          <a:noFill/>
          <a:ln w="9525">
            <a:noFill/>
            <a:miter lim="800000"/>
            <a:headEnd/>
            <a:tailEnd/>
          </a:ln>
        </p:spPr>
        <p:txBody>
          <a:bodyPr vert="horz" wrap="square" lIns="92885" tIns="46442" rIns="92885" bIns="46442" numCol="1" anchor="b" anchorCtr="0" compatLnSpc="1">
            <a:prstTxWarp prst="textNoShape">
              <a:avLst/>
            </a:prstTxWarp>
          </a:bodyPr>
          <a:lstStyle>
            <a:lvl1pPr algn="l" defTabSz="928688" eaLnBrk="0" hangingPunct="0">
              <a:defRPr sz="1200">
                <a:latin typeface="+mj-lt"/>
                <a:cs typeface="Arial" charset="0"/>
              </a:defRPr>
            </a:lvl1pPr>
          </a:lstStyle>
          <a:p>
            <a:pPr>
              <a:defRPr/>
            </a:pPr>
            <a:r>
              <a:rPr lang="" altLang="nl-NL" dirty="0" smtClean="0"/>
              <a:t>© 2016 Capgemini - All rights reserved</a:t>
            </a:r>
          </a:p>
        </p:txBody>
      </p:sp>
      <p:sp>
        <p:nvSpPr>
          <p:cNvPr id="16391" name="Rectangle 7"/>
          <p:cNvSpPr>
            <a:spLocks noGrp="1" noChangeArrowheads="1"/>
          </p:cNvSpPr>
          <p:nvPr>
            <p:ph type="sldNum" sz="quarter" idx="5"/>
          </p:nvPr>
        </p:nvSpPr>
        <p:spPr bwMode="auto">
          <a:xfrm>
            <a:off x="3886200" y="8832850"/>
            <a:ext cx="2971800" cy="463550"/>
          </a:xfrm>
          <a:prstGeom prst="rect">
            <a:avLst/>
          </a:prstGeom>
          <a:noFill/>
          <a:ln w="9525">
            <a:noFill/>
            <a:miter lim="800000"/>
            <a:headEnd/>
            <a:tailEnd/>
          </a:ln>
        </p:spPr>
        <p:txBody>
          <a:bodyPr vert="horz" wrap="square" lIns="92885" tIns="46442" rIns="92885" bIns="46442" numCol="1" anchor="b" anchorCtr="0" compatLnSpc="1">
            <a:prstTxWarp prst="textNoShape">
              <a:avLst/>
            </a:prstTxWarp>
          </a:bodyPr>
          <a:lstStyle>
            <a:lvl1pPr algn="r" defTabSz="928688" eaLnBrk="0" hangingPunct="0">
              <a:defRPr sz="1200">
                <a:latin typeface="+mj-lt"/>
                <a:cs typeface="Arial" charset="0"/>
              </a:defRPr>
            </a:lvl1pPr>
          </a:lstStyle>
          <a:p>
            <a:pPr>
              <a:defRPr/>
            </a:pPr>
            <a:fld id="{5BD99166-E342-43C0-A2F6-3A14DB4DDDC0}" type="slidenum">
              <a:rPr lang="fr-FR" smtClean="0"/>
              <a:pPr>
                <a:defRPr/>
              </a:pPr>
              <a:t>‹#›</a:t>
            </a:fld>
            <a:endParaRPr lang="fr-FR" dirty="0"/>
          </a:p>
        </p:txBody>
      </p:sp>
    </p:spTree>
    <p:extLst>
      <p:ext uri="{BB962C8B-B14F-4D97-AF65-F5344CB8AC3E}">
        <p14:creationId xmlns:p14="http://schemas.microsoft.com/office/powerpoint/2010/main" val="746201925"/>
      </p:ext>
    </p:extLst>
  </p:cSld>
  <p:clrMap bg1="lt1" tx1="dk1" bg2="lt2" tx2="dk2" accent1="accent1" accent2="accent2" accent3="accent3" accent4="accent4" accent5="accent5" accent6="accent6" hlink="hlink" folHlink="folHlink"/>
  <p:hf hdr="0" ftr="0" dt="0"/>
  <p:notesStyle>
    <a:lvl1pPr marL="182563"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1pPr>
    <a:lvl2pPr marL="365125"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2pPr>
    <a:lvl3pPr marL="547688"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3pPr>
    <a:lvl4pPr marL="730250"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4pPr>
    <a:lvl5pPr marL="914400" marR="0" indent="-182563" algn="l" defTabSz="914400" rtl="0" eaLnBrk="0" fontAlgn="base" latinLnBrk="0" hangingPunct="0">
      <a:lnSpc>
        <a:spcPct val="100000"/>
      </a:lnSpc>
      <a:spcBef>
        <a:spcPts val="300"/>
      </a:spcBef>
      <a:spcAft>
        <a:spcPct val="0"/>
      </a:spcAft>
      <a:buClrTx/>
      <a:buSzTx/>
      <a:buFont typeface="Arial" charset="0"/>
      <a:buChar char="•"/>
      <a:tabLst/>
      <a:defRPr kumimoji="1" sz="1200" kern="1200">
        <a:solidFill>
          <a:schemeClr val="tx1"/>
        </a:solidFill>
        <a:latin typeface="+mj-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smtClean="0"/>
          </a:p>
        </p:txBody>
      </p:sp>
      <p:sp>
        <p:nvSpPr>
          <p:cNvPr id="6148" name="Slide Number Placeholder 3"/>
          <p:cNvSpPr>
            <a:spLocks noGrp="1"/>
          </p:cNvSpPr>
          <p:nvPr>
            <p:ph type="sldNum" sz="quarter" idx="5"/>
          </p:nvPr>
        </p:nvSpPr>
        <p:spPr>
          <a:noFill/>
        </p:spPr>
        <p:txBody>
          <a:bodyPr/>
          <a:lstStyle/>
          <a:p>
            <a:fld id="{439A34DE-73B0-43DF-B1FA-889A8AAC2013}" type="slidenum">
              <a:rPr lang="fr-FR" smtClean="0"/>
              <a:pPr/>
              <a:t>1</a:t>
            </a:fld>
            <a:endParaRPr lang="fr-FR" smtClean="0"/>
          </a:p>
        </p:txBody>
      </p:sp>
    </p:spTree>
    <p:extLst>
      <p:ext uri="{BB962C8B-B14F-4D97-AF65-F5344CB8AC3E}">
        <p14:creationId xmlns:p14="http://schemas.microsoft.com/office/powerpoint/2010/main" val="3357976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endParaRPr lang="cs-CZ"/>
          </a:p>
        </p:txBody>
      </p:sp>
    </p:spTree>
    <p:extLst>
      <p:ext uri="{BB962C8B-B14F-4D97-AF65-F5344CB8AC3E}">
        <p14:creationId xmlns:p14="http://schemas.microsoft.com/office/powerpoint/2010/main" val="2700044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r>
              <a:rPr lang="en-US" smtClean="0"/>
              <a:t>Much more powerful than switch statement.</a:t>
            </a:r>
            <a:endParaRPr lang="cs-CZ"/>
          </a:p>
        </p:txBody>
      </p:sp>
    </p:spTree>
    <p:extLst>
      <p:ext uri="{BB962C8B-B14F-4D97-AF65-F5344CB8AC3E}">
        <p14:creationId xmlns:p14="http://schemas.microsoft.com/office/powerpoint/2010/main" val="16398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r>
              <a:rPr lang="en-US" smtClean="0"/>
              <a:t>Scaladoc. No need for</a:t>
            </a:r>
            <a:r>
              <a:rPr lang="en-US" baseline="0" smtClean="0"/>
              <a:t> boring declaration of fields + assignment in the constructor.</a:t>
            </a:r>
            <a:endParaRPr lang="cs-CZ"/>
          </a:p>
        </p:txBody>
      </p:sp>
    </p:spTree>
    <p:extLst>
      <p:ext uri="{BB962C8B-B14F-4D97-AF65-F5344CB8AC3E}">
        <p14:creationId xmlns:p14="http://schemas.microsoft.com/office/powerpoint/2010/main" val="3338427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r>
              <a:rPr lang="en-US" smtClean="0"/>
              <a:t>Show example – classes.</a:t>
            </a:r>
            <a:endParaRPr lang="cs-CZ"/>
          </a:p>
        </p:txBody>
      </p:sp>
    </p:spTree>
    <p:extLst>
      <p:ext uri="{BB962C8B-B14F-4D97-AF65-F5344CB8AC3E}">
        <p14:creationId xmlns:p14="http://schemas.microsoft.com/office/powerpoint/2010/main" val="133211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r>
              <a:rPr lang="en-US" smtClean="0"/>
              <a:t>Notice the override</a:t>
            </a:r>
            <a:r>
              <a:rPr lang="en-US" baseline="0" smtClean="0"/>
              <a:t> keyword.</a:t>
            </a:r>
            <a:endParaRPr lang="cs-CZ"/>
          </a:p>
        </p:txBody>
      </p:sp>
    </p:spTree>
    <p:extLst>
      <p:ext uri="{BB962C8B-B14F-4D97-AF65-F5344CB8AC3E}">
        <p14:creationId xmlns:p14="http://schemas.microsoft.com/office/powerpoint/2010/main" val="3654354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r>
              <a:rPr lang="en-US" dirty="0" smtClean="0"/>
              <a:t>Scala compiler will create a</a:t>
            </a:r>
            <a:r>
              <a:rPr lang="en-US" baseline="0" dirty="0" smtClean="0"/>
              <a:t> synthetic type derived from Dog, overriding greet().</a:t>
            </a:r>
            <a:endParaRPr lang="cs-CZ" dirty="0"/>
          </a:p>
        </p:txBody>
      </p:sp>
    </p:spTree>
    <p:extLst>
      <p:ext uri="{BB962C8B-B14F-4D97-AF65-F5344CB8AC3E}">
        <p14:creationId xmlns:p14="http://schemas.microsoft.com/office/powerpoint/2010/main" val="1236997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r>
              <a:rPr lang="en-US" smtClean="0"/>
              <a:t>Now we can write</a:t>
            </a:r>
            <a:r>
              <a:rPr lang="en-US" baseline="0" smtClean="0"/>
              <a:t> h1 &lt; h2. </a:t>
            </a:r>
            <a:r>
              <a:rPr lang="en-US" smtClean="0"/>
              <a:t> scala.Ordered</a:t>
            </a:r>
            <a:r>
              <a:rPr lang="en-US" baseline="0" smtClean="0"/>
              <a:t> is an actual existing trait.</a:t>
            </a:r>
            <a:endParaRPr lang="cs-CZ"/>
          </a:p>
        </p:txBody>
      </p:sp>
    </p:spTree>
    <p:extLst>
      <p:ext uri="{BB962C8B-B14F-4D97-AF65-F5344CB8AC3E}">
        <p14:creationId xmlns:p14="http://schemas.microsoft.com/office/powerpoint/2010/main" val="3633962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r>
              <a:rPr lang="en-US" smtClean="0"/>
              <a:t>Some easy stuff now before we go</a:t>
            </a:r>
            <a:r>
              <a:rPr lang="en-US" baseline="0" smtClean="0"/>
              <a:t> into the cool part..</a:t>
            </a:r>
            <a:endParaRPr lang="cs-CZ"/>
          </a:p>
        </p:txBody>
      </p:sp>
    </p:spTree>
    <p:extLst>
      <p:ext uri="{BB962C8B-B14F-4D97-AF65-F5344CB8AC3E}">
        <p14:creationId xmlns:p14="http://schemas.microsoft.com/office/powerpoint/2010/main" val="2478266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5BD99166-E342-43C0-A2F6-3A14DB4DDDC0}" type="slidenum">
              <a:rPr lang="fr-FR" smtClean="0"/>
              <a:pPr>
                <a:defRPr/>
              </a:pPr>
              <a:t>88</a:t>
            </a:fld>
            <a:endParaRPr lang="fr-FR" dirty="0"/>
          </a:p>
        </p:txBody>
      </p:sp>
    </p:spTree>
    <p:extLst>
      <p:ext uri="{BB962C8B-B14F-4D97-AF65-F5344CB8AC3E}">
        <p14:creationId xmlns:p14="http://schemas.microsoft.com/office/powerpoint/2010/main" val="277590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14425" y="703263"/>
            <a:ext cx="4629150" cy="3473450"/>
          </a:xfrm>
          <a:ln/>
        </p:spPr>
      </p:sp>
      <p:sp>
        <p:nvSpPr>
          <p:cNvPr id="12291" name="Rectangle 3"/>
          <p:cNvSpPr>
            <a:spLocks noGrp="1" noChangeArrowheads="1"/>
          </p:cNvSpPr>
          <p:nvPr>
            <p:ph type="body" idx="1"/>
          </p:nvPr>
        </p:nvSpPr>
        <p:spPr/>
        <p:txBody>
          <a:bodyPr/>
          <a:lstStyle/>
          <a:p>
            <a:r>
              <a:rPr lang="en-US" dirty="0"/>
              <a:t>Show that val cannot be changed, show that </a:t>
            </a:r>
            <a:r>
              <a:rPr lang="en-US" dirty="0" err="1"/>
              <a:t>var</a:t>
            </a:r>
            <a:r>
              <a:rPr lang="en-US" dirty="0"/>
              <a:t> can be changed. Show that </a:t>
            </a:r>
            <a:r>
              <a:rPr lang="en-US" dirty="0" err="1"/>
              <a:t>var</a:t>
            </a:r>
            <a:r>
              <a:rPr lang="en-US" dirty="0"/>
              <a:t> cannot be assigned another type – static typing. Type inference!</a:t>
            </a:r>
            <a:endParaRPr lang="cs-CZ" dirty="0"/>
          </a:p>
        </p:txBody>
      </p:sp>
    </p:spTree>
    <p:extLst>
      <p:ext uri="{BB962C8B-B14F-4D97-AF65-F5344CB8AC3E}">
        <p14:creationId xmlns:p14="http://schemas.microsoft.com/office/powerpoint/2010/main" val="156092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14425" y="703263"/>
            <a:ext cx="4629150" cy="3473450"/>
          </a:xfrm>
          <a:ln/>
        </p:spPr>
      </p:sp>
      <p:sp>
        <p:nvSpPr>
          <p:cNvPr id="12291" name="Rectangle 3"/>
          <p:cNvSpPr>
            <a:spLocks noGrp="1" noChangeArrowheads="1"/>
          </p:cNvSpPr>
          <p:nvPr>
            <p:ph type="body" idx="1"/>
          </p:nvPr>
        </p:nvSpPr>
        <p:spPr/>
        <p:txBody>
          <a:bodyPr/>
          <a:lstStyle/>
          <a:p>
            <a:r>
              <a:rPr lang="en-US" dirty="0"/>
              <a:t>Show that val cannot be changed, show that </a:t>
            </a:r>
            <a:r>
              <a:rPr lang="en-US" dirty="0" err="1"/>
              <a:t>var</a:t>
            </a:r>
            <a:r>
              <a:rPr lang="en-US" dirty="0"/>
              <a:t> can be changed. Show that </a:t>
            </a:r>
            <a:r>
              <a:rPr lang="en-US" dirty="0" err="1"/>
              <a:t>var</a:t>
            </a:r>
            <a:r>
              <a:rPr lang="en-US" dirty="0"/>
              <a:t> cannot be assigned another type – static typing. Type inference!</a:t>
            </a:r>
            <a:endParaRPr lang="cs-CZ" dirty="0"/>
          </a:p>
        </p:txBody>
      </p:sp>
    </p:spTree>
    <p:extLst>
      <p:ext uri="{BB962C8B-B14F-4D97-AF65-F5344CB8AC3E}">
        <p14:creationId xmlns:p14="http://schemas.microsoft.com/office/powerpoint/2010/main" val="3750422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14425" y="703263"/>
            <a:ext cx="4629150" cy="3473450"/>
          </a:xfrm>
          <a:ln/>
        </p:spPr>
      </p:sp>
      <p:sp>
        <p:nvSpPr>
          <p:cNvPr id="20483" name="Rectangle 3"/>
          <p:cNvSpPr>
            <a:spLocks noGrp="1" noChangeArrowheads="1"/>
          </p:cNvSpPr>
          <p:nvPr>
            <p:ph type="body" idx="1"/>
          </p:nvPr>
        </p:nvSpPr>
        <p:spPr/>
        <p:txBody>
          <a:bodyPr/>
          <a:lstStyle/>
          <a:p>
            <a:r>
              <a:rPr lang="en-US"/>
              <a:t>0 to 2 is actually 0.to(2) – show in interpreter</a:t>
            </a:r>
            <a:endParaRPr lang="cs-CZ"/>
          </a:p>
        </p:txBody>
      </p:sp>
    </p:spTree>
    <p:extLst>
      <p:ext uri="{BB962C8B-B14F-4D97-AF65-F5344CB8AC3E}">
        <p14:creationId xmlns:p14="http://schemas.microsoft.com/office/powerpoint/2010/main" val="392965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r>
              <a:rPr lang="en-US" smtClean="0"/>
              <a:t>So any class with method apply can be called instance(i)</a:t>
            </a:r>
            <a:endParaRPr lang="cs-CZ"/>
          </a:p>
        </p:txBody>
      </p:sp>
    </p:spTree>
    <p:extLst>
      <p:ext uri="{BB962C8B-B14F-4D97-AF65-F5344CB8AC3E}">
        <p14:creationId xmlns:p14="http://schemas.microsoft.com/office/powerpoint/2010/main" val="240105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14425" y="703263"/>
            <a:ext cx="4629150" cy="3473450"/>
          </a:xfrm>
          <a:ln/>
        </p:spPr>
      </p:sp>
      <p:sp>
        <p:nvSpPr>
          <p:cNvPr id="25603" name="Rectangle 3"/>
          <p:cNvSpPr>
            <a:spLocks noGrp="1" noChangeArrowheads="1"/>
          </p:cNvSpPr>
          <p:nvPr>
            <p:ph type="body" idx="1"/>
          </p:nvPr>
        </p:nvSpPr>
        <p:spPr/>
        <p:txBody>
          <a:bodyPr/>
          <a:lstStyle/>
          <a:p>
            <a:r>
              <a:rPr lang="en-US"/>
              <a:t>No operator overloading, it’s just methods with operator names.</a:t>
            </a:r>
            <a:endParaRPr lang="cs-CZ"/>
          </a:p>
        </p:txBody>
      </p:sp>
    </p:spTree>
    <p:extLst>
      <p:ext uri="{BB962C8B-B14F-4D97-AF65-F5344CB8AC3E}">
        <p14:creationId xmlns:p14="http://schemas.microsoft.com/office/powerpoint/2010/main" val="271704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14425" y="703263"/>
            <a:ext cx="4629150" cy="3473450"/>
          </a:xfrm>
          <a:ln/>
        </p:spPr>
      </p:sp>
      <p:sp>
        <p:nvSpPr>
          <p:cNvPr id="35843" name="Rectangle 3"/>
          <p:cNvSpPr>
            <a:spLocks noGrp="1" noChangeArrowheads="1"/>
          </p:cNvSpPr>
          <p:nvPr>
            <p:ph type="body" idx="1"/>
          </p:nvPr>
        </p:nvSpPr>
        <p:spPr/>
        <p:txBody>
          <a:bodyPr/>
          <a:lstStyle/>
          <a:p>
            <a:r>
              <a:rPr lang="en-US"/>
              <a:t>Generic arguments in square brackets. Head, tail like in most functional languages</a:t>
            </a:r>
            <a:r>
              <a:rPr lang="en-US" smtClean="0"/>
              <a:t>. Generic agrument inference.</a:t>
            </a:r>
            <a:endParaRPr lang="cs-CZ"/>
          </a:p>
        </p:txBody>
      </p:sp>
    </p:spTree>
    <p:extLst>
      <p:ext uri="{BB962C8B-B14F-4D97-AF65-F5344CB8AC3E}">
        <p14:creationId xmlns:p14="http://schemas.microsoft.com/office/powerpoint/2010/main" val="121975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r>
              <a:rPr lang="en-US" smtClean="0"/>
              <a:t>Compiler</a:t>
            </a:r>
            <a:r>
              <a:rPr lang="en-US" baseline="0" smtClean="0"/>
              <a:t> error for classical reasons.. as with Java generics (can use ? though). Ok in case of list because we are sure it is immutable.</a:t>
            </a:r>
            <a:endParaRPr lang="cs-CZ"/>
          </a:p>
        </p:txBody>
      </p:sp>
    </p:spTree>
    <p:extLst>
      <p:ext uri="{BB962C8B-B14F-4D97-AF65-F5344CB8AC3E}">
        <p14:creationId xmlns:p14="http://schemas.microsoft.com/office/powerpoint/2010/main" val="1066366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114425" y="703263"/>
            <a:ext cx="4629150" cy="3473450"/>
          </a:xfrm>
        </p:spPr>
      </p:sp>
      <p:sp>
        <p:nvSpPr>
          <p:cNvPr id="3" name="Zástupný symbol pro poznámky 2"/>
          <p:cNvSpPr>
            <a:spLocks noGrp="1"/>
          </p:cNvSpPr>
          <p:nvPr>
            <p:ph type="body" idx="1"/>
          </p:nvPr>
        </p:nvSpPr>
        <p:spPr/>
        <p:txBody>
          <a:bodyPr>
            <a:normAutofit/>
          </a:bodyPr>
          <a:lstStyle/>
          <a:p>
            <a:endParaRPr lang="cs-CZ"/>
          </a:p>
        </p:txBody>
      </p:sp>
    </p:spTree>
    <p:extLst>
      <p:ext uri="{BB962C8B-B14F-4D97-AF65-F5344CB8AC3E}">
        <p14:creationId xmlns:p14="http://schemas.microsoft.com/office/powerpoint/2010/main" val="3551273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academy.capgemini.nl/blog" TargetMode="External"/><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hyperlink" Target="http://www.academy.capgemini.nl/" TargetMode="Externa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Picture 10"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8" name="Picture 7"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2"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3"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
        <p:nvSpPr>
          <p:cNvPr id="7" name="XylemeSlideType" hidden="1"/>
          <p:cNvSpPr txBox="1"/>
          <p:nvPr userDrawn="1"/>
        </p:nvSpPr>
        <p:spPr>
          <a:xfrm>
            <a:off x="6471345" y="0"/>
            <a:ext cx="2735172"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Slide</a:t>
            </a:r>
            <a:endParaRPr lang="en-US" sz="14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Content Placeholder 2"/>
          <p:cNvSpPr>
            <a:spLocks noGrp="1"/>
          </p:cNvSpPr>
          <p:nvPr>
            <p:ph sz="half" idx="10"/>
          </p:nvPr>
        </p:nvSpPr>
        <p:spPr>
          <a:xfrm>
            <a:off x="4645026" y="1408113"/>
            <a:ext cx="4187952" cy="4855464"/>
          </a:xfrm>
        </p:spPr>
        <p:txBody>
          <a:bodyPr>
            <a:normAutofit/>
          </a:bodyPr>
          <a:lstStyle>
            <a:lvl1pPr>
              <a:defRPr lang="en-US" altLang="nl-NL" sz="2400" kern="1200" dirty="0" smtClean="0">
                <a:solidFill>
                  <a:srgbClr val="003366"/>
                </a:solidFill>
                <a:latin typeface="+mj-lt"/>
                <a:ea typeface="+mn-ea"/>
                <a:cs typeface="Arial" pitchFamily="34" charset="0"/>
              </a:defRPr>
            </a:lvl1pPr>
            <a:lvl2pPr>
              <a:defRPr lang="en-US" altLang="nl-NL" sz="2000" kern="1200" dirty="0" smtClean="0">
                <a:solidFill>
                  <a:srgbClr val="003366"/>
                </a:solidFill>
                <a:latin typeface="+mj-lt"/>
                <a:ea typeface="+mn-ea"/>
                <a:cs typeface="Arial" pitchFamily="34" charset="0"/>
              </a:defRPr>
            </a:lvl2pPr>
            <a:lvl3pPr>
              <a:defRPr lang="en-US" altLang="nl-NL" sz="1800" kern="1200" dirty="0" smtClean="0">
                <a:solidFill>
                  <a:srgbClr val="003366"/>
                </a:solidFill>
                <a:latin typeface="+mj-lt"/>
                <a:ea typeface="+mn-ea"/>
                <a:cs typeface="Arial" pitchFamily="34" charset="0"/>
              </a:defRPr>
            </a:lvl3pPr>
            <a:lvl4pPr>
              <a:defRPr lang="en-US" altLang="nl-NL" sz="1600" kern="1200" dirty="0" smtClean="0">
                <a:solidFill>
                  <a:srgbClr val="003366"/>
                </a:solidFill>
                <a:latin typeface="+mj-lt"/>
                <a:ea typeface="+mn-ea"/>
                <a:cs typeface="Arial" pitchFamily="34" charset="0"/>
              </a:defRPr>
            </a:lvl4pPr>
            <a:lvl5pPr>
              <a:defRPr lang="en-US" altLang="nl-NL" sz="1600" kern="1200" dirty="0">
                <a:solidFill>
                  <a:srgbClr val="003366"/>
                </a:solidFill>
                <a:latin typeface="+mj-lt"/>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XylemeSlideType" hidden="1"/>
          <p:cNvSpPr txBox="1"/>
          <p:nvPr userDrawn="1"/>
        </p:nvSpPr>
        <p:spPr>
          <a:xfrm>
            <a:off x="5988841" y="0"/>
            <a:ext cx="2964529"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=Two Content</a:t>
            </a:r>
            <a:endParaRPr lang="en-US" sz="1400" dirty="0"/>
          </a:p>
        </p:txBody>
      </p:sp>
      <p:sp>
        <p:nvSpPr>
          <p:cNvPr id="8"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9"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with footer and custom note">
    <p:spTree>
      <p:nvGrpSpPr>
        <p:cNvPr id="1" name=""/>
        <p:cNvGrpSpPr/>
        <p:nvPr/>
      </p:nvGrpSpPr>
      <p:grpSpPr>
        <a:xfrm>
          <a:off x="0" y="0"/>
          <a:ext cx="0" cy="0"/>
          <a:chOff x="0" y="0"/>
          <a:chExt cx="0" cy="0"/>
        </a:xfrm>
      </p:grpSpPr>
      <p:sp>
        <p:nvSpPr>
          <p:cNvPr id="5" name="Content Placeholder 2"/>
          <p:cNvSpPr>
            <a:spLocks noGrp="1"/>
          </p:cNvSpPr>
          <p:nvPr>
            <p:ph sz="half" idx="10"/>
          </p:nvPr>
        </p:nvSpPr>
        <p:spPr>
          <a:xfrm>
            <a:off x="4645026" y="1408176"/>
            <a:ext cx="4187952" cy="4855464"/>
          </a:xfrm>
        </p:spPr>
        <p:txBody>
          <a:bodyPr>
            <a:normAutofit/>
          </a:bodyPr>
          <a:lstStyle>
            <a:lvl1pPr>
              <a:defRPr lang="en-US" altLang="nl-NL" sz="2400" kern="1200" dirty="0" smtClean="0">
                <a:solidFill>
                  <a:srgbClr val="003366"/>
                </a:solidFill>
                <a:latin typeface="+mj-lt"/>
                <a:ea typeface="+mn-ea"/>
                <a:cs typeface="Arial" pitchFamily="34" charset="0"/>
              </a:defRPr>
            </a:lvl1pPr>
            <a:lvl2pPr>
              <a:defRPr lang="en-US" altLang="nl-NL" sz="2000" kern="1200" dirty="0" smtClean="0">
                <a:solidFill>
                  <a:srgbClr val="003366"/>
                </a:solidFill>
                <a:latin typeface="+mj-lt"/>
                <a:ea typeface="+mn-ea"/>
                <a:cs typeface="Arial" pitchFamily="34" charset="0"/>
              </a:defRPr>
            </a:lvl2pPr>
            <a:lvl3pPr>
              <a:defRPr lang="en-US" altLang="nl-NL" sz="1800" kern="1200" dirty="0" smtClean="0">
                <a:solidFill>
                  <a:srgbClr val="003366"/>
                </a:solidFill>
                <a:latin typeface="+mj-lt"/>
                <a:ea typeface="+mn-ea"/>
                <a:cs typeface="Arial" pitchFamily="34" charset="0"/>
              </a:defRPr>
            </a:lvl3pPr>
            <a:lvl4pPr>
              <a:defRPr lang="en-US" altLang="nl-NL" sz="1600" kern="1200" dirty="0" smtClean="0">
                <a:solidFill>
                  <a:srgbClr val="003366"/>
                </a:solidFill>
                <a:latin typeface="+mj-lt"/>
                <a:ea typeface="+mn-ea"/>
                <a:cs typeface="Arial" pitchFamily="34" charset="0"/>
              </a:defRPr>
            </a:lvl4pPr>
            <a:lvl5pPr>
              <a:defRPr lang="en-US" altLang="nl-NL" sz="1600" kern="1200" dirty="0">
                <a:solidFill>
                  <a:srgbClr val="003366"/>
                </a:solidFill>
                <a:latin typeface="+mj-lt"/>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XylemeSlideType" hidden="1"/>
          <p:cNvSpPr txBox="1"/>
          <p:nvPr userDrawn="1"/>
        </p:nvSpPr>
        <p:spPr>
          <a:xfrm>
            <a:off x="3561766" y="0"/>
            <a:ext cx="558223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=Two Content with footer and custom note</a:t>
            </a:r>
            <a:endParaRPr lang="en-US" sz="1400" dirty="0"/>
          </a:p>
        </p:txBody>
      </p:sp>
      <p:sp>
        <p:nvSpPr>
          <p:cNvPr id="8"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9"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12" name="Content Placeholder 11"/>
          <p:cNvSpPr>
            <a:spLocks noGrp="1"/>
          </p:cNvSpPr>
          <p:nvPr>
            <p:ph sz="quarter" idx="11"/>
          </p:nvPr>
        </p:nvSpPr>
        <p:spPr>
          <a:xfrm>
            <a:off x="319088" y="6284913"/>
            <a:ext cx="4179887" cy="255587"/>
          </a:xfrm>
        </p:spPr>
        <p:txBody>
          <a:bodyPr/>
          <a:lstStyle>
            <a:lvl1pP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
        <p:nvSpPr>
          <p:cNvPr id="14" name="Content Placeholder 13"/>
          <p:cNvSpPr>
            <a:spLocks noGrp="1"/>
          </p:cNvSpPr>
          <p:nvPr>
            <p:ph sz="quarter" idx="12"/>
          </p:nvPr>
        </p:nvSpPr>
        <p:spPr>
          <a:xfrm>
            <a:off x="4645025" y="6284914"/>
            <a:ext cx="4192588" cy="254892"/>
          </a:xfrm>
        </p:spPr>
        <p:txBody>
          <a:bodyPr/>
          <a:lstStyle>
            <a:lvl1pPr algn="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lpha bullets">
    <p:spTree>
      <p:nvGrpSpPr>
        <p:cNvPr id="1" name=""/>
        <p:cNvGrpSpPr/>
        <p:nvPr/>
      </p:nvGrpSpPr>
      <p:grpSpPr>
        <a:xfrm>
          <a:off x="0" y="0"/>
          <a:ext cx="0" cy="0"/>
          <a:chOff x="0" y="0"/>
          <a:chExt cx="0" cy="0"/>
        </a:xfrm>
      </p:grpSpPr>
      <p:sp>
        <p:nvSpPr>
          <p:cNvPr id="5" name="Content Placeholder 2"/>
          <p:cNvSpPr>
            <a:spLocks noGrp="1"/>
          </p:cNvSpPr>
          <p:nvPr>
            <p:ph sz="half" idx="10"/>
          </p:nvPr>
        </p:nvSpPr>
        <p:spPr>
          <a:xfrm>
            <a:off x="4645026" y="1408176"/>
            <a:ext cx="4187952" cy="4855464"/>
          </a:xfrm>
        </p:spPr>
        <p:txBody>
          <a:bodyPr>
            <a:normAutofit/>
          </a:bodyPr>
          <a:lstStyle>
            <a:lvl1pPr marL="231775" indent="-231775">
              <a:buFont typeface="+mj-lt"/>
              <a:buAutoNum type="alphaLcPeriod"/>
              <a:defRPr lang="en-US" altLang="nl-NL" sz="2400" kern="1200" dirty="0" smtClean="0">
                <a:solidFill>
                  <a:srgbClr val="003366"/>
                </a:solidFill>
                <a:latin typeface="+mj-lt"/>
                <a:ea typeface="+mn-ea"/>
                <a:cs typeface="Arial" pitchFamily="34" charset="0"/>
              </a:defRPr>
            </a:lvl1pPr>
            <a:lvl2pPr marL="463550" indent="-231775">
              <a:buFont typeface="+mj-lt"/>
              <a:buAutoNum type="alphaLcPeriod"/>
              <a:defRPr lang="en-US" altLang="nl-NL" sz="2000" kern="1200" dirty="0" smtClean="0">
                <a:solidFill>
                  <a:srgbClr val="003366"/>
                </a:solidFill>
                <a:latin typeface="+mj-lt"/>
                <a:ea typeface="+mn-ea"/>
                <a:cs typeface="Arial" pitchFamily="34" charset="0"/>
              </a:defRPr>
            </a:lvl2pPr>
            <a:lvl3pPr marL="682625" indent="-219075">
              <a:buFont typeface="+mj-lt"/>
              <a:buAutoNum type="alphaLcPeriod"/>
              <a:defRPr lang="en-US" altLang="nl-NL" sz="1800" kern="1200" dirty="0" smtClean="0">
                <a:solidFill>
                  <a:srgbClr val="003366"/>
                </a:solidFill>
                <a:latin typeface="+mj-lt"/>
                <a:ea typeface="+mn-ea"/>
                <a:cs typeface="Arial" pitchFamily="34" charset="0"/>
              </a:defRPr>
            </a:lvl3pPr>
            <a:lvl4pPr marL="914400" indent="-231775">
              <a:buFont typeface="+mj-lt"/>
              <a:buAutoNum type="alphaLcPeriod"/>
              <a:defRPr lang="en-US" altLang="nl-NL" sz="1600" kern="1200" dirty="0" smtClean="0">
                <a:solidFill>
                  <a:srgbClr val="003366"/>
                </a:solidFill>
                <a:latin typeface="+mj-lt"/>
                <a:ea typeface="+mn-ea"/>
                <a:cs typeface="Arial" pitchFamily="34" charset="0"/>
              </a:defRPr>
            </a:lvl4pPr>
            <a:lvl5pPr marL="1146175" indent="-231775">
              <a:buFont typeface="+mj-lt"/>
              <a:buAutoNum type="alphaLcPeriod"/>
              <a:defRPr lang="en-US" altLang="nl-NL" sz="1600" kern="1200" dirty="0">
                <a:solidFill>
                  <a:srgbClr val="003366"/>
                </a:solidFill>
                <a:latin typeface="+mj-lt"/>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XylemeSlideType" hidden="1"/>
          <p:cNvSpPr txBox="1"/>
          <p:nvPr userDrawn="1"/>
        </p:nvSpPr>
        <p:spPr>
          <a:xfrm>
            <a:off x="4951570" y="0"/>
            <a:ext cx="419243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=Two Content Alpha bullets</a:t>
            </a:r>
            <a:endParaRPr lang="en-US" sz="1400" dirty="0"/>
          </a:p>
        </p:txBody>
      </p:sp>
      <p:sp>
        <p:nvSpPr>
          <p:cNvPr id="8"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9"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lphaL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914400" indent="-231775">
              <a:buFont typeface="+mj-lt"/>
              <a:buAutoNum type="alphaLcPeriod"/>
              <a:defRPr sz="1600">
                <a:latin typeface="+mj-lt"/>
                <a:cs typeface="Arial" pitchFamily="34" charset="0"/>
              </a:defRPr>
            </a:lvl4pPr>
            <a:lvl5pPr marL="1146175" indent="-231775">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Numerical bullets">
    <p:spTree>
      <p:nvGrpSpPr>
        <p:cNvPr id="1" name=""/>
        <p:cNvGrpSpPr/>
        <p:nvPr/>
      </p:nvGrpSpPr>
      <p:grpSpPr>
        <a:xfrm>
          <a:off x="0" y="0"/>
          <a:ext cx="0" cy="0"/>
          <a:chOff x="0" y="0"/>
          <a:chExt cx="0" cy="0"/>
        </a:xfrm>
      </p:grpSpPr>
      <p:sp>
        <p:nvSpPr>
          <p:cNvPr id="5" name="Content Placeholder 2"/>
          <p:cNvSpPr>
            <a:spLocks noGrp="1"/>
          </p:cNvSpPr>
          <p:nvPr>
            <p:ph sz="half" idx="10"/>
          </p:nvPr>
        </p:nvSpPr>
        <p:spPr>
          <a:xfrm>
            <a:off x="4645026" y="1408176"/>
            <a:ext cx="4187952" cy="4855464"/>
          </a:xfrm>
        </p:spPr>
        <p:txBody>
          <a:bodyPr>
            <a:normAutofit/>
          </a:bodyPr>
          <a:lstStyle>
            <a:lvl1pPr marL="231775" indent="-231775">
              <a:buFont typeface="+mj-lt"/>
              <a:buAutoNum type="arabicPeriod"/>
              <a:defRPr lang="en-US" altLang="nl-NL" sz="2400" kern="1200" dirty="0" smtClean="0">
                <a:solidFill>
                  <a:srgbClr val="003366"/>
                </a:solidFill>
                <a:latin typeface="+mj-lt"/>
                <a:ea typeface="+mn-ea"/>
                <a:cs typeface="Arial" pitchFamily="34" charset="0"/>
              </a:defRPr>
            </a:lvl1pPr>
            <a:lvl2pPr marL="463550" indent="-231775">
              <a:buFont typeface="+mj-lt"/>
              <a:buAutoNum type="arabicPeriod"/>
              <a:defRPr lang="en-US" altLang="nl-NL" sz="2000" kern="1200" dirty="0" smtClean="0">
                <a:solidFill>
                  <a:srgbClr val="003366"/>
                </a:solidFill>
                <a:latin typeface="+mj-lt"/>
                <a:ea typeface="+mn-ea"/>
                <a:cs typeface="Arial" pitchFamily="34" charset="0"/>
              </a:defRPr>
            </a:lvl2pPr>
            <a:lvl3pPr marL="682625" indent="-219075">
              <a:buFont typeface="+mj-lt"/>
              <a:buAutoNum type="arabicPeriod"/>
              <a:defRPr lang="en-US" altLang="nl-NL" sz="1800" kern="1200" dirty="0" smtClean="0">
                <a:solidFill>
                  <a:srgbClr val="003366"/>
                </a:solidFill>
                <a:latin typeface="+mj-lt"/>
                <a:ea typeface="+mn-ea"/>
                <a:cs typeface="Arial" pitchFamily="34" charset="0"/>
              </a:defRPr>
            </a:lvl3pPr>
            <a:lvl4pPr marL="914400" indent="-231775">
              <a:buFont typeface="+mj-lt"/>
              <a:buAutoNum type="arabicPeriod"/>
              <a:defRPr lang="en-US" altLang="nl-NL" sz="1600" kern="1200" dirty="0" smtClean="0">
                <a:solidFill>
                  <a:srgbClr val="003366"/>
                </a:solidFill>
                <a:latin typeface="+mj-lt"/>
                <a:ea typeface="+mn-ea"/>
                <a:cs typeface="Arial" pitchFamily="34" charset="0"/>
              </a:defRPr>
            </a:lvl4pPr>
            <a:lvl5pPr marL="1146175" indent="-231775">
              <a:buFont typeface="+mj-lt"/>
              <a:buAutoNum type="arabicPeriod"/>
              <a:defRPr lang="en-US" altLang="nl-NL" sz="1600" kern="1200" dirty="0">
                <a:solidFill>
                  <a:srgbClr val="003366"/>
                </a:solidFill>
                <a:latin typeface="+mj-lt"/>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XylemeSlideType" hidden="1"/>
          <p:cNvSpPr txBox="1"/>
          <p:nvPr userDrawn="1"/>
        </p:nvSpPr>
        <p:spPr>
          <a:xfrm>
            <a:off x="4550820" y="0"/>
            <a:ext cx="459318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=Two Content Numerical</a:t>
            </a:r>
            <a:r>
              <a:rPr lang="en-US" sz="1400" b="0" i="0" kern="1200" baseline="0" dirty="0" smtClean="0">
                <a:solidFill>
                  <a:schemeClr val="tx1"/>
                </a:solidFill>
                <a:latin typeface="Verdana" pitchFamily="34" charset="0"/>
                <a:ea typeface="+mn-ea"/>
                <a:cs typeface="Arial" charset="0"/>
              </a:rPr>
              <a:t> </a:t>
            </a:r>
            <a:r>
              <a:rPr lang="en-US" sz="1400" b="0" i="0" kern="1200" dirty="0" smtClean="0">
                <a:solidFill>
                  <a:schemeClr val="tx1"/>
                </a:solidFill>
                <a:latin typeface="Verdana" pitchFamily="34" charset="0"/>
                <a:ea typeface="+mn-ea"/>
                <a:cs typeface="Arial" charset="0"/>
              </a:rPr>
              <a:t>bullets</a:t>
            </a:r>
            <a:endParaRPr lang="en-US" sz="1400" dirty="0"/>
          </a:p>
        </p:txBody>
      </p:sp>
      <p:sp>
        <p:nvSpPr>
          <p:cNvPr id="8"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9"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rabicPeriod"/>
              <a:defRPr sz="2000">
                <a:latin typeface="+mj-lt"/>
                <a:cs typeface="Arial" pitchFamily="34" charset="0"/>
              </a:defRPr>
            </a:lvl2pPr>
            <a:lvl3pPr marL="682625" indent="-219075">
              <a:buFont typeface="+mj-lt"/>
              <a:buAutoNum type="arabicPeriod"/>
              <a:defRPr sz="1800">
                <a:latin typeface="+mj-lt"/>
                <a:cs typeface="Arial" pitchFamily="34" charset="0"/>
              </a:defRPr>
            </a:lvl3pPr>
            <a:lvl4pPr marL="914400" indent="-231775">
              <a:buFont typeface="+mj-lt"/>
              <a:buAutoNum type="arabicPeriod"/>
              <a:defRPr sz="1600">
                <a:latin typeface="+mj-lt"/>
                <a:cs typeface="Arial" pitchFamily="34" charset="0"/>
              </a:defRPr>
            </a:lvl4pPr>
            <a:lvl5pPr marL="1146175" indent="-231775">
              <a:buFont typeface="+mj-lt"/>
              <a:buAutoNum type="arabi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Content and Right Image">
    <p:spTree>
      <p:nvGrpSpPr>
        <p:cNvPr id="1" name=""/>
        <p:cNvGrpSpPr/>
        <p:nvPr/>
      </p:nvGrpSpPr>
      <p:grpSpPr>
        <a:xfrm>
          <a:off x="0" y="0"/>
          <a:ext cx="0" cy="0"/>
          <a:chOff x="0" y="0"/>
          <a:chExt cx="0" cy="0"/>
        </a:xfrm>
      </p:grpSpPr>
      <p:sp>
        <p:nvSpPr>
          <p:cNvPr id="5" name="Picture Placeholder 2"/>
          <p:cNvSpPr>
            <a:spLocks noGrp="1"/>
          </p:cNvSpPr>
          <p:nvPr>
            <p:ph type="pic" idx="11"/>
          </p:nvPr>
        </p:nvSpPr>
        <p:spPr>
          <a:xfrm>
            <a:off x="4645024"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6" name="XylemeSlideType" hidden="1"/>
          <p:cNvSpPr txBox="1"/>
          <p:nvPr userDrawn="1"/>
        </p:nvSpPr>
        <p:spPr>
          <a:xfrm>
            <a:off x="4560091" y="0"/>
            <a:ext cx="458664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Content and Right Image</a:t>
            </a:r>
            <a:endParaRPr lang="en-US" sz="1400" dirty="0"/>
          </a:p>
        </p:txBody>
      </p:sp>
      <p:sp>
        <p:nvSpPr>
          <p:cNvPr id="7"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8"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Content and Right Image Alpha bullets">
    <p:spTree>
      <p:nvGrpSpPr>
        <p:cNvPr id="1" name=""/>
        <p:cNvGrpSpPr/>
        <p:nvPr/>
      </p:nvGrpSpPr>
      <p:grpSpPr>
        <a:xfrm>
          <a:off x="0" y="0"/>
          <a:ext cx="0" cy="0"/>
          <a:chOff x="0" y="0"/>
          <a:chExt cx="0" cy="0"/>
        </a:xfrm>
      </p:grpSpPr>
      <p:sp>
        <p:nvSpPr>
          <p:cNvPr id="5" name="Picture Placeholder 2"/>
          <p:cNvSpPr>
            <a:spLocks noGrp="1"/>
          </p:cNvSpPr>
          <p:nvPr>
            <p:ph type="pic" idx="11"/>
          </p:nvPr>
        </p:nvSpPr>
        <p:spPr>
          <a:xfrm>
            <a:off x="4645024"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6" name="XylemeSlideType" hidden="1"/>
          <p:cNvSpPr txBox="1"/>
          <p:nvPr userDrawn="1"/>
        </p:nvSpPr>
        <p:spPr>
          <a:xfrm>
            <a:off x="3391976" y="0"/>
            <a:ext cx="575202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Content and Right Image Alpha bullets</a:t>
            </a:r>
            <a:endParaRPr lang="en-US" sz="1400" dirty="0"/>
          </a:p>
        </p:txBody>
      </p:sp>
      <p:sp>
        <p:nvSpPr>
          <p:cNvPr id="7"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8"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lphaL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914400" indent="-231775">
              <a:buFont typeface="+mj-lt"/>
              <a:buAutoNum type="alphaLcPeriod"/>
              <a:defRPr sz="1600">
                <a:latin typeface="+mj-lt"/>
                <a:cs typeface="Arial" pitchFamily="34" charset="0"/>
              </a:defRPr>
            </a:lvl4pPr>
            <a:lvl5pPr marL="1146175" indent="-231775">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Content and Right Image Numerical bullets">
    <p:spTree>
      <p:nvGrpSpPr>
        <p:cNvPr id="1" name=""/>
        <p:cNvGrpSpPr/>
        <p:nvPr/>
      </p:nvGrpSpPr>
      <p:grpSpPr>
        <a:xfrm>
          <a:off x="0" y="0"/>
          <a:ext cx="0" cy="0"/>
          <a:chOff x="0" y="0"/>
          <a:chExt cx="0" cy="0"/>
        </a:xfrm>
      </p:grpSpPr>
      <p:sp>
        <p:nvSpPr>
          <p:cNvPr id="5" name="Picture Placeholder 2"/>
          <p:cNvSpPr>
            <a:spLocks noGrp="1"/>
          </p:cNvSpPr>
          <p:nvPr>
            <p:ph type="pic" idx="11"/>
          </p:nvPr>
        </p:nvSpPr>
        <p:spPr>
          <a:xfrm>
            <a:off x="4645024"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6" name="XylemeSlideType" hidden="1"/>
          <p:cNvSpPr txBox="1"/>
          <p:nvPr userDrawn="1"/>
        </p:nvSpPr>
        <p:spPr>
          <a:xfrm>
            <a:off x="2991225" y="0"/>
            <a:ext cx="6152775"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Content and Right Image Numerical bullets</a:t>
            </a:r>
            <a:endParaRPr lang="en-US" sz="1400" dirty="0"/>
          </a:p>
        </p:txBody>
      </p:sp>
      <p:sp>
        <p:nvSpPr>
          <p:cNvPr id="7"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8" name="Content Placeholder 2"/>
          <p:cNvSpPr>
            <a:spLocks noGrp="1"/>
          </p:cNvSpPr>
          <p:nvPr>
            <p:ph idx="1"/>
          </p:nvPr>
        </p:nvSpPr>
        <p:spPr>
          <a:xfrm>
            <a:off x="314949"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rabicPeriod"/>
              <a:defRPr sz="2000">
                <a:latin typeface="+mj-lt"/>
                <a:cs typeface="Arial" pitchFamily="34" charset="0"/>
              </a:defRPr>
            </a:lvl2pPr>
            <a:lvl3pPr marL="682625" indent="-219075">
              <a:buFont typeface="+mj-lt"/>
              <a:buAutoNum type="arabicPeriod"/>
              <a:tabLst/>
              <a:defRPr sz="1800">
                <a:latin typeface="+mj-lt"/>
                <a:cs typeface="Arial" pitchFamily="34" charset="0"/>
              </a:defRPr>
            </a:lvl3pPr>
            <a:lvl4pPr marL="914400" indent="-231775">
              <a:buFont typeface="+mj-lt"/>
              <a:buAutoNum type="arabicPeriod"/>
              <a:defRPr sz="1600">
                <a:latin typeface="+mj-lt"/>
                <a:cs typeface="Arial" pitchFamily="34" charset="0"/>
              </a:defRPr>
            </a:lvl4pPr>
            <a:lvl5pPr marL="1146175" indent="-231775">
              <a:buFont typeface="+mj-lt"/>
              <a:buAutoNum type="arabi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Image and Right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71657" cy="914400"/>
          </a:xfrm>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Picture Placeholder 2"/>
          <p:cNvSpPr>
            <a:spLocks noGrp="1"/>
          </p:cNvSpPr>
          <p:nvPr>
            <p:ph type="pic" idx="11"/>
          </p:nvPr>
        </p:nvSpPr>
        <p:spPr>
          <a:xfrm>
            <a:off x="310896"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5" name="Content Placeholder 2"/>
          <p:cNvSpPr>
            <a:spLocks noGrp="1"/>
          </p:cNvSpPr>
          <p:nvPr>
            <p:ph idx="1"/>
          </p:nvPr>
        </p:nvSpPr>
        <p:spPr>
          <a:xfrm>
            <a:off x="4645025"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XylemeSlideType" hidden="1"/>
          <p:cNvSpPr txBox="1"/>
          <p:nvPr userDrawn="1"/>
        </p:nvSpPr>
        <p:spPr>
          <a:xfrm>
            <a:off x="4560091" y="0"/>
            <a:ext cx="452412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Image and Right Content</a:t>
            </a:r>
            <a:endParaRPr lang="en-US" sz="14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Image and Right Content Alpha bulle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71657" cy="914400"/>
          </a:xfrm>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Picture Placeholder 2"/>
          <p:cNvSpPr>
            <a:spLocks noGrp="1"/>
          </p:cNvSpPr>
          <p:nvPr>
            <p:ph type="pic" idx="11"/>
          </p:nvPr>
        </p:nvSpPr>
        <p:spPr>
          <a:xfrm>
            <a:off x="310896"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5" name="Content Placeholder 2"/>
          <p:cNvSpPr>
            <a:spLocks noGrp="1"/>
          </p:cNvSpPr>
          <p:nvPr>
            <p:ph idx="1"/>
          </p:nvPr>
        </p:nvSpPr>
        <p:spPr>
          <a:xfrm>
            <a:off x="4645025"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lphaL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914400" indent="-231775">
              <a:buFont typeface="+mj-lt"/>
              <a:buAutoNum type="alphaLcPeriod"/>
              <a:defRPr sz="1600">
                <a:latin typeface="+mj-lt"/>
                <a:cs typeface="Arial" pitchFamily="34" charset="0"/>
              </a:defRPr>
            </a:lvl4pPr>
            <a:lvl5pPr marL="1146175" indent="-231775">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XylemeSlideType" hidden="1"/>
          <p:cNvSpPr txBox="1"/>
          <p:nvPr userDrawn="1"/>
        </p:nvSpPr>
        <p:spPr>
          <a:xfrm>
            <a:off x="3391976" y="0"/>
            <a:ext cx="575202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Image and Right Content Alpha bullets</a:t>
            </a:r>
            <a:endParaRPr lang="en-US" sz="140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ft Image and Right Content Numerical bulle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71657" cy="914400"/>
          </a:xfrm>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Picture Placeholder 2"/>
          <p:cNvSpPr>
            <a:spLocks noGrp="1"/>
          </p:cNvSpPr>
          <p:nvPr>
            <p:ph type="pic" idx="11"/>
          </p:nvPr>
        </p:nvSpPr>
        <p:spPr>
          <a:xfrm>
            <a:off x="310896" y="1408176"/>
            <a:ext cx="4187952" cy="4855464"/>
          </a:xfrm>
        </p:spPr>
        <p:txBody>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5" name="Content Placeholder 2"/>
          <p:cNvSpPr>
            <a:spLocks noGrp="1"/>
          </p:cNvSpPr>
          <p:nvPr>
            <p:ph idx="1"/>
          </p:nvPr>
        </p:nvSpPr>
        <p:spPr>
          <a:xfrm>
            <a:off x="4645025" y="1408113"/>
            <a:ext cx="418402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rabicPeriod"/>
              <a:defRPr sz="2000">
                <a:latin typeface="+mj-lt"/>
                <a:cs typeface="Arial" pitchFamily="34" charset="0"/>
              </a:defRPr>
            </a:lvl2pPr>
            <a:lvl3pPr marL="682625" indent="-219075">
              <a:buFont typeface="+mj-lt"/>
              <a:buAutoNum type="arabicPeriod"/>
              <a:defRPr sz="1800">
                <a:latin typeface="+mj-lt"/>
                <a:cs typeface="Arial" pitchFamily="34" charset="0"/>
              </a:defRPr>
            </a:lvl3pPr>
            <a:lvl4pPr marL="914400" indent="-231775">
              <a:buFont typeface="+mj-lt"/>
              <a:buAutoNum type="arabicPeriod"/>
              <a:defRPr sz="1600">
                <a:latin typeface="+mj-lt"/>
                <a:cs typeface="Arial" pitchFamily="34" charset="0"/>
              </a:defRPr>
            </a:lvl4pPr>
            <a:lvl5pPr marL="1146175" indent="-231775">
              <a:buFont typeface="+mj-lt"/>
              <a:buAutoNum type="arabi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XylemeSlideType" hidden="1"/>
          <p:cNvSpPr txBox="1"/>
          <p:nvPr userDrawn="1"/>
        </p:nvSpPr>
        <p:spPr>
          <a:xfrm>
            <a:off x="2991225" y="0"/>
            <a:ext cx="6152775"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 Image and Right Content Numerical bullets</a:t>
            </a:r>
            <a:endParaRPr lang="en-US"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0"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Picture 10"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8" name="Picture 7"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2"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3"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
        <p:nvSpPr>
          <p:cNvPr id="7" name="XylemeSlideType" hidden="1"/>
          <p:cNvSpPr txBox="1"/>
          <p:nvPr userDrawn="1"/>
        </p:nvSpPr>
        <p:spPr>
          <a:xfrm>
            <a:off x="5350846" y="0"/>
            <a:ext cx="3793154"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Slide with image</a:t>
            </a:r>
            <a:endParaRPr lang="en-US" sz="1400" dirty="0"/>
          </a:p>
        </p:txBody>
      </p:sp>
      <p:sp>
        <p:nvSpPr>
          <p:cNvPr id="9" name="Picture Placeholder 11"/>
          <p:cNvSpPr>
            <a:spLocks noGrp="1"/>
          </p:cNvSpPr>
          <p:nvPr>
            <p:ph type="pic" sz="quarter" idx="11"/>
          </p:nvPr>
        </p:nvSpPr>
        <p:spPr>
          <a:xfrm>
            <a:off x="297935" y="3198813"/>
            <a:ext cx="3544369" cy="2611022"/>
          </a:xfrm>
        </p:spPr>
        <p:txBody>
          <a:bodyPr/>
          <a:lstStyle/>
          <a:p>
            <a:r>
              <a:rPr lang="en-US" smtClean="0"/>
              <a:t>Click icon to add picture</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8"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10" name="Picture 9"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6" name="Title 1"/>
          <p:cNvSpPr txBox="1">
            <a:spLocks/>
          </p:cNvSpPr>
          <p:nvPr userDrawn="1"/>
        </p:nvSpPr>
        <p:spPr bwMode="auto">
          <a:xfrm>
            <a:off x="722313" y="4406900"/>
            <a:ext cx="7772400" cy="1362075"/>
          </a:xfrm>
          <a:prstGeom prst="rect">
            <a:avLst/>
          </a:prstGeom>
          <a:noFill/>
          <a:ln w="9525">
            <a:noFill/>
            <a:miter lim="800000"/>
            <a:headEnd/>
            <a:tailEnd/>
          </a:ln>
        </p:spPr>
        <p:txBody>
          <a:bodyPr vert="horz" wrap="square" lIns="180000" tIns="36000" rIns="108000" bIns="36000" numCol="1" anchor="t" anchorCtr="0" compatLnSpc="1">
            <a:prstTxWarp prst="textNoShape">
              <a:avLst/>
            </a:prstTxWarp>
          </a:bodyPr>
          <a:lstStyle>
            <a:lvl1pPr algn="l">
              <a:defRPr sz="4000" b="1" cap="all">
                <a:solidFill>
                  <a:srgbClr val="0070C0"/>
                </a:solidFill>
              </a:defRPr>
            </a:lvl1pPr>
          </a:lstStyle>
          <a:p>
            <a:pPr marL="0" marR="0" lvl="0" indent="0" algn="l" defTabSz="914400" rtl="0" eaLnBrk="0" fontAlgn="base" latinLnBrk="0" hangingPunct="0">
              <a:lnSpc>
                <a:spcPct val="70000"/>
              </a:lnSpc>
              <a:spcBef>
                <a:spcPct val="0"/>
              </a:spcBef>
              <a:spcAft>
                <a:spcPct val="0"/>
              </a:spcAft>
              <a:buClrTx/>
              <a:buSzTx/>
              <a:buFontTx/>
              <a:buNone/>
              <a:tabLst/>
              <a:defRPr/>
            </a:pPr>
            <a:endParaRPr kumimoji="0" lang="en-US" altLang="nl-NL" sz="4000" b="1" i="0" u="none" strike="noStrike" kern="0" cap="all" spc="0" normalizeH="0" baseline="0" noProof="0" dirty="0">
              <a:ln>
                <a:noFill/>
              </a:ln>
              <a:solidFill>
                <a:srgbClr val="0070C0"/>
              </a:solidFill>
              <a:effectLst/>
              <a:uLnTx/>
              <a:uFillTx/>
              <a:latin typeface="+mj-lt"/>
              <a:ea typeface="+mj-ea"/>
              <a:cs typeface="Arial" pitchFamily="34" charset="0"/>
            </a:endParaRPr>
          </a:p>
        </p:txBody>
      </p:sp>
      <p:sp>
        <p:nvSpPr>
          <p:cNvPr id="7" name="XylemeSlideType" hidden="1"/>
          <p:cNvSpPr txBox="1"/>
          <p:nvPr userDrawn="1"/>
        </p:nvSpPr>
        <p:spPr>
          <a:xfrm>
            <a:off x="5926324" y="0"/>
            <a:ext cx="3217676"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=Section Header</a:t>
            </a:r>
            <a:endParaRPr lang="en-US" sz="1400" dirty="0"/>
          </a:p>
        </p:txBody>
      </p:sp>
      <p:sp>
        <p:nvSpPr>
          <p:cNvPr id="11"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12"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1411288"/>
            <a:ext cx="8513064" cy="4859337"/>
          </a:xfrm>
        </p:spPr>
        <p:txBody>
          <a:bodyPr/>
          <a:lstStyle/>
          <a:p>
            <a:r>
              <a:rPr lang="en-US" smtClean="0"/>
              <a:t>Click icon to add picture</a:t>
            </a:r>
            <a:endParaRPr lang="en-GB" dirty="0"/>
          </a:p>
        </p:txBody>
      </p:sp>
      <p:sp>
        <p:nvSpPr>
          <p:cNvPr id="6" name="XylemeSlideType" hidden="1"/>
          <p:cNvSpPr txBox="1"/>
          <p:nvPr userDrawn="1"/>
        </p:nvSpPr>
        <p:spPr>
          <a:xfrm>
            <a:off x="5926324" y="0"/>
            <a:ext cx="3265766"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Image</a:t>
            </a:r>
            <a:endParaRPr lang="en-US" sz="140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Top and Image Bottom">
    <p:spTree>
      <p:nvGrpSpPr>
        <p:cNvPr id="1" name=""/>
        <p:cNvGrpSpPr/>
        <p:nvPr/>
      </p:nvGrpSpPr>
      <p:grpSpPr>
        <a:xfrm>
          <a:off x="0" y="0"/>
          <a:ext cx="0" cy="0"/>
          <a:chOff x="0" y="0"/>
          <a:chExt cx="0" cy="0"/>
        </a:xfrm>
      </p:grpSpPr>
      <p:sp>
        <p:nvSpPr>
          <p:cNvPr id="4" name="XylemeSlideType" hidden="1"/>
          <p:cNvSpPr txBox="1"/>
          <p:nvPr userDrawn="1"/>
        </p:nvSpPr>
        <p:spPr>
          <a:xfrm>
            <a:off x="4796335" y="0"/>
            <a:ext cx="4347665"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a:t>
            </a:r>
            <a:r>
              <a:rPr lang="en-US" sz="1400" b="0" i="0" kern="1200" baseline="0" dirty="0" smtClean="0">
                <a:solidFill>
                  <a:schemeClr val="tx1"/>
                </a:solidFill>
                <a:latin typeface="Verdana" pitchFamily="34" charset="0"/>
                <a:ea typeface="+mn-ea"/>
                <a:cs typeface="Arial" charset="0"/>
              </a:rPr>
              <a:t> Top and Image Bottom</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6" name="Picture Placeholder 4"/>
          <p:cNvSpPr>
            <a:spLocks noGrp="1"/>
          </p:cNvSpPr>
          <p:nvPr>
            <p:ph type="pic" sz="quarter" idx="11"/>
          </p:nvPr>
        </p:nvSpPr>
        <p:spPr>
          <a:xfrm>
            <a:off x="318402" y="2252959"/>
            <a:ext cx="8513064" cy="4000446"/>
          </a:xfrm>
        </p:spPr>
        <p:txBody>
          <a:bodyPr/>
          <a:lstStyle/>
          <a:p>
            <a:r>
              <a:rPr lang="en-US" smtClean="0"/>
              <a:t>Click icon to add picture</a:t>
            </a:r>
            <a:endParaRPr lang="en-GB" dirty="0"/>
          </a:p>
        </p:txBody>
      </p:sp>
      <p:sp>
        <p:nvSpPr>
          <p:cNvPr id="10" name="Text Placeholder 9"/>
          <p:cNvSpPr>
            <a:spLocks noGrp="1"/>
          </p:cNvSpPr>
          <p:nvPr>
            <p:ph type="body" sz="quarter" idx="12"/>
          </p:nvPr>
        </p:nvSpPr>
        <p:spPr>
          <a:xfrm>
            <a:off x="310896" y="1408176"/>
            <a:ext cx="8513064" cy="819220"/>
          </a:xfrm>
        </p:spPr>
        <p:txBody>
          <a:bodyPr>
            <a:normAutofit/>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ottom and Image Top">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949" y="5426060"/>
            <a:ext cx="8514102" cy="822960"/>
          </a:xfrm>
        </p:spPr>
        <p:txBody>
          <a:bodyPr wrap="square" lIns="0" tIns="0" rIns="0" bIns="0" anchor="ctr">
            <a:normAutofit/>
          </a:bodyPr>
          <a:lstStyle>
            <a:lvl1pPr marL="231775" marR="0" indent="-231775" algn="ctr" defTabSz="914400" rtl="0" eaLnBrk="0" fontAlgn="base" latinLnBrk="0" hangingPunct="0">
              <a:lnSpc>
                <a:spcPct val="100000"/>
              </a:lnSpc>
              <a:spcBef>
                <a:spcPct val="20000"/>
              </a:spcBef>
              <a:spcAft>
                <a:spcPct val="0"/>
              </a:spcAft>
              <a:buClr>
                <a:srgbClr val="00A2C9"/>
              </a:buClr>
              <a:buSzPct val="100000"/>
              <a:buFont typeface="Arial" pitchFamily="34" charset="0"/>
              <a:buNone/>
              <a:tabLst/>
              <a:defRPr sz="2000" b="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p:txBody>
      </p:sp>
      <p:sp>
        <p:nvSpPr>
          <p:cNvPr id="4" name="XylemeSlideType" hidden="1"/>
          <p:cNvSpPr txBox="1"/>
          <p:nvPr userDrawn="1"/>
        </p:nvSpPr>
        <p:spPr>
          <a:xfrm>
            <a:off x="4796335" y="0"/>
            <a:ext cx="4347665"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a:t>
            </a:r>
            <a:r>
              <a:rPr lang="en-US" sz="1400" b="0" i="0" kern="1200" baseline="0" dirty="0" smtClean="0">
                <a:solidFill>
                  <a:schemeClr val="tx1"/>
                </a:solidFill>
                <a:latin typeface="Verdana" pitchFamily="34" charset="0"/>
                <a:ea typeface="+mn-ea"/>
                <a:cs typeface="Arial" charset="0"/>
              </a:rPr>
              <a:t> Bottom and Image Top</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6" name="Picture Placeholder 4"/>
          <p:cNvSpPr>
            <a:spLocks noGrp="1"/>
          </p:cNvSpPr>
          <p:nvPr>
            <p:ph type="pic" sz="quarter" idx="11"/>
          </p:nvPr>
        </p:nvSpPr>
        <p:spPr>
          <a:xfrm>
            <a:off x="310896" y="1411288"/>
            <a:ext cx="8513064" cy="4000446"/>
          </a:xfrm>
        </p:spPr>
        <p:txBody>
          <a:bodyPr/>
          <a:lstStyle/>
          <a:p>
            <a:r>
              <a:rPr lang="en-US" smtClean="0"/>
              <a:t>Click icon to add picture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center and text on both sides">
    <p:spTree>
      <p:nvGrpSpPr>
        <p:cNvPr id="1" name=""/>
        <p:cNvGrpSpPr/>
        <p:nvPr/>
      </p:nvGrpSpPr>
      <p:grpSpPr>
        <a:xfrm>
          <a:off x="0" y="0"/>
          <a:ext cx="0" cy="0"/>
          <a:chOff x="0" y="0"/>
          <a:chExt cx="0" cy="0"/>
        </a:xfrm>
      </p:grpSpPr>
      <p:sp>
        <p:nvSpPr>
          <p:cNvPr id="4" name="XylemeSlideType" hidden="1"/>
          <p:cNvSpPr txBox="1"/>
          <p:nvPr userDrawn="1"/>
        </p:nvSpPr>
        <p:spPr>
          <a:xfrm>
            <a:off x="4009133" y="0"/>
            <a:ext cx="5134867"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=Image</a:t>
            </a:r>
            <a:r>
              <a:rPr lang="en-US" sz="1400" b="0" i="0" kern="1200" baseline="0" dirty="0" smtClean="0">
                <a:solidFill>
                  <a:schemeClr val="tx1"/>
                </a:solidFill>
                <a:latin typeface="Verdana" pitchFamily="34" charset="0"/>
                <a:ea typeface="+mn-ea"/>
                <a:cs typeface="Arial" charset="0"/>
              </a:rPr>
              <a:t> center and text on both sides</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6" name="Picture Placeholder 4"/>
          <p:cNvSpPr>
            <a:spLocks noGrp="1"/>
          </p:cNvSpPr>
          <p:nvPr>
            <p:ph type="pic" sz="quarter" idx="11"/>
          </p:nvPr>
        </p:nvSpPr>
        <p:spPr>
          <a:xfrm>
            <a:off x="3158961" y="1411287"/>
            <a:ext cx="2834640" cy="4855464"/>
          </a:xfrm>
        </p:spPr>
        <p:txBody>
          <a:bodyPr/>
          <a:lstStyle/>
          <a:p>
            <a:r>
              <a:rPr lang="en-US" smtClean="0"/>
              <a:t>Click icon to add picture</a:t>
            </a:r>
            <a:endParaRPr lang="en-GB" dirty="0"/>
          </a:p>
        </p:txBody>
      </p:sp>
      <p:sp>
        <p:nvSpPr>
          <p:cNvPr id="7" name="Content Placeholder 2"/>
          <p:cNvSpPr>
            <a:spLocks noGrp="1"/>
          </p:cNvSpPr>
          <p:nvPr>
            <p:ph idx="1"/>
          </p:nvPr>
        </p:nvSpPr>
        <p:spPr>
          <a:xfrm>
            <a:off x="314949" y="1408113"/>
            <a:ext cx="2834640"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Content Placeholder 2"/>
          <p:cNvSpPr>
            <a:spLocks noGrp="1"/>
          </p:cNvSpPr>
          <p:nvPr>
            <p:ph idx="12"/>
          </p:nvPr>
        </p:nvSpPr>
        <p:spPr>
          <a:xfrm>
            <a:off x="6002973" y="1408113"/>
            <a:ext cx="2834640"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mage right bottom">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950" y="1408113"/>
            <a:ext cx="613889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4696885" y="0"/>
            <a:ext cx="4447115"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 and</a:t>
            </a:r>
            <a:r>
              <a:rPr lang="en-US" sz="1400" b="0" i="0" kern="1200" baseline="0" dirty="0" smtClean="0">
                <a:solidFill>
                  <a:schemeClr val="tx1"/>
                </a:solidFill>
                <a:latin typeface="Verdana" pitchFamily="34" charset="0"/>
                <a:ea typeface="+mn-ea"/>
                <a:cs typeface="Arial" charset="0"/>
              </a:rPr>
              <a:t> Image right bottom</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7" name="Picture Placeholder 4"/>
          <p:cNvSpPr>
            <a:spLocks noGrp="1"/>
          </p:cNvSpPr>
          <p:nvPr>
            <p:ph type="pic" sz="quarter" idx="11"/>
          </p:nvPr>
        </p:nvSpPr>
        <p:spPr>
          <a:xfrm>
            <a:off x="6469706" y="4389125"/>
            <a:ext cx="2354253" cy="1881500"/>
          </a:xfrm>
        </p:spPr>
        <p:txBody>
          <a:bodyPr/>
          <a:lstStyle/>
          <a:p>
            <a:r>
              <a:rPr lang="en-US" smtClean="0"/>
              <a:t>Click icon to add picture</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top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949" y="1408113"/>
            <a:ext cx="613889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5051148" y="0"/>
            <a:ext cx="4092852"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 and</a:t>
            </a:r>
            <a:r>
              <a:rPr lang="en-US" sz="1400" b="0" i="0" kern="1200" baseline="0" dirty="0" smtClean="0">
                <a:solidFill>
                  <a:schemeClr val="tx1"/>
                </a:solidFill>
                <a:latin typeface="Verdana" pitchFamily="34" charset="0"/>
                <a:ea typeface="+mn-ea"/>
                <a:cs typeface="Arial" charset="0"/>
              </a:rPr>
              <a:t> Image top right</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7" name="Picture Placeholder 4"/>
          <p:cNvSpPr>
            <a:spLocks noGrp="1"/>
          </p:cNvSpPr>
          <p:nvPr>
            <p:ph type="pic" sz="quarter" idx="11"/>
          </p:nvPr>
        </p:nvSpPr>
        <p:spPr>
          <a:xfrm>
            <a:off x="6469706" y="1419225"/>
            <a:ext cx="2354253" cy="1881500"/>
          </a:xfrm>
        </p:spPr>
        <p:txBody>
          <a:bodyPr/>
          <a:lstStyle/>
          <a:p>
            <a:r>
              <a:rPr lang="en-US" smtClean="0"/>
              <a:t>Click icon to add picture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with bottom picture place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896" y="1408113"/>
            <a:ext cx="8514102" cy="4159250"/>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2805277" y="0"/>
            <a:ext cx="6338723"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with bottom</a:t>
            </a:r>
            <a:r>
              <a:rPr lang="en-US" sz="1400" b="0" i="0" kern="1200" baseline="0" dirty="0" smtClean="0">
                <a:solidFill>
                  <a:schemeClr val="tx1"/>
                </a:solidFill>
                <a:latin typeface="Verdana" pitchFamily="34" charset="0"/>
                <a:ea typeface="+mn-ea"/>
                <a:cs typeface="Arial" charset="0"/>
              </a:rPr>
              <a:t> picture placeholder</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9" name="Picture Placeholder 8"/>
          <p:cNvSpPr>
            <a:spLocks noGrp="1"/>
          </p:cNvSpPr>
          <p:nvPr>
            <p:ph type="pic" sz="quarter" idx="10"/>
          </p:nvPr>
        </p:nvSpPr>
        <p:spPr>
          <a:xfrm>
            <a:off x="310896" y="5567465"/>
            <a:ext cx="8513064" cy="704747"/>
          </a:xfrm>
        </p:spPr>
        <p:txBody>
          <a:bodyPr/>
          <a:lstStyle/>
          <a:p>
            <a:r>
              <a:rPr lang="en-US" smtClean="0"/>
              <a:t>Click icon to add picture</a:t>
            </a:r>
            <a:endParaRPr lang="en-GB"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with footer and custom n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1411288"/>
            <a:ext cx="8513064" cy="4859337"/>
          </a:xfrm>
        </p:spPr>
        <p:txBody>
          <a:bodyPr/>
          <a:lstStyle/>
          <a:p>
            <a:r>
              <a:rPr lang="en-US" smtClean="0"/>
              <a:t>Click icon to add picture</a:t>
            </a:r>
            <a:endParaRPr lang="en-GB" dirty="0"/>
          </a:p>
        </p:txBody>
      </p:sp>
      <p:sp>
        <p:nvSpPr>
          <p:cNvPr id="6" name="XylemeSlideType" hidden="1"/>
          <p:cNvSpPr txBox="1"/>
          <p:nvPr userDrawn="1"/>
        </p:nvSpPr>
        <p:spPr>
          <a:xfrm>
            <a:off x="3260530" y="0"/>
            <a:ext cx="588347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Image with footer and custom note</a:t>
            </a:r>
            <a:endParaRPr lang="en-US" sz="1400" dirty="0"/>
          </a:p>
        </p:txBody>
      </p:sp>
      <p:sp>
        <p:nvSpPr>
          <p:cNvPr id="8" name="Content Placeholder 7"/>
          <p:cNvSpPr>
            <a:spLocks noGrp="1"/>
          </p:cNvSpPr>
          <p:nvPr>
            <p:ph sz="quarter" idx="12"/>
          </p:nvPr>
        </p:nvSpPr>
        <p:spPr>
          <a:xfrm>
            <a:off x="319088" y="6284913"/>
            <a:ext cx="4179887" cy="255587"/>
          </a:xfrm>
        </p:spPr>
        <p:txBody>
          <a:bodyPr/>
          <a:lstStyle>
            <a:lvl1pP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
        <p:nvSpPr>
          <p:cNvPr id="10" name="Content Placeholder 9"/>
          <p:cNvSpPr>
            <a:spLocks noGrp="1"/>
          </p:cNvSpPr>
          <p:nvPr>
            <p:ph sz="quarter" idx="13"/>
          </p:nvPr>
        </p:nvSpPr>
        <p:spPr>
          <a:xfrm>
            <a:off x="4645025" y="6284914"/>
            <a:ext cx="4192588" cy="254892"/>
          </a:xfrm>
        </p:spPr>
        <p:txBody>
          <a:bodyPr/>
          <a:lstStyle>
            <a:lvl1pPr algn="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nd Image with footer and custom n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2238445"/>
            <a:ext cx="8513064" cy="4032180"/>
          </a:xfrm>
        </p:spPr>
        <p:txBody>
          <a:bodyPr/>
          <a:lstStyle/>
          <a:p>
            <a:r>
              <a:rPr lang="en-US" smtClean="0"/>
              <a:t>Click icon to add picture</a:t>
            </a:r>
            <a:endParaRPr lang="en-GB" dirty="0"/>
          </a:p>
        </p:txBody>
      </p:sp>
      <p:sp>
        <p:nvSpPr>
          <p:cNvPr id="6" name="XylemeSlideType" hidden="1"/>
          <p:cNvSpPr txBox="1"/>
          <p:nvPr userDrawn="1"/>
        </p:nvSpPr>
        <p:spPr>
          <a:xfrm>
            <a:off x="2843749" y="0"/>
            <a:ext cx="6300251"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text and Image with footer and custom note</a:t>
            </a:r>
            <a:endParaRPr lang="en-US" sz="1400" dirty="0"/>
          </a:p>
        </p:txBody>
      </p:sp>
      <p:sp>
        <p:nvSpPr>
          <p:cNvPr id="10" name="Content Placeholder 9"/>
          <p:cNvSpPr>
            <a:spLocks noGrp="1"/>
          </p:cNvSpPr>
          <p:nvPr>
            <p:ph sz="quarter" idx="14"/>
          </p:nvPr>
        </p:nvSpPr>
        <p:spPr>
          <a:xfrm>
            <a:off x="310896" y="1408176"/>
            <a:ext cx="8513064" cy="822960"/>
          </a:xfrm>
        </p:spPr>
        <p:txBody>
          <a:bodyPr anchor="ctr">
            <a:normAutofit/>
          </a:bodyPr>
          <a:lstStyle>
            <a:lvl1pPr algn="ctr">
              <a:buNone/>
              <a:defRPr/>
            </a:lvl1pPr>
          </a:lstStyle>
          <a:p>
            <a:pPr lvl="0"/>
            <a:r>
              <a:rPr lang="en-US" smtClean="0"/>
              <a:t>Click to edit Master text styles</a:t>
            </a:r>
          </a:p>
        </p:txBody>
      </p:sp>
      <p:sp>
        <p:nvSpPr>
          <p:cNvPr id="8" name="Content Placeholder 7"/>
          <p:cNvSpPr>
            <a:spLocks noGrp="1"/>
          </p:cNvSpPr>
          <p:nvPr>
            <p:ph sz="quarter" idx="15"/>
          </p:nvPr>
        </p:nvSpPr>
        <p:spPr>
          <a:xfrm>
            <a:off x="319088" y="6284914"/>
            <a:ext cx="4179887" cy="254892"/>
          </a:xfrm>
        </p:spPr>
        <p:txBody>
          <a:bodyPr/>
          <a:lstStyle>
            <a:lvl1pP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
        <p:nvSpPr>
          <p:cNvPr id="11" name="Content Placeholder 10"/>
          <p:cNvSpPr>
            <a:spLocks noGrp="1"/>
          </p:cNvSpPr>
          <p:nvPr>
            <p:ph sz="quarter" idx="16"/>
          </p:nvPr>
        </p:nvSpPr>
        <p:spPr>
          <a:xfrm>
            <a:off x="4645025" y="6284914"/>
            <a:ext cx="4192588" cy="254892"/>
          </a:xfrm>
        </p:spPr>
        <p:txBody>
          <a:bodyPr/>
          <a:lstStyle>
            <a:lvl1pPr algn="r">
              <a:buNone/>
              <a:defRPr sz="800"/>
            </a:lvl1pPr>
            <a:lvl2pPr>
              <a:buNone/>
              <a:defRPr sz="800"/>
            </a:lvl2pPr>
            <a:lvl3pPr>
              <a:buNone/>
              <a:defRPr sz="800"/>
            </a:lvl3pPr>
            <a:lvl4pPr>
              <a:buNone/>
              <a:defRPr sz="800"/>
            </a:lvl4pPr>
            <a:lvl5pPr>
              <a:buNone/>
              <a:defRPr sz="800"/>
            </a:lvl5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footer">
    <p:spTree>
      <p:nvGrpSpPr>
        <p:cNvPr id="1" name=""/>
        <p:cNvGrpSpPr/>
        <p:nvPr/>
      </p:nvGrpSpPr>
      <p:grpSpPr>
        <a:xfrm>
          <a:off x="0" y="0"/>
          <a:ext cx="0" cy="0"/>
          <a:chOff x="0" y="0"/>
          <a:chExt cx="0" cy="0"/>
        </a:xfrm>
      </p:grpSpPr>
      <p:sp>
        <p:nvSpPr>
          <p:cNvPr id="10"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Picture 10"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8" name="Picture 7"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2"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3"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
        <p:nvSpPr>
          <p:cNvPr id="7" name="XylemeSlideType" hidden="1"/>
          <p:cNvSpPr txBox="1"/>
          <p:nvPr userDrawn="1"/>
        </p:nvSpPr>
        <p:spPr>
          <a:xfrm>
            <a:off x="5366876" y="0"/>
            <a:ext cx="3777124"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Slide with footer</a:t>
            </a:r>
            <a:endParaRPr lang="en-US" sz="1400" dirty="0"/>
          </a:p>
        </p:txBody>
      </p:sp>
      <p:sp>
        <p:nvSpPr>
          <p:cNvPr id="16" name="Text Placeholder 13"/>
          <p:cNvSpPr>
            <a:spLocks noGrp="1"/>
          </p:cNvSpPr>
          <p:nvPr>
            <p:ph type="body" sz="quarter" idx="10"/>
          </p:nvPr>
        </p:nvSpPr>
        <p:spPr>
          <a:xfrm>
            <a:off x="0" y="5987836"/>
            <a:ext cx="9130353" cy="568754"/>
          </a:xfrm>
          <a:solidFill>
            <a:schemeClr val="bg1">
              <a:alpha val="70000"/>
            </a:schemeClr>
          </a:solidFill>
          <a:ln w="9525">
            <a:noFill/>
            <a:miter lim="800000"/>
            <a:headEnd/>
            <a:tailEnd/>
          </a:ln>
        </p:spPr>
        <p:txBody>
          <a:bodyPr vert="horz" wrap="square" lIns="182880" tIns="182880" rIns="182880" bIns="182880" numCol="1" anchor="ctr" anchorCtr="0" compatLnSpc="1">
            <a:prstTxWarp prst="textNoShape">
              <a:avLst/>
            </a:prstTxWarp>
            <a:noAutofit/>
          </a:bodyPr>
          <a:lstStyle>
            <a:lvl1pPr algn="r" rtl="0" eaLnBrk="1" fontAlgn="base" hangingPunct="1">
              <a:lnSpc>
                <a:spcPct val="100000"/>
              </a:lnSpc>
              <a:spcBef>
                <a:spcPct val="0"/>
              </a:spcBef>
              <a:spcAft>
                <a:spcPct val="0"/>
              </a:spcAft>
              <a:buNone/>
              <a:defRPr lang="en-GB" altLang="en-US" sz="1100" b="1" dirty="0" smtClean="0">
                <a:solidFill>
                  <a:srgbClr val="003366"/>
                </a:solidFill>
                <a:effectLst/>
                <a:latin typeface="+mj-lt"/>
                <a:ea typeface="+mj-ea"/>
                <a:cs typeface="Arial" pitchFamily="34" charset="0"/>
              </a:defRPr>
            </a:lvl1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Table Placeholder 4"/>
          <p:cNvSpPr>
            <a:spLocks noGrp="1"/>
          </p:cNvSpPr>
          <p:nvPr>
            <p:ph type="tbl" sz="quarter" idx="11"/>
          </p:nvPr>
        </p:nvSpPr>
        <p:spPr>
          <a:xfrm>
            <a:off x="310896" y="1408176"/>
            <a:ext cx="8513064" cy="4852988"/>
          </a:xfrm>
        </p:spPr>
        <p:txBody>
          <a:bodyPr>
            <a:normAutofit/>
          </a:bodyPr>
          <a:lstStyle>
            <a:lvl1pPr>
              <a:defRPr sz="1000"/>
            </a:lvl1pPr>
          </a:lstStyle>
          <a:p>
            <a:r>
              <a:rPr lang="en-US" smtClean="0"/>
              <a:t>Click icon to add table</a:t>
            </a:r>
            <a:endParaRPr lang="en-GB" dirty="0"/>
          </a:p>
        </p:txBody>
      </p:sp>
      <p:sp>
        <p:nvSpPr>
          <p:cNvPr id="6" name="XylemeSlideType" hidden="1"/>
          <p:cNvSpPr txBox="1"/>
          <p:nvPr userDrawn="1"/>
        </p:nvSpPr>
        <p:spPr>
          <a:xfrm>
            <a:off x="6008077" y="0"/>
            <a:ext cx="3135923"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table</a:t>
            </a:r>
            <a:endParaRPr lang="en-US" sz="1400"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with image placeholder in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Content Placeholder 2"/>
          <p:cNvSpPr>
            <a:spLocks noGrp="1"/>
          </p:cNvSpPr>
          <p:nvPr>
            <p:ph idx="1"/>
          </p:nvPr>
        </p:nvSpPr>
        <p:spPr>
          <a:xfrm>
            <a:off x="314949" y="1408113"/>
            <a:ext cx="8514102"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Picture Placeholder 5"/>
          <p:cNvSpPr>
            <a:spLocks noGrp="1"/>
          </p:cNvSpPr>
          <p:nvPr>
            <p:ph type="pic" sz="quarter" idx="11"/>
          </p:nvPr>
        </p:nvSpPr>
        <p:spPr>
          <a:xfrm>
            <a:off x="1820223" y="6549329"/>
            <a:ext cx="2304288" cy="307997"/>
          </a:xfrm>
        </p:spPr>
        <p:txBody>
          <a:bodyPr/>
          <a:lstStyle>
            <a:lvl1pPr>
              <a:defRPr sz="1000"/>
            </a:lvl1pPr>
          </a:lstStyle>
          <a:p>
            <a:r>
              <a:rPr lang="en-US" smtClean="0"/>
              <a:t>Click icon to add picture</a:t>
            </a:r>
            <a:endParaRPr lang="en-GB" dirty="0"/>
          </a:p>
        </p:txBody>
      </p:sp>
      <p:sp>
        <p:nvSpPr>
          <p:cNvPr id="10" name="Picture Placeholder 9"/>
          <p:cNvSpPr>
            <a:spLocks noGrp="1"/>
          </p:cNvSpPr>
          <p:nvPr>
            <p:ph type="pic" sz="quarter" idx="12"/>
          </p:nvPr>
        </p:nvSpPr>
        <p:spPr>
          <a:xfrm>
            <a:off x="4994455" y="6549329"/>
            <a:ext cx="2305050" cy="308671"/>
          </a:xfrm>
        </p:spPr>
        <p:txBody>
          <a:bodyPr/>
          <a:lstStyle>
            <a:lvl1pPr>
              <a:defRPr sz="1000"/>
            </a:lvl1pPr>
          </a:lstStyle>
          <a:p>
            <a:r>
              <a:rPr lang="en-US" smtClean="0"/>
              <a:t>Click icon to add picture</a:t>
            </a:r>
            <a:endParaRPr lang="en-GB" dirty="0"/>
          </a:p>
        </p:txBody>
      </p:sp>
      <p:sp>
        <p:nvSpPr>
          <p:cNvPr id="11" name="XylemeSlideType" hidden="1"/>
          <p:cNvSpPr txBox="1"/>
          <p:nvPr userDrawn="1"/>
        </p:nvSpPr>
        <p:spPr>
          <a:xfrm>
            <a:off x="2794057" y="0"/>
            <a:ext cx="6349943"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with image placeholder in footer</a:t>
            </a:r>
            <a:endParaRPr lang="en-US" sz="1400"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Three images 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XylemeSlideType" hidden="1"/>
          <p:cNvSpPr txBox="1"/>
          <p:nvPr userDrawn="1"/>
        </p:nvSpPr>
        <p:spPr>
          <a:xfrm>
            <a:off x="4050874" y="0"/>
            <a:ext cx="5093126"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a:t>
            </a:r>
            <a:r>
              <a:rPr lang="en-US" sz="1400" b="0" i="0" kern="1200" baseline="0" dirty="0" smtClean="0">
                <a:solidFill>
                  <a:schemeClr val="tx1"/>
                </a:solidFill>
                <a:latin typeface="Verdana" pitchFamily="34" charset="0"/>
                <a:ea typeface="+mn-ea"/>
                <a:cs typeface="Arial" charset="0"/>
              </a:rPr>
              <a:t> and Three images placeholders</a:t>
            </a:r>
            <a:endParaRPr lang="en-US" sz="1400" dirty="0"/>
          </a:p>
        </p:txBody>
      </p:sp>
      <p:sp>
        <p:nvSpPr>
          <p:cNvPr id="5" name="Content Placeholder 2"/>
          <p:cNvSpPr>
            <a:spLocks noGrp="1"/>
          </p:cNvSpPr>
          <p:nvPr>
            <p:ph idx="1"/>
          </p:nvPr>
        </p:nvSpPr>
        <p:spPr>
          <a:xfrm>
            <a:off x="314949" y="1408113"/>
            <a:ext cx="6138896" cy="4856162"/>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Picture Placeholder 4"/>
          <p:cNvSpPr>
            <a:spLocks noGrp="1"/>
          </p:cNvSpPr>
          <p:nvPr>
            <p:ph type="pic" sz="quarter" idx="11"/>
          </p:nvPr>
        </p:nvSpPr>
        <p:spPr>
          <a:xfrm>
            <a:off x="6469706" y="1408176"/>
            <a:ext cx="2354253" cy="1881500"/>
          </a:xfrm>
        </p:spPr>
        <p:txBody>
          <a:bodyPr/>
          <a:lstStyle/>
          <a:p>
            <a:r>
              <a:rPr lang="en-US" smtClean="0"/>
              <a:t>Click icon to add picture</a:t>
            </a:r>
            <a:endParaRPr lang="en-GB" dirty="0"/>
          </a:p>
        </p:txBody>
      </p:sp>
      <p:sp>
        <p:nvSpPr>
          <p:cNvPr id="8" name="Picture Placeholder 7"/>
          <p:cNvSpPr>
            <a:spLocks noGrp="1"/>
          </p:cNvSpPr>
          <p:nvPr>
            <p:ph type="pic" sz="quarter" idx="12"/>
          </p:nvPr>
        </p:nvSpPr>
        <p:spPr>
          <a:xfrm>
            <a:off x="6469706" y="3313113"/>
            <a:ext cx="2357588" cy="2957857"/>
          </a:xfrm>
        </p:spPr>
        <p:txBody>
          <a:bodyPr/>
          <a:lstStyle/>
          <a:p>
            <a:r>
              <a:rPr lang="en-US" smtClean="0"/>
              <a:t>Click icon to add picture</a:t>
            </a:r>
            <a:endParaRPr lang="en-GB"/>
          </a:p>
        </p:txBody>
      </p:sp>
      <p:sp>
        <p:nvSpPr>
          <p:cNvPr id="9" name="Picture Placeholder 6"/>
          <p:cNvSpPr>
            <a:spLocks noGrp="1"/>
          </p:cNvSpPr>
          <p:nvPr>
            <p:ph type="pic" sz="quarter" idx="13"/>
          </p:nvPr>
        </p:nvSpPr>
        <p:spPr>
          <a:xfrm>
            <a:off x="1" y="5618085"/>
            <a:ext cx="648122" cy="648122"/>
          </a:xfrm>
        </p:spPr>
        <p:txBody>
          <a:bodyPr/>
          <a:lstStyle>
            <a:lvl1pPr algn="ctr">
              <a:buNone/>
              <a:defRPr sz="900"/>
            </a:lvl1pPr>
          </a:lstStyle>
          <a:p>
            <a:r>
              <a:rPr lang="en-US" smtClean="0"/>
              <a:t>Click icon to add picture</a:t>
            </a:r>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ft content and right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Text Placeholder 4"/>
          <p:cNvSpPr>
            <a:spLocks noGrp="1"/>
          </p:cNvSpPr>
          <p:nvPr>
            <p:ph type="body" sz="quarter" idx="11"/>
          </p:nvPr>
        </p:nvSpPr>
        <p:spPr>
          <a:xfrm>
            <a:off x="310895" y="1408176"/>
            <a:ext cx="4187952" cy="48554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able Placeholder 6"/>
          <p:cNvSpPr>
            <a:spLocks noGrp="1"/>
          </p:cNvSpPr>
          <p:nvPr>
            <p:ph type="tbl" sz="quarter" idx="12"/>
          </p:nvPr>
        </p:nvSpPr>
        <p:spPr>
          <a:xfrm>
            <a:off x="4645025" y="1408176"/>
            <a:ext cx="4187952" cy="4855464"/>
          </a:xfrm>
        </p:spPr>
        <p:txBody>
          <a:bodyPr/>
          <a:lstStyle/>
          <a:p>
            <a:r>
              <a:rPr lang="en-US" smtClean="0"/>
              <a:t>Click icon to add table</a:t>
            </a:r>
            <a:endParaRPr lang="en-GB"/>
          </a:p>
        </p:txBody>
      </p:sp>
      <p:sp>
        <p:nvSpPr>
          <p:cNvPr id="8" name="XylemeSlideType" hidden="1"/>
          <p:cNvSpPr txBox="1"/>
          <p:nvPr userDrawn="1"/>
        </p:nvSpPr>
        <p:spPr>
          <a:xfrm>
            <a:off x="4829870" y="0"/>
            <a:ext cx="4314130"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=Left</a:t>
            </a:r>
            <a:r>
              <a:rPr lang="en-US" sz="1400" b="0" i="0" kern="1200" baseline="0" dirty="0" smtClean="0">
                <a:solidFill>
                  <a:schemeClr val="tx1"/>
                </a:solidFill>
                <a:latin typeface="Verdana" pitchFamily="34" charset="0"/>
                <a:ea typeface="+mn-ea"/>
                <a:cs typeface="Arial" charset="0"/>
              </a:rPr>
              <a:t> content and right table</a:t>
            </a:r>
            <a:endParaRPr lang="en-US" sz="140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top and table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Content Placeholder 4"/>
          <p:cNvSpPr>
            <a:spLocks noGrp="1"/>
          </p:cNvSpPr>
          <p:nvPr>
            <p:ph sz="quarter" idx="11"/>
          </p:nvPr>
        </p:nvSpPr>
        <p:spPr>
          <a:xfrm>
            <a:off x="310896" y="1408176"/>
            <a:ext cx="8513064" cy="24231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Table Placeholder 7"/>
          <p:cNvSpPr>
            <a:spLocks noGrp="1"/>
          </p:cNvSpPr>
          <p:nvPr>
            <p:ph type="tbl" sz="quarter" idx="12"/>
          </p:nvPr>
        </p:nvSpPr>
        <p:spPr>
          <a:xfrm>
            <a:off x="310896" y="3845936"/>
            <a:ext cx="8513064" cy="2423160"/>
          </a:xfrm>
        </p:spPr>
        <p:txBody>
          <a:bodyPr/>
          <a:lstStyle/>
          <a:p>
            <a:r>
              <a:rPr lang="en-US" smtClean="0"/>
              <a:t>Click icon to add table</a:t>
            </a:r>
            <a:endParaRPr lang="en-GB"/>
          </a:p>
        </p:txBody>
      </p:sp>
      <p:sp>
        <p:nvSpPr>
          <p:cNvPr id="9" name="XylemeSlideType" hidden="1"/>
          <p:cNvSpPr txBox="1"/>
          <p:nvPr userDrawn="1"/>
        </p:nvSpPr>
        <p:spPr>
          <a:xfrm>
            <a:off x="4958174" y="0"/>
            <a:ext cx="4185826"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=Text top and table bottom</a:t>
            </a:r>
            <a:endParaRPr lang="en-US" sz="140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top and 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Content Placeholder 4"/>
          <p:cNvSpPr>
            <a:spLocks noGrp="1"/>
          </p:cNvSpPr>
          <p:nvPr>
            <p:ph sz="quarter" idx="11"/>
          </p:nvPr>
        </p:nvSpPr>
        <p:spPr>
          <a:xfrm>
            <a:off x="310896" y="3849624"/>
            <a:ext cx="8513064" cy="24231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Table Placeholder 7"/>
          <p:cNvSpPr>
            <a:spLocks noGrp="1"/>
          </p:cNvSpPr>
          <p:nvPr>
            <p:ph type="tbl" sz="quarter" idx="12"/>
          </p:nvPr>
        </p:nvSpPr>
        <p:spPr>
          <a:xfrm>
            <a:off x="310896" y="1408176"/>
            <a:ext cx="8513064" cy="2423160"/>
          </a:xfrm>
        </p:spPr>
        <p:txBody>
          <a:bodyPr/>
          <a:lstStyle/>
          <a:p>
            <a:r>
              <a:rPr lang="en-US" smtClean="0"/>
              <a:t>Click icon to add table</a:t>
            </a:r>
            <a:endParaRPr lang="en-GB"/>
          </a:p>
        </p:txBody>
      </p:sp>
      <p:sp>
        <p:nvSpPr>
          <p:cNvPr id="9" name="XylemeSlideType" hidden="1"/>
          <p:cNvSpPr txBox="1"/>
          <p:nvPr userDrawn="1"/>
        </p:nvSpPr>
        <p:spPr>
          <a:xfrm>
            <a:off x="4958174" y="0"/>
            <a:ext cx="4184094"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=Table top and text bottom</a:t>
            </a:r>
            <a:endParaRPr lang="en-US" sz="140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top and image bottom equally div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Content Placeholder 4"/>
          <p:cNvSpPr>
            <a:spLocks noGrp="1"/>
          </p:cNvSpPr>
          <p:nvPr>
            <p:ph sz="quarter" idx="11"/>
          </p:nvPr>
        </p:nvSpPr>
        <p:spPr>
          <a:xfrm>
            <a:off x="310896" y="1408176"/>
            <a:ext cx="8513064" cy="24231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XylemeSlideType" hidden="1"/>
          <p:cNvSpPr txBox="1"/>
          <p:nvPr userDrawn="1"/>
        </p:nvSpPr>
        <p:spPr>
          <a:xfrm>
            <a:off x="3371201" y="0"/>
            <a:ext cx="5772799"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 Text top and image bottom equally divided</a:t>
            </a:r>
            <a:endParaRPr lang="en-US" sz="1400" dirty="0"/>
          </a:p>
        </p:txBody>
      </p:sp>
      <p:sp>
        <p:nvSpPr>
          <p:cNvPr id="10" name="Picture Placeholder 9"/>
          <p:cNvSpPr>
            <a:spLocks noGrp="1"/>
          </p:cNvSpPr>
          <p:nvPr>
            <p:ph type="pic" sz="quarter" idx="12"/>
          </p:nvPr>
        </p:nvSpPr>
        <p:spPr>
          <a:xfrm>
            <a:off x="310896" y="3849624"/>
            <a:ext cx="8513064" cy="2423160"/>
          </a:xfrm>
        </p:spPr>
        <p:txBody>
          <a:bodyPr/>
          <a:lstStyle/>
          <a:p>
            <a:r>
              <a:rPr lang="en-US" smtClean="0"/>
              <a:t>Click icon to add picture</a:t>
            </a:r>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ent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9" name="XylemeSlideType" hidden="1"/>
          <p:cNvSpPr txBox="1"/>
          <p:nvPr userDrawn="1"/>
        </p:nvSpPr>
        <p:spPr>
          <a:xfrm>
            <a:off x="6221277" y="0"/>
            <a:ext cx="2922723"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=Center</a:t>
            </a:r>
            <a:r>
              <a:rPr lang="en-US" sz="1400" b="0" i="0" kern="1200" baseline="0" dirty="0" smtClean="0">
                <a:solidFill>
                  <a:schemeClr val="tx1"/>
                </a:solidFill>
                <a:latin typeface="Verdana" pitchFamily="34" charset="0"/>
                <a:ea typeface="+mn-ea"/>
                <a:cs typeface="Arial" charset="0"/>
              </a:rPr>
              <a:t> text</a:t>
            </a:r>
            <a:endParaRPr lang="en-US" sz="1400" dirty="0"/>
          </a:p>
        </p:txBody>
      </p:sp>
      <p:sp>
        <p:nvSpPr>
          <p:cNvPr id="8" name="Content Placeholder 7"/>
          <p:cNvSpPr>
            <a:spLocks noGrp="1"/>
          </p:cNvSpPr>
          <p:nvPr>
            <p:ph sz="quarter" idx="11"/>
          </p:nvPr>
        </p:nvSpPr>
        <p:spPr>
          <a:xfrm>
            <a:off x="310896" y="1408176"/>
            <a:ext cx="8513064" cy="4855464"/>
          </a:xfrm>
        </p:spPr>
        <p:txBody>
          <a:bodyPr anchor="ctr">
            <a:normAutofit/>
          </a:bodyPr>
          <a:lstStyle>
            <a:lvl1pPr algn="ctr">
              <a:buNone/>
              <a:defRPr/>
            </a:lvl1pPr>
            <a:lvl2pPr algn="ctr">
              <a:buNone/>
              <a:defRPr/>
            </a:lvl2pPr>
            <a:lvl3pPr algn="ctr">
              <a:buNone/>
              <a:defRPr/>
            </a:lvl3pPr>
            <a:lvl4pPr algn="ctr">
              <a:buNone/>
              <a:defRPr/>
            </a:lvl4pPr>
            <a:lvl5pPr algn="ctr">
              <a:buNone/>
              <a:defRPr/>
            </a:lvl5pPr>
          </a:lstStyle>
          <a:p>
            <a:pPr lvl="0"/>
            <a:r>
              <a:rPr lang="en-US"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image with right to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1411288"/>
            <a:ext cx="6680619" cy="4859337"/>
          </a:xfrm>
        </p:spPr>
        <p:txBody>
          <a:bodyPr/>
          <a:lstStyle/>
          <a:p>
            <a:r>
              <a:rPr lang="en-US" smtClean="0"/>
              <a:t>Click icon to add picture</a:t>
            </a:r>
            <a:endParaRPr lang="en-GB" dirty="0"/>
          </a:p>
        </p:txBody>
      </p:sp>
      <p:sp>
        <p:nvSpPr>
          <p:cNvPr id="6" name="XylemeSlideType" hidden="1"/>
          <p:cNvSpPr txBox="1"/>
          <p:nvPr userDrawn="1"/>
        </p:nvSpPr>
        <p:spPr>
          <a:xfrm>
            <a:off x="3943409" y="0"/>
            <a:ext cx="5200591"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image with right top image</a:t>
            </a:r>
            <a:endParaRPr lang="en-US" sz="1400" dirty="0"/>
          </a:p>
        </p:txBody>
      </p:sp>
      <p:sp>
        <p:nvSpPr>
          <p:cNvPr id="7" name="Picture Placeholder 4"/>
          <p:cNvSpPr>
            <a:spLocks noGrp="1"/>
          </p:cNvSpPr>
          <p:nvPr>
            <p:ph type="pic" sz="quarter" idx="12"/>
          </p:nvPr>
        </p:nvSpPr>
        <p:spPr>
          <a:xfrm>
            <a:off x="6991515" y="1411288"/>
            <a:ext cx="1832444" cy="1464474"/>
          </a:xfrm>
        </p:spPr>
        <p:txBody>
          <a:bodyPr/>
          <a:lstStyle/>
          <a:p>
            <a:r>
              <a:rPr lang="en-US" smtClean="0"/>
              <a:t>Click icon to add picture</a:t>
            </a:r>
            <a:endParaRPr lang="en-GB"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image with right bottom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5" name="Picture Placeholder 4"/>
          <p:cNvSpPr>
            <a:spLocks noGrp="1"/>
          </p:cNvSpPr>
          <p:nvPr>
            <p:ph type="pic" sz="quarter" idx="11"/>
          </p:nvPr>
        </p:nvSpPr>
        <p:spPr>
          <a:xfrm>
            <a:off x="310896" y="1411288"/>
            <a:ext cx="6680619" cy="4859337"/>
          </a:xfrm>
        </p:spPr>
        <p:txBody>
          <a:bodyPr/>
          <a:lstStyle/>
          <a:p>
            <a:r>
              <a:rPr lang="en-US" smtClean="0"/>
              <a:t>Click icon to add picture</a:t>
            </a:r>
            <a:endParaRPr lang="en-GB" dirty="0"/>
          </a:p>
        </p:txBody>
      </p:sp>
      <p:sp>
        <p:nvSpPr>
          <p:cNvPr id="6" name="XylemeSlideType" hidden="1"/>
          <p:cNvSpPr txBox="1"/>
          <p:nvPr userDrawn="1"/>
        </p:nvSpPr>
        <p:spPr>
          <a:xfrm>
            <a:off x="3651663" y="0"/>
            <a:ext cx="5492337"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image with right bottom image</a:t>
            </a:r>
            <a:endParaRPr lang="en-US" sz="1400" dirty="0"/>
          </a:p>
        </p:txBody>
      </p:sp>
      <p:sp>
        <p:nvSpPr>
          <p:cNvPr id="7" name="Picture Placeholder 4"/>
          <p:cNvSpPr>
            <a:spLocks noGrp="1"/>
          </p:cNvSpPr>
          <p:nvPr>
            <p:ph type="pic" sz="quarter" idx="12"/>
          </p:nvPr>
        </p:nvSpPr>
        <p:spPr>
          <a:xfrm>
            <a:off x="7005169" y="4806151"/>
            <a:ext cx="1832444" cy="1464474"/>
          </a:xfrm>
        </p:spPr>
        <p:txBody>
          <a:bodyPr/>
          <a:lstStyle/>
          <a:p>
            <a:r>
              <a:rPr lang="en-US" smtClean="0"/>
              <a:t>Click icon to add picture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footer and image">
    <p:spTree>
      <p:nvGrpSpPr>
        <p:cNvPr id="1" name=""/>
        <p:cNvGrpSpPr/>
        <p:nvPr/>
      </p:nvGrpSpPr>
      <p:grpSpPr>
        <a:xfrm>
          <a:off x="0" y="0"/>
          <a:ext cx="0" cy="0"/>
          <a:chOff x="0" y="0"/>
          <a:chExt cx="0" cy="0"/>
        </a:xfrm>
      </p:grpSpPr>
      <p:sp>
        <p:nvSpPr>
          <p:cNvPr id="10" name="Rectangle 7"/>
          <p:cNvSpPr/>
          <p:nvPr userDrawn="1">
            <p:custDataLst>
              <p:tags r:id="rId1"/>
            </p:custDataLst>
          </p:nvPr>
        </p:nvSpPr>
        <p:spPr bwMode="auto">
          <a:xfrm>
            <a:off x="0" y="-1"/>
            <a:ext cx="9145216" cy="31999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6238 w 10567318"/>
              <a:gd name="connsiteY0" fmla="*/ 2791 h 2958168"/>
              <a:gd name="connsiteX1" fmla="*/ 10566562 w 10567318"/>
              <a:gd name="connsiteY1" fmla="*/ 0 h 2958168"/>
              <a:gd name="connsiteX2" fmla="*/ 10566064 w 10567318"/>
              <a:gd name="connsiteY2" fmla="*/ 1476338 h 2958168"/>
              <a:gd name="connsiteX3" fmla="*/ 9293501 w 10567318"/>
              <a:gd name="connsiteY3" fmla="*/ 2153103 h 2958168"/>
              <a:gd name="connsiteX4" fmla="*/ 2322465 w 10567318"/>
              <a:gd name="connsiteY4" fmla="*/ 2159512 h 2958168"/>
              <a:gd name="connsiteX5" fmla="*/ 1185796 w 10567318"/>
              <a:gd name="connsiteY5" fmla="*/ 2958168 h 2958168"/>
              <a:gd name="connsiteX6" fmla="*/ 0 w 10567318"/>
              <a:gd name="connsiteY6" fmla="*/ 2169590 h 2958168"/>
              <a:gd name="connsiteX7" fmla="*/ 6238 w 10567318"/>
              <a:gd name="connsiteY7" fmla="*/ 2791 h 2958168"/>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445150 w 11012468"/>
              <a:gd name="connsiteY6" fmla="*/ 2195234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2983812"/>
              <a:gd name="connsiteX1" fmla="*/ 11011712 w 11012468"/>
              <a:gd name="connsiteY1" fmla="*/ 25644 h 2983812"/>
              <a:gd name="connsiteX2" fmla="*/ 11011214 w 11012468"/>
              <a:gd name="connsiteY2" fmla="*/ 1501982 h 2983812"/>
              <a:gd name="connsiteX3" fmla="*/ 9738651 w 11012468"/>
              <a:gd name="connsiteY3" fmla="*/ 2178747 h 2983812"/>
              <a:gd name="connsiteX4" fmla="*/ 2767615 w 11012468"/>
              <a:gd name="connsiteY4" fmla="*/ 2185156 h 2983812"/>
              <a:gd name="connsiteX5" fmla="*/ 1630946 w 11012468"/>
              <a:gd name="connsiteY5" fmla="*/ 2983812 h 2983812"/>
              <a:gd name="connsiteX6" fmla="*/ 0 w 11012468"/>
              <a:gd name="connsiteY6" fmla="*/ 2163915 h 2983812"/>
              <a:gd name="connsiteX7" fmla="*/ 0 w 11012468"/>
              <a:gd name="connsiteY7" fmla="*/ 0 h 298381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738651 w 11012468"/>
              <a:gd name="connsiteY3" fmla="*/ 2178747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12468"/>
              <a:gd name="connsiteY0" fmla="*/ 0 h 3006182"/>
              <a:gd name="connsiteX1" fmla="*/ 11011712 w 11012468"/>
              <a:gd name="connsiteY1" fmla="*/ 25644 h 3006182"/>
              <a:gd name="connsiteX2" fmla="*/ 11011214 w 11012468"/>
              <a:gd name="connsiteY2" fmla="*/ 1501982 h 3006182"/>
              <a:gd name="connsiteX3" fmla="*/ 9422886 w 11012468"/>
              <a:gd name="connsiteY3" fmla="*/ 2174273 h 3006182"/>
              <a:gd name="connsiteX4" fmla="*/ 2767615 w 11012468"/>
              <a:gd name="connsiteY4" fmla="*/ 2185156 h 3006182"/>
              <a:gd name="connsiteX5" fmla="*/ 1640762 w 11012468"/>
              <a:gd name="connsiteY5" fmla="*/ 3006182 h 3006182"/>
              <a:gd name="connsiteX6" fmla="*/ 0 w 11012468"/>
              <a:gd name="connsiteY6" fmla="*/ 2163915 h 3006182"/>
              <a:gd name="connsiteX7" fmla="*/ 0 w 11012468"/>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9422886 w 11037007"/>
              <a:gd name="connsiteY3" fmla="*/ 2174273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37007"/>
              <a:gd name="connsiteY0" fmla="*/ 0 h 3006182"/>
              <a:gd name="connsiteX1" fmla="*/ 11011712 w 11037007"/>
              <a:gd name="connsiteY1" fmla="*/ 25644 h 3006182"/>
              <a:gd name="connsiteX2" fmla="*/ 11035753 w 11037007"/>
              <a:gd name="connsiteY2" fmla="*/ 1479612 h 3006182"/>
              <a:gd name="connsiteX3" fmla="*/ 8191040 w 11037007"/>
              <a:gd name="connsiteY3" fmla="*/ 2169800 h 3006182"/>
              <a:gd name="connsiteX4" fmla="*/ 2767615 w 11037007"/>
              <a:gd name="connsiteY4" fmla="*/ 2185156 h 3006182"/>
              <a:gd name="connsiteX5" fmla="*/ 1640762 w 11037007"/>
              <a:gd name="connsiteY5" fmla="*/ 3006182 h 3006182"/>
              <a:gd name="connsiteX6" fmla="*/ 0 w 11037007"/>
              <a:gd name="connsiteY6" fmla="*/ 2163915 h 3006182"/>
              <a:gd name="connsiteX7" fmla="*/ 0 w 11037007"/>
              <a:gd name="connsiteY7" fmla="*/ 0 h 3006182"/>
              <a:gd name="connsiteX0" fmla="*/ 0 w 11012225"/>
              <a:gd name="connsiteY0" fmla="*/ 0 h 3006182"/>
              <a:gd name="connsiteX1" fmla="*/ 11011712 w 11012225"/>
              <a:gd name="connsiteY1" fmla="*/ 25644 h 3006182"/>
              <a:gd name="connsiteX2" fmla="*/ 9422885 w 11012225"/>
              <a:gd name="connsiteY2" fmla="*/ 1551199 h 3006182"/>
              <a:gd name="connsiteX3" fmla="*/ 8191040 w 11012225"/>
              <a:gd name="connsiteY3" fmla="*/ 2169800 h 3006182"/>
              <a:gd name="connsiteX4" fmla="*/ 2767615 w 11012225"/>
              <a:gd name="connsiteY4" fmla="*/ 2185156 h 3006182"/>
              <a:gd name="connsiteX5" fmla="*/ 1640762 w 11012225"/>
              <a:gd name="connsiteY5" fmla="*/ 3006182 h 3006182"/>
              <a:gd name="connsiteX6" fmla="*/ 0 w 11012225"/>
              <a:gd name="connsiteY6" fmla="*/ 2163915 h 3006182"/>
              <a:gd name="connsiteX7" fmla="*/ 0 w 11012225"/>
              <a:gd name="connsiteY7" fmla="*/ 0 h 3006182"/>
              <a:gd name="connsiteX0" fmla="*/ 0 w 9424139"/>
              <a:gd name="connsiteY0" fmla="*/ 0 h 3006182"/>
              <a:gd name="connsiteX1" fmla="*/ 9422886 w 9424139"/>
              <a:gd name="connsiteY1" fmla="*/ 1 h 3006182"/>
              <a:gd name="connsiteX2" fmla="*/ 9422885 w 9424139"/>
              <a:gd name="connsiteY2" fmla="*/ 1551199 h 3006182"/>
              <a:gd name="connsiteX3" fmla="*/ 8191040 w 9424139"/>
              <a:gd name="connsiteY3" fmla="*/ 2169800 h 3006182"/>
              <a:gd name="connsiteX4" fmla="*/ 2767615 w 9424139"/>
              <a:gd name="connsiteY4" fmla="*/ 2185156 h 3006182"/>
              <a:gd name="connsiteX5" fmla="*/ 1640762 w 9424139"/>
              <a:gd name="connsiteY5" fmla="*/ 3006182 h 3006182"/>
              <a:gd name="connsiteX6" fmla="*/ 0 w 9424139"/>
              <a:gd name="connsiteY6" fmla="*/ 2163915 h 3006182"/>
              <a:gd name="connsiteX7" fmla="*/ 0 w 9424139"/>
              <a:gd name="connsiteY7" fmla="*/ 0 h 30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4139" h="3006182">
                <a:moveTo>
                  <a:pt x="0" y="0"/>
                </a:moveTo>
                <a:lnTo>
                  <a:pt x="9422886" y="1"/>
                </a:lnTo>
                <a:cubicBezTo>
                  <a:pt x="9423399" y="67601"/>
                  <a:pt x="9424139" y="1507784"/>
                  <a:pt x="9422885" y="1551199"/>
                </a:cubicBezTo>
                <a:cubicBezTo>
                  <a:pt x="8945489" y="2223208"/>
                  <a:pt x="8607626" y="2175120"/>
                  <a:pt x="8191040" y="2169800"/>
                </a:cubicBezTo>
                <a:lnTo>
                  <a:pt x="2767615" y="2185156"/>
                </a:lnTo>
                <a:cubicBezTo>
                  <a:pt x="2308188" y="2254092"/>
                  <a:pt x="1832371" y="2543360"/>
                  <a:pt x="1640762" y="3006182"/>
                </a:cubicBezTo>
                <a:cubicBezTo>
                  <a:pt x="1342408" y="2302405"/>
                  <a:pt x="568197" y="2171986"/>
                  <a:pt x="0" y="2163915"/>
                </a:cubicBezTo>
                <a:cubicBezTo>
                  <a:pt x="2067" y="212840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Picture 10" descr="D:\Users\ansingha\Desktop\Capgemini_aca_cmyk_8 [Converted].png"/>
          <p:cNvPicPr/>
          <p:nvPr userDrawn="1"/>
        </p:nvPicPr>
        <p:blipFill>
          <a:blip r:embed="rId3" cstate="print"/>
          <a:srcRect/>
          <a:stretch>
            <a:fillRect/>
          </a:stretch>
        </p:blipFill>
        <p:spPr bwMode="auto">
          <a:xfrm>
            <a:off x="424913" y="307975"/>
            <a:ext cx="2445287" cy="1104884"/>
          </a:xfrm>
          <a:prstGeom prst="rect">
            <a:avLst/>
          </a:prstGeom>
          <a:noFill/>
          <a:ln w="9525">
            <a:noFill/>
            <a:miter lim="800000"/>
            <a:headEnd/>
            <a:tailEnd/>
          </a:ln>
        </p:spPr>
      </p:pic>
      <p:pic>
        <p:nvPicPr>
          <p:cNvPr id="8" name="Picture 7" descr="D:\Ankit Data\NL Academy - Xyleme\12-November\MSIS\banner.png"/>
          <p:cNvPicPr/>
          <p:nvPr userDrawn="1"/>
        </p:nvPicPr>
        <p:blipFill>
          <a:blip r:embed="rId4" cstate="print"/>
          <a:srcRect r="258"/>
          <a:stretch>
            <a:fillRect/>
          </a:stretch>
        </p:blipFill>
        <p:spPr bwMode="auto">
          <a:xfrm>
            <a:off x="1" y="1168400"/>
            <a:ext cx="9143999" cy="5384799"/>
          </a:xfrm>
          <a:prstGeom prst="rect">
            <a:avLst/>
          </a:prstGeom>
          <a:noFill/>
          <a:ln w="9525">
            <a:noFill/>
            <a:miter lim="800000"/>
            <a:headEnd/>
            <a:tailEnd/>
          </a:ln>
        </p:spPr>
      </p:pic>
      <p:sp>
        <p:nvSpPr>
          <p:cNvPr id="2" name="Title 1"/>
          <p:cNvSpPr>
            <a:spLocks noGrp="1"/>
          </p:cNvSpPr>
          <p:nvPr>
            <p:ph type="ctrTitle"/>
          </p:nvPr>
        </p:nvSpPr>
        <p:spPr>
          <a:xfrm>
            <a:off x="4405952" y="3011927"/>
            <a:ext cx="4724400" cy="1454008"/>
          </a:xfrm>
          <a:prstGeom prst="round2DiagRect">
            <a:avLst/>
          </a:prstGeom>
          <a:solidFill>
            <a:schemeClr val="bg1">
              <a:alpha val="80000"/>
            </a:schemeClr>
          </a:solidFill>
          <a:ln w="9525">
            <a:noFill/>
            <a:miter lim="800000"/>
            <a:headEnd/>
            <a:tailEnd/>
          </a:ln>
        </p:spPr>
        <p:txBody>
          <a:bodyPr wrap="square" lIns="182880" tIns="182880" rIns="182880" bIns="182880">
            <a:noAutofit/>
          </a:bodyPr>
          <a:lstStyle>
            <a:lvl1pPr algn="r" rtl="0" eaLnBrk="1" fontAlgn="base" hangingPunct="1">
              <a:lnSpc>
                <a:spcPct val="100000"/>
              </a:lnSpc>
              <a:spcBef>
                <a:spcPct val="0"/>
              </a:spcBef>
              <a:spcAft>
                <a:spcPct val="0"/>
              </a:spcAft>
              <a:defRPr lang="ru-RU" altLang="en-US" sz="2400" b="1" dirty="0">
                <a:solidFill>
                  <a:srgbClr val="003366"/>
                </a:solidFill>
                <a:latin typeface="+mj-lt"/>
                <a:ea typeface="+mj-ea"/>
                <a:cs typeface="Arial" pitchFamily="34" charset="0"/>
              </a:defRPr>
            </a:lvl1pPr>
          </a:lstStyle>
          <a:p>
            <a:r>
              <a:rPr lang="en-US" smtClean="0"/>
              <a:t>Click to edit Master title style</a:t>
            </a:r>
            <a:endParaRPr lang="ru-RU" dirty="0"/>
          </a:p>
        </p:txBody>
      </p:sp>
      <p:sp>
        <p:nvSpPr>
          <p:cNvPr id="3" name="Subtitle 2"/>
          <p:cNvSpPr>
            <a:spLocks noGrp="1"/>
          </p:cNvSpPr>
          <p:nvPr>
            <p:ph type="subTitle" idx="1"/>
          </p:nvPr>
        </p:nvSpPr>
        <p:spPr>
          <a:xfrm>
            <a:off x="5079052" y="4747225"/>
            <a:ext cx="4051300" cy="959320"/>
          </a:xfrm>
          <a:prstGeom prst="round2DiagRect">
            <a:avLst/>
          </a:prstGeom>
          <a:solidFill>
            <a:schemeClr val="bg1">
              <a:alpha val="80000"/>
            </a:schemeClr>
          </a:solidFill>
          <a:ln w="9525">
            <a:noFill/>
            <a:miter lim="800000"/>
            <a:headEnd/>
            <a:tailEnd/>
          </a:ln>
        </p:spPr>
        <p:txBody>
          <a:bodyPr lIns="180000" tIns="108000" rIns="144000" anchor="ctr">
            <a:noAutofit/>
          </a:bodyPr>
          <a:lstStyle>
            <a:lvl1pPr marL="0" indent="0" algn="r" rtl="0" eaLnBrk="1" fontAlgn="base" hangingPunct="1">
              <a:lnSpc>
                <a:spcPct val="100000"/>
              </a:lnSpc>
              <a:spcBef>
                <a:spcPct val="0"/>
              </a:spcBef>
              <a:spcAft>
                <a:spcPct val="0"/>
              </a:spcAft>
              <a:buClrTx/>
              <a:buFontTx/>
              <a:buNone/>
              <a:defRPr lang="ru-RU" altLang="en-US" sz="2000" b="1" dirty="0">
                <a:solidFill>
                  <a:srgbClr val="0098C7"/>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
        <p:nvSpPr>
          <p:cNvPr id="7" name="XylemeSlideType" hidden="1"/>
          <p:cNvSpPr txBox="1"/>
          <p:nvPr userDrawn="1"/>
        </p:nvSpPr>
        <p:spPr>
          <a:xfrm>
            <a:off x="4356984" y="0"/>
            <a:ext cx="4787016"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Slide with footer and image</a:t>
            </a:r>
            <a:endParaRPr lang="en-US" sz="1400" dirty="0"/>
          </a:p>
        </p:txBody>
      </p:sp>
      <p:sp>
        <p:nvSpPr>
          <p:cNvPr id="14" name="Text Placeholder 13"/>
          <p:cNvSpPr>
            <a:spLocks noGrp="1"/>
          </p:cNvSpPr>
          <p:nvPr>
            <p:ph type="body" sz="quarter" idx="10"/>
          </p:nvPr>
        </p:nvSpPr>
        <p:spPr>
          <a:xfrm>
            <a:off x="0" y="5987836"/>
            <a:ext cx="9130353" cy="568754"/>
          </a:xfrm>
          <a:solidFill>
            <a:schemeClr val="bg1">
              <a:alpha val="70000"/>
            </a:schemeClr>
          </a:solidFill>
          <a:ln w="9525">
            <a:noFill/>
            <a:miter lim="800000"/>
            <a:headEnd/>
            <a:tailEnd/>
          </a:ln>
        </p:spPr>
        <p:txBody>
          <a:bodyPr vert="horz" wrap="square" lIns="182880" tIns="182880" rIns="182880" bIns="182880" numCol="1" anchor="ctr" anchorCtr="0" compatLnSpc="1">
            <a:prstTxWarp prst="textNoShape">
              <a:avLst/>
            </a:prstTxWarp>
            <a:noAutofit/>
          </a:bodyPr>
          <a:lstStyle>
            <a:lvl1pPr algn="r" rtl="0" eaLnBrk="1" fontAlgn="base" hangingPunct="1">
              <a:lnSpc>
                <a:spcPct val="100000"/>
              </a:lnSpc>
              <a:spcBef>
                <a:spcPct val="0"/>
              </a:spcBef>
              <a:spcAft>
                <a:spcPct val="0"/>
              </a:spcAft>
              <a:buNone/>
              <a:defRPr lang="en-GB" altLang="en-US" sz="1100" b="1" dirty="0" smtClean="0">
                <a:solidFill>
                  <a:srgbClr val="003366"/>
                </a:solidFill>
                <a:effectLst/>
                <a:latin typeface="+mj-lt"/>
                <a:ea typeface="+mj-ea"/>
                <a:cs typeface="Arial"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297935" y="3198813"/>
            <a:ext cx="3544369" cy="2611022"/>
          </a:xfrm>
        </p:spPr>
        <p:txBody>
          <a:bodyPr/>
          <a:lstStyle/>
          <a:p>
            <a:r>
              <a:rPr lang="en-US" smtClean="0"/>
              <a:t>Click icon to add picture</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estion and Answ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1025525" indent="-342900">
              <a:buFont typeface="+mj-lt"/>
              <a:buAutoNum type="alphaLcPeriod"/>
              <a:defRPr sz="1600">
                <a:latin typeface="+mj-lt"/>
                <a:cs typeface="Arial" pitchFamily="34" charset="0"/>
              </a:defRPr>
            </a:lvl4pPr>
            <a:lvl5pPr marL="1257300" indent="-342900">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5382906" y="0"/>
            <a:ext cx="3761094"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=Question and Answer</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estion and Answer with bottom image place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949" y="1408113"/>
            <a:ext cx="8514102" cy="4160520"/>
          </a:xfrm>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1025525" indent="-342900">
              <a:buFont typeface="+mj-lt"/>
              <a:buAutoNum type="alphaLcPeriod"/>
              <a:defRPr sz="1600">
                <a:latin typeface="+mj-lt"/>
                <a:cs typeface="Arial" pitchFamily="34" charset="0"/>
              </a:defRPr>
            </a:lvl4pPr>
            <a:lvl5pPr marL="1257300" indent="-342900">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2515134" y="0"/>
            <a:ext cx="6628866"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=Question and Answer with bottom image placeholder</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6" name="Picture Placeholder 8"/>
          <p:cNvSpPr>
            <a:spLocks noGrp="1"/>
          </p:cNvSpPr>
          <p:nvPr>
            <p:ph type="pic" sz="quarter" idx="10"/>
          </p:nvPr>
        </p:nvSpPr>
        <p:spPr>
          <a:xfrm>
            <a:off x="310896" y="5567465"/>
            <a:ext cx="8513064" cy="704747"/>
          </a:xfrm>
        </p:spPr>
        <p:txBody>
          <a:bodyPr/>
          <a:lstStyle/>
          <a:p>
            <a:r>
              <a:rPr lang="en-US" smtClean="0"/>
              <a:t>Click icon to add picture</a:t>
            </a:r>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with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4" name="Table Placeholder 4"/>
          <p:cNvSpPr>
            <a:spLocks noGrp="1"/>
          </p:cNvSpPr>
          <p:nvPr>
            <p:ph type="tbl" sz="quarter" idx="11"/>
          </p:nvPr>
        </p:nvSpPr>
        <p:spPr>
          <a:xfrm>
            <a:off x="310896" y="1408176"/>
            <a:ext cx="8513064" cy="4852988"/>
          </a:xfrm>
        </p:spPr>
        <p:txBody>
          <a:bodyPr>
            <a:normAutofit/>
          </a:bodyPr>
          <a:lstStyle>
            <a:lvl1pPr>
              <a:defRPr sz="1000"/>
            </a:lvl1pPr>
          </a:lstStyle>
          <a:p>
            <a:r>
              <a:rPr lang="en-US" smtClean="0"/>
              <a:t>Click icon to add table</a:t>
            </a:r>
            <a:endParaRPr lang="en-GB" dirty="0"/>
          </a:p>
        </p:txBody>
      </p:sp>
      <p:sp>
        <p:nvSpPr>
          <p:cNvPr id="6" name="XylemeSlideType" hidden="1"/>
          <p:cNvSpPr txBox="1"/>
          <p:nvPr userDrawn="1"/>
        </p:nvSpPr>
        <p:spPr>
          <a:xfrm>
            <a:off x="5948958" y="0"/>
            <a:ext cx="3195042"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=Table with logo</a:t>
            </a:r>
            <a:endParaRPr lang="en-US" sz="1400" dirty="0"/>
          </a:p>
        </p:txBody>
      </p:sp>
      <p:sp>
        <p:nvSpPr>
          <p:cNvPr id="5" name="Picture Placeholder 6"/>
          <p:cNvSpPr>
            <a:spLocks noGrp="1"/>
          </p:cNvSpPr>
          <p:nvPr>
            <p:ph type="pic" sz="quarter" idx="13"/>
          </p:nvPr>
        </p:nvSpPr>
        <p:spPr>
          <a:xfrm>
            <a:off x="1" y="5618085"/>
            <a:ext cx="648122" cy="648122"/>
          </a:xfrm>
        </p:spPr>
        <p:txBody>
          <a:bodyPr/>
          <a:lstStyle>
            <a:lvl1pPr algn="ctr">
              <a:buNone/>
              <a:defRPr sz="900"/>
            </a:lvl1pPr>
          </a:lstStyle>
          <a:p>
            <a:r>
              <a:rPr lang="en-US" smtClean="0"/>
              <a:t>Click icon to add picture</a:t>
            </a:r>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with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6" name="XylemeSlideType" hidden="1"/>
          <p:cNvSpPr txBox="1"/>
          <p:nvPr userDrawn="1"/>
        </p:nvSpPr>
        <p:spPr>
          <a:xfrm>
            <a:off x="5838159" y="0"/>
            <a:ext cx="3305841"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=Image with logo</a:t>
            </a:r>
            <a:endParaRPr lang="en-US" sz="1400" dirty="0"/>
          </a:p>
        </p:txBody>
      </p:sp>
      <p:sp>
        <p:nvSpPr>
          <p:cNvPr id="7" name="Picture Placeholder 4"/>
          <p:cNvSpPr>
            <a:spLocks noGrp="1"/>
          </p:cNvSpPr>
          <p:nvPr>
            <p:ph type="pic" sz="quarter" idx="11"/>
          </p:nvPr>
        </p:nvSpPr>
        <p:spPr>
          <a:xfrm>
            <a:off x="310896" y="1411288"/>
            <a:ext cx="8513064" cy="4859337"/>
          </a:xfrm>
        </p:spPr>
        <p:txBody>
          <a:bodyPr/>
          <a:lstStyle/>
          <a:p>
            <a:r>
              <a:rPr lang="en-US" smtClean="0"/>
              <a:t>Click icon to add picture</a:t>
            </a:r>
            <a:endParaRPr lang="en-GB" dirty="0"/>
          </a:p>
        </p:txBody>
      </p:sp>
      <p:sp>
        <p:nvSpPr>
          <p:cNvPr id="5" name="Picture Placeholder 6"/>
          <p:cNvSpPr>
            <a:spLocks noGrp="1"/>
          </p:cNvSpPr>
          <p:nvPr>
            <p:ph type="pic" sz="quarter" idx="13"/>
          </p:nvPr>
        </p:nvSpPr>
        <p:spPr>
          <a:xfrm>
            <a:off x="1" y="5618085"/>
            <a:ext cx="648122" cy="648122"/>
          </a:xfrm>
        </p:spPr>
        <p:txBody>
          <a:bodyPr/>
          <a:lstStyle>
            <a:lvl1pPr algn="ctr">
              <a:buNone/>
              <a:defRPr sz="900"/>
            </a:lvl1pPr>
          </a:lstStyle>
          <a:p>
            <a:r>
              <a:rPr lang="en-US" smtClean="0"/>
              <a:t>Click icon to add picture</a:t>
            </a:r>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4" name="Picture 3" descr="D:\Ankit Data\NL Academy - Xyleme\12-November\MSIS\banner.png"/>
          <p:cNvPicPr/>
          <p:nvPr userDrawn="1"/>
        </p:nvPicPr>
        <p:blipFill>
          <a:blip r:embed="rId3" cstate="print"/>
          <a:srcRect t="36342" r="258"/>
          <a:stretch>
            <a:fillRect/>
          </a:stretch>
        </p:blipFill>
        <p:spPr bwMode="auto">
          <a:xfrm>
            <a:off x="1" y="0"/>
            <a:ext cx="9143999" cy="3427867"/>
          </a:xfrm>
          <a:prstGeom prst="rect">
            <a:avLst/>
          </a:prstGeom>
          <a:noFill/>
          <a:ln w="9525">
            <a:noFill/>
            <a:miter lim="800000"/>
            <a:headEnd/>
            <a:tailEnd/>
          </a:ln>
        </p:spPr>
      </p:pic>
      <p:sp>
        <p:nvSpPr>
          <p:cNvPr id="5" name="Rectangle 7"/>
          <p:cNvSpPr/>
          <p:nvPr userDrawn="1">
            <p:custDataLst>
              <p:tags r:id="rId1"/>
            </p:custDataLst>
          </p:nvPr>
        </p:nvSpPr>
        <p:spPr bwMode="auto">
          <a:xfrm rot="10800000">
            <a:off x="-445" y="1446639"/>
            <a:ext cx="9144445" cy="541136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584"/>
              <a:gd name="connsiteY0" fmla="*/ 3509427 h 6464804"/>
              <a:gd name="connsiteX1" fmla="*/ 10562071 w 10562584"/>
              <a:gd name="connsiteY1" fmla="*/ 0 h 6464804"/>
              <a:gd name="connsiteX2" fmla="*/ 10561157 w 10562584"/>
              <a:gd name="connsiteY2" fmla="*/ 4982974 h 6464804"/>
              <a:gd name="connsiteX3" fmla="*/ 9288594 w 10562584"/>
              <a:gd name="connsiteY3" fmla="*/ 5659739 h 6464804"/>
              <a:gd name="connsiteX4" fmla="*/ 2317558 w 10562584"/>
              <a:gd name="connsiteY4" fmla="*/ 5666148 h 6464804"/>
              <a:gd name="connsiteX5" fmla="*/ 1180889 w 10562584"/>
              <a:gd name="connsiteY5" fmla="*/ 6464804 h 6464804"/>
              <a:gd name="connsiteX6" fmla="*/ 0 w 10562584"/>
              <a:gd name="connsiteY6" fmla="*/ 5680701 h 6464804"/>
              <a:gd name="connsiteX7" fmla="*/ 1331 w 10562584"/>
              <a:gd name="connsiteY7" fmla="*/ 3509427 h 6464804"/>
              <a:gd name="connsiteX0" fmla="*/ 0 w 10562586"/>
              <a:gd name="connsiteY0" fmla="*/ 0 h 6464804"/>
              <a:gd name="connsiteX1" fmla="*/ 10562073 w 10562586"/>
              <a:gd name="connsiteY1" fmla="*/ 0 h 6464804"/>
              <a:gd name="connsiteX2" fmla="*/ 10561159 w 10562586"/>
              <a:gd name="connsiteY2" fmla="*/ 4982974 h 6464804"/>
              <a:gd name="connsiteX3" fmla="*/ 9288596 w 10562586"/>
              <a:gd name="connsiteY3" fmla="*/ 5659739 h 6464804"/>
              <a:gd name="connsiteX4" fmla="*/ 2317560 w 10562586"/>
              <a:gd name="connsiteY4" fmla="*/ 5666148 h 6464804"/>
              <a:gd name="connsiteX5" fmla="*/ 1180891 w 10562586"/>
              <a:gd name="connsiteY5" fmla="*/ 6464804 h 6464804"/>
              <a:gd name="connsiteX6" fmla="*/ 2 w 10562586"/>
              <a:gd name="connsiteY6" fmla="*/ 5680701 h 6464804"/>
              <a:gd name="connsiteX7" fmla="*/ 0 w 10562586"/>
              <a:gd name="connsiteY7" fmla="*/ 0 h 646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6464804">
                <a:moveTo>
                  <a:pt x="0" y="0"/>
                </a:moveTo>
                <a:lnTo>
                  <a:pt x="10562073" y="0"/>
                </a:lnTo>
                <a:cubicBezTo>
                  <a:pt x="10562586" y="67600"/>
                  <a:pt x="10562413" y="4939559"/>
                  <a:pt x="10561159" y="4982974"/>
                </a:cubicBezTo>
                <a:cubicBezTo>
                  <a:pt x="10083763" y="5654983"/>
                  <a:pt x="9705182" y="5665059"/>
                  <a:pt x="9288596" y="5659739"/>
                </a:cubicBezTo>
                <a:lnTo>
                  <a:pt x="2317560" y="5666148"/>
                </a:lnTo>
                <a:cubicBezTo>
                  <a:pt x="1740346" y="5699290"/>
                  <a:pt x="1372500" y="6001982"/>
                  <a:pt x="1180891" y="6464804"/>
                </a:cubicBezTo>
                <a:cubicBezTo>
                  <a:pt x="882537" y="5761027"/>
                  <a:pt x="278642" y="5679823"/>
                  <a:pt x="2" y="5680701"/>
                </a:cubicBezTo>
                <a:cubicBezTo>
                  <a:pt x="2069" y="5645188"/>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6" name="Bedrijfsnaam"/>
          <p:cNvSpPr txBox="1">
            <a:spLocks noChangeArrowheads="1"/>
          </p:cNvSpPr>
          <p:nvPr userDrawn="1"/>
        </p:nvSpPr>
        <p:spPr bwMode="auto">
          <a:xfrm>
            <a:off x="4916488" y="6608763"/>
            <a:ext cx="4227512" cy="225425"/>
          </a:xfrm>
          <a:prstGeom prst="rect">
            <a:avLst/>
          </a:prstGeom>
          <a:noFill/>
          <a:ln w="19050">
            <a:noFill/>
            <a:miter lim="800000"/>
            <a:headEnd/>
            <a:tailEnd/>
          </a:ln>
          <a:effectLst/>
        </p:spPr>
        <p:txBody>
          <a:bodyPr lIns="180000" rIns="180000" anchor="ctr">
            <a:spAutoFit/>
          </a:bodyPr>
          <a:lstStyle/>
          <a:p>
            <a:pPr algn="r" eaLnBrk="0" hangingPunct="0">
              <a:lnSpc>
                <a:spcPct val="85000"/>
              </a:lnSpc>
              <a:defRPr/>
            </a:pPr>
            <a:r>
              <a:rPr lang="" altLang="nl-NL" sz="1000" b="1" noProof="1">
                <a:solidFill>
                  <a:srgbClr val="003366"/>
                </a:solidFill>
                <a:latin typeface="+mj-lt"/>
                <a:cs typeface="Arial" pitchFamily="34" charset="0"/>
              </a:rPr>
              <a:t>Capgemini Academy</a:t>
            </a:r>
          </a:p>
        </p:txBody>
      </p:sp>
      <p:sp>
        <p:nvSpPr>
          <p:cNvPr id="3" name="Slide Number Placeholder 2"/>
          <p:cNvSpPr>
            <a:spLocks noGrp="1"/>
          </p:cNvSpPr>
          <p:nvPr>
            <p:ph type="sldNum" sz="quarter" idx="10"/>
          </p:nvPr>
        </p:nvSpPr>
        <p:spPr/>
        <p:txBody>
          <a:bodyPr/>
          <a:lstStyle/>
          <a:p>
            <a:fld id="{106362CE-9CB1-451B-AFF5-7DC02F417664}" type="slidenum">
              <a:rPr lang="en-GB" smtClean="0"/>
              <a:pPr/>
              <a:t>‹#›</a:t>
            </a:fld>
            <a:endParaRPr lang="en-GB" dirty="0"/>
          </a:p>
        </p:txBody>
      </p:sp>
      <p:sp>
        <p:nvSpPr>
          <p:cNvPr id="20" name="Title 1"/>
          <p:cNvSpPr>
            <a:spLocks noGrp="1"/>
          </p:cNvSpPr>
          <p:nvPr>
            <p:ph type="title" hasCustomPrompt="1"/>
          </p:nvPr>
        </p:nvSpPr>
        <p:spPr>
          <a:xfrm>
            <a:off x="0" y="0"/>
            <a:ext cx="7271657" cy="914400"/>
          </a:xfrm>
        </p:spPr>
        <p:txBody>
          <a:bodyPr/>
          <a:lstStyle>
            <a:lvl1pPr>
              <a:defRPr sz="100"/>
            </a:lvl1pPr>
          </a:lstStyle>
          <a:p>
            <a:r>
              <a:rPr lang="en-US" dirty="0" smtClean="0"/>
              <a:t>      </a:t>
            </a:r>
            <a:endParaRPr lang="en-GB" dirty="0"/>
          </a:p>
        </p:txBody>
      </p:sp>
      <p:sp>
        <p:nvSpPr>
          <p:cNvPr id="14" name="XylemeSlideType" hidden="1"/>
          <p:cNvSpPr txBox="1"/>
          <p:nvPr userDrawn="1"/>
        </p:nvSpPr>
        <p:spPr>
          <a:xfrm>
            <a:off x="6373562" y="0"/>
            <a:ext cx="2770438" cy="307777"/>
          </a:xfrm>
          <a:prstGeom prst="rect">
            <a:avLst/>
          </a:prstGeom>
          <a:noFill/>
        </p:spPr>
        <p:txBody>
          <a:bodyPr wrap="none" rtlCol="0">
            <a:spAutoFit/>
          </a:bodyPr>
          <a:lstStyle/>
          <a:p>
            <a:pPr>
              <a:tabLst/>
            </a:pPr>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=Final</a:t>
            </a:r>
            <a:r>
              <a:rPr lang="en-US" sz="1400" b="0" i="0" kern="1200" baseline="0" dirty="0" smtClean="0">
                <a:solidFill>
                  <a:schemeClr val="tx1"/>
                </a:solidFill>
                <a:latin typeface="Verdana" pitchFamily="34" charset="0"/>
                <a:ea typeface="+mn-ea"/>
                <a:cs typeface="Arial" charset="0"/>
              </a:rPr>
              <a:t> Slide</a:t>
            </a:r>
            <a:endParaRPr lang="en-US" sz="1400" dirty="0"/>
          </a:p>
        </p:txBody>
      </p:sp>
      <p:sp>
        <p:nvSpPr>
          <p:cNvPr id="7" name="Rectangle 2"/>
          <p:cNvSpPr>
            <a:spLocks noChangeArrowheads="1"/>
          </p:cNvSpPr>
          <p:nvPr userDrawn="1"/>
        </p:nvSpPr>
        <p:spPr bwMode="auto">
          <a:xfrm>
            <a:off x="5004057" y="3120955"/>
            <a:ext cx="380209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98C7"/>
                </a:solidFill>
                <a:effectLst/>
                <a:latin typeface="+mj-lt"/>
                <a:ea typeface="Calibri" pitchFamily="34" charset="0"/>
                <a:cs typeface="Times New Roman" pitchFamily="18" charset="0"/>
              </a:rPr>
              <a:t>Are you looking for more information regarding our training courses or education related services? Check</a:t>
            </a:r>
            <a:endParaRPr kumimoji="0" lang="en-US" sz="1200" b="1" i="0" u="none" strike="noStrike" cap="none" normalizeH="0" baseline="0" dirty="0" smtClean="0">
              <a:ln>
                <a:noFill/>
              </a:ln>
              <a:solidFill>
                <a:srgbClr val="0098C7"/>
              </a:solidFill>
              <a:effectLst/>
              <a:latin typeface="+mj-lt"/>
              <a:cs typeface="Arial" pitchFamily="34" charset="0"/>
            </a:endParaRPr>
          </a:p>
        </p:txBody>
      </p:sp>
      <p:pic>
        <p:nvPicPr>
          <p:cNvPr id="8" name="Picture 18"/>
          <p:cNvPicPr>
            <a:picLocks noChangeAspect="1" noChangeArrowheads="1"/>
          </p:cNvPicPr>
          <p:nvPr userDrawn="1"/>
        </p:nvPicPr>
        <p:blipFill>
          <a:blip r:embed="rId4" cstate="print"/>
          <a:srcRect/>
          <a:stretch>
            <a:fillRect/>
          </a:stretch>
        </p:blipFill>
        <p:spPr bwMode="auto">
          <a:xfrm>
            <a:off x="6038329" y="3633753"/>
            <a:ext cx="1733550" cy="781050"/>
          </a:xfrm>
          <a:prstGeom prst="rect">
            <a:avLst/>
          </a:prstGeom>
          <a:noFill/>
        </p:spPr>
      </p:pic>
      <p:sp>
        <p:nvSpPr>
          <p:cNvPr id="10" name="Rectangle 2"/>
          <p:cNvSpPr>
            <a:spLocks noChangeArrowheads="1"/>
          </p:cNvSpPr>
          <p:nvPr userDrawn="1"/>
        </p:nvSpPr>
        <p:spPr bwMode="auto">
          <a:xfrm>
            <a:off x="4999660" y="4773175"/>
            <a:ext cx="381088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98C7"/>
                </a:solidFill>
                <a:effectLst/>
                <a:latin typeface="+mj-lt"/>
                <a:ea typeface="Calibri" pitchFamily="34" charset="0"/>
                <a:cs typeface="Times New Roman" pitchFamily="18" charset="0"/>
              </a:rPr>
              <a:t>If you are looking for a new view on professionalism, learning and developing in IT? Check</a:t>
            </a:r>
            <a:endParaRPr kumimoji="0" lang="en-US" sz="1200" b="1" i="0" u="none" strike="noStrike" cap="none" normalizeH="0" baseline="0" dirty="0" smtClean="0">
              <a:ln>
                <a:noFill/>
              </a:ln>
              <a:solidFill>
                <a:srgbClr val="0098C7"/>
              </a:solidFill>
              <a:effectLst/>
              <a:latin typeface="+mj-lt"/>
              <a:cs typeface="Arial" pitchFamily="34" charset="0"/>
            </a:endParaRPr>
          </a:p>
        </p:txBody>
      </p:sp>
      <p:sp>
        <p:nvSpPr>
          <p:cNvPr id="12" name="TextBox 11"/>
          <p:cNvSpPr txBox="1"/>
          <p:nvPr userDrawn="1"/>
        </p:nvSpPr>
        <p:spPr>
          <a:xfrm>
            <a:off x="6092638" y="4465935"/>
            <a:ext cx="1624932" cy="276999"/>
          </a:xfrm>
          <a:prstGeom prst="rect">
            <a:avLst/>
          </a:prstGeom>
          <a:noFill/>
        </p:spPr>
        <p:txBody>
          <a:bodyPr wrap="none" rtlCol="0">
            <a:spAutoFit/>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1200" b="0" kern="1200" dirty="0" smtClean="0">
                <a:solidFill>
                  <a:schemeClr val="tx1"/>
                </a:solidFill>
                <a:latin typeface="+mj-lt"/>
                <a:ea typeface="+mn-ea"/>
                <a:cs typeface="Arial" charset="0"/>
                <a:hlinkClick r:id="rId5"/>
              </a:rPr>
              <a:t>academy.capgemini.nl</a:t>
            </a:r>
            <a:endParaRPr lang="en-US" sz="1200" b="0" kern="1200" dirty="0" smtClean="0">
              <a:solidFill>
                <a:schemeClr val="tx1"/>
              </a:solidFill>
              <a:latin typeface="+mj-lt"/>
              <a:ea typeface="+mn-ea"/>
              <a:cs typeface="Arial" charset="0"/>
            </a:endParaRPr>
          </a:p>
        </p:txBody>
      </p:sp>
      <p:sp>
        <p:nvSpPr>
          <p:cNvPr id="23" name="TextBox 22"/>
          <p:cNvSpPr txBox="1"/>
          <p:nvPr userDrawn="1"/>
        </p:nvSpPr>
        <p:spPr>
          <a:xfrm>
            <a:off x="0" y="6598131"/>
            <a:ext cx="2199641" cy="246221"/>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 altLang="en-US" sz="1000" kern="1200" noProof="1" smtClean="0">
                <a:solidFill>
                  <a:srgbClr val="003366"/>
                </a:solidFill>
                <a:latin typeface="+mj-lt"/>
                <a:ea typeface="+mn-ea"/>
                <a:cs typeface="Arial" pitchFamily="34" charset="0"/>
              </a:rPr>
              <a:t>© 2016 Capgemini - All rights reserved</a:t>
            </a:r>
          </a:p>
        </p:txBody>
      </p:sp>
      <p:sp>
        <p:nvSpPr>
          <p:cNvPr id="2" name="TextBox 1"/>
          <p:cNvSpPr txBox="1"/>
          <p:nvPr userDrawn="1"/>
        </p:nvSpPr>
        <p:spPr>
          <a:xfrm>
            <a:off x="363298" y="3120955"/>
            <a:ext cx="4227370" cy="3046988"/>
          </a:xfrm>
          <a:prstGeom prst="rect">
            <a:avLst/>
          </a:prstGeom>
          <a:noFill/>
        </p:spPr>
        <p:txBody>
          <a:bodyPr wrap="square" rtlCol="0">
            <a:spAutoFit/>
          </a:bodyPr>
          <a:lstStyle/>
          <a:p>
            <a:pPr marL="0" indent="0" algn="just"/>
            <a:r>
              <a:rPr lang="en-US" sz="1200" b="1" kern="1200" dirty="0" smtClean="0">
                <a:solidFill>
                  <a:srgbClr val="003366"/>
                </a:solidFill>
                <a:latin typeface="+mj-lt"/>
                <a:ea typeface="+mn-ea"/>
                <a:cs typeface="Arial" pitchFamily="34" charset="0"/>
              </a:rPr>
              <a:t>Anyone who chooses a career in IT knows that regular training is essential to keep up to speed with developments. IT ages quickly, far quicker than IT  professionals themselves.</a:t>
            </a:r>
          </a:p>
          <a:p>
            <a:pPr marL="0" indent="0" algn="just"/>
            <a:endParaRPr lang="en-US" sz="1200" b="1" kern="1200" dirty="0" smtClean="0">
              <a:solidFill>
                <a:srgbClr val="003366"/>
              </a:solidFill>
              <a:latin typeface="+mj-lt"/>
              <a:ea typeface="+mn-ea"/>
              <a:cs typeface="Arial" pitchFamily="34" charset="0"/>
            </a:endParaRPr>
          </a:p>
          <a:p>
            <a:pPr marL="0" indent="0" algn="just"/>
            <a:r>
              <a:rPr lang="en-US" sz="1200" b="1" kern="1200" dirty="0" smtClean="0">
                <a:solidFill>
                  <a:srgbClr val="003366"/>
                </a:solidFill>
                <a:latin typeface="+mj-lt"/>
                <a:ea typeface="+mn-ea"/>
                <a:cs typeface="Arial" pitchFamily="34" charset="0"/>
              </a:rPr>
              <a:t>There’s more to life than just training, however. High work pressure, tight deadlines and a busy private life all demand attention. As a result, IT professionals are often held hostage; they hardly have any time left to spend on career planning and necessary refresher courses. That’s why it is essential that IT-knowledge and skills are transferred as quickly and effectively as possible. Each minute devoted to training should be spent wisely and efficiently. Once the training is done, the IT professional should be able to really apply his new skills and knowledge to his own professional practice. It is no wonder, then, that most IT professionals choose </a:t>
            </a:r>
            <a:r>
              <a:rPr lang="en-US" sz="1200" b="1" kern="1200" dirty="0" err="1" smtClean="0">
                <a:solidFill>
                  <a:srgbClr val="003366"/>
                </a:solidFill>
                <a:latin typeface="+mj-lt"/>
                <a:ea typeface="+mn-ea"/>
                <a:cs typeface="Arial" pitchFamily="34" charset="0"/>
              </a:rPr>
              <a:t>Capgemini</a:t>
            </a:r>
            <a:r>
              <a:rPr lang="en-US" sz="1200" b="1" kern="1200" dirty="0" smtClean="0">
                <a:solidFill>
                  <a:srgbClr val="003366"/>
                </a:solidFill>
                <a:latin typeface="+mj-lt"/>
                <a:ea typeface="+mn-ea"/>
                <a:cs typeface="Arial" pitchFamily="34" charset="0"/>
              </a:rPr>
              <a:t> Academy.</a:t>
            </a:r>
          </a:p>
          <a:p>
            <a:endParaRPr lang="en-GB" sz="1200" dirty="0">
              <a:latin typeface="+mj-lt"/>
            </a:endParaRPr>
          </a:p>
        </p:txBody>
      </p:sp>
      <p:pic>
        <p:nvPicPr>
          <p:cNvPr id="17" name="Picture 16"/>
          <p:cNvPicPr/>
          <p:nvPr userDrawn="1"/>
        </p:nvPicPr>
        <p:blipFill rotWithShape="1">
          <a:blip r:embed="rId6">
            <a:extLst>
              <a:ext uri="{28A0092B-C50C-407E-A947-70E740481C1C}">
                <a14:useLocalDpi xmlns:a14="http://schemas.microsoft.com/office/drawing/2010/main" val="0"/>
              </a:ext>
            </a:extLst>
          </a:blip>
          <a:srcRect l="6282" t="6590" r="5689" b="11611"/>
          <a:stretch/>
        </p:blipFill>
        <p:spPr bwMode="auto">
          <a:xfrm>
            <a:off x="6312171" y="5274992"/>
            <a:ext cx="1185866" cy="714138"/>
          </a:xfrm>
          <a:prstGeom prst="rect">
            <a:avLst/>
          </a:prstGeom>
          <a:noFill/>
          <a:ln w="9525">
            <a:noFill/>
            <a:miter lim="800000"/>
            <a:headEnd/>
            <a:tailEnd/>
          </a:ln>
        </p:spPr>
      </p:pic>
      <p:sp>
        <p:nvSpPr>
          <p:cNvPr id="18" name="TextBox 17"/>
          <p:cNvSpPr txBox="1"/>
          <p:nvPr userDrawn="1"/>
        </p:nvSpPr>
        <p:spPr>
          <a:xfrm>
            <a:off x="5957986" y="6007914"/>
            <a:ext cx="1894237" cy="276999"/>
          </a:xfrm>
          <a:prstGeom prst="rect">
            <a:avLst/>
          </a:prstGeom>
          <a:noFill/>
        </p:spPr>
        <p:txBody>
          <a:bodyPr wrap="none" rtlCol="0">
            <a:spAutoFit/>
          </a:bodyPr>
          <a:lstStyle/>
          <a:p>
            <a:pPr marL="0" marR="0" lvl="1" indent="0" algn="l" defTabSz="914400" rtl="0" eaLnBrk="1" fontAlgn="base" latinLnBrk="0" hangingPunct="1">
              <a:lnSpc>
                <a:spcPct val="100000"/>
              </a:lnSpc>
              <a:spcBef>
                <a:spcPct val="0"/>
              </a:spcBef>
              <a:spcAft>
                <a:spcPct val="0"/>
              </a:spcAft>
              <a:buClrTx/>
              <a:buSzTx/>
              <a:buFontTx/>
              <a:buNone/>
              <a:tabLst/>
              <a:defRPr/>
            </a:pPr>
            <a:r>
              <a:rPr lang="en-US" sz="1200" u="sng" kern="1200" dirty="0" smtClean="0">
                <a:solidFill>
                  <a:schemeClr val="tx1"/>
                </a:solidFill>
                <a:latin typeface="+mj-lt"/>
                <a:ea typeface="+mn-ea"/>
                <a:cs typeface="Arial" charset="0"/>
                <a:hlinkClick r:id="rId7"/>
              </a:rPr>
              <a:t>academy.capgemini.nl/blog</a:t>
            </a:r>
            <a:endParaRPr lang="en-US" sz="1200" b="0" kern="1200" dirty="0" smtClean="0">
              <a:solidFill>
                <a:schemeClr val="tx1"/>
              </a:solidFill>
              <a:latin typeface="+mj-lt"/>
              <a:ea typeface="+mn-ea"/>
              <a:cs typeface="Arial"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Nadpis a obsah">
    <p:bg>
      <p:bgRef idx="1001">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642918"/>
            <a:ext cx="8229600" cy="1143000"/>
          </a:xfrm>
        </p:spPr>
        <p:txBody>
          <a:bodyPr/>
          <a:lstStyle/>
          <a:p>
            <a:r>
              <a:rPr kumimoji="0" lang="cs-CZ" smtClean="0"/>
              <a:t>Klepnutím lze upravit styl předlohy nadpisů.</a:t>
            </a:r>
            <a:endParaRPr kumimoji="0" lang="en-US"/>
          </a:p>
        </p:txBody>
      </p:sp>
      <p:sp>
        <p:nvSpPr>
          <p:cNvPr id="3" name="Zástupný symbol pro obsah 2"/>
          <p:cNvSpPr>
            <a:spLocks noGrp="1"/>
          </p:cNvSpPr>
          <p:nvPr>
            <p:ph idx="1"/>
          </p:nvPr>
        </p:nvSpPr>
        <p:spPr>
          <a:xfrm>
            <a:off x="457200" y="2000240"/>
            <a:ext cx="8229600" cy="4324360"/>
          </a:xfrm>
        </p:spPr>
        <p:txBody>
          <a:body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a:xfrm>
            <a:off x="457200" y="6356350"/>
            <a:ext cx="2133600" cy="365125"/>
          </a:xfrm>
          <a:prstGeom prst="rect">
            <a:avLst/>
          </a:prstGeom>
        </p:spPr>
        <p:txBody>
          <a:bodyPr/>
          <a:lstStyle/>
          <a:p>
            <a:fld id="{7364A830-900A-41C2-A371-F1079498733D}" type="datetime1">
              <a:rPr lang="en-US" smtClean="0"/>
              <a:t>5/29/2017</a:t>
            </a:fld>
            <a:endParaRPr lang="en-US"/>
          </a:p>
        </p:txBody>
      </p:sp>
      <p:sp>
        <p:nvSpPr>
          <p:cNvPr id="5" name="Zástupný symbol pro zápatí 4"/>
          <p:cNvSpPr>
            <a:spLocks noGrp="1"/>
          </p:cNvSpPr>
          <p:nvPr>
            <p:ph type="ftr" sz="quarter" idx="11"/>
          </p:nvPr>
        </p:nvSpPr>
        <p:spPr>
          <a:xfrm>
            <a:off x="2667000" y="6356350"/>
            <a:ext cx="3352800" cy="365125"/>
          </a:xfrm>
          <a:prstGeom prst="rect">
            <a:avLst/>
          </a:prstGeom>
        </p:spPr>
        <p:txBody>
          <a:bodyPr/>
          <a:lstStyle/>
          <a:p>
            <a:endParaRPr kumimoji="0" lang="en-US"/>
          </a:p>
        </p:txBody>
      </p:sp>
      <p:sp>
        <p:nvSpPr>
          <p:cNvPr id="6" name="Zástupný symbol pro číslo snímku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14973132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5745184" y="0"/>
            <a:ext cx="3398816"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footer and custom not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3127481" y="0"/>
            <a:ext cx="6016519"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with footer and custom note</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10" name="Content Placeholder 9"/>
          <p:cNvSpPr>
            <a:spLocks noGrp="1"/>
          </p:cNvSpPr>
          <p:nvPr>
            <p:ph sz="quarter" idx="10"/>
          </p:nvPr>
        </p:nvSpPr>
        <p:spPr>
          <a:xfrm>
            <a:off x="319088" y="6284913"/>
            <a:ext cx="4179887" cy="255587"/>
          </a:xfrm>
        </p:spPr>
        <p:txBody>
          <a:bodyPr/>
          <a:lstStyle>
            <a:lvl1pPr>
              <a:defRPr sz="1100"/>
            </a:lvl1pPr>
            <a:lvl2pPr>
              <a:defRPr sz="1050"/>
            </a:lvl2pPr>
            <a:lvl3pPr>
              <a:defRPr sz="1000"/>
            </a:lvl3pPr>
            <a:lvl4pPr>
              <a:defRPr sz="900"/>
            </a:lvl4pPr>
            <a:lvl5pP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Content Placeholder 12"/>
          <p:cNvSpPr>
            <a:spLocks noGrp="1"/>
          </p:cNvSpPr>
          <p:nvPr>
            <p:ph sz="quarter" idx="11"/>
          </p:nvPr>
        </p:nvSpPr>
        <p:spPr>
          <a:xfrm>
            <a:off x="4645025" y="6284913"/>
            <a:ext cx="4192588" cy="293687"/>
          </a:xfrm>
        </p:spPr>
        <p:txBody>
          <a:bodyPr/>
          <a:lstStyle>
            <a:lvl1pPr>
              <a:defRPr sz="1100"/>
            </a:lvl1pPr>
            <a:lvl2pPr>
              <a:defRPr sz="1050"/>
            </a:lvl2pPr>
            <a:lvl3pPr>
              <a:defRPr sz="1000"/>
            </a:lvl3pPr>
            <a:lvl4pPr>
              <a:defRPr sz="900"/>
            </a:lvl4pPr>
            <a:lvl5pP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pha bullet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lphaLcPeriod"/>
              <a:tabLst/>
              <a:defRPr sz="2400">
                <a:latin typeface="+mj-lt"/>
                <a:cs typeface="Arial" pitchFamily="34" charset="0"/>
              </a:defRPr>
            </a:lvl1pPr>
            <a:lvl2pPr marL="463550" indent="-231775">
              <a:buFont typeface="+mj-lt"/>
              <a:buAutoNum type="alphaLcPeriod"/>
              <a:defRPr sz="2000">
                <a:latin typeface="+mj-lt"/>
                <a:cs typeface="Arial" pitchFamily="34" charset="0"/>
              </a:defRPr>
            </a:lvl2pPr>
            <a:lvl3pPr marL="682625" indent="-219075">
              <a:buFont typeface="+mj-lt"/>
              <a:buAutoNum type="alphaLcPeriod"/>
              <a:defRPr sz="1800">
                <a:latin typeface="+mj-lt"/>
                <a:cs typeface="Arial" pitchFamily="34" charset="0"/>
              </a:defRPr>
            </a:lvl3pPr>
            <a:lvl4pPr marL="914400" indent="-231775">
              <a:buFont typeface="+mj-lt"/>
              <a:buAutoNum type="alphaLcPeriod"/>
              <a:defRPr sz="1600">
                <a:latin typeface="+mj-lt"/>
                <a:cs typeface="Arial" pitchFamily="34" charset="0"/>
              </a:defRPr>
            </a:lvl4pPr>
            <a:lvl5pPr marL="1146175" indent="-231775">
              <a:buFont typeface="+mj-lt"/>
              <a:buAutoNum type="alphaL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4517284" y="0"/>
            <a:ext cx="4626716"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Alpha bullets</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umerical bullet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mj-lt"/>
              <a:buAutoNum type="arabicPeriod"/>
              <a:tabLst/>
              <a:defRPr sz="2400">
                <a:latin typeface="+mj-lt"/>
                <a:cs typeface="Arial" pitchFamily="34" charset="0"/>
              </a:defRPr>
            </a:lvl1pPr>
            <a:lvl2pPr marL="463550" indent="-231775">
              <a:buFont typeface="+mj-lt"/>
              <a:buAutoNum type="arabicPeriod"/>
              <a:defRPr sz="2000">
                <a:latin typeface="+mj-lt"/>
                <a:cs typeface="Arial" pitchFamily="34" charset="0"/>
              </a:defRPr>
            </a:lvl2pPr>
            <a:lvl3pPr marL="682625" indent="-219075">
              <a:buFont typeface="+mj-lt"/>
              <a:buAutoNum type="arabicPeriod"/>
              <a:defRPr sz="1800">
                <a:latin typeface="+mj-lt"/>
                <a:cs typeface="Arial" pitchFamily="34" charset="0"/>
              </a:defRPr>
            </a:lvl3pPr>
            <a:lvl4pPr marL="914400" indent="-231775">
              <a:buFont typeface="+mj-lt"/>
              <a:buAutoNum type="arabicPeriod"/>
              <a:defRPr sz="1600">
                <a:latin typeface="+mj-lt"/>
                <a:cs typeface="Arial" pitchFamily="34" charset="0"/>
              </a:defRPr>
            </a:lvl4pPr>
            <a:lvl5pPr marL="1146175" indent="-231775">
              <a:buFont typeface="+mj-lt"/>
              <a:buAutoNum type="arabicPeriod"/>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4116533" y="0"/>
            <a:ext cx="5027467"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Numerical bullets</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logo left botto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231775" marR="0" indent="-231775" algn="l" defTabSz="914400" rtl="0" eaLnBrk="0" fontAlgn="base" latinLnBrk="0" hangingPunct="0">
              <a:lnSpc>
                <a:spcPct val="100000"/>
              </a:lnSpc>
              <a:spcBef>
                <a:spcPct val="20000"/>
              </a:spcBef>
              <a:spcAft>
                <a:spcPct val="0"/>
              </a:spcAft>
              <a:buClr>
                <a:srgbClr val="00A2C9"/>
              </a:buClr>
              <a:buSzPct val="100000"/>
              <a:buFont typeface="Arial" pitchFamily="34" charset="0"/>
              <a:buChar char="•"/>
              <a:tabLst/>
              <a:defRPr sz="2400">
                <a:latin typeface="+mj-lt"/>
                <a:cs typeface="Arial" pitchFamily="34" charset="0"/>
              </a:defRPr>
            </a:lvl1pPr>
            <a:lvl2pPr>
              <a:defRPr sz="2000">
                <a:latin typeface="+mj-lt"/>
                <a:cs typeface="Arial" pitchFamily="34" charset="0"/>
              </a:defRPr>
            </a:lvl2pPr>
            <a:lvl3pPr>
              <a:defRPr sz="1800">
                <a:latin typeface="+mj-lt"/>
                <a:cs typeface="Arial" pitchFamily="34" charset="0"/>
              </a:defRPr>
            </a:lvl3pPr>
            <a:lvl4pPr>
              <a:defRPr sz="1600">
                <a:latin typeface="+mj-lt"/>
                <a:cs typeface="Arial" pitchFamily="34" charset="0"/>
              </a:defRPr>
            </a:lvl4pPr>
            <a:lvl5pPr>
              <a:defRPr sz="1600">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XylemeSlideType" hidden="1"/>
          <p:cNvSpPr txBox="1"/>
          <p:nvPr userDrawn="1"/>
        </p:nvSpPr>
        <p:spPr>
          <a:xfrm>
            <a:off x="3735019" y="0"/>
            <a:ext cx="5408981" cy="307777"/>
          </a:xfrm>
          <a:prstGeom prst="rect">
            <a:avLst/>
          </a:prstGeom>
          <a:noFill/>
        </p:spPr>
        <p:txBody>
          <a:bodyPr wrap="none" rtlCol="0">
            <a:spAutoFit/>
          </a:bodyPr>
          <a:lstStyle/>
          <a:p>
            <a:r>
              <a:rPr lang="en-US" sz="1400" b="0" i="0" kern="1200" dirty="0" err="1" smtClean="0">
                <a:solidFill>
                  <a:schemeClr val="tx1"/>
                </a:solidFill>
                <a:latin typeface="Verdana" pitchFamily="34" charset="0"/>
                <a:ea typeface="+mn-ea"/>
                <a:cs typeface="Arial" charset="0"/>
              </a:rPr>
              <a:t>XylemeSlideType</a:t>
            </a:r>
            <a:r>
              <a:rPr lang="en-US" sz="1400" b="0" i="0" kern="1200" dirty="0" smtClean="0">
                <a:solidFill>
                  <a:schemeClr val="tx1"/>
                </a:solidFill>
                <a:latin typeface="Verdana" pitchFamily="34" charset="0"/>
                <a:ea typeface="+mn-ea"/>
                <a:cs typeface="Arial" charset="0"/>
              </a:rPr>
              <a:t>=Title and Content with logo</a:t>
            </a:r>
            <a:r>
              <a:rPr lang="en-US" sz="1400" b="0" i="0" kern="1200" baseline="0" dirty="0" smtClean="0">
                <a:solidFill>
                  <a:schemeClr val="tx1"/>
                </a:solidFill>
                <a:latin typeface="Verdana" pitchFamily="34" charset="0"/>
                <a:ea typeface="+mn-ea"/>
                <a:cs typeface="Arial" charset="0"/>
              </a:rPr>
              <a:t> left bottom</a:t>
            </a:r>
            <a:endParaRPr lang="en-US" sz="1400" dirty="0"/>
          </a:p>
        </p:txBody>
      </p:sp>
      <p:sp>
        <p:nvSpPr>
          <p:cNvPr id="5"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r>
              <a:rPr lang="en-US" noProof="0" smtClean="0"/>
              <a:t>Click to edit Master title style</a:t>
            </a:r>
            <a:endParaRPr noProof="0" dirty="0"/>
          </a:p>
        </p:txBody>
      </p:sp>
      <p:sp>
        <p:nvSpPr>
          <p:cNvPr id="11"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
        <p:nvSpPr>
          <p:cNvPr id="7" name="Picture Placeholder 6"/>
          <p:cNvSpPr>
            <a:spLocks noGrp="1"/>
          </p:cNvSpPr>
          <p:nvPr>
            <p:ph type="pic" sz="quarter" idx="10"/>
          </p:nvPr>
        </p:nvSpPr>
        <p:spPr>
          <a:xfrm>
            <a:off x="1" y="5618085"/>
            <a:ext cx="648122" cy="648122"/>
          </a:xfrm>
        </p:spPr>
        <p:txBody>
          <a:bodyPr/>
          <a:lstStyle>
            <a:lvl1pPr algn="ctr">
              <a:buNone/>
              <a:defRPr sz="900"/>
            </a:lvl1pPr>
          </a:lstStyle>
          <a:p>
            <a:r>
              <a:rPr lang="en-US" smtClean="0"/>
              <a:t>Click icon to add picture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3.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16"/>
          <p:cNvSpPr>
            <a:spLocks noGrp="1" noChangeArrowheads="1"/>
          </p:cNvSpPr>
          <p:nvPr>
            <p:ph type="body" idx="1"/>
          </p:nvPr>
        </p:nvSpPr>
        <p:spPr bwMode="auto">
          <a:xfrm>
            <a:off x="314949" y="1408113"/>
            <a:ext cx="8514102" cy="4856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423" name="Rectangle 15"/>
          <p:cNvSpPr>
            <a:spLocks noGrp="1" noChangeArrowheads="1"/>
          </p:cNvSpPr>
          <p:nvPr>
            <p:ph type="title"/>
          </p:nvPr>
        </p:nvSpPr>
        <p:spPr bwMode="auto">
          <a:xfrm>
            <a:off x="0" y="0"/>
            <a:ext cx="7271657" cy="914400"/>
          </a:xfrm>
          <a:prstGeom prst="rect">
            <a:avLst/>
          </a:prstGeom>
          <a:noFill/>
          <a:ln w="9525">
            <a:noFill/>
            <a:miter lim="800000"/>
            <a:headEnd/>
            <a:tailEnd/>
          </a:ln>
        </p:spPr>
        <p:txBody>
          <a:bodyPr vert="horz" wrap="square" lIns="180000" tIns="36000" rIns="108000" bIns="36000" numCol="1" anchor="ctr" anchorCtr="0" compatLnSpc="1">
            <a:prstTxWarp prst="textNoShape">
              <a:avLst/>
            </a:prstTxWarp>
          </a:bodyPr>
          <a:lstStyle/>
          <a:p>
            <a:pPr lvl="0"/>
            <a:endParaRPr noProof="0" dirty="0"/>
          </a:p>
        </p:txBody>
      </p:sp>
      <p:sp>
        <p:nvSpPr>
          <p:cNvPr id="6" name="SlideMasterCopyRight"/>
          <p:cNvSpPr>
            <a:spLocks noChangeArrowheads="1"/>
          </p:cNvSpPr>
          <p:nvPr/>
        </p:nvSpPr>
        <p:spPr bwMode="auto">
          <a:xfrm>
            <a:off x="0" y="6647657"/>
            <a:ext cx="2895600" cy="147637"/>
          </a:xfrm>
          <a:prstGeom prst="rect">
            <a:avLst/>
          </a:prstGeom>
          <a:noFill/>
          <a:ln w="9525">
            <a:noFill/>
            <a:miter lim="800000"/>
            <a:headEnd/>
            <a:tailEnd/>
          </a:ln>
          <a:effectLst/>
        </p:spPr>
        <p:txBody>
          <a:bodyPr anchor="ctr"/>
          <a:lstStyle/>
          <a:p>
            <a:pPr eaLnBrk="0" hangingPunct="0">
              <a:defRPr/>
            </a:pPr>
            <a:r>
              <a:rPr lang="" altLang="en-US" sz="1000" noProof="1">
                <a:solidFill>
                  <a:srgbClr val="003366"/>
                </a:solidFill>
                <a:latin typeface="+mj-lt"/>
                <a:cs typeface="Arial" pitchFamily="34" charset="0"/>
              </a:rPr>
              <a:t>© </a:t>
            </a:r>
            <a:r>
              <a:rPr lang="" altLang="en-US" sz="1000" noProof="1" smtClean="0">
                <a:solidFill>
                  <a:srgbClr val="003366"/>
                </a:solidFill>
                <a:latin typeface="+mj-lt"/>
                <a:cs typeface="Arial" pitchFamily="34" charset="0"/>
              </a:rPr>
              <a:t>2016 </a:t>
            </a:r>
            <a:r>
              <a:rPr lang="" altLang="en-US" sz="1000" noProof="1">
                <a:solidFill>
                  <a:srgbClr val="003366"/>
                </a:solidFill>
                <a:latin typeface="+mj-lt"/>
                <a:cs typeface="Arial" pitchFamily="34" charset="0"/>
              </a:rPr>
              <a:t>Capgemini - All rights reserved</a:t>
            </a:r>
          </a:p>
        </p:txBody>
      </p:sp>
      <p:sp>
        <p:nvSpPr>
          <p:cNvPr id="7" name="Bedrijfsnaam"/>
          <p:cNvSpPr txBox="1">
            <a:spLocks noChangeArrowheads="1"/>
          </p:cNvSpPr>
          <p:nvPr/>
        </p:nvSpPr>
        <p:spPr bwMode="auto">
          <a:xfrm>
            <a:off x="4916488" y="6609329"/>
            <a:ext cx="4227512" cy="224292"/>
          </a:xfrm>
          <a:prstGeom prst="rect">
            <a:avLst/>
          </a:prstGeom>
          <a:noFill/>
          <a:ln w="19050">
            <a:noFill/>
            <a:miter lim="800000"/>
            <a:headEnd/>
            <a:tailEnd/>
          </a:ln>
          <a:effectLst/>
        </p:spPr>
        <p:txBody>
          <a:bodyPr lIns="180000" rIns="180000" anchor="ctr">
            <a:spAutoFit/>
          </a:bodyPr>
          <a:lstStyle/>
          <a:p>
            <a:pPr algn="r" eaLnBrk="0" hangingPunct="0">
              <a:lnSpc>
                <a:spcPct val="85000"/>
              </a:lnSpc>
              <a:defRPr/>
            </a:pPr>
            <a:r>
              <a:rPr lang="" altLang="nl-NL" sz="1000" b="1" noProof="1">
                <a:solidFill>
                  <a:srgbClr val="003366"/>
                </a:solidFill>
                <a:latin typeface="+mj-lt"/>
                <a:cs typeface="Arial" pitchFamily="34" charset="0"/>
              </a:rPr>
              <a:t>Capgemini Academy</a:t>
            </a:r>
          </a:p>
        </p:txBody>
      </p:sp>
      <p:cxnSp>
        <p:nvCxnSpPr>
          <p:cNvPr id="8" name="Straight Connector 5"/>
          <p:cNvCxnSpPr/>
          <p:nvPr>
            <p:custDataLst>
              <p:tags r:id="rId47"/>
            </p:custDataLst>
          </p:nvPr>
        </p:nvCxnSpPr>
        <p:spPr>
          <a:xfrm flipH="1">
            <a:off x="3" y="6553200"/>
            <a:ext cx="9143997" cy="0"/>
          </a:xfrm>
          <a:prstGeom prst="line">
            <a:avLst/>
          </a:prstGeom>
          <a:ln w="9525" cmpd="sng">
            <a:solidFill>
              <a:srgbClr val="0098C7"/>
            </a:solidFill>
          </a:ln>
          <a:effectLst/>
        </p:spPr>
        <p:style>
          <a:lnRef idx="2">
            <a:schemeClr val="accent1"/>
          </a:lnRef>
          <a:fillRef idx="0">
            <a:schemeClr val="accent1"/>
          </a:fillRef>
          <a:effectRef idx="1">
            <a:schemeClr val="accent1"/>
          </a:effectRef>
          <a:fontRef idx="minor">
            <a:schemeClr val="tx1"/>
          </a:fontRef>
        </p:style>
      </p:cxnSp>
      <p:sp>
        <p:nvSpPr>
          <p:cNvPr id="11" name="Freeform 4"/>
          <p:cNvSpPr>
            <a:spLocks/>
          </p:cNvSpPr>
          <p:nvPr>
            <p:custDataLst>
              <p:tags r:id="rId48"/>
            </p:custDataLst>
          </p:nvPr>
        </p:nvSpPr>
        <p:spPr bwMode="auto">
          <a:xfrm>
            <a:off x="3" y="616298"/>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98C7"/>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pic>
        <p:nvPicPr>
          <p:cNvPr id="12" name="Picture 11" descr="D:\Users\ansingha\Desktop\Capgemini_aca_cmyk_8 [Converted].png"/>
          <p:cNvPicPr/>
          <p:nvPr/>
        </p:nvPicPr>
        <p:blipFill>
          <a:blip r:embed="rId49" cstate="print"/>
          <a:srcRect/>
          <a:stretch>
            <a:fillRect/>
          </a:stretch>
        </p:blipFill>
        <p:spPr bwMode="auto">
          <a:xfrm>
            <a:off x="7497853" y="144674"/>
            <a:ext cx="1405432" cy="635034"/>
          </a:xfrm>
          <a:prstGeom prst="rect">
            <a:avLst/>
          </a:prstGeom>
          <a:noFill/>
          <a:ln w="9525">
            <a:noFill/>
            <a:miter lim="800000"/>
            <a:headEnd/>
            <a:tailEnd/>
          </a:ln>
        </p:spPr>
      </p:pic>
      <p:sp>
        <p:nvSpPr>
          <p:cNvPr id="13" name="Slide Number Placeholder 12"/>
          <p:cNvSpPr>
            <a:spLocks noGrp="1"/>
          </p:cNvSpPr>
          <p:nvPr>
            <p:ph type="sldNum" sz="quarter" idx="4"/>
          </p:nvPr>
        </p:nvSpPr>
        <p:spPr>
          <a:xfrm>
            <a:off x="4147571" y="6560344"/>
            <a:ext cx="841148" cy="296375"/>
          </a:xfrm>
          <a:prstGeom prst="rect">
            <a:avLst/>
          </a:prstGeom>
        </p:spPr>
        <p:txBody>
          <a:bodyPr vert="horz" lIns="91440" tIns="45720" rIns="91440" bIns="45720" rtlCol="0" anchor="ctr"/>
          <a:lstStyle>
            <a:lvl1pPr algn="ctr">
              <a:defRPr sz="1000">
                <a:solidFill>
                  <a:srgbClr val="003366"/>
                </a:solidFill>
                <a:latin typeface="+mj-lt"/>
              </a:defRPr>
            </a:lvl1pPr>
          </a:lstStyle>
          <a:p>
            <a:fld id="{106362CE-9CB1-451B-AFF5-7DC02F417664}"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4036" r:id="rId1"/>
    <p:sldLayoutId id="2147484073" r:id="rId2"/>
    <p:sldLayoutId id="2147484071" r:id="rId3"/>
    <p:sldLayoutId id="2147484072" r:id="rId4"/>
    <p:sldLayoutId id="2147484025" r:id="rId5"/>
    <p:sldLayoutId id="2147484084" r:id="rId6"/>
    <p:sldLayoutId id="2147484074" r:id="rId7"/>
    <p:sldLayoutId id="2147484075" r:id="rId8"/>
    <p:sldLayoutId id="2147484088" r:id="rId9"/>
    <p:sldLayoutId id="2147484029" r:id="rId10"/>
    <p:sldLayoutId id="2147484087" r:id="rId11"/>
    <p:sldLayoutId id="2147484076" r:id="rId12"/>
    <p:sldLayoutId id="2147484077" r:id="rId13"/>
    <p:sldLayoutId id="2147484044" r:id="rId14"/>
    <p:sldLayoutId id="2147484078" r:id="rId15"/>
    <p:sldLayoutId id="2147484079" r:id="rId16"/>
    <p:sldLayoutId id="2147484060" r:id="rId17"/>
    <p:sldLayoutId id="2147484080" r:id="rId18"/>
    <p:sldLayoutId id="2147484081" r:id="rId19"/>
    <p:sldLayoutId id="2147484059" r:id="rId20"/>
    <p:sldLayoutId id="2147484061" r:id="rId21"/>
    <p:sldLayoutId id="2147484066" r:id="rId22"/>
    <p:sldLayoutId id="2147484067" r:id="rId23"/>
    <p:sldLayoutId id="2147484068" r:id="rId24"/>
    <p:sldLayoutId id="2147484069" r:id="rId25"/>
    <p:sldLayoutId id="2147484070" r:id="rId26"/>
    <p:sldLayoutId id="2147484085" r:id="rId27"/>
    <p:sldLayoutId id="2147484089" r:id="rId28"/>
    <p:sldLayoutId id="2147484090" r:id="rId29"/>
    <p:sldLayoutId id="2147484091" r:id="rId30"/>
    <p:sldLayoutId id="2147484092" r:id="rId31"/>
    <p:sldLayoutId id="2147484093" r:id="rId32"/>
    <p:sldLayoutId id="2147484094" r:id="rId33"/>
    <p:sldLayoutId id="2147484095" r:id="rId34"/>
    <p:sldLayoutId id="2147484096" r:id="rId35"/>
    <p:sldLayoutId id="2147484097" r:id="rId36"/>
    <p:sldLayoutId id="2147484098" r:id="rId37"/>
    <p:sldLayoutId id="2147484099" r:id="rId38"/>
    <p:sldLayoutId id="2147484100" r:id="rId39"/>
    <p:sldLayoutId id="2147484101" r:id="rId40"/>
    <p:sldLayoutId id="2147484105" r:id="rId41"/>
    <p:sldLayoutId id="2147484103" r:id="rId42"/>
    <p:sldLayoutId id="2147484104" r:id="rId43"/>
    <p:sldLayoutId id="2147484106" r:id="rId44"/>
    <p:sldLayoutId id="2147484107" r:id="rId45"/>
  </p:sldLayoutIdLst>
  <p:timing>
    <p:tnLst>
      <p:par>
        <p:cTn id="1" dur="indefinite" restart="never" nodeType="tmRoot"/>
      </p:par>
    </p:tnLst>
  </p:timing>
  <p:hf hdr="0" ftr="0" dt="0"/>
  <p:txStyles>
    <p:titleStyle>
      <a:lvl1pPr algn="l" rtl="0" eaLnBrk="1" fontAlgn="base" hangingPunct="1">
        <a:lnSpc>
          <a:spcPct val="70000"/>
        </a:lnSpc>
        <a:spcBef>
          <a:spcPct val="0"/>
        </a:spcBef>
        <a:spcAft>
          <a:spcPct val="0"/>
        </a:spcAft>
        <a:defRPr lang="nl-NL" altLang="nl-NL" sz="2400" b="1">
          <a:solidFill>
            <a:srgbClr val="003366"/>
          </a:solidFill>
          <a:effectLst/>
          <a:latin typeface="+mj-lt"/>
          <a:ea typeface="+mj-ea"/>
          <a:cs typeface="Arial" pitchFamily="34" charset="0"/>
        </a:defRPr>
      </a:lvl1pPr>
      <a:lvl2pPr algn="r" rtl="0" eaLnBrk="1" fontAlgn="base" hangingPunct="1">
        <a:lnSpc>
          <a:spcPct val="70000"/>
        </a:lnSpc>
        <a:spcBef>
          <a:spcPct val="0"/>
        </a:spcBef>
        <a:spcAft>
          <a:spcPct val="0"/>
        </a:spcAft>
        <a:defRPr sz="2400" b="1">
          <a:solidFill>
            <a:srgbClr val="003366"/>
          </a:solidFill>
          <a:effectLst>
            <a:outerShdw blurRad="38100" dist="38100" dir="2700000" algn="tl">
              <a:srgbClr val="C0C0C0"/>
            </a:outerShdw>
          </a:effectLst>
          <a:latin typeface="Arial" charset="0"/>
          <a:cs typeface="Arial" charset="0"/>
        </a:defRPr>
      </a:lvl2pPr>
      <a:lvl3pPr algn="r" rtl="0" eaLnBrk="1" fontAlgn="base" hangingPunct="1">
        <a:lnSpc>
          <a:spcPct val="70000"/>
        </a:lnSpc>
        <a:spcBef>
          <a:spcPct val="0"/>
        </a:spcBef>
        <a:spcAft>
          <a:spcPct val="0"/>
        </a:spcAft>
        <a:defRPr sz="2400" b="1">
          <a:solidFill>
            <a:srgbClr val="003366"/>
          </a:solidFill>
          <a:effectLst>
            <a:outerShdw blurRad="38100" dist="38100" dir="2700000" algn="tl">
              <a:srgbClr val="C0C0C0"/>
            </a:outerShdw>
          </a:effectLst>
          <a:latin typeface="Arial" charset="0"/>
          <a:cs typeface="Arial" charset="0"/>
        </a:defRPr>
      </a:lvl3pPr>
      <a:lvl4pPr algn="r" rtl="0" eaLnBrk="1" fontAlgn="base" hangingPunct="1">
        <a:lnSpc>
          <a:spcPct val="70000"/>
        </a:lnSpc>
        <a:spcBef>
          <a:spcPct val="0"/>
        </a:spcBef>
        <a:spcAft>
          <a:spcPct val="0"/>
        </a:spcAft>
        <a:defRPr sz="2400" b="1">
          <a:solidFill>
            <a:srgbClr val="003366"/>
          </a:solidFill>
          <a:effectLst>
            <a:outerShdw blurRad="38100" dist="38100" dir="2700000" algn="tl">
              <a:srgbClr val="C0C0C0"/>
            </a:outerShdw>
          </a:effectLst>
          <a:latin typeface="Arial" charset="0"/>
          <a:cs typeface="Arial" charset="0"/>
        </a:defRPr>
      </a:lvl4pPr>
      <a:lvl5pPr algn="r" rtl="0" eaLnBrk="1" fontAlgn="base" hangingPunct="1">
        <a:lnSpc>
          <a:spcPct val="70000"/>
        </a:lnSpc>
        <a:spcBef>
          <a:spcPct val="0"/>
        </a:spcBef>
        <a:spcAft>
          <a:spcPct val="0"/>
        </a:spcAft>
        <a:defRPr sz="2400" b="1">
          <a:solidFill>
            <a:srgbClr val="003366"/>
          </a:solidFill>
          <a:effectLst>
            <a:outerShdw blurRad="38100" dist="38100" dir="2700000" algn="tl">
              <a:srgbClr val="C0C0C0"/>
            </a:outerShdw>
          </a:effectLst>
          <a:latin typeface="Arial" charset="0"/>
          <a:cs typeface="Arial" charset="0"/>
        </a:defRPr>
      </a:lvl5pPr>
      <a:lvl6pPr marL="457200" algn="ctr" rtl="0" eaLnBrk="1" fontAlgn="base" hangingPunct="1">
        <a:lnSpc>
          <a:spcPct val="70000"/>
        </a:lnSpc>
        <a:spcBef>
          <a:spcPct val="0"/>
        </a:spcBef>
        <a:spcAft>
          <a:spcPct val="0"/>
        </a:spcAft>
        <a:defRPr sz="3200" b="1">
          <a:solidFill>
            <a:srgbClr val="465D75"/>
          </a:solidFill>
          <a:effectLst>
            <a:outerShdw blurRad="38100" dist="38100" dir="2700000" algn="tl">
              <a:srgbClr val="C0C0C0"/>
            </a:outerShdw>
          </a:effectLst>
          <a:latin typeface="Arial" charset="0"/>
          <a:cs typeface="Arial" charset="0"/>
        </a:defRPr>
      </a:lvl6pPr>
      <a:lvl7pPr marL="914400" algn="ctr" rtl="0" eaLnBrk="1" fontAlgn="base" hangingPunct="1">
        <a:lnSpc>
          <a:spcPct val="70000"/>
        </a:lnSpc>
        <a:spcBef>
          <a:spcPct val="0"/>
        </a:spcBef>
        <a:spcAft>
          <a:spcPct val="0"/>
        </a:spcAft>
        <a:defRPr sz="3200" b="1">
          <a:solidFill>
            <a:srgbClr val="465D75"/>
          </a:solidFill>
          <a:effectLst>
            <a:outerShdw blurRad="38100" dist="38100" dir="2700000" algn="tl">
              <a:srgbClr val="C0C0C0"/>
            </a:outerShdw>
          </a:effectLst>
          <a:latin typeface="Arial" charset="0"/>
          <a:cs typeface="Arial" charset="0"/>
        </a:defRPr>
      </a:lvl7pPr>
      <a:lvl8pPr marL="1371600" algn="ctr" rtl="0" eaLnBrk="1" fontAlgn="base" hangingPunct="1">
        <a:lnSpc>
          <a:spcPct val="70000"/>
        </a:lnSpc>
        <a:spcBef>
          <a:spcPct val="0"/>
        </a:spcBef>
        <a:spcAft>
          <a:spcPct val="0"/>
        </a:spcAft>
        <a:defRPr sz="3200" b="1">
          <a:solidFill>
            <a:srgbClr val="465D75"/>
          </a:solidFill>
          <a:effectLst>
            <a:outerShdw blurRad="38100" dist="38100" dir="2700000" algn="tl">
              <a:srgbClr val="C0C0C0"/>
            </a:outerShdw>
          </a:effectLst>
          <a:latin typeface="Arial" charset="0"/>
          <a:cs typeface="Arial" charset="0"/>
        </a:defRPr>
      </a:lvl8pPr>
      <a:lvl9pPr marL="1828800" algn="ctr" rtl="0" eaLnBrk="1" fontAlgn="base" hangingPunct="1">
        <a:lnSpc>
          <a:spcPct val="70000"/>
        </a:lnSpc>
        <a:spcBef>
          <a:spcPct val="0"/>
        </a:spcBef>
        <a:spcAft>
          <a:spcPct val="0"/>
        </a:spcAft>
        <a:defRPr sz="3200" b="1">
          <a:solidFill>
            <a:srgbClr val="465D75"/>
          </a:solidFill>
          <a:effectLst>
            <a:outerShdw blurRad="38100" dist="38100" dir="2700000" algn="tl">
              <a:srgbClr val="C0C0C0"/>
            </a:outerShdw>
          </a:effectLst>
          <a:latin typeface="Arial" charset="0"/>
          <a:cs typeface="Arial" charset="0"/>
        </a:defRPr>
      </a:lvl9pPr>
    </p:titleStyle>
    <p:bodyStyle>
      <a:lvl1pPr marL="231775" indent="-231775" algn="l" rtl="0" eaLnBrk="1" fontAlgn="base" hangingPunct="1">
        <a:spcBef>
          <a:spcPct val="20000"/>
        </a:spcBef>
        <a:spcAft>
          <a:spcPct val="0"/>
        </a:spcAft>
        <a:buClr>
          <a:srgbClr val="00A2C9"/>
        </a:buClr>
        <a:buSzPct val="100000"/>
        <a:buFont typeface="Arial" charset="0"/>
        <a:buChar char="•"/>
        <a:defRPr sz="2400">
          <a:solidFill>
            <a:srgbClr val="003366"/>
          </a:solidFill>
          <a:latin typeface="+mj-lt"/>
          <a:ea typeface="+mn-ea"/>
          <a:cs typeface="Arial" pitchFamily="34" charset="0"/>
        </a:defRPr>
      </a:lvl1pPr>
      <a:lvl2pPr marL="465138" indent="-233363" algn="l" rtl="0" eaLnBrk="1" fontAlgn="base" hangingPunct="1">
        <a:spcBef>
          <a:spcPct val="20000"/>
        </a:spcBef>
        <a:spcAft>
          <a:spcPct val="0"/>
        </a:spcAft>
        <a:buClr>
          <a:srgbClr val="A6CE12"/>
        </a:buClr>
        <a:buSzPct val="100000"/>
        <a:buFont typeface="Arial" charset="0"/>
        <a:buChar char="•"/>
        <a:defRPr sz="2000">
          <a:solidFill>
            <a:srgbClr val="003366"/>
          </a:solidFill>
          <a:latin typeface="+mj-lt"/>
          <a:cs typeface="Arial" pitchFamily="34" charset="0"/>
        </a:defRPr>
      </a:lvl2pPr>
      <a:lvl3pPr marL="682625" indent="-217488" algn="l" rtl="0" eaLnBrk="1" fontAlgn="base" hangingPunct="1">
        <a:spcBef>
          <a:spcPct val="20000"/>
        </a:spcBef>
        <a:spcAft>
          <a:spcPct val="0"/>
        </a:spcAft>
        <a:buClr>
          <a:srgbClr val="ACDCF0"/>
        </a:buClr>
        <a:buSzPct val="100000"/>
        <a:buFont typeface="Arial" charset="0"/>
        <a:buChar char="•"/>
        <a:defRPr>
          <a:solidFill>
            <a:srgbClr val="003366"/>
          </a:solidFill>
          <a:latin typeface="+mj-lt"/>
          <a:cs typeface="Arial" pitchFamily="34" charset="0"/>
        </a:defRPr>
      </a:lvl3pPr>
      <a:lvl4pPr marL="914400" indent="-231775" algn="l" rtl="0" eaLnBrk="1" fontAlgn="base" hangingPunct="1">
        <a:spcBef>
          <a:spcPct val="20000"/>
        </a:spcBef>
        <a:spcAft>
          <a:spcPct val="0"/>
        </a:spcAft>
        <a:buClr>
          <a:schemeClr val="tx1"/>
        </a:buClr>
        <a:buSzPct val="100000"/>
        <a:buFont typeface="Arial" charset="0"/>
        <a:buChar char="–"/>
        <a:defRPr sz="1600">
          <a:solidFill>
            <a:srgbClr val="003366"/>
          </a:solidFill>
          <a:latin typeface="+mj-lt"/>
          <a:cs typeface="Arial" pitchFamily="34" charset="0"/>
        </a:defRPr>
      </a:lvl4pPr>
      <a:lvl5pPr marL="1146175" indent="-231775" algn="l" rtl="0" eaLnBrk="1" fontAlgn="base" hangingPunct="1">
        <a:spcBef>
          <a:spcPct val="20000"/>
        </a:spcBef>
        <a:spcAft>
          <a:spcPct val="0"/>
        </a:spcAft>
        <a:buSzPct val="100000"/>
        <a:buFont typeface="Arial" charset="0"/>
        <a:buChar char="»"/>
        <a:defRPr sz="1600">
          <a:solidFill>
            <a:srgbClr val="003366"/>
          </a:solidFill>
          <a:latin typeface="+mj-lt"/>
          <a:cs typeface="Arial" pitchFamily="34" charset="0"/>
        </a:defRPr>
      </a:lvl5pPr>
      <a:lvl6pPr marL="2514600" indent="-228600" algn="l" rtl="0" eaLnBrk="1" fontAlgn="base" hangingPunct="1">
        <a:spcBef>
          <a:spcPct val="20000"/>
        </a:spcBef>
        <a:spcAft>
          <a:spcPct val="0"/>
        </a:spcAft>
        <a:buClr>
          <a:srgbClr val="E37B1B"/>
        </a:buClr>
        <a:buSzPct val="75000"/>
        <a:buFont typeface="Times New Roman" pitchFamily="18" charset="0"/>
        <a:buChar char="–"/>
        <a:defRPr sz="1400">
          <a:solidFill>
            <a:schemeClr val="tx1"/>
          </a:solidFill>
          <a:latin typeface="+mn-lt"/>
          <a:cs typeface="+mn-cs"/>
        </a:defRPr>
      </a:lvl6pPr>
      <a:lvl7pPr marL="2971800" indent="-228600" algn="l" rtl="0" eaLnBrk="1" fontAlgn="base" hangingPunct="1">
        <a:spcBef>
          <a:spcPct val="20000"/>
        </a:spcBef>
        <a:spcAft>
          <a:spcPct val="0"/>
        </a:spcAft>
        <a:buClr>
          <a:srgbClr val="E37B1B"/>
        </a:buClr>
        <a:buSzPct val="75000"/>
        <a:buFont typeface="Times New Roman" pitchFamily="18" charset="0"/>
        <a:buChar char="–"/>
        <a:defRPr sz="1400">
          <a:solidFill>
            <a:schemeClr val="tx1"/>
          </a:solidFill>
          <a:latin typeface="+mn-lt"/>
          <a:cs typeface="+mn-cs"/>
        </a:defRPr>
      </a:lvl7pPr>
      <a:lvl8pPr marL="3429000" indent="-228600" algn="l" rtl="0" eaLnBrk="1" fontAlgn="base" hangingPunct="1">
        <a:spcBef>
          <a:spcPct val="20000"/>
        </a:spcBef>
        <a:spcAft>
          <a:spcPct val="0"/>
        </a:spcAft>
        <a:buClr>
          <a:srgbClr val="E37B1B"/>
        </a:buClr>
        <a:buSzPct val="75000"/>
        <a:buFont typeface="Times New Roman" pitchFamily="18" charset="0"/>
        <a:buChar char="–"/>
        <a:defRPr sz="1400">
          <a:solidFill>
            <a:schemeClr val="tx1"/>
          </a:solidFill>
          <a:latin typeface="+mn-lt"/>
          <a:cs typeface="+mn-cs"/>
        </a:defRPr>
      </a:lvl8pPr>
      <a:lvl9pPr marL="3886200" indent="-228600" algn="l" rtl="0" eaLnBrk="1" fontAlgn="base" hangingPunct="1">
        <a:spcBef>
          <a:spcPct val="20000"/>
        </a:spcBef>
        <a:spcAft>
          <a:spcPct val="0"/>
        </a:spcAft>
        <a:buClr>
          <a:srgbClr val="E37B1B"/>
        </a:buClr>
        <a:buSzPct val="75000"/>
        <a:buFont typeface="Times New Roman" pitchFamily="18"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scala-lang.org/download/" TargetMode="Externa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981200" y="3200400"/>
            <a:ext cx="7162800" cy="1454008"/>
          </a:xfrm>
        </p:spPr>
        <p:txBody>
          <a:bodyPr/>
          <a:lstStyle/>
          <a:p>
            <a:r>
              <a:rPr lang="en-US" sz="4000" dirty="0" smtClean="0">
                <a:solidFill>
                  <a:srgbClr val="0098C7"/>
                </a:solidFill>
              </a:rPr>
              <a:t>Scala Programming Language</a:t>
            </a:r>
            <a:endParaRPr lang="en-GB" sz="4000" dirty="0">
              <a:solidFill>
                <a:srgbClr val="0098C7"/>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0"/>
            <a:ext cx="8229600" cy="1143000"/>
          </a:xfrm>
        </p:spPr>
        <p:txBody>
          <a:bodyPr/>
          <a:lstStyle/>
          <a:p>
            <a:r>
              <a:rPr lang="en-US" sz="2800" dirty="0"/>
              <a:t>Functional programming</a:t>
            </a:r>
            <a:endParaRPr lang="cs-CZ" sz="2800" dirty="0"/>
          </a:p>
        </p:txBody>
      </p:sp>
      <p:sp>
        <p:nvSpPr>
          <p:cNvPr id="7171" name="Rectangle 3"/>
          <p:cNvSpPr>
            <a:spLocks noGrp="1" noChangeArrowheads="1"/>
          </p:cNvSpPr>
          <p:nvPr>
            <p:ph idx="1"/>
          </p:nvPr>
        </p:nvSpPr>
        <p:spPr>
          <a:xfrm>
            <a:off x="381000" y="1466840"/>
            <a:ext cx="8229600" cy="4324360"/>
          </a:xfrm>
        </p:spPr>
        <p:txBody>
          <a:bodyPr/>
          <a:lstStyle/>
          <a:p>
            <a:r>
              <a:rPr lang="en-US" dirty="0" smtClean="0"/>
              <a:t>Functions</a:t>
            </a:r>
            <a:endParaRPr lang="en-US" dirty="0"/>
          </a:p>
          <a:p>
            <a:r>
              <a:rPr lang="en-US" dirty="0"/>
              <a:t>Immutability</a:t>
            </a:r>
          </a:p>
          <a:p>
            <a:r>
              <a:rPr lang="en-US" dirty="0"/>
              <a:t>Tuples</a:t>
            </a:r>
          </a:p>
          <a:p>
            <a:r>
              <a:rPr lang="en-US" dirty="0"/>
              <a:t>Currying</a:t>
            </a:r>
          </a:p>
          <a:p>
            <a:r>
              <a:rPr lang="en-US" dirty="0"/>
              <a:t>Recursion</a:t>
            </a:r>
          </a:p>
          <a:p>
            <a:r>
              <a:rPr lang="en-US" dirty="0"/>
              <a:t>Monads</a:t>
            </a:r>
          </a:p>
          <a:p>
            <a:endParaRPr lang="en-US" dirty="0"/>
          </a:p>
          <a:p>
            <a:endParaRPr lang="cs-CZ"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extLst>
      <p:ext uri="{BB962C8B-B14F-4D97-AF65-F5344CB8AC3E}">
        <p14:creationId xmlns:p14="http://schemas.microsoft.com/office/powerpoint/2010/main" val="3487768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0"/>
            <a:ext cx="8229600" cy="1143000"/>
          </a:xfrm>
        </p:spPr>
        <p:txBody>
          <a:bodyPr>
            <a:normAutofit/>
          </a:bodyPr>
          <a:lstStyle/>
          <a:p>
            <a:r>
              <a:rPr lang="en-US" sz="2800" dirty="0"/>
              <a:t>Variables </a:t>
            </a:r>
            <a:r>
              <a:rPr lang="en-US" sz="2800" dirty="0" smtClean="0"/>
              <a:t>and </a:t>
            </a:r>
            <a:r>
              <a:rPr lang="en-US" sz="2800" dirty="0"/>
              <a:t>V</a:t>
            </a:r>
            <a:r>
              <a:rPr lang="en-US" sz="2800" dirty="0" smtClean="0"/>
              <a:t>alues</a:t>
            </a:r>
            <a:r>
              <a:rPr lang="en-US" sz="2800" dirty="0" smtClean="0"/>
              <a:t>, </a:t>
            </a:r>
            <a:r>
              <a:rPr lang="en-US" sz="2800" dirty="0" smtClean="0"/>
              <a:t>Type Inference</a:t>
            </a:r>
            <a:endParaRPr lang="cs-CZ" sz="2800" dirty="0"/>
          </a:p>
        </p:txBody>
      </p:sp>
      <p:sp>
        <p:nvSpPr>
          <p:cNvPr id="10243" name="Rectangle 3"/>
          <p:cNvSpPr>
            <a:spLocks noGrp="1" noChangeArrowheads="1"/>
          </p:cNvSpPr>
          <p:nvPr>
            <p:ph idx="1"/>
          </p:nvPr>
        </p:nvSpPr>
        <p:spPr>
          <a:xfrm>
            <a:off x="304800" y="1433522"/>
            <a:ext cx="8229600" cy="4324360"/>
          </a:xfrm>
          <a:noFill/>
        </p:spPr>
        <p:txBody>
          <a:bodyPr>
            <a:normAutofit/>
          </a:bodyPr>
          <a:lstStyle/>
          <a:p>
            <a:r>
              <a:rPr lang="en-US" dirty="0"/>
              <a:t>Scala has a different syntax for declaring variables</a:t>
            </a:r>
            <a:r>
              <a:rPr lang="en-US" dirty="0" smtClean="0"/>
              <a:t>.</a:t>
            </a:r>
          </a:p>
          <a:p>
            <a:r>
              <a:rPr lang="en-US" dirty="0" smtClean="0"/>
              <a:t>variable </a:t>
            </a:r>
            <a:r>
              <a:rPr lang="en-US" dirty="0"/>
              <a:t>that can change value and this is called </a:t>
            </a:r>
            <a:r>
              <a:rPr lang="en-US" b="1" dirty="0"/>
              <a:t>mutable variable</a:t>
            </a:r>
            <a:r>
              <a:rPr lang="en-US" dirty="0"/>
              <a:t>. </a:t>
            </a:r>
            <a:endParaRPr lang="en-US" dirty="0" smtClean="0">
              <a:solidFill>
                <a:srgbClr val="4C4C4C"/>
              </a:solidFill>
              <a:latin typeface="Lucida Console" pitchFamily="49" charset="0"/>
            </a:endParaRPr>
          </a:p>
          <a:p>
            <a:pPr>
              <a:buNone/>
            </a:pPr>
            <a:endParaRPr lang="en-US" dirty="0" smtClean="0"/>
          </a:p>
          <a:p>
            <a:pPr>
              <a:buNone/>
            </a:pPr>
            <a:r>
              <a:rPr lang="cs-CZ" dirty="0" smtClean="0"/>
              <a:t>var </a:t>
            </a:r>
            <a:r>
              <a:rPr lang="cs-CZ" dirty="0"/>
              <a:t>msg = "Hello“</a:t>
            </a:r>
            <a:r>
              <a:rPr lang="en-US" dirty="0"/>
              <a:t>	</a:t>
            </a:r>
            <a:r>
              <a:rPr lang="cs-CZ" dirty="0"/>
              <a:t>// msg is mutable</a:t>
            </a:r>
          </a:p>
          <a:p>
            <a:pPr>
              <a:buNone/>
            </a:pPr>
            <a:r>
              <a:rPr lang="cs-CZ" dirty="0"/>
              <a:t>msg += " world"</a:t>
            </a:r>
          </a:p>
          <a:p>
            <a:pPr>
              <a:buNone/>
            </a:pPr>
            <a:r>
              <a:rPr lang="cs-CZ" dirty="0"/>
              <a:t>msg = 5;</a:t>
            </a:r>
            <a:r>
              <a:rPr lang="en-US" dirty="0"/>
              <a:t>		</a:t>
            </a:r>
            <a:r>
              <a:rPr lang="cs-CZ" dirty="0" smtClean="0"/>
              <a:t>// </a:t>
            </a:r>
            <a:r>
              <a:rPr lang="cs-CZ" dirty="0"/>
              <a:t>compiler error</a:t>
            </a:r>
            <a:endParaRPr lang="en-US"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extLst>
      <p:ext uri="{BB962C8B-B14F-4D97-AF65-F5344CB8AC3E}">
        <p14:creationId xmlns:p14="http://schemas.microsoft.com/office/powerpoint/2010/main" val="47665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0"/>
            <a:ext cx="8229600" cy="1143000"/>
          </a:xfrm>
        </p:spPr>
        <p:txBody>
          <a:bodyPr>
            <a:normAutofit/>
          </a:bodyPr>
          <a:lstStyle/>
          <a:p>
            <a:r>
              <a:rPr lang="en-US" sz="2800" dirty="0"/>
              <a:t>Variables </a:t>
            </a:r>
            <a:r>
              <a:rPr lang="en-US" sz="2800" dirty="0" smtClean="0"/>
              <a:t>and </a:t>
            </a:r>
            <a:r>
              <a:rPr lang="en-US" sz="2800" dirty="0"/>
              <a:t>V</a:t>
            </a:r>
            <a:r>
              <a:rPr lang="en-US" sz="2800" dirty="0" smtClean="0"/>
              <a:t>alues</a:t>
            </a:r>
            <a:r>
              <a:rPr lang="en-US" sz="2800" dirty="0" smtClean="0"/>
              <a:t>, </a:t>
            </a:r>
            <a:r>
              <a:rPr lang="en-US" sz="2800" dirty="0" smtClean="0"/>
              <a:t>Type </a:t>
            </a:r>
            <a:r>
              <a:rPr lang="en-US" sz="2800" dirty="0"/>
              <a:t>I</a:t>
            </a:r>
            <a:r>
              <a:rPr lang="en-US" sz="2800" dirty="0" smtClean="0"/>
              <a:t>nference</a:t>
            </a:r>
            <a:endParaRPr lang="cs-CZ" sz="2800" dirty="0"/>
          </a:p>
        </p:txBody>
      </p:sp>
      <p:sp>
        <p:nvSpPr>
          <p:cNvPr id="10243" name="Rectangle 3"/>
          <p:cNvSpPr>
            <a:spLocks noGrp="1" noChangeArrowheads="1"/>
          </p:cNvSpPr>
          <p:nvPr>
            <p:ph idx="1"/>
          </p:nvPr>
        </p:nvSpPr>
        <p:spPr>
          <a:xfrm>
            <a:off x="304800" y="1509722"/>
            <a:ext cx="8229600" cy="4324360"/>
          </a:xfrm>
          <a:noFill/>
        </p:spPr>
        <p:txBody>
          <a:bodyPr>
            <a:normAutofit/>
          </a:bodyPr>
          <a:lstStyle/>
          <a:p>
            <a:r>
              <a:rPr lang="en-US" dirty="0"/>
              <a:t>variable that </a:t>
            </a:r>
            <a:r>
              <a:rPr lang="en-US" dirty="0" smtClean="0"/>
              <a:t>cannot </a:t>
            </a:r>
            <a:r>
              <a:rPr lang="en-US" dirty="0"/>
              <a:t>change value and this is called </a:t>
            </a:r>
            <a:r>
              <a:rPr lang="en-US" b="1" dirty="0" smtClean="0"/>
              <a:t>immutable </a:t>
            </a:r>
            <a:r>
              <a:rPr lang="en-US" b="1" dirty="0"/>
              <a:t>variable</a:t>
            </a:r>
            <a:r>
              <a:rPr lang="en-US" dirty="0" smtClean="0"/>
              <a:t>.</a:t>
            </a:r>
          </a:p>
          <a:p>
            <a:pPr marL="0" indent="0">
              <a:buNone/>
            </a:pPr>
            <a:endParaRPr lang="en-US" b="1" dirty="0" smtClean="0"/>
          </a:p>
          <a:p>
            <a:pPr>
              <a:buNone/>
            </a:pPr>
            <a:r>
              <a:rPr lang="en-US" dirty="0"/>
              <a:t>val </a:t>
            </a:r>
            <a:r>
              <a:rPr lang="en-US" dirty="0" err="1"/>
              <a:t>msg</a:t>
            </a:r>
            <a:r>
              <a:rPr lang="en-US" dirty="0"/>
              <a:t> = "Hello world“	// </a:t>
            </a:r>
            <a:r>
              <a:rPr lang="en-US" dirty="0" err="1"/>
              <a:t>msg</a:t>
            </a:r>
            <a:r>
              <a:rPr lang="en-US" dirty="0"/>
              <a:t> is immutable</a:t>
            </a:r>
          </a:p>
          <a:p>
            <a:pPr>
              <a:buNone/>
            </a:pPr>
            <a:r>
              <a:rPr lang="cs-CZ" dirty="0"/>
              <a:t>msg += " world“</a:t>
            </a:r>
            <a:r>
              <a:rPr lang="en-US" dirty="0"/>
              <a:t>			</a:t>
            </a:r>
            <a:r>
              <a:rPr lang="cs-CZ" dirty="0"/>
              <a:t>// compiler error</a:t>
            </a:r>
          </a:p>
          <a:p>
            <a:pPr>
              <a:buNone/>
            </a:pPr>
            <a:endParaRPr lang="en-US" dirty="0"/>
          </a:p>
          <a:p>
            <a:pPr>
              <a:buNone/>
            </a:pPr>
            <a:endParaRPr lang="en-US" dirty="0"/>
          </a:p>
          <a:p>
            <a:pPr>
              <a:buNone/>
            </a:pPr>
            <a:r>
              <a:rPr lang="cs-CZ" dirty="0"/>
              <a:t>val n : Int = 3</a:t>
            </a:r>
            <a:r>
              <a:rPr lang="en-US" dirty="0"/>
              <a:t>	   </a:t>
            </a:r>
            <a:r>
              <a:rPr lang="cs-CZ" dirty="0"/>
              <a:t>// explicit</a:t>
            </a:r>
            <a:r>
              <a:rPr lang="en-US" dirty="0"/>
              <a:t> type declaration</a:t>
            </a:r>
            <a:endParaRPr lang="cs-CZ" dirty="0"/>
          </a:p>
          <a:p>
            <a:pPr>
              <a:buNone/>
            </a:pPr>
            <a:r>
              <a:rPr lang="cs-CZ" dirty="0"/>
              <a:t>var n2 : Int = 3</a:t>
            </a:r>
            <a:r>
              <a:rPr lang="en-US" dirty="0"/>
              <a:t>		</a:t>
            </a:r>
            <a:r>
              <a:rPr lang="en-US" dirty="0" smtClean="0"/>
              <a:t>	</a:t>
            </a:r>
            <a:endParaRPr lang="en-US" b="1" dirty="0" smtClean="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129823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0"/>
            <a:ext cx="8229600" cy="1143000"/>
          </a:xfrm>
        </p:spPr>
        <p:txBody>
          <a:bodyPr/>
          <a:lstStyle/>
          <a:p>
            <a:r>
              <a:rPr lang="en-US" sz="2800" dirty="0" smtClean="0"/>
              <a:t>Data Types</a:t>
            </a:r>
            <a:endParaRPr lang="cs-CZ" sz="2800" dirty="0"/>
          </a:p>
        </p:txBody>
      </p:sp>
      <p:graphicFrame>
        <p:nvGraphicFramePr>
          <p:cNvPr id="5" name="Content Placeholder 3"/>
          <p:cNvGraphicFramePr>
            <a:graphicFrameLocks/>
          </p:cNvGraphicFramePr>
          <p:nvPr>
            <p:extLst>
              <p:ext uri="{D42A27DB-BD31-4B8C-83A1-F6EECF244321}">
                <p14:modId xmlns:p14="http://schemas.microsoft.com/office/powerpoint/2010/main" val="1259286973"/>
              </p:ext>
            </p:extLst>
          </p:nvPr>
        </p:nvGraphicFramePr>
        <p:xfrm>
          <a:off x="304800" y="1489938"/>
          <a:ext cx="8229600" cy="3895725"/>
        </p:xfrm>
        <a:graphic>
          <a:graphicData uri="http://schemas.openxmlformats.org/drawingml/2006/table">
            <a:tbl>
              <a:tblPr firstRow="1" bandRow="1">
                <a:tableStyleId>{7DF18680-E054-41AD-8BC1-D1AEF772440D}</a:tableStyleId>
              </a:tblPr>
              <a:tblGrid>
                <a:gridCol w="1828800"/>
                <a:gridCol w="2362200"/>
                <a:gridCol w="4038600"/>
              </a:tblGrid>
              <a:tr h="370840">
                <a:tc>
                  <a:txBody>
                    <a:bodyPr/>
                    <a:lstStyle/>
                    <a:p>
                      <a:r>
                        <a:rPr lang="en-US" dirty="0" smtClean="0"/>
                        <a:t>Data Type</a:t>
                      </a:r>
                      <a:endParaRPr lang="en-US" dirty="0"/>
                    </a:p>
                  </a:txBody>
                  <a:tcPr/>
                </a:tc>
                <a:tc>
                  <a:txBody>
                    <a:bodyPr/>
                    <a:lstStyle/>
                    <a:p>
                      <a:r>
                        <a:rPr lang="en-US" dirty="0" smtClean="0"/>
                        <a:t>Default Value</a:t>
                      </a:r>
                      <a:endParaRPr lang="en-US" dirty="0"/>
                    </a:p>
                  </a:txBody>
                  <a:tcPr/>
                </a:tc>
                <a:tc>
                  <a:txBody>
                    <a:bodyPr/>
                    <a:lstStyle/>
                    <a:p>
                      <a:r>
                        <a:rPr lang="en-US" dirty="0" smtClean="0"/>
                        <a:t>Size</a:t>
                      </a:r>
                      <a:endParaRPr lang="en-US" dirty="0"/>
                    </a:p>
                  </a:txBody>
                  <a:tcPr/>
                </a:tc>
              </a:tr>
              <a:tr h="370840">
                <a:tc>
                  <a:txBody>
                    <a:bodyPr/>
                    <a:lstStyle/>
                    <a:p>
                      <a:pPr algn="l" fontAlgn="b"/>
                      <a:r>
                        <a:rPr lang="en-US" sz="1800" kern="1200" dirty="0" smtClean="0"/>
                        <a:t>Boolean </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1800" kern="1200" dirty="0"/>
                        <a:t>False </a:t>
                      </a:r>
                      <a:endParaRPr lang="en-US" sz="1800" kern="1200" dirty="0">
                        <a:solidFill>
                          <a:schemeClr val="dk1"/>
                        </a:solidFill>
                        <a:latin typeface="+mn-lt"/>
                        <a:ea typeface="+mn-ea"/>
                        <a:cs typeface="+mn-cs"/>
                      </a:endParaRPr>
                    </a:p>
                  </a:txBody>
                  <a:tcPr marL="9525" marR="9525" marT="9525" marB="0" anchor="b"/>
                </a:tc>
                <a:tc>
                  <a:txBody>
                    <a:bodyPr/>
                    <a:lstStyle/>
                    <a:p>
                      <a:pPr algn="l" fontAlgn="b"/>
                      <a:r>
                        <a:rPr lang="en-US" sz="1800" kern="1200" dirty="0"/>
                        <a:t>True or false</a:t>
                      </a:r>
                      <a:endParaRPr lang="en-US" sz="1800" kern="1200" dirty="0">
                        <a:solidFill>
                          <a:schemeClr val="dk1"/>
                        </a:solidFill>
                        <a:latin typeface="+mn-lt"/>
                        <a:ea typeface="+mn-ea"/>
                        <a:cs typeface="+mn-cs"/>
                      </a:endParaRPr>
                    </a:p>
                  </a:txBody>
                  <a:tcPr marL="9525" marR="9525" marT="9525" marB="0" anchor="b"/>
                </a:tc>
              </a:tr>
              <a:tr h="370840">
                <a:tc>
                  <a:txBody>
                    <a:bodyPr/>
                    <a:lstStyle/>
                    <a:p>
                      <a:pPr marL="0" algn="l" defTabSz="914400" rtl="0" eaLnBrk="1" fontAlgn="b" latinLnBrk="0" hangingPunct="1"/>
                      <a:r>
                        <a:rPr lang="en-US" sz="2000" u="none" strike="noStrike" kern="1200" dirty="0">
                          <a:effectLst/>
                        </a:rPr>
                        <a:t>Byte </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l" fontAlgn="b"/>
                      <a:r>
                        <a:rPr lang="en-US" sz="1800" kern="1200" dirty="0"/>
                        <a:t>0</a:t>
                      </a:r>
                      <a:endParaRPr lang="en-US" sz="1800" kern="1200" dirty="0">
                        <a:solidFill>
                          <a:schemeClr val="dk1"/>
                        </a:solidFill>
                        <a:latin typeface="+mn-lt"/>
                        <a:ea typeface="+mn-ea"/>
                        <a:cs typeface="+mn-cs"/>
                      </a:endParaRPr>
                    </a:p>
                  </a:txBody>
                  <a:tcPr marL="9525" marR="9525" marT="9525" marB="0" anchor="b"/>
                </a:tc>
                <a:tc>
                  <a:txBody>
                    <a:bodyPr/>
                    <a:lstStyle/>
                    <a:p>
                      <a:pPr algn="l" fontAlgn="b"/>
                      <a:r>
                        <a:rPr lang="en-US" sz="1800" kern="1200" dirty="0"/>
                        <a:t>8 bit signed value (-27 to 27-1)</a:t>
                      </a:r>
                      <a:endParaRPr lang="en-US" sz="1800" kern="1200" dirty="0">
                        <a:solidFill>
                          <a:schemeClr val="dk1"/>
                        </a:solidFill>
                        <a:latin typeface="+mn-lt"/>
                        <a:ea typeface="+mn-ea"/>
                        <a:cs typeface="+mn-cs"/>
                      </a:endParaRPr>
                    </a:p>
                  </a:txBody>
                  <a:tcPr marL="9525" marR="9525" marT="9525" marB="0" anchor="b"/>
                </a:tc>
              </a:tr>
              <a:tr h="370840">
                <a:tc>
                  <a:txBody>
                    <a:bodyPr/>
                    <a:lstStyle/>
                    <a:p>
                      <a:pPr marL="0" algn="l" defTabSz="914400" rtl="0" eaLnBrk="1" fontAlgn="b" latinLnBrk="0" hangingPunct="1"/>
                      <a:r>
                        <a:rPr lang="en-US" sz="2000" u="none" strike="noStrike" kern="1200" dirty="0">
                          <a:effectLst/>
                        </a:rPr>
                        <a:t>Short </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l" fontAlgn="b"/>
                      <a:r>
                        <a:rPr lang="en-US" sz="1800" kern="1200" dirty="0"/>
                        <a:t>0</a:t>
                      </a:r>
                      <a:endParaRPr lang="en-US" sz="1800" kern="1200" dirty="0">
                        <a:solidFill>
                          <a:schemeClr val="dk1"/>
                        </a:solidFill>
                        <a:latin typeface="+mn-lt"/>
                        <a:ea typeface="+mn-ea"/>
                        <a:cs typeface="+mn-cs"/>
                      </a:endParaRPr>
                    </a:p>
                  </a:txBody>
                  <a:tcPr marL="9525" marR="9525" marT="9525" marB="0" anchor="b"/>
                </a:tc>
                <a:tc>
                  <a:txBody>
                    <a:bodyPr/>
                    <a:lstStyle/>
                    <a:p>
                      <a:pPr algn="l" fontAlgn="b"/>
                      <a:r>
                        <a:rPr lang="en-US" sz="1800" kern="1200" dirty="0"/>
                        <a:t>16 bit signed value(-215 to 215-1)</a:t>
                      </a:r>
                      <a:endParaRPr lang="en-US" sz="1800" kern="1200" dirty="0">
                        <a:solidFill>
                          <a:schemeClr val="dk1"/>
                        </a:solidFill>
                        <a:latin typeface="+mn-lt"/>
                        <a:ea typeface="+mn-ea"/>
                        <a:cs typeface="+mn-cs"/>
                      </a:endParaRPr>
                    </a:p>
                  </a:txBody>
                  <a:tcPr marL="9525" marR="9525" marT="9525" marB="0" anchor="b"/>
                </a:tc>
              </a:tr>
              <a:tr h="370840">
                <a:tc>
                  <a:txBody>
                    <a:bodyPr/>
                    <a:lstStyle/>
                    <a:p>
                      <a:pPr marL="0" algn="l" defTabSz="914400" rtl="0" eaLnBrk="1" fontAlgn="b" latinLnBrk="0" hangingPunct="1"/>
                      <a:r>
                        <a:rPr lang="en-US" sz="2000" u="none" strike="noStrike" kern="1200" dirty="0">
                          <a:effectLst/>
                        </a:rPr>
                        <a:t>Char </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l" fontAlgn="b"/>
                      <a:r>
                        <a:rPr lang="en-US" sz="1800" kern="1200" dirty="0"/>
                        <a:t>'\u0000' </a:t>
                      </a:r>
                      <a:endParaRPr lang="en-US" sz="1800" kern="1200" dirty="0">
                        <a:solidFill>
                          <a:schemeClr val="dk1"/>
                        </a:solidFill>
                        <a:latin typeface="+mn-lt"/>
                        <a:ea typeface="+mn-ea"/>
                        <a:cs typeface="+mn-cs"/>
                      </a:endParaRPr>
                    </a:p>
                  </a:txBody>
                  <a:tcPr marL="9525" marR="9525" marT="9525" marB="0" anchor="b"/>
                </a:tc>
                <a:tc>
                  <a:txBody>
                    <a:bodyPr/>
                    <a:lstStyle/>
                    <a:p>
                      <a:pPr algn="l" fontAlgn="b"/>
                      <a:r>
                        <a:rPr lang="en-US" sz="1800" kern="1200" dirty="0"/>
                        <a:t>16 bit unsigned Unicode character(0 to 216-1)</a:t>
                      </a:r>
                      <a:endParaRPr lang="en-US" sz="1800" kern="1200" dirty="0">
                        <a:solidFill>
                          <a:schemeClr val="dk1"/>
                        </a:solidFill>
                        <a:latin typeface="+mn-lt"/>
                        <a:ea typeface="+mn-ea"/>
                        <a:cs typeface="+mn-cs"/>
                      </a:endParaRPr>
                    </a:p>
                  </a:txBody>
                  <a:tcPr marL="9525" marR="9525" marT="9525" marB="0" anchor="b"/>
                </a:tc>
              </a:tr>
              <a:tr h="370840">
                <a:tc>
                  <a:txBody>
                    <a:bodyPr/>
                    <a:lstStyle/>
                    <a:p>
                      <a:pPr marL="0" algn="l" defTabSz="914400" rtl="0" eaLnBrk="1" fontAlgn="b" latinLnBrk="0" hangingPunct="1"/>
                      <a:r>
                        <a:rPr lang="en-US" sz="2000" u="none" strike="noStrike" kern="1200" dirty="0" err="1">
                          <a:effectLst/>
                        </a:rPr>
                        <a:t>Int</a:t>
                      </a:r>
                      <a:r>
                        <a:rPr lang="en-US" sz="2000" u="none" strike="noStrike" kern="1200" dirty="0">
                          <a:effectLst/>
                        </a:rPr>
                        <a:t> </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l" fontAlgn="b"/>
                      <a:r>
                        <a:rPr lang="en-US" sz="1800" kern="1200" dirty="0"/>
                        <a:t>0</a:t>
                      </a:r>
                      <a:endParaRPr lang="en-US" sz="1800" kern="1200" dirty="0">
                        <a:solidFill>
                          <a:schemeClr val="dk1"/>
                        </a:solidFill>
                        <a:latin typeface="+mn-lt"/>
                        <a:ea typeface="+mn-ea"/>
                        <a:cs typeface="+mn-cs"/>
                      </a:endParaRPr>
                    </a:p>
                  </a:txBody>
                  <a:tcPr marL="9525" marR="9525" marT="9525" marB="0" anchor="b"/>
                </a:tc>
                <a:tc>
                  <a:txBody>
                    <a:bodyPr/>
                    <a:lstStyle/>
                    <a:p>
                      <a:pPr algn="l" fontAlgn="b"/>
                      <a:r>
                        <a:rPr lang="en-US" sz="1800" kern="1200" dirty="0"/>
                        <a:t>32 bit signed value(-231 to 231-1)</a:t>
                      </a:r>
                      <a:endParaRPr lang="en-US" sz="1800" kern="1200" dirty="0">
                        <a:solidFill>
                          <a:schemeClr val="dk1"/>
                        </a:solidFill>
                        <a:latin typeface="+mn-lt"/>
                        <a:ea typeface="+mn-ea"/>
                        <a:cs typeface="+mn-cs"/>
                      </a:endParaRPr>
                    </a:p>
                  </a:txBody>
                  <a:tcPr marL="9525" marR="9525" marT="9525" marB="0" anchor="b"/>
                </a:tc>
              </a:tr>
              <a:tr h="370840">
                <a:tc>
                  <a:txBody>
                    <a:bodyPr/>
                    <a:lstStyle/>
                    <a:p>
                      <a:pPr marL="0" algn="l" defTabSz="914400" rtl="0" eaLnBrk="1" fontAlgn="b" latinLnBrk="0" hangingPunct="1"/>
                      <a:r>
                        <a:rPr lang="en-US" sz="2000" u="none" strike="noStrike" kern="1200" dirty="0">
                          <a:effectLst/>
                        </a:rPr>
                        <a:t>Long </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l" fontAlgn="b"/>
                      <a:r>
                        <a:rPr lang="en-US" sz="1800" kern="1200" dirty="0"/>
                        <a:t>0L </a:t>
                      </a:r>
                      <a:endParaRPr lang="en-US" sz="1800" kern="1200" dirty="0">
                        <a:solidFill>
                          <a:schemeClr val="dk1"/>
                        </a:solidFill>
                        <a:latin typeface="+mn-lt"/>
                        <a:ea typeface="+mn-ea"/>
                        <a:cs typeface="+mn-cs"/>
                      </a:endParaRPr>
                    </a:p>
                  </a:txBody>
                  <a:tcPr marL="9525" marR="9525" marT="9525" marB="0" anchor="b"/>
                </a:tc>
                <a:tc>
                  <a:txBody>
                    <a:bodyPr/>
                    <a:lstStyle/>
                    <a:p>
                      <a:pPr algn="l" fontAlgn="b"/>
                      <a:r>
                        <a:rPr lang="en-US" sz="1800" kern="1200" dirty="0"/>
                        <a:t>64 bit signed value(-263 to 263-1)</a:t>
                      </a:r>
                      <a:endParaRPr lang="en-US" sz="1800" kern="1200" dirty="0">
                        <a:solidFill>
                          <a:schemeClr val="dk1"/>
                        </a:solidFill>
                        <a:latin typeface="+mn-lt"/>
                        <a:ea typeface="+mn-ea"/>
                        <a:cs typeface="+mn-cs"/>
                      </a:endParaRPr>
                    </a:p>
                  </a:txBody>
                  <a:tcPr marL="9525" marR="9525" marT="9525" marB="0" anchor="b"/>
                </a:tc>
              </a:tr>
              <a:tr h="370840">
                <a:tc>
                  <a:txBody>
                    <a:bodyPr/>
                    <a:lstStyle/>
                    <a:p>
                      <a:pPr marL="0" algn="l" defTabSz="914400" rtl="0" eaLnBrk="1" fontAlgn="b" latinLnBrk="0" hangingPunct="1"/>
                      <a:r>
                        <a:rPr lang="en-US" sz="2000" u="none" strike="noStrike" kern="1200" dirty="0">
                          <a:effectLst/>
                        </a:rPr>
                        <a:t>Float </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l" fontAlgn="b"/>
                      <a:r>
                        <a:rPr lang="en-US" sz="1800" kern="1200" dirty="0"/>
                        <a:t>0.0F </a:t>
                      </a:r>
                      <a:endParaRPr lang="en-US" sz="1800" kern="1200" dirty="0">
                        <a:solidFill>
                          <a:schemeClr val="dk1"/>
                        </a:solidFill>
                        <a:latin typeface="+mn-lt"/>
                        <a:ea typeface="+mn-ea"/>
                        <a:cs typeface="+mn-cs"/>
                      </a:endParaRPr>
                    </a:p>
                  </a:txBody>
                  <a:tcPr marL="9525" marR="9525" marT="9525" marB="0" anchor="b"/>
                </a:tc>
                <a:tc>
                  <a:txBody>
                    <a:bodyPr/>
                    <a:lstStyle/>
                    <a:p>
                      <a:pPr algn="l" fontAlgn="b"/>
                      <a:r>
                        <a:rPr lang="en-US" sz="1800" kern="1200" dirty="0"/>
                        <a:t>32 bit IEEE 754 single-precision float</a:t>
                      </a:r>
                      <a:endParaRPr lang="en-US" sz="1800" kern="1200" dirty="0">
                        <a:solidFill>
                          <a:schemeClr val="dk1"/>
                        </a:solidFill>
                        <a:latin typeface="+mn-lt"/>
                        <a:ea typeface="+mn-ea"/>
                        <a:cs typeface="+mn-cs"/>
                      </a:endParaRPr>
                    </a:p>
                  </a:txBody>
                  <a:tcPr marL="9525" marR="9525" marT="9525" marB="0" anchor="b"/>
                </a:tc>
              </a:tr>
              <a:tr h="370840">
                <a:tc>
                  <a:txBody>
                    <a:bodyPr/>
                    <a:lstStyle/>
                    <a:p>
                      <a:pPr marL="0" algn="l" defTabSz="914400" rtl="0" eaLnBrk="1" fontAlgn="b" latinLnBrk="0" hangingPunct="1"/>
                      <a:r>
                        <a:rPr lang="en-US" sz="2000" u="none" strike="noStrike" kern="1200" dirty="0">
                          <a:effectLst/>
                        </a:rPr>
                        <a:t>Double </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l" fontAlgn="b"/>
                      <a:r>
                        <a:rPr lang="en-US" sz="1800" kern="1200" dirty="0"/>
                        <a:t>0.0D </a:t>
                      </a:r>
                      <a:endParaRPr lang="en-US" sz="1800" kern="1200" dirty="0">
                        <a:solidFill>
                          <a:schemeClr val="dk1"/>
                        </a:solidFill>
                        <a:latin typeface="+mn-lt"/>
                        <a:ea typeface="+mn-ea"/>
                        <a:cs typeface="+mn-cs"/>
                      </a:endParaRPr>
                    </a:p>
                  </a:txBody>
                  <a:tcPr marL="9525" marR="9525" marT="9525" marB="0" anchor="b"/>
                </a:tc>
                <a:tc>
                  <a:txBody>
                    <a:bodyPr/>
                    <a:lstStyle/>
                    <a:p>
                      <a:pPr algn="l" fontAlgn="b"/>
                      <a:r>
                        <a:rPr lang="en-US" sz="1800" kern="1200" dirty="0"/>
                        <a:t>64 bit IEEE 754 double-precision float</a:t>
                      </a:r>
                      <a:endParaRPr lang="en-US" sz="1800" kern="1200" dirty="0">
                        <a:solidFill>
                          <a:schemeClr val="dk1"/>
                        </a:solidFill>
                        <a:latin typeface="+mn-lt"/>
                        <a:ea typeface="+mn-ea"/>
                        <a:cs typeface="+mn-cs"/>
                      </a:endParaRPr>
                    </a:p>
                  </a:txBody>
                  <a:tcPr marL="9525" marR="9525" marT="9525" marB="0" anchor="b"/>
                </a:tc>
              </a:tr>
              <a:tr h="370840">
                <a:tc>
                  <a:txBody>
                    <a:bodyPr/>
                    <a:lstStyle/>
                    <a:p>
                      <a:pPr marL="0" algn="l" defTabSz="914400" rtl="0" eaLnBrk="1" fontAlgn="b" latinLnBrk="0" hangingPunct="1"/>
                      <a:r>
                        <a:rPr lang="en-US" sz="2000" u="none" strike="noStrike" kern="1200" dirty="0">
                          <a:effectLst/>
                        </a:rPr>
                        <a:t>String </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l" fontAlgn="b"/>
                      <a:r>
                        <a:rPr lang="en-US" sz="1800" kern="1200" dirty="0"/>
                        <a:t>Null </a:t>
                      </a:r>
                      <a:endParaRPr lang="en-US" sz="1800" kern="1200" dirty="0">
                        <a:solidFill>
                          <a:schemeClr val="dk1"/>
                        </a:solidFill>
                        <a:latin typeface="+mn-lt"/>
                        <a:ea typeface="+mn-ea"/>
                        <a:cs typeface="+mn-cs"/>
                      </a:endParaRPr>
                    </a:p>
                  </a:txBody>
                  <a:tcPr marL="9525" marR="9525" marT="9525" marB="0" anchor="b"/>
                </a:tc>
                <a:tc>
                  <a:txBody>
                    <a:bodyPr/>
                    <a:lstStyle/>
                    <a:p>
                      <a:pPr algn="l" fontAlgn="b"/>
                      <a:r>
                        <a:rPr lang="en-US" sz="1800" kern="1200" dirty="0"/>
                        <a:t>A sequence of characters</a:t>
                      </a:r>
                      <a:endParaRPr lang="en-US" sz="1800" kern="1200" dirty="0">
                        <a:solidFill>
                          <a:schemeClr val="dk1"/>
                        </a:solidFill>
                        <a:latin typeface="+mn-lt"/>
                        <a:ea typeface="+mn-ea"/>
                        <a:cs typeface="+mn-cs"/>
                      </a:endParaRPr>
                    </a:p>
                  </a:txBody>
                  <a:tcPr marL="9525" marR="9525" marT="9525" marB="0" anchor="b"/>
                </a:tc>
              </a:tr>
            </a:tbl>
          </a:graphicData>
        </a:graphic>
      </p:graphicFrame>
      <p:sp>
        <p:nvSpPr>
          <p:cNvPr id="3" name="Slide Number Placeholder 2"/>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880216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30798"/>
            <a:ext cx="8229600" cy="1143000"/>
          </a:xfrm>
        </p:spPr>
        <p:txBody>
          <a:bodyPr/>
          <a:lstStyle/>
          <a:p>
            <a:r>
              <a:rPr lang="en-US" sz="2800" dirty="0"/>
              <a:t>Scala Keywords (Reserved)</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352727278"/>
              </p:ext>
            </p:extLst>
          </p:nvPr>
        </p:nvGraphicFramePr>
        <p:xfrm>
          <a:off x="1352550" y="1356360"/>
          <a:ext cx="6134100" cy="4815840"/>
        </p:xfrm>
        <a:graphic>
          <a:graphicData uri="http://schemas.openxmlformats.org/drawingml/2006/table">
            <a:tbl>
              <a:tblPr firstRow="1" bandRow="1">
                <a:tableStyleId>{5FD0F851-EC5A-4D38-B0AD-8093EC10F338}</a:tableStyleId>
              </a:tblPr>
              <a:tblGrid>
                <a:gridCol w="1504950"/>
                <a:gridCol w="1543050"/>
                <a:gridCol w="1543050"/>
                <a:gridCol w="1543050"/>
              </a:tblGrid>
              <a:tr h="1422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fontAlgn="b"/>
                      <a:r>
                        <a:rPr lang="en-US" sz="2000" u="none" strike="noStrike" kern="1200" dirty="0">
                          <a:effectLst/>
                        </a:rPr>
                        <a:t>abstract</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case</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catch</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class</a:t>
                      </a:r>
                      <a:endParaRPr lang="en-US" sz="2000" b="0" i="0" u="none" strike="noStrike" kern="1200" dirty="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dirty="0" err="1">
                          <a:effectLst/>
                        </a:rPr>
                        <a:t>def</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do</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else</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extends</a:t>
                      </a:r>
                      <a:endParaRPr lang="en-US" sz="2000" b="0" i="0" u="none" strike="noStrike" kern="120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dirty="0">
                          <a:effectLst/>
                        </a:rPr>
                        <a:t>FALSE</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final</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finally</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for</a:t>
                      </a:r>
                      <a:endParaRPr lang="en-US" sz="2000" b="0" i="0" u="none" strike="noStrike" kern="120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dirty="0" err="1">
                          <a:effectLst/>
                        </a:rPr>
                        <a:t>forSome</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if</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implicit</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import</a:t>
                      </a:r>
                      <a:endParaRPr lang="en-US" sz="2000" b="0" i="0" u="none" strike="noStrike" kern="120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dirty="0">
                          <a:effectLst/>
                        </a:rPr>
                        <a:t>lazy</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match</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new</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null</a:t>
                      </a:r>
                      <a:endParaRPr lang="en-US" sz="2000" b="0" i="0" u="none" strike="noStrike" kern="120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dirty="0">
                          <a:effectLst/>
                        </a:rPr>
                        <a:t>object</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override</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package</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private</a:t>
                      </a:r>
                      <a:endParaRPr lang="en-US" sz="2000" b="0" i="0" u="none" strike="noStrike" kern="120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dirty="0">
                          <a:effectLst/>
                        </a:rPr>
                        <a:t>protected</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return</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sealed</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super</a:t>
                      </a:r>
                      <a:endParaRPr lang="en-US" sz="2000" b="0" i="0" u="none" strike="noStrike" kern="120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a:effectLst/>
                        </a:rPr>
                        <a:t>this</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throw</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trait</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try</a:t>
                      </a:r>
                      <a:endParaRPr lang="en-US" sz="2000" b="0" i="0" u="none" strike="noStrike" kern="120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a:effectLst/>
                        </a:rPr>
                        <a:t>TRUE</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type</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val</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err="1">
                          <a:effectLst/>
                        </a:rPr>
                        <a:t>var</a:t>
                      </a:r>
                      <a:endParaRPr lang="en-US" sz="2000" b="0" i="0" u="none" strike="noStrike" kern="1200" dirty="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dirty="0">
                          <a:effectLst/>
                        </a:rPr>
                        <a:t>while</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with</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yield</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 </a:t>
                      </a:r>
                      <a:endParaRPr lang="en-US" sz="2000" b="0" i="0" u="none" strike="noStrike" kern="1200" dirty="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dirty="0">
                          <a:effectLst/>
                        </a:rPr>
                        <a:t>-</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a:t>
                      </a:r>
                      <a:endParaRPr lang="en-US" sz="2000" b="0" i="0" u="none" strike="noStrike" kern="120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a:effectLst/>
                        </a:rPr>
                        <a:t>=&gt;</a:t>
                      </a:r>
                      <a:endParaRPr lang="en-US" sz="2000" b="0" i="0" u="none" strike="noStrike" kern="1200">
                        <a:solidFill>
                          <a:srgbClr val="000000"/>
                        </a:solidFill>
                        <a:effectLst/>
                        <a:latin typeface="Calibri"/>
                        <a:ea typeface="+mn-ea"/>
                        <a:cs typeface="+mn-cs"/>
                      </a:endParaRPr>
                    </a:p>
                  </a:txBody>
                  <a:tcPr marL="9525" marR="9525" marT="9525" marB="0" anchor="b"/>
                </a:tc>
              </a:tr>
              <a:tr h="370840">
                <a:tc>
                  <a:txBody>
                    <a:bodyPr/>
                    <a:lstStyle/>
                    <a:p>
                      <a:pPr algn="ctr" fontAlgn="b"/>
                      <a:r>
                        <a:rPr lang="en-US" sz="2000" u="none" strike="noStrike" kern="1200" dirty="0">
                          <a:effectLst/>
                        </a:rPr>
                        <a:t>&lt;-</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&lt;:</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&lt;%</a:t>
                      </a:r>
                      <a:endParaRPr lang="en-US" sz="2000" b="0" i="0" u="none" strike="noStrike" kern="1200" dirty="0">
                        <a:solidFill>
                          <a:srgbClr val="000000"/>
                        </a:solidFill>
                        <a:effectLst/>
                        <a:latin typeface="Calibri"/>
                        <a:ea typeface="+mn-ea"/>
                        <a:cs typeface="+mn-cs"/>
                      </a:endParaRPr>
                    </a:p>
                  </a:txBody>
                  <a:tcPr marL="9525" marR="9525" marT="9525" marB="0" anchor="b"/>
                </a:tc>
                <a:tc>
                  <a:txBody>
                    <a:bodyPr/>
                    <a:lstStyle/>
                    <a:p>
                      <a:pPr algn="ctr" fontAlgn="b"/>
                      <a:r>
                        <a:rPr lang="en-US" sz="2000" u="none" strike="noStrike" kern="1200" dirty="0">
                          <a:effectLst/>
                        </a:rPr>
                        <a:t>&gt;:</a:t>
                      </a:r>
                      <a:endParaRPr lang="en-US" sz="2000" b="0" i="0" u="none" strike="noStrike" kern="1200" dirty="0">
                        <a:solidFill>
                          <a:srgbClr val="000000"/>
                        </a:solidFill>
                        <a:effectLst/>
                        <a:latin typeface="Calibri"/>
                        <a:ea typeface="+mn-ea"/>
                        <a:cs typeface="+mn-cs"/>
                      </a:endParaRPr>
                    </a:p>
                  </a:txBody>
                  <a:tcPr marL="9525" marR="9525" marT="9525" marB="0" anchor="b"/>
                </a:tc>
              </a:tr>
            </a:tbl>
          </a:graphicData>
        </a:graphic>
      </p:graphicFrame>
      <p:sp>
        <p:nvSpPr>
          <p:cNvPr id="3" name="Slide Number Placeholder 2"/>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extLst>
      <p:ext uri="{BB962C8B-B14F-4D97-AF65-F5344CB8AC3E}">
        <p14:creationId xmlns:p14="http://schemas.microsoft.com/office/powerpoint/2010/main" val="242816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76200" y="0"/>
            <a:ext cx="8229600" cy="1143000"/>
          </a:xfrm>
        </p:spPr>
        <p:txBody>
          <a:bodyPr/>
          <a:lstStyle/>
          <a:p>
            <a:r>
              <a:rPr lang="cs-CZ" sz="2800" dirty="0" smtClean="0"/>
              <a:t>Immutability</a:t>
            </a:r>
            <a:endParaRPr lang="cs-CZ" sz="2800" dirty="0"/>
          </a:p>
        </p:txBody>
      </p:sp>
      <p:sp>
        <p:nvSpPr>
          <p:cNvPr id="3" name="Zástupný symbol pro obsah 2"/>
          <p:cNvSpPr>
            <a:spLocks noGrp="1"/>
          </p:cNvSpPr>
          <p:nvPr>
            <p:ph idx="1"/>
          </p:nvPr>
        </p:nvSpPr>
        <p:spPr>
          <a:xfrm>
            <a:off x="304800" y="1509722"/>
            <a:ext cx="8229600" cy="4324360"/>
          </a:xfrm>
        </p:spPr>
        <p:txBody>
          <a:bodyPr/>
          <a:lstStyle/>
          <a:p>
            <a:r>
              <a:rPr lang="cs-CZ" dirty="0" smtClean="0"/>
              <a:t>Why?</a:t>
            </a:r>
          </a:p>
          <a:p>
            <a:pPr lvl="1"/>
            <a:r>
              <a:rPr lang="cs-CZ" dirty="0" smtClean="0"/>
              <a:t>Immutable objects are </a:t>
            </a:r>
            <a:r>
              <a:rPr lang="en-US" dirty="0" smtClean="0"/>
              <a:t>automatically </a:t>
            </a:r>
            <a:r>
              <a:rPr lang="cs-CZ" dirty="0" smtClean="0"/>
              <a:t>thread-safe </a:t>
            </a:r>
            <a:endParaRPr lang="en-US" dirty="0" smtClean="0"/>
          </a:p>
          <a:p>
            <a:pPr lvl="1">
              <a:buNone/>
            </a:pPr>
            <a:r>
              <a:rPr lang="en-US" dirty="0" smtClean="0"/>
              <a:t>	</a:t>
            </a:r>
            <a:r>
              <a:rPr lang="cs-CZ" dirty="0" smtClean="0"/>
              <a:t>(you don</a:t>
            </a:r>
            <a:r>
              <a:rPr lang="en-US" dirty="0" smtClean="0"/>
              <a:t>’t have to worry about object being changed by another thread</a:t>
            </a:r>
            <a:r>
              <a:rPr lang="cs-CZ" dirty="0" smtClean="0"/>
              <a:t>)</a:t>
            </a:r>
          </a:p>
          <a:p>
            <a:pPr lvl="1"/>
            <a:r>
              <a:rPr lang="cs-CZ" dirty="0" smtClean="0"/>
              <a:t>Compiler can </a:t>
            </a:r>
            <a:r>
              <a:rPr lang="en-US" dirty="0" smtClean="0"/>
              <a:t>reason better about immutable values -&gt; optimization</a:t>
            </a:r>
          </a:p>
          <a:p>
            <a:endParaRPr lang="en-US" dirty="0" smtClean="0"/>
          </a:p>
          <a:p>
            <a:pPr lvl="1"/>
            <a:r>
              <a:rPr lang="en-US" dirty="0" smtClean="0"/>
              <a:t>Steve Jenson from Twitter: </a:t>
            </a:r>
            <a:r>
              <a:rPr lang="en-US" i="1" dirty="0" smtClean="0"/>
              <a:t>“Start with immutability, then use mutability where you find appropriate.”</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1401267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56" y="-33064"/>
            <a:ext cx="8229600" cy="1143000"/>
          </a:xfrm>
        </p:spPr>
        <p:txBody>
          <a:bodyPr/>
          <a:lstStyle/>
          <a:p>
            <a:r>
              <a:rPr lang="en-US" sz="2800" dirty="0"/>
              <a:t>Scala Conditional Expressions</a:t>
            </a:r>
            <a:endParaRPr lang="en-IN" sz="2800" dirty="0"/>
          </a:p>
        </p:txBody>
      </p:sp>
      <p:sp>
        <p:nvSpPr>
          <p:cNvPr id="3" name="Content Placeholder 2"/>
          <p:cNvSpPr>
            <a:spLocks noGrp="1"/>
          </p:cNvSpPr>
          <p:nvPr>
            <p:ph idx="1"/>
          </p:nvPr>
        </p:nvSpPr>
        <p:spPr>
          <a:xfrm>
            <a:off x="194048" y="1119064"/>
            <a:ext cx="8568952" cy="4824536"/>
          </a:xfrm>
        </p:spPr>
        <p:txBody>
          <a:bodyPr>
            <a:noAutofit/>
          </a:bodyPr>
          <a:lstStyle/>
          <a:p>
            <a:r>
              <a:rPr lang="en-US" sz="2000" b="1" dirty="0" smtClean="0"/>
              <a:t>If statement: </a:t>
            </a:r>
            <a:r>
              <a:rPr lang="en-US" sz="2000" dirty="0" smtClean="0"/>
              <a:t>If statement consists of a Boolean expression followed by one or more statements.</a:t>
            </a:r>
          </a:p>
          <a:p>
            <a:pPr marL="393192" lvl="1" indent="0">
              <a:buNone/>
            </a:pPr>
            <a:r>
              <a:rPr lang="en-US" sz="2000" dirty="0"/>
              <a:t>	</a:t>
            </a:r>
            <a:r>
              <a:rPr lang="en-US" sz="2000" b="1" dirty="0" smtClean="0"/>
              <a:t>syntax</a:t>
            </a:r>
            <a:r>
              <a:rPr lang="en-US" sz="2000" dirty="0" smtClean="0"/>
              <a:t>:</a:t>
            </a:r>
          </a:p>
          <a:p>
            <a:pPr marL="393192" lvl="1" indent="0">
              <a:buNone/>
            </a:pPr>
            <a:r>
              <a:rPr lang="en-US" sz="2000" dirty="0"/>
              <a:t>	</a:t>
            </a:r>
            <a:r>
              <a:rPr lang="en-US" sz="2000" dirty="0" smtClean="0"/>
              <a:t>	</a:t>
            </a:r>
            <a:r>
              <a:rPr lang="en-IN" sz="2000" dirty="0"/>
              <a:t>if(</a:t>
            </a:r>
            <a:r>
              <a:rPr lang="en-IN" sz="2000" dirty="0" err="1"/>
              <a:t>Boolean_expression</a:t>
            </a:r>
            <a:r>
              <a:rPr lang="en-IN" sz="2000" dirty="0"/>
              <a:t>) </a:t>
            </a:r>
            <a:r>
              <a:rPr lang="en-IN" sz="2000" dirty="0" smtClean="0"/>
              <a:t>{</a:t>
            </a:r>
          </a:p>
          <a:p>
            <a:pPr marL="393192" lvl="1" indent="0">
              <a:buNone/>
            </a:pPr>
            <a:r>
              <a:rPr lang="en-IN" sz="2000" dirty="0" smtClean="0"/>
              <a:t>     		// </a:t>
            </a:r>
            <a:r>
              <a:rPr lang="en-IN" sz="2000" dirty="0"/>
              <a:t>Statements will execute if the Boolean expression is true </a:t>
            </a:r>
            <a:endParaRPr lang="en-IN" sz="2000" dirty="0" smtClean="0"/>
          </a:p>
          <a:p>
            <a:pPr marL="393192" lvl="1" indent="0">
              <a:buNone/>
            </a:pPr>
            <a:r>
              <a:rPr lang="en-IN" sz="2000" dirty="0" smtClean="0"/>
              <a:t>		}</a:t>
            </a:r>
            <a:endParaRPr lang="en-US" sz="2000" dirty="0" smtClean="0"/>
          </a:p>
          <a:p>
            <a:r>
              <a:rPr lang="en-US" sz="2000" b="1" dirty="0" smtClean="0"/>
              <a:t>If-else statement:</a:t>
            </a:r>
            <a:r>
              <a:rPr lang="en-US" sz="2000" dirty="0" smtClean="0"/>
              <a:t> An if statement can be followed by an optional else statement, which executes when the Boolean expression is false.</a:t>
            </a:r>
          </a:p>
          <a:p>
            <a:pPr marL="393192" lvl="1" indent="0">
              <a:buNone/>
            </a:pPr>
            <a:r>
              <a:rPr lang="en-US" sz="2000" dirty="0"/>
              <a:t>	</a:t>
            </a:r>
            <a:r>
              <a:rPr lang="en-US" sz="2000" b="1" dirty="0" smtClean="0"/>
              <a:t>syntax</a:t>
            </a:r>
            <a:r>
              <a:rPr lang="en-US" sz="2000" dirty="0" smtClean="0"/>
              <a:t>:</a:t>
            </a:r>
          </a:p>
          <a:p>
            <a:pPr marL="393192" lvl="1" indent="0">
              <a:buNone/>
            </a:pPr>
            <a:r>
              <a:rPr lang="en-US" sz="2000" dirty="0"/>
              <a:t>	</a:t>
            </a:r>
            <a:r>
              <a:rPr lang="en-US" sz="2000" dirty="0" smtClean="0"/>
              <a:t>	</a:t>
            </a:r>
            <a:r>
              <a:rPr lang="en-IN" sz="2000" dirty="0"/>
              <a:t>if(</a:t>
            </a:r>
            <a:r>
              <a:rPr lang="en-IN" sz="2000" dirty="0" err="1"/>
              <a:t>Boolean_expression</a:t>
            </a:r>
            <a:r>
              <a:rPr lang="en-IN" sz="2000" dirty="0"/>
              <a:t>){ </a:t>
            </a:r>
            <a:endParaRPr lang="en-IN" sz="2000" dirty="0" smtClean="0"/>
          </a:p>
          <a:p>
            <a:pPr marL="393192" lvl="1" indent="0">
              <a:buNone/>
            </a:pPr>
            <a:r>
              <a:rPr lang="en-IN" sz="2000" dirty="0"/>
              <a:t>	</a:t>
            </a:r>
            <a:r>
              <a:rPr lang="en-IN" sz="2000" dirty="0" smtClean="0"/>
              <a:t>	//</a:t>
            </a:r>
            <a:r>
              <a:rPr lang="en-IN" sz="2000" dirty="0"/>
              <a:t>Executes when the Boolean expression is </a:t>
            </a:r>
            <a:r>
              <a:rPr lang="en-IN" sz="2000" dirty="0" smtClean="0"/>
              <a:t>true</a:t>
            </a:r>
          </a:p>
          <a:p>
            <a:pPr marL="393192" lvl="1" indent="0">
              <a:buNone/>
            </a:pPr>
            <a:r>
              <a:rPr lang="en-IN" sz="2000" dirty="0"/>
              <a:t>	</a:t>
            </a:r>
            <a:r>
              <a:rPr lang="en-IN" sz="2000" dirty="0" smtClean="0"/>
              <a:t> 	} </a:t>
            </a:r>
            <a:r>
              <a:rPr lang="en-IN" sz="2000" dirty="0"/>
              <a:t>else</a:t>
            </a:r>
            <a:r>
              <a:rPr lang="en-IN" sz="2000" dirty="0" smtClean="0"/>
              <a:t>{</a:t>
            </a:r>
          </a:p>
          <a:p>
            <a:pPr marL="393192" lvl="1" indent="0">
              <a:buNone/>
            </a:pPr>
            <a:r>
              <a:rPr lang="en-IN" sz="2000" dirty="0" smtClean="0"/>
              <a:t>	</a:t>
            </a:r>
            <a:r>
              <a:rPr lang="en-IN" sz="2000" dirty="0"/>
              <a:t>	</a:t>
            </a:r>
            <a:r>
              <a:rPr lang="en-IN" sz="2000" dirty="0" smtClean="0"/>
              <a:t> //</a:t>
            </a:r>
            <a:r>
              <a:rPr lang="en-IN" sz="2000" dirty="0"/>
              <a:t>Executes when the Boolean expression is false </a:t>
            </a:r>
            <a:endParaRPr lang="en-IN" sz="2000" dirty="0" smtClean="0"/>
          </a:p>
          <a:p>
            <a:pPr marL="393192" lvl="1" indent="0">
              <a:buNone/>
            </a:pPr>
            <a:r>
              <a:rPr lang="en-IN" sz="2000" dirty="0"/>
              <a:t>	</a:t>
            </a:r>
            <a:r>
              <a:rPr lang="en-IN" sz="2000" dirty="0" smtClean="0"/>
              <a:t>	}</a:t>
            </a:r>
            <a:endParaRPr lang="en-US" sz="2000"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extLst>
      <p:ext uri="{BB962C8B-B14F-4D97-AF65-F5344CB8AC3E}">
        <p14:creationId xmlns:p14="http://schemas.microsoft.com/office/powerpoint/2010/main" val="122766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4048" y="0"/>
            <a:ext cx="8229600" cy="1143000"/>
          </a:xfrm>
        </p:spPr>
        <p:txBody>
          <a:bodyPr/>
          <a:lstStyle/>
          <a:p>
            <a:r>
              <a:rPr lang="en-US" sz="2800" dirty="0"/>
              <a:t>Scala Conditional Expressions</a:t>
            </a:r>
            <a:endParaRPr lang="en-IN" sz="2800" dirty="0"/>
          </a:p>
        </p:txBody>
      </p:sp>
      <p:sp>
        <p:nvSpPr>
          <p:cNvPr id="4" name="Content Placeholder 2"/>
          <p:cNvSpPr>
            <a:spLocks noGrp="1"/>
          </p:cNvSpPr>
          <p:nvPr>
            <p:ph idx="1"/>
          </p:nvPr>
        </p:nvSpPr>
        <p:spPr>
          <a:xfrm>
            <a:off x="122040" y="1224136"/>
            <a:ext cx="8640960" cy="4896544"/>
          </a:xfrm>
        </p:spPr>
        <p:txBody>
          <a:bodyPr>
            <a:normAutofit/>
          </a:bodyPr>
          <a:lstStyle/>
          <a:p>
            <a:r>
              <a:rPr lang="en-IN" b="1" dirty="0" smtClean="0"/>
              <a:t>If-else-if-else Statement</a:t>
            </a:r>
            <a:r>
              <a:rPr lang="en-IN" dirty="0" smtClean="0"/>
              <a:t>:  </a:t>
            </a:r>
            <a:r>
              <a:rPr lang="en-IN" sz="2000" dirty="0" smtClean="0"/>
              <a:t>An if statement can be followed by an optional else-if-else statement.</a:t>
            </a:r>
          </a:p>
          <a:p>
            <a:pPr marL="667512" lvl="2" indent="0">
              <a:buNone/>
            </a:pPr>
            <a:r>
              <a:rPr lang="en-IN" sz="2000" b="1" dirty="0"/>
              <a:t>s</a:t>
            </a:r>
            <a:r>
              <a:rPr lang="en-IN" sz="2000" b="1" dirty="0" smtClean="0"/>
              <a:t>yntax</a:t>
            </a:r>
            <a:r>
              <a:rPr lang="en-IN" sz="2000" dirty="0" smtClean="0"/>
              <a:t>:</a:t>
            </a:r>
          </a:p>
          <a:p>
            <a:pPr marL="667512" lvl="2" indent="0">
              <a:buNone/>
            </a:pPr>
            <a:r>
              <a:rPr lang="en-IN" sz="2000" dirty="0"/>
              <a:t>	</a:t>
            </a:r>
            <a:r>
              <a:rPr lang="en-IN" sz="2000" dirty="0" smtClean="0"/>
              <a:t>if(</a:t>
            </a:r>
            <a:r>
              <a:rPr lang="en-IN" sz="2000" dirty="0" err="1" smtClean="0"/>
              <a:t>Boolean_expression</a:t>
            </a:r>
            <a:r>
              <a:rPr lang="en-IN" sz="2000" dirty="0" smtClean="0"/>
              <a:t> </a:t>
            </a:r>
            <a:r>
              <a:rPr lang="en-IN" sz="2000" dirty="0"/>
              <a:t>1</a:t>
            </a:r>
            <a:r>
              <a:rPr lang="en-IN" sz="2000" dirty="0" smtClean="0"/>
              <a:t>){</a:t>
            </a:r>
          </a:p>
          <a:p>
            <a:pPr marL="667512" lvl="2" indent="0">
              <a:buNone/>
            </a:pPr>
            <a:r>
              <a:rPr lang="en-IN" sz="2000" dirty="0" smtClean="0"/>
              <a:t>	 </a:t>
            </a:r>
            <a:r>
              <a:rPr lang="en-IN" sz="2000" dirty="0"/>
              <a:t>//Executes when the Boolean expression 1 is true </a:t>
            </a:r>
            <a:endParaRPr lang="en-IN" sz="2000" dirty="0" smtClean="0"/>
          </a:p>
          <a:p>
            <a:pPr marL="667512" lvl="2" indent="0">
              <a:buNone/>
            </a:pPr>
            <a:r>
              <a:rPr lang="en-IN" sz="2000" dirty="0" smtClean="0"/>
              <a:t>	} </a:t>
            </a:r>
            <a:r>
              <a:rPr lang="en-IN" sz="2000" dirty="0"/>
              <a:t>else if(</a:t>
            </a:r>
            <a:r>
              <a:rPr lang="en-IN" sz="2000" dirty="0" err="1"/>
              <a:t>Boolean_expression</a:t>
            </a:r>
            <a:r>
              <a:rPr lang="en-IN" sz="2000" dirty="0"/>
              <a:t> 2</a:t>
            </a:r>
            <a:r>
              <a:rPr lang="en-IN" sz="2000" dirty="0" smtClean="0"/>
              <a:t>){</a:t>
            </a:r>
          </a:p>
          <a:p>
            <a:pPr marL="667512" lvl="2" indent="0">
              <a:buNone/>
            </a:pPr>
            <a:r>
              <a:rPr lang="en-IN" sz="2000" dirty="0" smtClean="0"/>
              <a:t> 	//</a:t>
            </a:r>
            <a:r>
              <a:rPr lang="en-IN" sz="2000" dirty="0"/>
              <a:t>Executes when the Boolean expression 2 is true </a:t>
            </a:r>
            <a:r>
              <a:rPr lang="en-IN" sz="2000" dirty="0" smtClean="0"/>
              <a:t>}</a:t>
            </a:r>
          </a:p>
          <a:p>
            <a:pPr marL="667512" lvl="2" indent="0">
              <a:buNone/>
            </a:pPr>
            <a:r>
              <a:rPr lang="en-IN" sz="2000" dirty="0" smtClean="0"/>
              <a:t> 	else </a:t>
            </a:r>
            <a:r>
              <a:rPr lang="en-IN" sz="2000" dirty="0"/>
              <a:t>if(</a:t>
            </a:r>
            <a:r>
              <a:rPr lang="en-IN" sz="2000" dirty="0" err="1"/>
              <a:t>Boolean_expression</a:t>
            </a:r>
            <a:r>
              <a:rPr lang="en-IN" sz="2000" dirty="0"/>
              <a:t> 3</a:t>
            </a:r>
            <a:r>
              <a:rPr lang="en-IN" sz="2000" dirty="0" smtClean="0"/>
              <a:t>){</a:t>
            </a:r>
          </a:p>
          <a:p>
            <a:pPr marL="667512" lvl="2" indent="0">
              <a:buNone/>
            </a:pPr>
            <a:r>
              <a:rPr lang="en-IN" sz="2000" dirty="0" smtClean="0"/>
              <a:t> 	//</a:t>
            </a:r>
            <a:r>
              <a:rPr lang="en-IN" sz="2000" dirty="0"/>
              <a:t>Executes when the Boolean expression 3 is true </a:t>
            </a:r>
            <a:r>
              <a:rPr lang="en-IN" sz="2000" dirty="0" smtClean="0"/>
              <a:t>}</a:t>
            </a:r>
          </a:p>
          <a:p>
            <a:pPr marL="667512" lvl="2" indent="0">
              <a:buNone/>
            </a:pPr>
            <a:r>
              <a:rPr lang="en-IN" sz="2000" dirty="0" smtClean="0"/>
              <a:t> 	else {</a:t>
            </a:r>
          </a:p>
          <a:p>
            <a:pPr marL="667512" lvl="2" indent="0">
              <a:buNone/>
            </a:pPr>
            <a:r>
              <a:rPr lang="en-IN" sz="2000" dirty="0" smtClean="0"/>
              <a:t> 	//</a:t>
            </a:r>
            <a:r>
              <a:rPr lang="en-IN" sz="2000" dirty="0"/>
              <a:t>Executes when the none of the above condition is true</a:t>
            </a:r>
            <a:r>
              <a:rPr lang="en-IN" sz="2000" dirty="0" smtClean="0"/>
              <a:t>.</a:t>
            </a:r>
          </a:p>
          <a:p>
            <a:pPr marL="667512" lvl="2" indent="0">
              <a:buNone/>
            </a:pPr>
            <a:r>
              <a:rPr lang="en-IN" sz="2000" dirty="0" smtClean="0"/>
              <a:t> 	}</a:t>
            </a:r>
            <a:endParaRPr lang="en-IN" sz="2000"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extLst>
      <p:ext uri="{BB962C8B-B14F-4D97-AF65-F5344CB8AC3E}">
        <p14:creationId xmlns:p14="http://schemas.microsoft.com/office/powerpoint/2010/main" val="2285737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208" y="-57904"/>
            <a:ext cx="8229600" cy="1143000"/>
          </a:xfrm>
        </p:spPr>
        <p:txBody>
          <a:bodyPr/>
          <a:lstStyle/>
          <a:p>
            <a:r>
              <a:rPr lang="en-US" sz="2800" dirty="0"/>
              <a:t>Scala Conditional Expressions</a:t>
            </a:r>
            <a:endParaRPr lang="en-IN" sz="2800" dirty="0"/>
          </a:p>
        </p:txBody>
      </p:sp>
      <p:sp>
        <p:nvSpPr>
          <p:cNvPr id="3" name="Content Placeholder 2"/>
          <p:cNvSpPr>
            <a:spLocks noGrp="1"/>
          </p:cNvSpPr>
          <p:nvPr>
            <p:ph idx="1"/>
          </p:nvPr>
        </p:nvSpPr>
        <p:spPr>
          <a:xfrm>
            <a:off x="76200" y="1238240"/>
            <a:ext cx="8229600" cy="4324360"/>
          </a:xfrm>
        </p:spPr>
        <p:txBody>
          <a:bodyPr>
            <a:normAutofit/>
          </a:bodyPr>
          <a:lstStyle/>
          <a:p>
            <a:r>
              <a:rPr lang="en-IN" b="1" dirty="0" smtClean="0"/>
              <a:t>Nested if-else statement:</a:t>
            </a:r>
            <a:r>
              <a:rPr lang="en-IN" b="1" dirty="0"/>
              <a:t> </a:t>
            </a:r>
            <a:r>
              <a:rPr lang="en-IN" dirty="0" smtClean="0"/>
              <a:t>it is always legal to nest if-else statements, which means you can use one if or else-if statement inside another if or else-if statement.</a:t>
            </a:r>
          </a:p>
          <a:p>
            <a:pPr marL="393192" lvl="1" indent="0">
              <a:buNone/>
            </a:pPr>
            <a:r>
              <a:rPr lang="en-IN" dirty="0"/>
              <a:t>	</a:t>
            </a:r>
            <a:r>
              <a:rPr lang="en-IN" b="1" dirty="0" smtClean="0"/>
              <a:t>syntax</a:t>
            </a:r>
            <a:r>
              <a:rPr lang="en-IN" dirty="0" smtClean="0"/>
              <a:t>:</a:t>
            </a:r>
          </a:p>
          <a:p>
            <a:pPr marL="393192" lvl="1" indent="0">
              <a:buNone/>
            </a:pPr>
            <a:r>
              <a:rPr lang="en-IN" dirty="0"/>
              <a:t>	 </a:t>
            </a:r>
            <a:r>
              <a:rPr lang="en-IN" dirty="0" smtClean="0"/>
              <a:t>     if(</a:t>
            </a:r>
            <a:r>
              <a:rPr lang="en-IN" dirty="0" err="1" smtClean="0"/>
              <a:t>Boolean_expression</a:t>
            </a:r>
            <a:r>
              <a:rPr lang="en-IN" dirty="0" smtClean="0"/>
              <a:t> </a:t>
            </a:r>
            <a:r>
              <a:rPr lang="en-IN" dirty="0"/>
              <a:t>1){ </a:t>
            </a:r>
            <a:endParaRPr lang="en-IN" dirty="0" smtClean="0"/>
          </a:p>
          <a:p>
            <a:pPr marL="393192" lvl="1" indent="0">
              <a:buNone/>
            </a:pPr>
            <a:r>
              <a:rPr lang="en-IN" dirty="0"/>
              <a:t>	</a:t>
            </a:r>
            <a:r>
              <a:rPr lang="en-IN" dirty="0" smtClean="0"/>
              <a:t>	//</a:t>
            </a:r>
            <a:r>
              <a:rPr lang="en-IN" dirty="0"/>
              <a:t>Executes when the Boolean expression 1 is true </a:t>
            </a:r>
            <a:endParaRPr lang="en-IN" dirty="0" smtClean="0"/>
          </a:p>
          <a:p>
            <a:pPr marL="393192" lvl="1" indent="0">
              <a:buNone/>
            </a:pPr>
            <a:endParaRPr lang="en-IN" dirty="0"/>
          </a:p>
          <a:p>
            <a:pPr marL="393192" lvl="1" indent="0">
              <a:buNone/>
            </a:pPr>
            <a:r>
              <a:rPr lang="en-IN" dirty="0" smtClean="0"/>
              <a:t>		if(</a:t>
            </a:r>
            <a:r>
              <a:rPr lang="en-IN" dirty="0" err="1" smtClean="0"/>
              <a:t>Boolean_expression</a:t>
            </a:r>
            <a:r>
              <a:rPr lang="en-IN" dirty="0" smtClean="0"/>
              <a:t> </a:t>
            </a:r>
            <a:r>
              <a:rPr lang="en-IN" dirty="0"/>
              <a:t>2){ </a:t>
            </a:r>
            <a:endParaRPr lang="en-IN" dirty="0" smtClean="0"/>
          </a:p>
          <a:p>
            <a:pPr marL="393192" lvl="1" indent="0">
              <a:buNone/>
            </a:pPr>
            <a:r>
              <a:rPr lang="en-IN" dirty="0" smtClean="0"/>
              <a:t>		//</a:t>
            </a:r>
            <a:r>
              <a:rPr lang="en-IN" dirty="0"/>
              <a:t>Executes when the Boolean expression 2 is true </a:t>
            </a:r>
            <a:r>
              <a:rPr lang="en-IN" dirty="0" smtClean="0"/>
              <a:t>		}</a:t>
            </a:r>
          </a:p>
          <a:p>
            <a:pPr marL="393192" lvl="1" indent="0">
              <a:buNone/>
            </a:pPr>
            <a:r>
              <a:rPr lang="en-IN" dirty="0"/>
              <a:t>	</a:t>
            </a:r>
            <a:r>
              <a:rPr lang="en-IN" dirty="0" smtClean="0"/>
              <a:t>       </a:t>
            </a:r>
            <a:r>
              <a:rPr lang="en-IN" dirty="0"/>
              <a:t>}</a:t>
            </a:r>
            <a:endParaRPr lang="en-IN"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extLst>
      <p:ext uri="{BB962C8B-B14F-4D97-AF65-F5344CB8AC3E}">
        <p14:creationId xmlns:p14="http://schemas.microsoft.com/office/powerpoint/2010/main" val="2113297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r>
              <a:rPr lang="en-IN" sz="2800" dirty="0" err="1" smtClean="0"/>
              <a:t>Scala</a:t>
            </a:r>
            <a:r>
              <a:rPr lang="en-IN" sz="2800" dirty="0" smtClean="0"/>
              <a:t> Loop </a:t>
            </a:r>
            <a:r>
              <a:rPr lang="en-IN" sz="2800" dirty="0"/>
              <a:t>S</a:t>
            </a:r>
            <a:r>
              <a:rPr lang="en-IN" sz="2800" dirty="0" smtClean="0"/>
              <a:t>tatements</a:t>
            </a:r>
            <a:endParaRPr lang="en-IN" sz="2800" dirty="0"/>
          </a:p>
        </p:txBody>
      </p:sp>
      <p:sp>
        <p:nvSpPr>
          <p:cNvPr id="3" name="Content Placeholder 2"/>
          <p:cNvSpPr>
            <a:spLocks noGrp="1"/>
          </p:cNvSpPr>
          <p:nvPr>
            <p:ph idx="1"/>
          </p:nvPr>
        </p:nvSpPr>
        <p:spPr>
          <a:xfrm>
            <a:off x="228600" y="1357322"/>
            <a:ext cx="8229600" cy="4324360"/>
          </a:xfrm>
        </p:spPr>
        <p:txBody>
          <a:bodyPr>
            <a:normAutofit fontScale="92500" lnSpcReduction="20000"/>
          </a:bodyPr>
          <a:lstStyle/>
          <a:p>
            <a:r>
              <a:rPr lang="en-IN" b="1" dirty="0" smtClean="0"/>
              <a:t>While loop </a:t>
            </a:r>
            <a:r>
              <a:rPr lang="en-IN" sz="2000" dirty="0" smtClean="0"/>
              <a:t>Statement </a:t>
            </a:r>
            <a:r>
              <a:rPr lang="en-IN" sz="2000" dirty="0"/>
              <a:t>repeatedly executes a target statement as long as a given condition is </a:t>
            </a:r>
            <a:r>
              <a:rPr lang="en-IN" sz="2000" dirty="0" smtClean="0"/>
              <a:t>true.</a:t>
            </a:r>
          </a:p>
          <a:p>
            <a:pPr marL="0" indent="0">
              <a:buNone/>
            </a:pPr>
            <a:r>
              <a:rPr lang="en-IN" sz="2000" dirty="0" smtClean="0"/>
              <a:t>	</a:t>
            </a:r>
            <a:r>
              <a:rPr lang="en-IN" sz="2000" b="1" dirty="0" smtClean="0"/>
              <a:t>Syntax</a:t>
            </a:r>
            <a:r>
              <a:rPr lang="en-IN" sz="2000" dirty="0" smtClean="0"/>
              <a:t> :</a:t>
            </a:r>
          </a:p>
          <a:p>
            <a:pPr marL="0" indent="0">
              <a:buNone/>
            </a:pPr>
            <a:r>
              <a:rPr lang="en-IN" sz="2000" dirty="0"/>
              <a:t>		</a:t>
            </a:r>
            <a:r>
              <a:rPr lang="en-IN" sz="2200" dirty="0" smtClean="0"/>
              <a:t>while(condition</a:t>
            </a:r>
            <a:r>
              <a:rPr lang="en-IN" sz="2200" dirty="0"/>
              <a:t>){</a:t>
            </a:r>
            <a:r>
              <a:rPr lang="en-IN" dirty="0"/>
              <a:t> </a:t>
            </a:r>
          </a:p>
          <a:p>
            <a:pPr marL="1527048" lvl="5" indent="0">
              <a:buNone/>
            </a:pPr>
            <a:r>
              <a:rPr lang="en-IN" sz="2000" dirty="0"/>
              <a:t>	statement(s</a:t>
            </a:r>
            <a:r>
              <a:rPr lang="en-IN" sz="2000" dirty="0" smtClean="0"/>
              <a:t>);</a:t>
            </a:r>
          </a:p>
          <a:p>
            <a:pPr marL="1527048" lvl="5" indent="0">
              <a:buNone/>
            </a:pPr>
            <a:r>
              <a:rPr lang="en-IN" sz="2000" dirty="0"/>
              <a:t>	</a:t>
            </a:r>
            <a:r>
              <a:rPr lang="en-IN" sz="2000" dirty="0" smtClean="0"/>
              <a:t>}</a:t>
            </a:r>
            <a:endParaRPr lang="en-IN" b="1" dirty="0" smtClean="0"/>
          </a:p>
          <a:p>
            <a:r>
              <a:rPr lang="en-IN" b="1" dirty="0"/>
              <a:t>Do-while loop </a:t>
            </a:r>
            <a:r>
              <a:rPr lang="en-IN" sz="2100" dirty="0"/>
              <a:t>is similar to  while loop, except </a:t>
            </a:r>
            <a:r>
              <a:rPr lang="en-IN" sz="2100" dirty="0" err="1"/>
              <a:t>thaht</a:t>
            </a:r>
            <a:r>
              <a:rPr lang="en-IN" sz="2100" dirty="0"/>
              <a:t> a do while loop is guaranteed to execute </a:t>
            </a:r>
            <a:r>
              <a:rPr lang="en-IN" sz="2100" dirty="0" err="1"/>
              <a:t>atleast</a:t>
            </a:r>
            <a:r>
              <a:rPr lang="en-IN" sz="2100" dirty="0"/>
              <a:t> one time.</a:t>
            </a:r>
          </a:p>
          <a:p>
            <a:pPr marL="0" indent="0">
              <a:buFont typeface="Wingdings 2"/>
              <a:buNone/>
            </a:pPr>
            <a:r>
              <a:rPr lang="en-IN" sz="2100" dirty="0"/>
              <a:t>	</a:t>
            </a:r>
            <a:r>
              <a:rPr lang="en-IN" sz="2100" b="1" dirty="0" smtClean="0"/>
              <a:t>Syntax</a:t>
            </a:r>
            <a:r>
              <a:rPr lang="en-IN" sz="2100" dirty="0" smtClean="0"/>
              <a:t>:</a:t>
            </a:r>
            <a:endParaRPr lang="en-IN" sz="2100" dirty="0"/>
          </a:p>
          <a:p>
            <a:pPr marL="0" indent="0">
              <a:buFont typeface="Wingdings 2"/>
              <a:buNone/>
            </a:pPr>
            <a:r>
              <a:rPr lang="en-IN" sz="2100" dirty="0"/>
              <a:t>		do { </a:t>
            </a:r>
          </a:p>
          <a:p>
            <a:pPr marL="0" indent="0">
              <a:buFont typeface="Wingdings 2"/>
              <a:buNone/>
            </a:pPr>
            <a:r>
              <a:rPr lang="en-IN" sz="2100" dirty="0"/>
              <a:t>		statement(s);</a:t>
            </a:r>
          </a:p>
          <a:p>
            <a:pPr marL="0" indent="0">
              <a:buFont typeface="Wingdings 2"/>
              <a:buNone/>
            </a:pPr>
            <a:r>
              <a:rPr lang="en-IN" sz="2100" dirty="0"/>
              <a:t>		 }</a:t>
            </a:r>
          </a:p>
          <a:p>
            <a:pPr marL="0" indent="0">
              <a:buFont typeface="Wingdings 2"/>
              <a:buNone/>
            </a:pPr>
            <a:r>
              <a:rPr lang="en-IN" sz="2100" dirty="0"/>
              <a:t>		 while( condition );</a:t>
            </a:r>
          </a:p>
          <a:p>
            <a:pPr marL="0" indent="0">
              <a:buNone/>
            </a:pPr>
            <a:r>
              <a:rPr lang="en-IN" sz="1800" dirty="0"/>
              <a:t>	</a:t>
            </a:r>
            <a:r>
              <a:rPr lang="en-IN" sz="1800" dirty="0" smtClean="0"/>
              <a:t>	</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extLst>
      <p:ext uri="{BB962C8B-B14F-4D97-AF65-F5344CB8AC3E}">
        <p14:creationId xmlns:p14="http://schemas.microsoft.com/office/powerpoint/2010/main" val="290670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Scala, short for </a:t>
            </a:r>
            <a:r>
              <a:rPr lang="en-US" dirty="0"/>
              <a:t>Scalable</a:t>
            </a:r>
            <a:r>
              <a:rPr lang="en-US" dirty="0" smtClean="0"/>
              <a:t> Language</a:t>
            </a:r>
          </a:p>
          <a:p>
            <a:r>
              <a:rPr lang="en-US" dirty="0" smtClean="0">
                <a:solidFill>
                  <a:srgbClr val="C00000"/>
                </a:solidFill>
              </a:rPr>
              <a:t>Hybrid</a:t>
            </a:r>
            <a:r>
              <a:rPr lang="en-US" dirty="0" smtClean="0"/>
              <a:t> </a:t>
            </a:r>
            <a:r>
              <a:rPr lang="en-US" dirty="0">
                <a:solidFill>
                  <a:srgbClr val="C00000"/>
                </a:solidFill>
              </a:rPr>
              <a:t>functional</a:t>
            </a:r>
            <a:r>
              <a:rPr lang="en-US" dirty="0"/>
              <a:t> programming language.</a:t>
            </a:r>
          </a:p>
          <a:p>
            <a:r>
              <a:rPr lang="en-US" dirty="0"/>
              <a:t>Created by Martin </a:t>
            </a:r>
            <a:r>
              <a:rPr lang="en-US" dirty="0" err="1" smtClean="0"/>
              <a:t>Odersky</a:t>
            </a:r>
            <a:endParaRPr lang="en-US" dirty="0" smtClean="0"/>
          </a:p>
          <a:p>
            <a:r>
              <a:rPr lang="en-US" dirty="0" smtClean="0"/>
              <a:t>First </a:t>
            </a:r>
            <a:r>
              <a:rPr lang="en-US" dirty="0"/>
              <a:t>released in 2003.</a:t>
            </a:r>
          </a:p>
          <a:p>
            <a:r>
              <a:rPr lang="en-US" dirty="0" smtClean="0"/>
              <a:t>Su</a:t>
            </a:r>
            <a:r>
              <a:rPr lang="en-US" dirty="0" smtClean="0"/>
              <a:t>pports </a:t>
            </a:r>
            <a:r>
              <a:rPr lang="en-US" dirty="0"/>
              <a:t>object oriented, functional and imperative programming approaches.</a:t>
            </a:r>
          </a:p>
          <a:p>
            <a:r>
              <a:rPr lang="en-US" dirty="0"/>
              <a:t>In Scala, everything is an object whether it is a function or a number. </a:t>
            </a:r>
            <a:endParaRPr lang="en-US" dirty="0" smtClean="0"/>
          </a:p>
          <a:p>
            <a:r>
              <a:rPr lang="en-US" dirty="0" smtClean="0"/>
              <a:t>No </a:t>
            </a:r>
            <a:r>
              <a:rPr lang="en-US" dirty="0"/>
              <a:t>concept of primitive </a:t>
            </a:r>
            <a:r>
              <a:rPr lang="en-US" dirty="0" smtClean="0"/>
              <a:t>datatypes. </a:t>
            </a:r>
            <a:endParaRPr lang="en-US" dirty="0"/>
          </a:p>
        </p:txBody>
      </p:sp>
      <p:sp>
        <p:nvSpPr>
          <p:cNvPr id="5" name="Title 4"/>
          <p:cNvSpPr>
            <a:spLocks noGrp="1"/>
          </p:cNvSpPr>
          <p:nvPr>
            <p:ph type="title"/>
          </p:nvPr>
        </p:nvSpPr>
        <p:spPr>
          <a:xfrm>
            <a:off x="304800" y="19050"/>
            <a:ext cx="7271657" cy="914400"/>
          </a:xfrm>
        </p:spPr>
        <p:txBody>
          <a:bodyPr/>
          <a:lstStyle/>
          <a:p>
            <a:r>
              <a:rPr lang="en-US" sz="2800" dirty="0"/>
              <a:t>What is SCALA</a:t>
            </a:r>
          </a:p>
        </p:txBody>
      </p:sp>
      <p:sp>
        <p:nvSpPr>
          <p:cNvPr id="2" name="Slide Number Placeholder 1"/>
          <p:cNvSpPr>
            <a:spLocks noGrp="1"/>
          </p:cNvSpPr>
          <p:nvPr>
            <p:ph type="sldNum" sz="quarter" idx="4"/>
          </p:nvPr>
        </p:nvSpPr>
        <p:spPr/>
        <p:txBody>
          <a:bodyPr/>
          <a:lstStyle/>
          <a:p>
            <a:fld id="{106362CE-9CB1-451B-AFF5-7DC02F417664}" type="slidenum">
              <a:rPr lang="en-GB" smtClean="0"/>
              <a:pPr/>
              <a:t>2</a:t>
            </a:fld>
            <a:endParaRPr lang="en-GB" dirty="0"/>
          </a:p>
        </p:txBody>
      </p:sp>
    </p:spTree>
    <p:extLst>
      <p:ext uri="{BB962C8B-B14F-4D97-AF65-F5344CB8AC3E}">
        <p14:creationId xmlns:p14="http://schemas.microsoft.com/office/powerpoint/2010/main" val="183646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6072" y="0"/>
            <a:ext cx="8229600" cy="1143000"/>
          </a:xfrm>
        </p:spPr>
        <p:txBody>
          <a:bodyPr/>
          <a:lstStyle/>
          <a:p>
            <a:r>
              <a:rPr lang="en-IN" sz="2800" dirty="0" err="1" smtClean="0"/>
              <a:t>Scala</a:t>
            </a:r>
            <a:r>
              <a:rPr lang="en-IN" sz="2800" dirty="0" smtClean="0"/>
              <a:t> Loop </a:t>
            </a:r>
            <a:r>
              <a:rPr lang="en-IN" sz="2800" dirty="0"/>
              <a:t>S</a:t>
            </a:r>
            <a:r>
              <a:rPr lang="en-IN" sz="2800" dirty="0" smtClean="0"/>
              <a:t>tatements</a:t>
            </a:r>
            <a:endParaRPr lang="en-IN" sz="2800" dirty="0"/>
          </a:p>
        </p:txBody>
      </p:sp>
      <p:sp>
        <p:nvSpPr>
          <p:cNvPr id="3" name="Content Placeholder 2"/>
          <p:cNvSpPr>
            <a:spLocks noGrp="1"/>
          </p:cNvSpPr>
          <p:nvPr>
            <p:ph idx="1"/>
          </p:nvPr>
        </p:nvSpPr>
        <p:spPr>
          <a:xfrm>
            <a:off x="152400" y="1273914"/>
            <a:ext cx="8229600" cy="4324360"/>
          </a:xfrm>
        </p:spPr>
        <p:txBody>
          <a:bodyPr/>
          <a:lstStyle/>
          <a:p>
            <a:r>
              <a:rPr lang="en-IN" b="1" dirty="0" smtClean="0"/>
              <a:t>For loop </a:t>
            </a:r>
            <a:r>
              <a:rPr lang="en-IN" sz="2000" dirty="0" smtClean="0"/>
              <a:t>is a repetition control structure that allows you to efficiently write a loop that needs to execute a specific number of times . There are various forms of for loop in Scala which are described below-</a:t>
            </a:r>
          </a:p>
          <a:p>
            <a:pPr marL="0" indent="0">
              <a:buNone/>
            </a:pPr>
            <a:r>
              <a:rPr lang="en-IN" sz="2000" dirty="0"/>
              <a:t>	</a:t>
            </a:r>
            <a:r>
              <a:rPr lang="en-IN" sz="2000" b="1" dirty="0" smtClean="0"/>
              <a:t>Syntax</a:t>
            </a:r>
            <a:r>
              <a:rPr lang="en-IN" sz="2000" dirty="0" smtClean="0"/>
              <a:t>: for loop with ranges</a:t>
            </a:r>
          </a:p>
          <a:p>
            <a:pPr marL="0" indent="0">
              <a:buNone/>
            </a:pPr>
            <a:r>
              <a:rPr lang="en-IN" sz="2000" dirty="0"/>
              <a:t>		for( var x &lt;- Range </a:t>
            </a:r>
            <a:r>
              <a:rPr lang="en-IN" sz="2000" dirty="0" smtClean="0"/>
              <a:t>){</a:t>
            </a:r>
          </a:p>
          <a:p>
            <a:pPr marL="0" indent="0">
              <a:buNone/>
            </a:pPr>
            <a:r>
              <a:rPr lang="en-IN" sz="2000" dirty="0"/>
              <a:t>	</a:t>
            </a:r>
            <a:r>
              <a:rPr lang="en-IN" sz="2000" dirty="0" smtClean="0"/>
              <a:t>	         </a:t>
            </a:r>
            <a:r>
              <a:rPr lang="en-IN" sz="2000" dirty="0"/>
              <a:t>statement(s</a:t>
            </a:r>
            <a:r>
              <a:rPr lang="en-IN" sz="2000" dirty="0" smtClean="0"/>
              <a:t>);</a:t>
            </a:r>
          </a:p>
          <a:p>
            <a:pPr marL="0" indent="0">
              <a:buNone/>
            </a:pPr>
            <a:r>
              <a:rPr lang="en-IN" sz="2000" dirty="0"/>
              <a:t>	</a:t>
            </a:r>
            <a:r>
              <a:rPr lang="en-IN" sz="2000" dirty="0" smtClean="0"/>
              <a:t>	 }</a:t>
            </a:r>
          </a:p>
          <a:p>
            <a:pPr marL="0" indent="0">
              <a:buNone/>
            </a:pPr>
            <a:r>
              <a:rPr lang="en-IN" sz="2000" dirty="0"/>
              <a:t>	</a:t>
            </a:r>
            <a:r>
              <a:rPr lang="en-IN" sz="2000" b="1" dirty="0" smtClean="0"/>
              <a:t>Syntax</a:t>
            </a:r>
            <a:r>
              <a:rPr lang="en-IN" sz="2000" dirty="0" smtClean="0"/>
              <a:t>: for loop with collections </a:t>
            </a:r>
          </a:p>
          <a:p>
            <a:pPr marL="0" indent="0">
              <a:buNone/>
            </a:pPr>
            <a:r>
              <a:rPr lang="en-IN" sz="2000" dirty="0"/>
              <a:t>		for( var x &lt;- List </a:t>
            </a:r>
            <a:r>
              <a:rPr lang="en-IN" sz="2000" dirty="0" smtClean="0"/>
              <a:t>){</a:t>
            </a:r>
          </a:p>
          <a:p>
            <a:pPr marL="0" indent="0">
              <a:buNone/>
            </a:pPr>
            <a:r>
              <a:rPr lang="en-IN" sz="2000" dirty="0"/>
              <a:t>	</a:t>
            </a:r>
            <a:r>
              <a:rPr lang="en-IN" sz="2000" dirty="0" smtClean="0"/>
              <a:t>	         statement(s);</a:t>
            </a:r>
          </a:p>
          <a:p>
            <a:pPr marL="0" indent="0">
              <a:buNone/>
            </a:pPr>
            <a:r>
              <a:rPr lang="en-IN" sz="2000" dirty="0"/>
              <a:t>	</a:t>
            </a:r>
            <a:r>
              <a:rPr lang="en-IN" sz="2000" dirty="0" smtClean="0"/>
              <a:t>	 </a:t>
            </a:r>
            <a:r>
              <a:rPr lang="en-IN" sz="2000" dirty="0"/>
              <a: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20</a:t>
            </a:fld>
            <a:endParaRPr kumimoji="0" lang="en-US"/>
          </a:p>
        </p:txBody>
      </p:sp>
    </p:spTree>
    <p:extLst>
      <p:ext uri="{BB962C8B-B14F-4D97-AF65-F5344CB8AC3E}">
        <p14:creationId xmlns:p14="http://schemas.microsoft.com/office/powerpoint/2010/main" val="662558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9872" y="0"/>
            <a:ext cx="8229600" cy="1143000"/>
          </a:xfrm>
        </p:spPr>
        <p:txBody>
          <a:bodyPr/>
          <a:lstStyle/>
          <a:p>
            <a:r>
              <a:rPr lang="en-IN" sz="2800" dirty="0" smtClean="0"/>
              <a:t>Scala Loop </a:t>
            </a:r>
            <a:r>
              <a:rPr lang="en-IN" sz="2800" dirty="0"/>
              <a:t>S</a:t>
            </a:r>
            <a:r>
              <a:rPr lang="en-IN" sz="2800" dirty="0" smtClean="0"/>
              <a:t>tatements</a:t>
            </a:r>
            <a:endParaRPr lang="en-IN" sz="2800" dirty="0"/>
          </a:p>
        </p:txBody>
      </p:sp>
      <p:sp>
        <p:nvSpPr>
          <p:cNvPr id="3" name="Content Placeholder 2"/>
          <p:cNvSpPr>
            <a:spLocks noGrp="1"/>
          </p:cNvSpPr>
          <p:nvPr>
            <p:ph idx="1"/>
          </p:nvPr>
        </p:nvSpPr>
        <p:spPr>
          <a:xfrm>
            <a:off x="76200" y="1489938"/>
            <a:ext cx="8229600" cy="4324360"/>
          </a:xfrm>
        </p:spPr>
        <p:txBody>
          <a:bodyPr>
            <a:normAutofit lnSpcReduction="10000"/>
          </a:bodyPr>
          <a:lstStyle/>
          <a:p>
            <a:pPr marL="0" indent="0">
              <a:buNone/>
            </a:pPr>
            <a:r>
              <a:rPr lang="en-IN" dirty="0" smtClean="0"/>
              <a:t>	</a:t>
            </a:r>
            <a:r>
              <a:rPr lang="en-IN" sz="2000" b="1" dirty="0"/>
              <a:t>Syntax</a:t>
            </a:r>
            <a:r>
              <a:rPr lang="en-IN" sz="2200" dirty="0" smtClean="0"/>
              <a:t>: </a:t>
            </a:r>
            <a:r>
              <a:rPr lang="en-IN" sz="2200" dirty="0"/>
              <a:t>for loop with filters</a:t>
            </a:r>
          </a:p>
          <a:p>
            <a:pPr marL="0" indent="0">
              <a:buNone/>
            </a:pPr>
            <a:r>
              <a:rPr lang="en-IN" sz="2200" dirty="0"/>
              <a:t>		for( var x &lt;- List </a:t>
            </a:r>
          </a:p>
          <a:p>
            <a:pPr marL="0" indent="0">
              <a:buNone/>
            </a:pPr>
            <a:r>
              <a:rPr lang="en-IN" sz="2200" dirty="0"/>
              <a:t>			if condition1; if condition2...</a:t>
            </a:r>
          </a:p>
          <a:p>
            <a:pPr marL="0" indent="0">
              <a:buNone/>
            </a:pPr>
            <a:r>
              <a:rPr lang="en-IN" sz="2200" dirty="0"/>
              <a:t>		      ){ </a:t>
            </a:r>
          </a:p>
          <a:p>
            <a:pPr marL="0" indent="0">
              <a:buNone/>
            </a:pPr>
            <a:r>
              <a:rPr lang="en-IN" sz="2200" dirty="0"/>
              <a:t>			statement(s);</a:t>
            </a:r>
          </a:p>
          <a:p>
            <a:pPr marL="0" indent="0">
              <a:buNone/>
            </a:pPr>
            <a:r>
              <a:rPr lang="en-IN" sz="2200" dirty="0"/>
              <a:t>		 }</a:t>
            </a:r>
          </a:p>
          <a:p>
            <a:pPr marL="0" indent="0">
              <a:buNone/>
            </a:pPr>
            <a:r>
              <a:rPr lang="en-IN" sz="2200" dirty="0"/>
              <a:t>	</a:t>
            </a:r>
            <a:r>
              <a:rPr lang="en-IN" sz="2000" b="1" dirty="0"/>
              <a:t>Syntax</a:t>
            </a:r>
            <a:r>
              <a:rPr lang="en-IN" sz="2200" dirty="0" smtClean="0"/>
              <a:t>: </a:t>
            </a:r>
            <a:r>
              <a:rPr lang="en-IN" sz="2200" dirty="0"/>
              <a:t>for loop with </a:t>
            </a:r>
            <a:r>
              <a:rPr lang="en-IN" sz="2200" dirty="0" smtClean="0"/>
              <a:t>yield</a:t>
            </a:r>
            <a:endParaRPr lang="en-IN" sz="2200" dirty="0"/>
          </a:p>
          <a:p>
            <a:pPr marL="0" indent="0">
              <a:buNone/>
            </a:pPr>
            <a:r>
              <a:rPr lang="en-IN" sz="2200" dirty="0"/>
              <a:t>		var retVal = for{ var x &lt;- List</a:t>
            </a:r>
          </a:p>
          <a:p>
            <a:pPr marL="0" indent="0">
              <a:buNone/>
            </a:pPr>
            <a:r>
              <a:rPr lang="en-IN" sz="2200" dirty="0"/>
              <a:t>			 if condition1; if condition2...</a:t>
            </a:r>
          </a:p>
          <a:p>
            <a:pPr marL="0" indent="0">
              <a:buNone/>
            </a:pPr>
            <a:r>
              <a:rPr lang="en-IN" sz="2200" dirty="0"/>
              <a:t>		 }</a:t>
            </a:r>
          </a:p>
          <a:p>
            <a:pPr marL="0" indent="0">
              <a:buNone/>
            </a:pPr>
            <a:r>
              <a:rPr lang="en-IN" sz="2200" dirty="0"/>
              <a:t>		 yield x</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extLst>
      <p:ext uri="{BB962C8B-B14F-4D97-AF65-F5344CB8AC3E}">
        <p14:creationId xmlns:p14="http://schemas.microsoft.com/office/powerpoint/2010/main" val="394426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0"/>
            <a:ext cx="8229600" cy="1143000"/>
          </a:xfrm>
        </p:spPr>
        <p:txBody>
          <a:bodyPr/>
          <a:lstStyle/>
          <a:p>
            <a:r>
              <a:rPr lang="en-US" altLang="en-US" sz="2800" dirty="0"/>
              <a:t>Scala </a:t>
            </a:r>
            <a:r>
              <a:rPr lang="en-US" altLang="en-US" sz="2800" dirty="0" smtClean="0"/>
              <a:t>Class Hierarchy</a:t>
            </a:r>
            <a:endParaRPr lang="en-US" sz="2800" dirty="0"/>
          </a:p>
        </p:txBody>
      </p:sp>
      <p:sp>
        <p:nvSpPr>
          <p:cNvPr id="5" name="Rounded Rectangle 4"/>
          <p:cNvSpPr/>
          <p:nvPr/>
        </p:nvSpPr>
        <p:spPr>
          <a:xfrm>
            <a:off x="609600" y="2897045"/>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en-US" dirty="0"/>
          </a:p>
        </p:txBody>
      </p:sp>
      <p:sp>
        <p:nvSpPr>
          <p:cNvPr id="6" name="Rounded Rectangle 5"/>
          <p:cNvSpPr/>
          <p:nvPr/>
        </p:nvSpPr>
        <p:spPr>
          <a:xfrm>
            <a:off x="2552700" y="2897045"/>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a:t>
            </a:r>
            <a:endParaRPr lang="en-US" dirty="0"/>
          </a:p>
        </p:txBody>
      </p:sp>
      <p:sp>
        <p:nvSpPr>
          <p:cNvPr id="7" name="Rounded Rectangle 6"/>
          <p:cNvSpPr/>
          <p:nvPr/>
        </p:nvSpPr>
        <p:spPr>
          <a:xfrm>
            <a:off x="611875" y="3486742"/>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Boolean</a:t>
            </a:r>
            <a:endParaRPr lang="en-US" dirty="0"/>
          </a:p>
        </p:txBody>
      </p:sp>
      <p:sp>
        <p:nvSpPr>
          <p:cNvPr id="8" name="Rounded Rectangle 7"/>
          <p:cNvSpPr/>
          <p:nvPr/>
        </p:nvSpPr>
        <p:spPr>
          <a:xfrm>
            <a:off x="2552700" y="3463349"/>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Int</a:t>
            </a:r>
            <a:endParaRPr lang="en-US" dirty="0"/>
          </a:p>
        </p:txBody>
      </p:sp>
      <p:sp>
        <p:nvSpPr>
          <p:cNvPr id="9" name="Rounded Rectangle 8"/>
          <p:cNvSpPr/>
          <p:nvPr/>
        </p:nvSpPr>
        <p:spPr>
          <a:xfrm>
            <a:off x="609600" y="4076439"/>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t>
            </a:r>
            <a:endParaRPr lang="en-US" dirty="0"/>
          </a:p>
        </p:txBody>
      </p:sp>
      <p:sp>
        <p:nvSpPr>
          <p:cNvPr id="10" name="Rounded Rectangle 9"/>
          <p:cNvSpPr/>
          <p:nvPr/>
        </p:nvSpPr>
        <p:spPr>
          <a:xfrm>
            <a:off x="2552700" y="4048277"/>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Short</a:t>
            </a:r>
            <a:endParaRPr lang="en-US" dirty="0"/>
          </a:p>
        </p:txBody>
      </p:sp>
      <p:sp>
        <p:nvSpPr>
          <p:cNvPr id="11" name="Rounded Rectangle 10"/>
          <p:cNvSpPr/>
          <p:nvPr/>
        </p:nvSpPr>
        <p:spPr>
          <a:xfrm>
            <a:off x="609600" y="5253013"/>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a:t>
            </a:r>
            <a:endParaRPr lang="en-US" dirty="0"/>
          </a:p>
        </p:txBody>
      </p:sp>
      <p:sp>
        <p:nvSpPr>
          <p:cNvPr id="12" name="Rounded Rectangle 11"/>
          <p:cNvSpPr/>
          <p:nvPr/>
        </p:nvSpPr>
        <p:spPr>
          <a:xfrm>
            <a:off x="2552700" y="4682206"/>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Byte</a:t>
            </a:r>
            <a:endParaRPr lang="en-US" dirty="0"/>
          </a:p>
        </p:txBody>
      </p:sp>
      <p:sp>
        <p:nvSpPr>
          <p:cNvPr id="13" name="Rounded Rectangle 12"/>
          <p:cNvSpPr/>
          <p:nvPr/>
        </p:nvSpPr>
        <p:spPr>
          <a:xfrm>
            <a:off x="609600" y="4666136"/>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Double</a:t>
            </a:r>
            <a:endParaRPr lang="en-US" dirty="0"/>
          </a:p>
        </p:txBody>
      </p:sp>
      <p:sp>
        <p:nvSpPr>
          <p:cNvPr id="14" name="Rounded Rectangle 13"/>
          <p:cNvSpPr/>
          <p:nvPr/>
        </p:nvSpPr>
        <p:spPr>
          <a:xfrm>
            <a:off x="2552700" y="5253013"/>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t>
            </a:r>
            <a:endParaRPr lang="en-US" dirty="0"/>
          </a:p>
        </p:txBody>
      </p:sp>
      <p:sp>
        <p:nvSpPr>
          <p:cNvPr id="15" name="Rounded Rectangle 14"/>
          <p:cNvSpPr/>
          <p:nvPr/>
        </p:nvSpPr>
        <p:spPr>
          <a:xfrm>
            <a:off x="1638300" y="2124371"/>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AnyVal</a:t>
            </a:r>
            <a:endParaRPr lang="en-US" dirty="0"/>
          </a:p>
        </p:txBody>
      </p:sp>
      <p:sp>
        <p:nvSpPr>
          <p:cNvPr id="16" name="Rounded Rectangle 15"/>
          <p:cNvSpPr/>
          <p:nvPr/>
        </p:nvSpPr>
        <p:spPr>
          <a:xfrm>
            <a:off x="5753100" y="2124371"/>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AnyRef</a:t>
            </a:r>
            <a:endParaRPr lang="en-US" dirty="0"/>
          </a:p>
        </p:txBody>
      </p:sp>
      <p:sp>
        <p:nvSpPr>
          <p:cNvPr id="17" name="Rounded Rectangle 16"/>
          <p:cNvSpPr/>
          <p:nvPr/>
        </p:nvSpPr>
        <p:spPr>
          <a:xfrm>
            <a:off x="3852081" y="1121245"/>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Any</a:t>
            </a:r>
            <a:endParaRPr lang="en-US" dirty="0"/>
          </a:p>
        </p:txBody>
      </p:sp>
      <p:sp>
        <p:nvSpPr>
          <p:cNvPr id="18" name="Rounded Rectangle 17"/>
          <p:cNvSpPr/>
          <p:nvPr/>
        </p:nvSpPr>
        <p:spPr>
          <a:xfrm>
            <a:off x="4575981" y="3054371"/>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Scala Object</a:t>
            </a:r>
            <a:endParaRPr lang="en-US" sz="1800" dirty="0"/>
          </a:p>
        </p:txBody>
      </p:sp>
      <p:sp>
        <p:nvSpPr>
          <p:cNvPr id="19" name="Rounded Rectangle 18"/>
          <p:cNvSpPr/>
          <p:nvPr/>
        </p:nvSpPr>
        <p:spPr>
          <a:xfrm>
            <a:off x="1573129" y="6065770"/>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Nothing</a:t>
            </a:r>
            <a:endParaRPr lang="en-US" dirty="0"/>
          </a:p>
        </p:txBody>
      </p:sp>
      <p:sp>
        <p:nvSpPr>
          <p:cNvPr id="20" name="Rounded Rectangle 19"/>
          <p:cNvSpPr/>
          <p:nvPr/>
        </p:nvSpPr>
        <p:spPr>
          <a:xfrm>
            <a:off x="5867400" y="5310924"/>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Null</a:t>
            </a:r>
            <a:endParaRPr lang="en-US" dirty="0"/>
          </a:p>
        </p:txBody>
      </p:sp>
      <p:cxnSp>
        <p:nvCxnSpPr>
          <p:cNvPr id="21" name="Straight Connector 20"/>
          <p:cNvCxnSpPr>
            <a:stCxn id="5" idx="3"/>
            <a:endCxn id="6" idx="1"/>
          </p:cNvCxnSpPr>
          <p:nvPr/>
        </p:nvCxnSpPr>
        <p:spPr>
          <a:xfrm>
            <a:off x="2057400" y="3087545"/>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57400" y="3670703"/>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4266939"/>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57400" y="4879814"/>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019300" y="5452896"/>
            <a:ext cx="495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6" idx="1"/>
          </p:cNvCxnSpPr>
          <p:nvPr/>
        </p:nvCxnSpPr>
        <p:spPr>
          <a:xfrm flipV="1">
            <a:off x="3086100" y="2314871"/>
            <a:ext cx="2667000" cy="11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308462" y="2505371"/>
            <a:ext cx="0" cy="294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7" idx="2"/>
          </p:cNvCxnSpPr>
          <p:nvPr/>
        </p:nvCxnSpPr>
        <p:spPr>
          <a:xfrm flipV="1">
            <a:off x="4575981" y="1502245"/>
            <a:ext cx="0" cy="824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5245988" y="3421298"/>
            <a:ext cx="11812" cy="103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eft Brace 29"/>
          <p:cNvSpPr/>
          <p:nvPr/>
        </p:nvSpPr>
        <p:spPr>
          <a:xfrm rot="16200000">
            <a:off x="6241081" y="3870555"/>
            <a:ext cx="424389" cy="2353161"/>
          </a:xfrm>
          <a:prstGeom prst="leftBrace">
            <a:avLst>
              <a:gd name="adj1" fmla="val 82298"/>
              <a:gd name="adj2" fmla="val 511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rot="16200000">
            <a:off x="2130072" y="4667989"/>
            <a:ext cx="333916" cy="2353161"/>
          </a:xfrm>
          <a:prstGeom prst="leftBrace">
            <a:avLst>
              <a:gd name="adj1" fmla="val 9825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6934200" y="2828674"/>
            <a:ext cx="2057400" cy="400110"/>
          </a:xfrm>
          <a:prstGeom prst="rect">
            <a:avLst/>
          </a:prstGeom>
          <a:noFill/>
        </p:spPr>
        <p:txBody>
          <a:bodyPr wrap="square" rtlCol="0">
            <a:spAutoFit/>
          </a:bodyPr>
          <a:lstStyle/>
          <a:p>
            <a:r>
              <a:rPr lang="en-US" dirty="0" smtClean="0"/>
              <a:t>Java Classes</a:t>
            </a:r>
            <a:endParaRPr lang="en-US" dirty="0"/>
          </a:p>
        </p:txBody>
      </p:sp>
      <p:cxnSp>
        <p:nvCxnSpPr>
          <p:cNvPr id="33" name="Straight Connector 32"/>
          <p:cNvCxnSpPr/>
          <p:nvPr/>
        </p:nvCxnSpPr>
        <p:spPr>
          <a:xfrm flipH="1" flipV="1">
            <a:off x="5181601" y="2715929"/>
            <a:ext cx="9038" cy="462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543800" y="2702210"/>
            <a:ext cx="0" cy="126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178828" y="2703292"/>
            <a:ext cx="2364972" cy="18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6" idx="2"/>
          </p:cNvCxnSpPr>
          <p:nvPr/>
        </p:nvCxnSpPr>
        <p:spPr>
          <a:xfrm flipV="1">
            <a:off x="6476461" y="2505371"/>
            <a:ext cx="539" cy="205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575980" y="4402145"/>
            <a:ext cx="2015319" cy="400110"/>
          </a:xfrm>
          <a:prstGeom prst="rect">
            <a:avLst/>
          </a:prstGeom>
          <a:noFill/>
        </p:spPr>
        <p:txBody>
          <a:bodyPr wrap="square" rtlCol="0">
            <a:spAutoFit/>
          </a:bodyPr>
          <a:lstStyle/>
          <a:p>
            <a:r>
              <a:rPr lang="en-US" dirty="0" smtClean="0"/>
              <a:t>Scala Classes</a:t>
            </a:r>
            <a:endParaRPr lang="en-US" dirty="0"/>
          </a:p>
        </p:txBody>
      </p:sp>
      <p:cxnSp>
        <p:nvCxnSpPr>
          <p:cNvPr id="38" name="Elbow Connector 37"/>
          <p:cNvCxnSpPr>
            <a:stCxn id="19" idx="3"/>
            <a:endCxn id="20" idx="2"/>
          </p:cNvCxnSpPr>
          <p:nvPr/>
        </p:nvCxnSpPr>
        <p:spPr>
          <a:xfrm flipV="1">
            <a:off x="3020929" y="5691924"/>
            <a:ext cx="3570371" cy="564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lide Number Placeholder 38"/>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extLst>
      <p:ext uri="{BB962C8B-B14F-4D97-AF65-F5344CB8AC3E}">
        <p14:creationId xmlns:p14="http://schemas.microsoft.com/office/powerpoint/2010/main" val="418600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458200" cy="1143000"/>
          </a:xfrm>
        </p:spPr>
        <p:txBody>
          <a:bodyPr>
            <a:normAutofit/>
          </a:bodyPr>
          <a:lstStyle/>
          <a:p>
            <a:r>
              <a:rPr lang="en-IN" altLang="nl-NL" sz="2800" dirty="0"/>
              <a:t>Scala Functions</a:t>
            </a:r>
            <a:endParaRPr lang="en-IN" altLang="nl-NL" sz="2800" dirty="0"/>
          </a:p>
        </p:txBody>
      </p:sp>
      <p:sp>
        <p:nvSpPr>
          <p:cNvPr id="3" name="Content Placeholder 2"/>
          <p:cNvSpPr>
            <a:spLocks noGrp="1"/>
          </p:cNvSpPr>
          <p:nvPr>
            <p:ph idx="1"/>
          </p:nvPr>
        </p:nvSpPr>
        <p:spPr>
          <a:xfrm>
            <a:off x="381000" y="1357322"/>
            <a:ext cx="8229600" cy="4324360"/>
          </a:xfrm>
        </p:spPr>
        <p:txBody>
          <a:bodyPr/>
          <a:lstStyle/>
          <a:p>
            <a:r>
              <a:rPr lang="en-IN" dirty="0"/>
              <a:t>P</a:t>
            </a:r>
            <a:r>
              <a:rPr lang="en-IN" dirty="0" smtClean="0"/>
              <a:t>rovides </a:t>
            </a:r>
            <a:r>
              <a:rPr lang="en-IN" dirty="0"/>
              <a:t>rich set of built-in functions and allows you to create user defined functions also</a:t>
            </a:r>
            <a:r>
              <a:rPr lang="en-IN" dirty="0" smtClean="0"/>
              <a:t>.</a:t>
            </a:r>
          </a:p>
          <a:p>
            <a:r>
              <a:rPr lang="en-IN" dirty="0"/>
              <a:t>F</a:t>
            </a:r>
            <a:r>
              <a:rPr lang="en-IN" dirty="0" smtClean="0"/>
              <a:t>unctions </a:t>
            </a:r>
            <a:r>
              <a:rPr lang="en-IN" dirty="0"/>
              <a:t>are first class values</a:t>
            </a:r>
            <a:r>
              <a:rPr lang="en-IN" dirty="0" smtClean="0"/>
              <a:t>.</a:t>
            </a:r>
          </a:p>
          <a:p>
            <a:r>
              <a:rPr lang="en-IN" dirty="0" smtClean="0"/>
              <a:t>Function </a:t>
            </a:r>
            <a:r>
              <a:rPr lang="en-IN" dirty="0"/>
              <a:t>as an argument and return function as a value from other </a:t>
            </a:r>
            <a:r>
              <a:rPr lang="en-IN" dirty="0" smtClean="0"/>
              <a:t>function.</a:t>
            </a:r>
          </a:p>
          <a:p>
            <a:r>
              <a:rPr lang="en-IN" dirty="0" smtClean="0"/>
              <a:t>Create </a:t>
            </a:r>
            <a:r>
              <a:rPr lang="en-IN" dirty="0"/>
              <a:t>function by using </a:t>
            </a:r>
            <a:r>
              <a:rPr lang="en-IN" b="1" dirty="0"/>
              <a:t>def</a:t>
            </a:r>
            <a:r>
              <a:rPr lang="en-IN" dirty="0"/>
              <a:t> keyword</a:t>
            </a:r>
            <a:r>
              <a:rPr lang="en-IN" dirty="0" smtClean="0"/>
              <a:t>.</a:t>
            </a:r>
          </a:p>
          <a:p>
            <a:r>
              <a:rPr lang="en-IN" dirty="0"/>
              <a:t>D</a:t>
            </a:r>
            <a:r>
              <a:rPr lang="en-IN" dirty="0" smtClean="0"/>
              <a:t>efault </a:t>
            </a:r>
            <a:r>
              <a:rPr lang="en-IN" dirty="0"/>
              <a:t>return type is Unit.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extLst>
      <p:ext uri="{BB962C8B-B14F-4D97-AF65-F5344CB8AC3E}">
        <p14:creationId xmlns:p14="http://schemas.microsoft.com/office/powerpoint/2010/main" val="841665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324360"/>
          </a:xfrm>
        </p:spPr>
        <p:txBody>
          <a:bodyPr/>
          <a:lstStyle/>
          <a:p>
            <a:r>
              <a:rPr lang="en-IN" dirty="0"/>
              <a:t>Scala Function Declaration </a:t>
            </a:r>
            <a:endParaRPr lang="en-IN" dirty="0" smtClean="0"/>
          </a:p>
          <a:p>
            <a:pPr marL="0" indent="0">
              <a:buNone/>
            </a:pPr>
            <a:endParaRPr lang="en-IN" dirty="0" smtClean="0"/>
          </a:p>
          <a:p>
            <a:pPr marL="0" indent="0">
              <a:buNone/>
            </a:pPr>
            <a:r>
              <a:rPr lang="en-IN" sz="2000" b="1" dirty="0" smtClean="0"/>
              <a:t>Syntax :</a:t>
            </a:r>
            <a:endParaRPr lang="en-IN" sz="2000" b="1" dirty="0"/>
          </a:p>
          <a:p>
            <a:pPr marL="0" indent="0">
              <a:buNone/>
            </a:pPr>
            <a:r>
              <a:rPr lang="en-IN" dirty="0" smtClean="0"/>
              <a:t>        </a:t>
            </a:r>
            <a:r>
              <a:rPr lang="en-IN" sz="1800" b="1" dirty="0" smtClean="0"/>
              <a:t>def</a:t>
            </a:r>
            <a:r>
              <a:rPr lang="en-IN" sz="1800" dirty="0"/>
              <a:t> functionName(parameters : typeofparameters) : returntypeoffunction = {  </a:t>
            </a:r>
          </a:p>
          <a:p>
            <a:pPr marL="0" indent="0">
              <a:buNone/>
            </a:pPr>
            <a:r>
              <a:rPr lang="en-IN" sz="1800" dirty="0" smtClean="0"/>
              <a:t>	//</a:t>
            </a:r>
            <a:r>
              <a:rPr lang="en-IN" sz="1800" dirty="0"/>
              <a:t> statements to be executed  </a:t>
            </a:r>
          </a:p>
          <a:p>
            <a:pPr marL="0" indent="0">
              <a:buNone/>
            </a:pPr>
            <a:r>
              <a:rPr lang="en-IN" sz="1800" dirty="0" smtClean="0"/>
              <a:t>	}</a:t>
            </a:r>
            <a:r>
              <a:rPr lang="en-IN" sz="1800" dirty="0"/>
              <a:t>  </a:t>
            </a:r>
          </a:p>
          <a:p>
            <a:r>
              <a:rPr lang="en-IN" dirty="0"/>
              <a:t>You can create function with or without = (equal) operator</a:t>
            </a:r>
            <a:r>
              <a:rPr lang="en-IN" dirty="0" smtClean="0"/>
              <a:t>.</a:t>
            </a:r>
          </a:p>
          <a:p>
            <a:r>
              <a:rPr lang="en-IN" dirty="0"/>
              <a:t>Scala functions </a:t>
            </a:r>
            <a:r>
              <a:rPr lang="en-IN" dirty="0" smtClean="0"/>
              <a:t>don't </a:t>
            </a:r>
            <a:r>
              <a:rPr lang="en-IN" dirty="0"/>
              <a:t>use return statement. </a:t>
            </a:r>
            <a:endParaRPr lang="en-IN" dirty="0" smtClean="0"/>
          </a:p>
          <a:p>
            <a:endParaRPr lang="en-IN" dirty="0"/>
          </a:p>
        </p:txBody>
      </p:sp>
      <p:sp>
        <p:nvSpPr>
          <p:cNvPr id="4" name="Title 1"/>
          <p:cNvSpPr>
            <a:spLocks noGrp="1"/>
          </p:cNvSpPr>
          <p:nvPr>
            <p:ph type="title"/>
          </p:nvPr>
        </p:nvSpPr>
        <p:spPr>
          <a:xfrm>
            <a:off x="152400" y="0"/>
            <a:ext cx="8458200" cy="1143000"/>
          </a:xfrm>
        </p:spPr>
        <p:txBody>
          <a:bodyPr>
            <a:normAutofit/>
          </a:bodyPr>
          <a:lstStyle/>
          <a:p>
            <a:r>
              <a:rPr lang="en-IN" altLang="nl-NL" sz="2800" dirty="0"/>
              <a:t>Scala functions</a:t>
            </a:r>
            <a:endParaRPr lang="en-IN" altLang="nl-NL" sz="28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extLst>
      <p:ext uri="{BB962C8B-B14F-4D97-AF65-F5344CB8AC3E}">
        <p14:creationId xmlns:p14="http://schemas.microsoft.com/office/powerpoint/2010/main" val="856793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Autofit/>
          </a:bodyPr>
          <a:lstStyle/>
          <a:p>
            <a:r>
              <a:rPr lang="en-IN" dirty="0"/>
              <a:t>Scala Function Example without using = </a:t>
            </a:r>
            <a:r>
              <a:rPr lang="en-IN" dirty="0" smtClean="0"/>
              <a:t>Operator</a:t>
            </a:r>
          </a:p>
          <a:p>
            <a:endParaRPr lang="en-US" sz="2000" dirty="0" smtClean="0"/>
          </a:p>
          <a:p>
            <a:r>
              <a:rPr lang="en-US" sz="2000" dirty="0"/>
              <a:t>Example</a:t>
            </a:r>
            <a:r>
              <a:rPr lang="en-US" sz="2000" dirty="0" smtClean="0"/>
              <a:t> :</a:t>
            </a:r>
            <a:endParaRPr lang="en-IN" sz="2000" dirty="0"/>
          </a:p>
          <a:p>
            <a:pPr marL="640080" lvl="2" indent="0">
              <a:buNone/>
            </a:pPr>
            <a:r>
              <a:rPr lang="en-IN" sz="2000" b="1" dirty="0" smtClean="0"/>
              <a:t>object</a:t>
            </a:r>
            <a:r>
              <a:rPr lang="en-IN" sz="2000" dirty="0"/>
              <a:t> MainObject {  </a:t>
            </a:r>
          </a:p>
          <a:p>
            <a:pPr marL="640080" lvl="2" indent="0">
              <a:buNone/>
            </a:pPr>
            <a:r>
              <a:rPr lang="en-IN" sz="2000" dirty="0"/>
              <a:t>   </a:t>
            </a:r>
            <a:r>
              <a:rPr lang="en-IN" sz="2000" b="1" dirty="0"/>
              <a:t>def</a:t>
            </a:r>
            <a:r>
              <a:rPr lang="en-IN" sz="2000" dirty="0"/>
              <a:t> main(</a:t>
            </a:r>
            <a:r>
              <a:rPr lang="en-IN" sz="2000" dirty="0" err="1"/>
              <a:t>args</a:t>
            </a:r>
            <a:r>
              <a:rPr lang="en-IN" sz="2000" dirty="0"/>
              <a:t>: Array[String]) {  </a:t>
            </a:r>
          </a:p>
          <a:p>
            <a:pPr marL="640080" lvl="2" indent="0">
              <a:buNone/>
            </a:pPr>
            <a:r>
              <a:rPr lang="en-IN" sz="2000" dirty="0"/>
              <a:t>        functionExample()           // Calling function  </a:t>
            </a:r>
          </a:p>
          <a:p>
            <a:pPr marL="640080" lvl="2" indent="0">
              <a:buNone/>
            </a:pPr>
            <a:r>
              <a:rPr lang="en-IN" sz="2000" dirty="0"/>
              <a:t>    }  </a:t>
            </a:r>
          </a:p>
          <a:p>
            <a:pPr marL="640080" lvl="2" indent="0">
              <a:buNone/>
            </a:pPr>
            <a:r>
              <a:rPr lang="en-IN" sz="2000" dirty="0"/>
              <a:t>    </a:t>
            </a:r>
            <a:r>
              <a:rPr lang="en-IN" sz="2000" b="1" dirty="0"/>
              <a:t>def</a:t>
            </a:r>
            <a:r>
              <a:rPr lang="en-IN" sz="2000" dirty="0"/>
              <a:t> functionExample()  {        // Defining a function  </a:t>
            </a:r>
          </a:p>
          <a:p>
            <a:pPr marL="640080" lvl="2" indent="0">
              <a:buNone/>
            </a:pPr>
            <a:r>
              <a:rPr lang="en-IN" sz="2000" dirty="0"/>
              <a:t>          println("This is a simple function")  </a:t>
            </a:r>
          </a:p>
          <a:p>
            <a:pPr marL="640080" lvl="2" indent="0">
              <a:buNone/>
            </a:pPr>
            <a:r>
              <a:rPr lang="en-IN" sz="2000" dirty="0"/>
              <a:t>    }  </a:t>
            </a:r>
          </a:p>
          <a:p>
            <a:pPr marL="640080" lvl="2" indent="0">
              <a:buNone/>
            </a:pPr>
            <a:r>
              <a:rPr lang="en-IN" sz="2000" dirty="0" smtClean="0"/>
              <a:t>}</a:t>
            </a:r>
          </a:p>
          <a:p>
            <a:pPr marL="640080" lvl="2" indent="0">
              <a:buNone/>
            </a:pPr>
            <a:r>
              <a:rPr lang="en-IN" sz="2000" dirty="0"/>
              <a:t>  </a:t>
            </a:r>
          </a:p>
          <a:p>
            <a:pPr marL="0" indent="0">
              <a:buNone/>
            </a:pPr>
            <a:r>
              <a:rPr lang="en-US" sz="2000" u="sng" dirty="0" smtClean="0"/>
              <a:t>O/p</a:t>
            </a:r>
            <a:r>
              <a:rPr lang="en-US" sz="2000" dirty="0" smtClean="0"/>
              <a:t>: </a:t>
            </a:r>
            <a:r>
              <a:rPr lang="en-IN" sz="2000" dirty="0"/>
              <a:t>This is a simple function</a:t>
            </a:r>
          </a:p>
        </p:txBody>
      </p:sp>
      <p:sp>
        <p:nvSpPr>
          <p:cNvPr id="4" name="Title 1"/>
          <p:cNvSpPr>
            <a:spLocks noGrp="1"/>
          </p:cNvSpPr>
          <p:nvPr>
            <p:ph type="title"/>
          </p:nvPr>
        </p:nvSpPr>
        <p:spPr>
          <a:xfrm>
            <a:off x="152400" y="-28575"/>
            <a:ext cx="8229600" cy="1143000"/>
          </a:xfrm>
        </p:spPr>
        <p:txBody>
          <a:bodyPr>
            <a:normAutofit/>
          </a:bodyPr>
          <a:lstStyle/>
          <a:p>
            <a:r>
              <a:rPr lang="en-IN" sz="2800" dirty="0" smtClean="0"/>
              <a:t>Scala functions</a:t>
            </a:r>
            <a:endParaRPr lang="en-IN" sz="28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25</a:t>
            </a:fld>
            <a:endParaRPr kumimoji="0" lang="en-US"/>
          </a:p>
        </p:txBody>
      </p:sp>
    </p:spTree>
    <p:extLst>
      <p:ext uri="{BB962C8B-B14F-4D97-AF65-F5344CB8AC3E}">
        <p14:creationId xmlns:p14="http://schemas.microsoft.com/office/powerpoint/2010/main" val="2202350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324360"/>
          </a:xfrm>
        </p:spPr>
        <p:txBody>
          <a:bodyPr>
            <a:noAutofit/>
          </a:bodyPr>
          <a:lstStyle/>
          <a:p>
            <a:pPr>
              <a:lnSpc>
                <a:spcPct val="90000"/>
              </a:lnSpc>
            </a:pPr>
            <a:r>
              <a:rPr lang="en-IN" dirty="0"/>
              <a:t>Scala Function Example with = </a:t>
            </a:r>
            <a:r>
              <a:rPr lang="en-IN" dirty="0" smtClean="0"/>
              <a:t>Operator</a:t>
            </a:r>
          </a:p>
          <a:p>
            <a:pPr>
              <a:lnSpc>
                <a:spcPct val="90000"/>
              </a:lnSpc>
            </a:pPr>
            <a:endParaRPr lang="en-IN" dirty="0" smtClean="0"/>
          </a:p>
          <a:p>
            <a:pPr>
              <a:lnSpc>
                <a:spcPct val="90000"/>
              </a:lnSpc>
            </a:pPr>
            <a:r>
              <a:rPr lang="en-IN" sz="2000" dirty="0" smtClean="0"/>
              <a:t>Example:	</a:t>
            </a:r>
          </a:p>
          <a:p>
            <a:pPr marL="365760" lvl="1" indent="0">
              <a:buNone/>
            </a:pPr>
            <a:r>
              <a:rPr lang="en-IN" b="1" dirty="0" smtClean="0"/>
              <a:t>object</a:t>
            </a:r>
            <a:r>
              <a:rPr lang="en-IN" dirty="0"/>
              <a:t> MainObject {  </a:t>
            </a:r>
          </a:p>
          <a:p>
            <a:pPr marL="365760" lvl="1" indent="0">
              <a:buNone/>
            </a:pPr>
            <a:r>
              <a:rPr lang="en-IN" dirty="0"/>
              <a:t>   </a:t>
            </a:r>
            <a:r>
              <a:rPr lang="en-IN" b="1" dirty="0"/>
              <a:t>def</a:t>
            </a:r>
            <a:r>
              <a:rPr lang="en-IN" dirty="0"/>
              <a:t> main(</a:t>
            </a:r>
            <a:r>
              <a:rPr lang="en-IN" dirty="0" err="1"/>
              <a:t>args</a:t>
            </a:r>
            <a:r>
              <a:rPr lang="en-IN" dirty="0"/>
              <a:t>: Array[String]) {  </a:t>
            </a:r>
          </a:p>
          <a:p>
            <a:pPr marL="365760" lvl="1" indent="0">
              <a:buNone/>
            </a:pPr>
            <a:r>
              <a:rPr lang="en-IN" dirty="0"/>
              <a:t>        </a:t>
            </a:r>
            <a:r>
              <a:rPr lang="en-IN" b="1" dirty="0"/>
              <a:t>var</a:t>
            </a:r>
            <a:r>
              <a:rPr lang="en-IN" dirty="0"/>
              <a:t> result = functionExample()          // Calling function  </a:t>
            </a:r>
          </a:p>
          <a:p>
            <a:pPr marL="365760" lvl="1" indent="0">
              <a:buNone/>
            </a:pPr>
            <a:r>
              <a:rPr lang="en-IN" dirty="0"/>
              <a:t>        </a:t>
            </a:r>
            <a:r>
              <a:rPr lang="en-IN" dirty="0" err="1"/>
              <a:t>println</a:t>
            </a:r>
            <a:r>
              <a:rPr lang="en-IN" dirty="0"/>
              <a:t>(result)  </a:t>
            </a:r>
          </a:p>
          <a:p>
            <a:pPr marL="365760" lvl="1" indent="0">
              <a:buNone/>
            </a:pPr>
            <a:r>
              <a:rPr lang="en-IN" dirty="0"/>
              <a:t>    }  </a:t>
            </a:r>
          </a:p>
          <a:p>
            <a:pPr marL="365760" lvl="1" indent="0">
              <a:buNone/>
            </a:pPr>
            <a:r>
              <a:rPr lang="en-IN" dirty="0"/>
              <a:t>    </a:t>
            </a:r>
            <a:r>
              <a:rPr lang="en-IN" b="1" dirty="0"/>
              <a:t>def</a:t>
            </a:r>
            <a:r>
              <a:rPr lang="en-IN" dirty="0"/>
              <a:t> functionExample() = {       // Defining a function  </a:t>
            </a:r>
          </a:p>
          <a:p>
            <a:pPr marL="365760" lvl="1" indent="0">
              <a:buNone/>
            </a:pPr>
            <a:r>
              <a:rPr lang="en-IN" dirty="0"/>
              <a:t>          </a:t>
            </a:r>
            <a:r>
              <a:rPr lang="en-IN" b="1" dirty="0"/>
              <a:t>var</a:t>
            </a:r>
            <a:r>
              <a:rPr lang="en-IN" dirty="0"/>
              <a:t> a = 10  </a:t>
            </a:r>
          </a:p>
          <a:p>
            <a:pPr marL="365760" lvl="1" indent="0">
              <a:buNone/>
            </a:pPr>
            <a:r>
              <a:rPr lang="en-IN" dirty="0"/>
              <a:t>          a  </a:t>
            </a:r>
          </a:p>
          <a:p>
            <a:pPr marL="365760" lvl="1" indent="0">
              <a:buNone/>
            </a:pPr>
            <a:r>
              <a:rPr lang="en-IN" dirty="0"/>
              <a:t>    }  </a:t>
            </a:r>
          </a:p>
          <a:p>
            <a:pPr marL="365760" lvl="1" indent="0">
              <a:buNone/>
            </a:pPr>
            <a:r>
              <a:rPr lang="en-IN" dirty="0"/>
              <a:t>}  </a:t>
            </a:r>
            <a:endParaRPr lang="en-IN" dirty="0" smtClean="0"/>
          </a:p>
          <a:p>
            <a:pPr marL="0" lvl="1" indent="0">
              <a:buClr>
                <a:schemeClr val="accent3"/>
              </a:buClr>
              <a:buSzPct val="95000"/>
              <a:buNone/>
            </a:pPr>
            <a:r>
              <a:rPr lang="en-US" dirty="0" smtClean="0"/>
              <a:t>    </a:t>
            </a:r>
            <a:r>
              <a:rPr lang="en-US" u="sng" dirty="0" smtClean="0"/>
              <a:t>O/p </a:t>
            </a:r>
            <a:r>
              <a:rPr lang="en-US" dirty="0" smtClean="0"/>
              <a:t>:  </a:t>
            </a:r>
            <a:r>
              <a:rPr lang="en-US" dirty="0"/>
              <a:t>10</a:t>
            </a:r>
          </a:p>
          <a:p>
            <a:endParaRPr lang="en-IN" sz="2000" dirty="0"/>
          </a:p>
        </p:txBody>
      </p:sp>
      <p:sp>
        <p:nvSpPr>
          <p:cNvPr id="4" name="Title 1"/>
          <p:cNvSpPr>
            <a:spLocks noGrp="1"/>
          </p:cNvSpPr>
          <p:nvPr>
            <p:ph type="title"/>
          </p:nvPr>
        </p:nvSpPr>
        <p:spPr>
          <a:xfrm>
            <a:off x="152400" y="0"/>
            <a:ext cx="8458200" cy="1143000"/>
          </a:xfrm>
        </p:spPr>
        <p:txBody>
          <a:bodyPr>
            <a:normAutofit/>
          </a:bodyPr>
          <a:lstStyle/>
          <a:p>
            <a:r>
              <a:rPr lang="en-IN" sz="2800" dirty="0" smtClean="0"/>
              <a:t>Scala functions</a:t>
            </a:r>
            <a:endParaRPr lang="en-IN" sz="28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extLst>
      <p:ext uri="{BB962C8B-B14F-4D97-AF65-F5344CB8AC3E}">
        <p14:creationId xmlns:p14="http://schemas.microsoft.com/office/powerpoint/2010/main" val="14853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9722"/>
            <a:ext cx="8229600" cy="4814878"/>
          </a:xfrm>
        </p:spPr>
        <p:txBody>
          <a:bodyPr>
            <a:normAutofit fontScale="85000" lnSpcReduction="20000"/>
          </a:bodyPr>
          <a:lstStyle/>
          <a:p>
            <a:r>
              <a:rPr lang="en-IN" sz="2800" dirty="0"/>
              <a:t>Scala Parameterized Function </a:t>
            </a:r>
            <a:r>
              <a:rPr lang="en-IN" sz="2800" dirty="0" smtClean="0"/>
              <a:t>Example</a:t>
            </a:r>
          </a:p>
          <a:p>
            <a:pPr marL="0" indent="0">
              <a:buNone/>
            </a:pPr>
            <a:endParaRPr lang="en-IN" sz="2800" dirty="0"/>
          </a:p>
          <a:p>
            <a:r>
              <a:rPr lang="en-IN" dirty="0"/>
              <a:t>parameterized function you must mention type of parameters </a:t>
            </a:r>
            <a:r>
              <a:rPr lang="en-IN" dirty="0" smtClean="0"/>
              <a:t>explicitly</a:t>
            </a:r>
          </a:p>
          <a:p>
            <a:pPr marL="27432" indent="0">
              <a:buNone/>
            </a:pPr>
            <a:endParaRPr lang="en-US" dirty="0" smtClean="0"/>
          </a:p>
          <a:p>
            <a:pPr marL="27432" indent="0">
              <a:buNone/>
            </a:pPr>
            <a:r>
              <a:rPr lang="en-US" dirty="0" smtClean="0"/>
              <a:t>      Example:</a:t>
            </a:r>
            <a:endParaRPr lang="en-IN" dirty="0" smtClean="0"/>
          </a:p>
          <a:p>
            <a:pPr marL="393192" lvl="1" indent="0">
              <a:buNone/>
            </a:pPr>
            <a:r>
              <a:rPr lang="en-IN" b="1" dirty="0" smtClean="0"/>
              <a:t>object</a:t>
            </a:r>
            <a:r>
              <a:rPr lang="en-IN" dirty="0"/>
              <a:t> MainObject {  </a:t>
            </a:r>
          </a:p>
          <a:p>
            <a:pPr marL="393192" lvl="1" indent="0">
              <a:buNone/>
            </a:pPr>
            <a:r>
              <a:rPr lang="en-IN" dirty="0"/>
              <a:t>   </a:t>
            </a:r>
            <a:r>
              <a:rPr lang="en-IN" b="1" dirty="0"/>
              <a:t>def</a:t>
            </a:r>
            <a:r>
              <a:rPr lang="en-IN" dirty="0"/>
              <a:t> main(</a:t>
            </a:r>
            <a:r>
              <a:rPr lang="en-IN" dirty="0" err="1"/>
              <a:t>args</a:t>
            </a:r>
            <a:r>
              <a:rPr lang="en-IN" dirty="0"/>
              <a:t>: Array[String]) = {  </a:t>
            </a:r>
          </a:p>
          <a:p>
            <a:pPr marL="393192" lvl="1" indent="0">
              <a:buNone/>
            </a:pPr>
            <a:r>
              <a:rPr lang="en-IN" dirty="0"/>
              <a:t>        </a:t>
            </a:r>
            <a:r>
              <a:rPr lang="en-IN" dirty="0" err="1"/>
              <a:t>functionExample</a:t>
            </a:r>
            <a:r>
              <a:rPr lang="en-IN" dirty="0"/>
              <a:t>(10,20)   </a:t>
            </a:r>
          </a:p>
          <a:p>
            <a:pPr marL="393192" lvl="1" indent="0">
              <a:buNone/>
            </a:pPr>
            <a:r>
              <a:rPr lang="en-IN" dirty="0"/>
              <a:t>    }  </a:t>
            </a:r>
          </a:p>
          <a:p>
            <a:pPr marL="393192" lvl="1" indent="0">
              <a:buNone/>
            </a:pPr>
            <a:r>
              <a:rPr lang="en-IN" dirty="0"/>
              <a:t>    </a:t>
            </a:r>
            <a:r>
              <a:rPr lang="en-IN" b="1" dirty="0"/>
              <a:t>def</a:t>
            </a:r>
            <a:r>
              <a:rPr lang="en-IN" dirty="0"/>
              <a:t> </a:t>
            </a:r>
            <a:r>
              <a:rPr lang="en-IN" dirty="0" err="1"/>
              <a:t>functionExample</a:t>
            </a:r>
            <a:r>
              <a:rPr lang="en-IN" dirty="0"/>
              <a:t>(</a:t>
            </a:r>
            <a:r>
              <a:rPr lang="en-IN" dirty="0" err="1"/>
              <a:t>a:</a:t>
            </a:r>
            <a:r>
              <a:rPr lang="en-IN" b="1" dirty="0" err="1"/>
              <a:t>Int</a:t>
            </a:r>
            <a:r>
              <a:rPr lang="en-IN" dirty="0"/>
              <a:t>, b:</a:t>
            </a:r>
            <a:r>
              <a:rPr lang="en-IN" b="1" dirty="0"/>
              <a:t>Int</a:t>
            </a:r>
            <a:r>
              <a:rPr lang="en-IN" dirty="0"/>
              <a:t>) = {  </a:t>
            </a:r>
          </a:p>
          <a:p>
            <a:pPr marL="393192" lvl="1" indent="0">
              <a:buNone/>
            </a:pPr>
            <a:r>
              <a:rPr lang="en-IN" dirty="0"/>
              <a:t>          </a:t>
            </a:r>
            <a:r>
              <a:rPr lang="en-IN" b="1" dirty="0"/>
              <a:t>var</a:t>
            </a:r>
            <a:r>
              <a:rPr lang="en-IN" dirty="0"/>
              <a:t> c = a+b  </a:t>
            </a:r>
          </a:p>
          <a:p>
            <a:pPr marL="393192" lvl="1" indent="0">
              <a:buNone/>
            </a:pPr>
            <a:r>
              <a:rPr lang="en-IN" dirty="0"/>
              <a:t>          </a:t>
            </a:r>
            <a:r>
              <a:rPr lang="en-IN" dirty="0" err="1"/>
              <a:t>println</a:t>
            </a:r>
            <a:r>
              <a:rPr lang="en-IN" dirty="0"/>
              <a:t>(c)  </a:t>
            </a:r>
          </a:p>
          <a:p>
            <a:pPr marL="393192" lvl="1" indent="0">
              <a:buNone/>
            </a:pPr>
            <a:r>
              <a:rPr lang="en-IN" dirty="0"/>
              <a:t>    }  </a:t>
            </a:r>
          </a:p>
          <a:p>
            <a:pPr marL="393192" lvl="1" indent="0">
              <a:buNone/>
            </a:pPr>
            <a:r>
              <a:rPr lang="en-IN" dirty="0"/>
              <a:t>}  </a:t>
            </a:r>
          </a:p>
          <a:p>
            <a:pPr marL="393192" lvl="1" indent="0">
              <a:buNone/>
            </a:pPr>
            <a:r>
              <a:rPr lang="en-IN" dirty="0"/>
              <a:t/>
            </a:r>
            <a:br>
              <a:rPr lang="en-IN" dirty="0"/>
            </a:br>
            <a:r>
              <a:rPr lang="en-IN" sz="2400" u="sng" dirty="0"/>
              <a:t>O/p</a:t>
            </a:r>
            <a:r>
              <a:rPr lang="en-IN" dirty="0" smtClean="0"/>
              <a:t> : 30</a:t>
            </a:r>
            <a:endParaRPr lang="en-IN" dirty="0"/>
          </a:p>
        </p:txBody>
      </p:sp>
      <p:sp>
        <p:nvSpPr>
          <p:cNvPr id="4" name="Title 1"/>
          <p:cNvSpPr>
            <a:spLocks noGrp="1"/>
          </p:cNvSpPr>
          <p:nvPr>
            <p:ph type="title"/>
          </p:nvPr>
        </p:nvSpPr>
        <p:spPr>
          <a:xfrm>
            <a:off x="152400" y="0"/>
            <a:ext cx="8458200" cy="1143000"/>
          </a:xfrm>
        </p:spPr>
        <p:txBody>
          <a:bodyPr>
            <a:normAutofit/>
          </a:bodyPr>
          <a:lstStyle/>
          <a:p>
            <a:r>
              <a:rPr lang="en-IN" sz="2800" dirty="0" smtClean="0"/>
              <a:t>Scala functions</a:t>
            </a:r>
            <a:endParaRPr lang="en-IN" sz="28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extLst>
      <p:ext uri="{BB962C8B-B14F-4D97-AF65-F5344CB8AC3E}">
        <p14:creationId xmlns:p14="http://schemas.microsoft.com/office/powerpoint/2010/main" val="3412802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1143000"/>
          </a:xfrm>
        </p:spPr>
        <p:txBody>
          <a:bodyPr>
            <a:normAutofit/>
          </a:bodyPr>
          <a:lstStyle/>
          <a:p>
            <a:r>
              <a:rPr lang="en-IN" sz="2800" dirty="0"/>
              <a:t>Function Parameter with Default </a:t>
            </a:r>
            <a:r>
              <a:rPr lang="en-IN" sz="2800" dirty="0" smtClean="0"/>
              <a:t>Value</a:t>
            </a:r>
            <a:endParaRPr lang="en-IN" sz="2800" dirty="0"/>
          </a:p>
        </p:txBody>
      </p:sp>
      <p:sp>
        <p:nvSpPr>
          <p:cNvPr id="3" name="Content Placeholder 2"/>
          <p:cNvSpPr>
            <a:spLocks noGrp="1"/>
          </p:cNvSpPr>
          <p:nvPr>
            <p:ph idx="1"/>
          </p:nvPr>
        </p:nvSpPr>
        <p:spPr>
          <a:xfrm>
            <a:off x="457200" y="1371600"/>
            <a:ext cx="8229600" cy="5334000"/>
          </a:xfrm>
        </p:spPr>
        <p:txBody>
          <a:bodyPr>
            <a:normAutofit fontScale="92500" lnSpcReduction="10000"/>
          </a:bodyPr>
          <a:lstStyle/>
          <a:p>
            <a:r>
              <a:rPr lang="en-IN" sz="2600" dirty="0"/>
              <a:t>Scala Function Parameter example with default value</a:t>
            </a:r>
          </a:p>
          <a:p>
            <a:r>
              <a:rPr lang="en-IN" sz="2200" dirty="0"/>
              <a:t>It uses default values of parameters</a:t>
            </a:r>
            <a:r>
              <a:rPr lang="en-IN" sz="2200" dirty="0" smtClean="0"/>
              <a:t>.</a:t>
            </a:r>
          </a:p>
          <a:p>
            <a:r>
              <a:rPr lang="en-US" sz="2200" dirty="0" smtClean="0"/>
              <a:t>Example</a:t>
            </a:r>
          </a:p>
          <a:p>
            <a:pPr marL="640080" lvl="2" indent="0">
              <a:buNone/>
            </a:pPr>
            <a:r>
              <a:rPr lang="en-IN" sz="1900" b="1" dirty="0" smtClean="0"/>
              <a:t>object</a:t>
            </a:r>
            <a:r>
              <a:rPr lang="en-IN" sz="1900" dirty="0"/>
              <a:t> MainObject {  </a:t>
            </a:r>
          </a:p>
          <a:p>
            <a:pPr marL="640080" lvl="2" indent="0">
              <a:buNone/>
            </a:pPr>
            <a:r>
              <a:rPr lang="en-IN" sz="1900" dirty="0"/>
              <a:t>   </a:t>
            </a:r>
            <a:r>
              <a:rPr lang="en-IN" sz="1900" b="1" dirty="0"/>
              <a:t>def</a:t>
            </a:r>
            <a:r>
              <a:rPr lang="en-IN" sz="1900" dirty="0"/>
              <a:t> main(</a:t>
            </a:r>
            <a:r>
              <a:rPr lang="en-IN" sz="1900" dirty="0" err="1"/>
              <a:t>args</a:t>
            </a:r>
            <a:r>
              <a:rPr lang="en-IN" sz="1900" dirty="0"/>
              <a:t>: Array[String]) = {  </a:t>
            </a:r>
          </a:p>
          <a:p>
            <a:pPr marL="640080" lvl="2" indent="0">
              <a:buNone/>
            </a:pPr>
            <a:r>
              <a:rPr lang="en-IN" sz="1900" dirty="0"/>
              <a:t>        </a:t>
            </a:r>
            <a:r>
              <a:rPr lang="en-IN" sz="1900" b="1" dirty="0"/>
              <a:t>var</a:t>
            </a:r>
            <a:r>
              <a:rPr lang="en-IN" sz="1900" dirty="0"/>
              <a:t> result1 = functionExample(15,2)     // Calling with two values  </a:t>
            </a:r>
          </a:p>
          <a:p>
            <a:pPr marL="640080" lvl="2" indent="0">
              <a:buNone/>
            </a:pPr>
            <a:r>
              <a:rPr lang="en-IN" sz="1900" dirty="0"/>
              <a:t>        </a:t>
            </a:r>
            <a:r>
              <a:rPr lang="en-IN" sz="1900" b="1" dirty="0"/>
              <a:t>var</a:t>
            </a:r>
            <a:r>
              <a:rPr lang="en-IN" sz="1900" dirty="0"/>
              <a:t> result2 = functionExample(15)   // Calling with one value  </a:t>
            </a:r>
          </a:p>
          <a:p>
            <a:pPr marL="640080" lvl="2" indent="0">
              <a:buNone/>
            </a:pPr>
            <a:r>
              <a:rPr lang="en-IN" sz="1900" dirty="0"/>
              <a:t>        </a:t>
            </a:r>
            <a:r>
              <a:rPr lang="en-IN" sz="1900" b="1" dirty="0"/>
              <a:t>var</a:t>
            </a:r>
            <a:r>
              <a:rPr lang="en-IN" sz="1900" dirty="0"/>
              <a:t> result3 = functionExample()     // Calling without any value  </a:t>
            </a:r>
          </a:p>
          <a:p>
            <a:pPr marL="640080" lvl="2" indent="0">
              <a:buNone/>
            </a:pPr>
            <a:r>
              <a:rPr lang="en-IN" sz="1900" dirty="0"/>
              <a:t>        </a:t>
            </a:r>
            <a:r>
              <a:rPr lang="en-IN" sz="1900" dirty="0" err="1"/>
              <a:t>println</a:t>
            </a:r>
            <a:r>
              <a:rPr lang="en-IN" sz="1900" dirty="0"/>
              <a:t>(result1+"\n"+result2+"\n"+result3)  </a:t>
            </a:r>
          </a:p>
          <a:p>
            <a:pPr marL="640080" lvl="2" indent="0">
              <a:buNone/>
            </a:pPr>
            <a:r>
              <a:rPr lang="en-IN" sz="1900" dirty="0"/>
              <a:t>    }  </a:t>
            </a:r>
          </a:p>
          <a:p>
            <a:pPr marL="640080" lvl="2" indent="0">
              <a:buNone/>
            </a:pPr>
            <a:r>
              <a:rPr lang="en-IN" sz="1900" dirty="0"/>
              <a:t>    </a:t>
            </a:r>
            <a:r>
              <a:rPr lang="en-IN" sz="1900" b="1" dirty="0"/>
              <a:t>def</a:t>
            </a:r>
            <a:r>
              <a:rPr lang="en-IN" sz="1900" dirty="0"/>
              <a:t> </a:t>
            </a:r>
            <a:r>
              <a:rPr lang="en-IN" sz="1900" dirty="0" err="1"/>
              <a:t>functionExample</a:t>
            </a:r>
            <a:r>
              <a:rPr lang="en-IN" sz="1900" dirty="0"/>
              <a:t>(</a:t>
            </a:r>
            <a:r>
              <a:rPr lang="en-IN" sz="1900" dirty="0" err="1"/>
              <a:t>a:</a:t>
            </a:r>
            <a:r>
              <a:rPr lang="en-IN" sz="1900" b="1" dirty="0" err="1"/>
              <a:t>Int</a:t>
            </a:r>
            <a:r>
              <a:rPr lang="en-IN" sz="1900" dirty="0"/>
              <a:t> = 0, b:</a:t>
            </a:r>
            <a:r>
              <a:rPr lang="en-IN" sz="1900" b="1" dirty="0"/>
              <a:t>Int</a:t>
            </a:r>
            <a:r>
              <a:rPr lang="en-IN" sz="1900" dirty="0"/>
              <a:t> = 0):</a:t>
            </a:r>
            <a:r>
              <a:rPr lang="en-IN" sz="1900" b="1" dirty="0" err="1"/>
              <a:t>Int</a:t>
            </a:r>
            <a:r>
              <a:rPr lang="en-IN" sz="1900" dirty="0"/>
              <a:t> = {   // Parameters with default values as 0  </a:t>
            </a:r>
          </a:p>
          <a:p>
            <a:pPr marL="640080" lvl="2" indent="0">
              <a:buNone/>
            </a:pPr>
            <a:r>
              <a:rPr lang="en-IN" sz="1900" dirty="0"/>
              <a:t>        a+b  </a:t>
            </a:r>
          </a:p>
          <a:p>
            <a:pPr marL="640080" lvl="2" indent="0">
              <a:buNone/>
            </a:pPr>
            <a:r>
              <a:rPr lang="en-IN" sz="1900" dirty="0"/>
              <a:t>    }  </a:t>
            </a:r>
          </a:p>
          <a:p>
            <a:pPr marL="640080" lvl="2" indent="0">
              <a:buNone/>
            </a:pPr>
            <a:r>
              <a:rPr lang="en-IN" sz="1900" dirty="0"/>
              <a:t>} </a:t>
            </a:r>
            <a:endParaRPr lang="en-IN" sz="1900" dirty="0" smtClean="0"/>
          </a:p>
          <a:p>
            <a:pPr marL="365760" lvl="1" indent="0">
              <a:buNone/>
            </a:pPr>
            <a:r>
              <a:rPr lang="en-US" sz="2200" u="sng" dirty="0" smtClean="0"/>
              <a:t>O/p</a:t>
            </a:r>
            <a:r>
              <a:rPr lang="en-US" dirty="0" smtClean="0"/>
              <a:t> :   17 	15	0</a:t>
            </a:r>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extLst>
      <p:ext uri="{BB962C8B-B14F-4D97-AF65-F5344CB8AC3E}">
        <p14:creationId xmlns:p14="http://schemas.microsoft.com/office/powerpoint/2010/main" val="4244478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914400"/>
          </a:xfrm>
        </p:spPr>
        <p:txBody>
          <a:bodyPr>
            <a:normAutofit/>
          </a:bodyPr>
          <a:lstStyle/>
          <a:p>
            <a:r>
              <a:rPr lang="en-IN" sz="2800" dirty="0"/>
              <a:t>Scala Function Named Parameter </a:t>
            </a:r>
            <a:r>
              <a:rPr lang="en-IN" sz="2800" dirty="0" smtClean="0"/>
              <a:t>Example</a:t>
            </a:r>
            <a:endParaRPr lang="en-IN" sz="2800" dirty="0"/>
          </a:p>
        </p:txBody>
      </p:sp>
      <p:sp>
        <p:nvSpPr>
          <p:cNvPr id="3" name="Content Placeholder 2"/>
          <p:cNvSpPr>
            <a:spLocks noGrp="1"/>
          </p:cNvSpPr>
          <p:nvPr>
            <p:ph idx="1"/>
          </p:nvPr>
        </p:nvSpPr>
        <p:spPr>
          <a:xfrm>
            <a:off x="228600" y="1447800"/>
            <a:ext cx="8915400" cy="5054878"/>
          </a:xfrm>
        </p:spPr>
        <p:txBody>
          <a:bodyPr>
            <a:normAutofit fontScale="92500" lnSpcReduction="20000"/>
          </a:bodyPr>
          <a:lstStyle/>
          <a:p>
            <a:r>
              <a:rPr lang="en-IN" sz="2600" dirty="0"/>
              <a:t>specify the names of parameters during calling the function</a:t>
            </a:r>
            <a:r>
              <a:rPr lang="en-IN" sz="2600" dirty="0" smtClean="0"/>
              <a:t>.</a:t>
            </a:r>
          </a:p>
          <a:p>
            <a:pPr marL="0" indent="0">
              <a:buNone/>
            </a:pPr>
            <a:endParaRPr lang="en-US" sz="2100" dirty="0" smtClean="0"/>
          </a:p>
          <a:p>
            <a:r>
              <a:rPr lang="en-US" sz="2100" dirty="0" smtClean="0"/>
              <a:t>Example</a:t>
            </a:r>
          </a:p>
          <a:p>
            <a:pPr marL="0" indent="0">
              <a:buNone/>
            </a:pPr>
            <a:endParaRPr lang="en-US" sz="2100" dirty="0" smtClean="0"/>
          </a:p>
          <a:p>
            <a:pPr marL="365760" lvl="1" indent="0">
              <a:buNone/>
            </a:pPr>
            <a:r>
              <a:rPr lang="en-IN" sz="2100" b="1" dirty="0" smtClean="0"/>
              <a:t>object</a:t>
            </a:r>
            <a:r>
              <a:rPr lang="en-IN" sz="2100" dirty="0"/>
              <a:t> MainObject {  </a:t>
            </a:r>
          </a:p>
          <a:p>
            <a:pPr marL="365760" lvl="1" indent="0">
              <a:buNone/>
            </a:pPr>
            <a:r>
              <a:rPr lang="en-IN" sz="2100" dirty="0"/>
              <a:t>   </a:t>
            </a:r>
            <a:r>
              <a:rPr lang="en-IN" sz="2100" b="1" dirty="0"/>
              <a:t>def</a:t>
            </a:r>
            <a:r>
              <a:rPr lang="en-IN" sz="2100" dirty="0"/>
              <a:t> main(</a:t>
            </a:r>
            <a:r>
              <a:rPr lang="en-IN" sz="2100" dirty="0" err="1"/>
              <a:t>args</a:t>
            </a:r>
            <a:r>
              <a:rPr lang="en-IN" sz="2100" dirty="0"/>
              <a:t>: Array[String]) = {  </a:t>
            </a:r>
          </a:p>
          <a:p>
            <a:pPr marL="365760" lvl="1" indent="0">
              <a:buNone/>
            </a:pPr>
            <a:r>
              <a:rPr lang="en-IN" sz="2100" dirty="0"/>
              <a:t>        </a:t>
            </a:r>
            <a:r>
              <a:rPr lang="en-IN" sz="2100" b="1" dirty="0"/>
              <a:t>var</a:t>
            </a:r>
            <a:r>
              <a:rPr lang="en-IN" sz="2100" dirty="0"/>
              <a:t> result1 = functionExample(a = 15, b = 2)    // </a:t>
            </a:r>
            <a:r>
              <a:rPr lang="en-IN" sz="2100" dirty="0" smtClean="0"/>
              <a:t>names</a:t>
            </a:r>
            <a:r>
              <a:rPr lang="en-IN" sz="2100" dirty="0"/>
              <a:t> are passed during call  </a:t>
            </a:r>
          </a:p>
          <a:p>
            <a:pPr marL="365760" lvl="1" indent="0">
              <a:buNone/>
            </a:pPr>
            <a:r>
              <a:rPr lang="en-IN" sz="2100" dirty="0"/>
              <a:t>        </a:t>
            </a:r>
            <a:r>
              <a:rPr lang="en-IN" sz="2100" b="1" dirty="0"/>
              <a:t>var</a:t>
            </a:r>
            <a:r>
              <a:rPr lang="en-IN" sz="2100" dirty="0"/>
              <a:t> result2 = functionExample(b = 15, a = 2)    // </a:t>
            </a:r>
            <a:r>
              <a:rPr lang="en-IN" sz="2100" dirty="0" smtClean="0"/>
              <a:t>order</a:t>
            </a:r>
            <a:r>
              <a:rPr lang="en-IN" sz="2100" dirty="0"/>
              <a:t> have changed during call  </a:t>
            </a:r>
          </a:p>
          <a:p>
            <a:pPr marL="365760" lvl="1" indent="0">
              <a:buNone/>
            </a:pPr>
            <a:r>
              <a:rPr lang="en-IN" sz="2100" dirty="0"/>
              <a:t>        </a:t>
            </a:r>
            <a:r>
              <a:rPr lang="en-IN" sz="2100" b="1" dirty="0"/>
              <a:t>var</a:t>
            </a:r>
            <a:r>
              <a:rPr lang="en-IN" sz="2100" dirty="0"/>
              <a:t> result3 = functionExample(15,2)             // Only values are passed during call  </a:t>
            </a:r>
          </a:p>
          <a:p>
            <a:pPr marL="365760" lvl="1" indent="0">
              <a:buNone/>
            </a:pPr>
            <a:r>
              <a:rPr lang="en-IN" sz="2100" dirty="0"/>
              <a:t>        </a:t>
            </a:r>
            <a:r>
              <a:rPr lang="en-IN" sz="2100" dirty="0" err="1"/>
              <a:t>println</a:t>
            </a:r>
            <a:r>
              <a:rPr lang="en-IN" sz="2100" dirty="0"/>
              <a:t>(result1+"\n"+result2+"\n"+result3)  </a:t>
            </a:r>
          </a:p>
          <a:p>
            <a:pPr marL="365760" lvl="1" indent="0">
              <a:buNone/>
            </a:pPr>
            <a:r>
              <a:rPr lang="en-IN" sz="2100" dirty="0"/>
              <a:t>    }  </a:t>
            </a:r>
          </a:p>
          <a:p>
            <a:pPr marL="365760" lvl="1" indent="0">
              <a:buNone/>
            </a:pPr>
            <a:r>
              <a:rPr lang="en-IN" sz="2100" dirty="0"/>
              <a:t>    </a:t>
            </a:r>
            <a:r>
              <a:rPr lang="en-IN" sz="2100" b="1" dirty="0"/>
              <a:t>def</a:t>
            </a:r>
            <a:r>
              <a:rPr lang="en-IN" sz="2100" dirty="0"/>
              <a:t> functionExample(</a:t>
            </a:r>
            <a:r>
              <a:rPr lang="en-IN" sz="2100" dirty="0" err="1"/>
              <a:t>a:</a:t>
            </a:r>
            <a:r>
              <a:rPr lang="en-IN" sz="2100" b="1" dirty="0" err="1"/>
              <a:t>Int</a:t>
            </a:r>
            <a:r>
              <a:rPr lang="en-IN" sz="2100" dirty="0"/>
              <a:t>, b:</a:t>
            </a:r>
            <a:r>
              <a:rPr lang="en-IN" sz="2100" b="1" dirty="0"/>
              <a:t>Int</a:t>
            </a:r>
            <a:r>
              <a:rPr lang="en-IN" sz="2100" dirty="0"/>
              <a:t>):</a:t>
            </a:r>
            <a:r>
              <a:rPr lang="en-IN" sz="2100" b="1" dirty="0"/>
              <a:t>Int</a:t>
            </a:r>
            <a:r>
              <a:rPr lang="en-IN" sz="2100" dirty="0"/>
              <a:t> = {  </a:t>
            </a:r>
          </a:p>
          <a:p>
            <a:pPr marL="365760" lvl="1" indent="0">
              <a:buNone/>
            </a:pPr>
            <a:r>
              <a:rPr lang="en-IN" sz="2100" dirty="0"/>
              <a:t>        a+b  </a:t>
            </a:r>
          </a:p>
          <a:p>
            <a:pPr marL="365760" lvl="1" indent="0">
              <a:buNone/>
            </a:pPr>
            <a:r>
              <a:rPr lang="en-IN" sz="2100" dirty="0"/>
              <a:t>    }  </a:t>
            </a:r>
          </a:p>
          <a:p>
            <a:pPr marL="365760" lvl="1" indent="0">
              <a:buNone/>
            </a:pPr>
            <a:r>
              <a:rPr lang="en-IN" sz="2100" dirty="0"/>
              <a:t>}  </a:t>
            </a:r>
            <a:endParaRPr lang="en-IN" sz="2100" dirty="0" smtClean="0"/>
          </a:p>
          <a:p>
            <a:pPr marL="365760" lvl="1" indent="0">
              <a:buNone/>
            </a:pPr>
            <a:endParaRPr lang="en-IN" sz="2100" dirty="0" smtClean="0"/>
          </a:p>
          <a:p>
            <a:pPr marL="365760" lvl="1" indent="0">
              <a:buNone/>
            </a:pPr>
            <a:r>
              <a:rPr lang="en-US" sz="2200" u="sng" dirty="0" smtClean="0"/>
              <a:t>O/p</a:t>
            </a:r>
            <a:r>
              <a:rPr lang="en-US" sz="2100" dirty="0" smtClean="0"/>
              <a:t> : 17	17	17</a:t>
            </a:r>
            <a:endParaRPr lang="en-IN" sz="2100" dirty="0"/>
          </a:p>
          <a:p>
            <a:pPr marL="0" indent="0">
              <a:buNone/>
            </a:pP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extLst>
      <p:ext uri="{BB962C8B-B14F-4D97-AF65-F5344CB8AC3E}">
        <p14:creationId xmlns:p14="http://schemas.microsoft.com/office/powerpoint/2010/main" val="22802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949" y="1295400"/>
            <a:ext cx="8514102" cy="5105400"/>
          </a:xfrm>
        </p:spPr>
        <p:txBody>
          <a:bodyPr>
            <a:normAutofit lnSpcReduction="10000"/>
          </a:bodyPr>
          <a:lstStyle/>
          <a:p>
            <a:r>
              <a:rPr lang="en-US" altLang="en-US" sz="2000" dirty="0"/>
              <a:t>Runs on the JVM</a:t>
            </a:r>
          </a:p>
          <a:p>
            <a:pPr marL="685800" lvl="1" indent="-228600"/>
            <a:r>
              <a:rPr lang="en-US" altLang="en-US" dirty="0"/>
              <a:t>Can use any Java code in Scala</a:t>
            </a:r>
          </a:p>
          <a:p>
            <a:pPr marL="685800" lvl="1" indent="-228600"/>
            <a:r>
              <a:rPr lang="en-US" altLang="en-US" dirty="0"/>
              <a:t>Almost as fast as Java (within 10</a:t>
            </a:r>
            <a:r>
              <a:rPr lang="en-US" altLang="en-US" dirty="0" smtClean="0"/>
              <a:t>%)</a:t>
            </a:r>
          </a:p>
          <a:p>
            <a:pPr marL="457200" lvl="1" indent="0">
              <a:buNone/>
            </a:pPr>
            <a:endParaRPr lang="en-US" altLang="en-US" dirty="0"/>
          </a:p>
          <a:p>
            <a:r>
              <a:rPr lang="en-US" altLang="en-US" sz="2000" dirty="0"/>
              <a:t>Much shorter code</a:t>
            </a:r>
          </a:p>
          <a:p>
            <a:pPr marL="685800" lvl="1" indent="-228600"/>
            <a:r>
              <a:rPr lang="en-US" altLang="en-US" dirty="0"/>
              <a:t>Odersky reports 50% reduction in most code over Java</a:t>
            </a:r>
          </a:p>
          <a:p>
            <a:pPr marL="685800" lvl="1" indent="-228600"/>
            <a:r>
              <a:rPr lang="en-US" altLang="en-US" dirty="0"/>
              <a:t>Local type </a:t>
            </a:r>
            <a:r>
              <a:rPr lang="en-US" altLang="en-US" dirty="0" smtClean="0"/>
              <a:t>inference</a:t>
            </a:r>
          </a:p>
          <a:p>
            <a:pPr marL="457200" lvl="1" indent="0">
              <a:buNone/>
            </a:pPr>
            <a:endParaRPr lang="en-US" altLang="en-US" dirty="0"/>
          </a:p>
          <a:p>
            <a:r>
              <a:rPr lang="en-US" altLang="en-US" sz="2000" dirty="0"/>
              <a:t>Fewer errors</a:t>
            </a:r>
          </a:p>
          <a:p>
            <a:pPr marL="685800" lvl="1" indent="-228600"/>
            <a:r>
              <a:rPr lang="en-US" altLang="en-US" dirty="0"/>
              <a:t>No Null Pointer </a:t>
            </a:r>
            <a:r>
              <a:rPr lang="en-US" altLang="en-US" dirty="0" smtClean="0"/>
              <a:t>problems</a:t>
            </a:r>
          </a:p>
          <a:p>
            <a:pPr marL="457200" lvl="1" indent="0">
              <a:buNone/>
            </a:pPr>
            <a:endParaRPr lang="en-US" altLang="en-US" dirty="0"/>
          </a:p>
          <a:p>
            <a:r>
              <a:rPr lang="en-US" altLang="en-US" sz="2000" dirty="0"/>
              <a:t>More flexibility</a:t>
            </a:r>
          </a:p>
          <a:p>
            <a:pPr marL="685800" lvl="1" indent="-228600"/>
            <a:r>
              <a:rPr lang="en-US" altLang="en-US" dirty="0"/>
              <a:t>As many public classes per source file as you want</a:t>
            </a:r>
          </a:p>
          <a:p>
            <a:pPr marL="685800" lvl="1" indent="-228600"/>
            <a:r>
              <a:rPr lang="en-US" altLang="en-US" dirty="0"/>
              <a:t>Operator overloading</a:t>
            </a:r>
          </a:p>
          <a:p>
            <a:endParaRPr lang="en-US" dirty="0"/>
          </a:p>
        </p:txBody>
      </p:sp>
      <p:sp>
        <p:nvSpPr>
          <p:cNvPr id="3" name="Title 2"/>
          <p:cNvSpPr>
            <a:spLocks noGrp="1"/>
          </p:cNvSpPr>
          <p:nvPr>
            <p:ph type="title"/>
          </p:nvPr>
        </p:nvSpPr>
        <p:spPr>
          <a:xfrm>
            <a:off x="228600" y="0"/>
            <a:ext cx="7271657" cy="914400"/>
          </a:xfrm>
        </p:spPr>
        <p:txBody>
          <a:bodyPr/>
          <a:lstStyle/>
          <a:p>
            <a:r>
              <a:rPr lang="en-US" altLang="en-US" sz="2800" dirty="0"/>
              <a:t>Why </a:t>
            </a:r>
            <a:r>
              <a:rPr lang="en-US" altLang="en-US" sz="2800" dirty="0" smtClean="0"/>
              <a:t>SCALA?</a:t>
            </a:r>
            <a:endParaRPr lang="en-US" sz="2800" dirty="0"/>
          </a:p>
        </p:txBody>
      </p:sp>
      <p:sp>
        <p:nvSpPr>
          <p:cNvPr id="5" name="Slide Number Placeholder 4"/>
          <p:cNvSpPr>
            <a:spLocks noGrp="1"/>
          </p:cNvSpPr>
          <p:nvPr>
            <p:ph type="sldNum" sz="quarter" idx="4"/>
          </p:nvPr>
        </p:nvSpPr>
        <p:spPr/>
        <p:txBody>
          <a:bodyPr/>
          <a:lstStyle/>
          <a:p>
            <a:fld id="{106362CE-9CB1-451B-AFF5-7DC02F417664}" type="slidenum">
              <a:rPr lang="en-GB" smtClean="0"/>
              <a:pPr/>
              <a:t>3</a:t>
            </a:fld>
            <a:endParaRPr lang="en-GB" dirty="0"/>
          </a:p>
        </p:txBody>
      </p:sp>
    </p:spTree>
    <p:extLst>
      <p:ext uri="{BB962C8B-B14F-4D97-AF65-F5344CB8AC3E}">
        <p14:creationId xmlns:p14="http://schemas.microsoft.com/office/powerpoint/2010/main" val="1470465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855"/>
            <a:ext cx="8229600" cy="1143000"/>
          </a:xfrm>
        </p:spPr>
        <p:txBody>
          <a:bodyPr>
            <a:normAutofit/>
          </a:bodyPr>
          <a:lstStyle/>
          <a:p>
            <a:r>
              <a:rPr lang="en-IN" sz="2800" dirty="0"/>
              <a:t>Scala Higher Order </a:t>
            </a:r>
            <a:r>
              <a:rPr lang="en-IN" sz="2800" dirty="0" smtClean="0"/>
              <a:t>Functions</a:t>
            </a:r>
            <a:endParaRPr lang="en-IN" sz="2800" dirty="0"/>
          </a:p>
        </p:txBody>
      </p:sp>
      <p:sp>
        <p:nvSpPr>
          <p:cNvPr id="3" name="Content Placeholder 2"/>
          <p:cNvSpPr>
            <a:spLocks noGrp="1"/>
          </p:cNvSpPr>
          <p:nvPr>
            <p:ph idx="1"/>
          </p:nvPr>
        </p:nvSpPr>
        <p:spPr>
          <a:xfrm>
            <a:off x="457200" y="1509722"/>
            <a:ext cx="8229600" cy="4324360"/>
          </a:xfrm>
        </p:spPr>
        <p:txBody>
          <a:bodyPr/>
          <a:lstStyle/>
          <a:p>
            <a:r>
              <a:rPr lang="en-IN" dirty="0"/>
              <a:t>Higher order function is a function that either takes a function as argument or returns a function</a:t>
            </a:r>
            <a:r>
              <a:rPr lang="en-IN" dirty="0" smtClean="0"/>
              <a:t>.</a:t>
            </a:r>
          </a:p>
          <a:p>
            <a:r>
              <a:rPr lang="en-IN" dirty="0"/>
              <a:t>Higher order function allows you to create function composition, lambda function or anonymous function etc.</a:t>
            </a:r>
          </a:p>
          <a:p>
            <a:r>
              <a:rPr lang="en-IN" dirty="0"/>
              <a:t>In other words we can say a function which works with function is called higher order function.</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30</a:t>
            </a:fld>
            <a:endParaRPr kumimoji="0" lang="en-US"/>
          </a:p>
        </p:txBody>
      </p:sp>
    </p:spTree>
    <p:extLst>
      <p:ext uri="{BB962C8B-B14F-4D97-AF65-F5344CB8AC3E}">
        <p14:creationId xmlns:p14="http://schemas.microsoft.com/office/powerpoint/2010/main" val="2280979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4440"/>
            <a:ext cx="8229600" cy="4705360"/>
          </a:xfrm>
        </p:spPr>
        <p:txBody>
          <a:bodyPr>
            <a:normAutofit fontScale="92500" lnSpcReduction="10000"/>
          </a:bodyPr>
          <a:lstStyle/>
          <a:p>
            <a:r>
              <a:rPr lang="en-IN" dirty="0"/>
              <a:t>Passing a Function as Parameter in a </a:t>
            </a:r>
            <a:r>
              <a:rPr lang="en-IN" dirty="0" smtClean="0"/>
              <a:t>Function</a:t>
            </a:r>
          </a:p>
          <a:p>
            <a:r>
              <a:rPr lang="en-US" b="1" dirty="0" smtClean="0"/>
              <a:t>Example</a:t>
            </a:r>
            <a:endParaRPr lang="en-IN" b="1" dirty="0" smtClean="0"/>
          </a:p>
          <a:p>
            <a:pPr marL="640080" lvl="2" indent="0">
              <a:buNone/>
            </a:pPr>
            <a:r>
              <a:rPr lang="en-IN" b="1" dirty="0" smtClean="0"/>
              <a:t>object</a:t>
            </a:r>
            <a:r>
              <a:rPr lang="en-IN" dirty="0"/>
              <a:t> MainObject {  </a:t>
            </a:r>
          </a:p>
          <a:p>
            <a:pPr marL="640080" lvl="2" indent="0">
              <a:buNone/>
            </a:pPr>
            <a:r>
              <a:rPr lang="en-IN" dirty="0"/>
              <a:t>   </a:t>
            </a:r>
            <a:r>
              <a:rPr lang="en-IN" b="1" dirty="0"/>
              <a:t>def</a:t>
            </a:r>
            <a:r>
              <a:rPr lang="en-IN" dirty="0"/>
              <a:t> main(</a:t>
            </a:r>
            <a:r>
              <a:rPr lang="en-IN" dirty="0" err="1"/>
              <a:t>args</a:t>
            </a:r>
            <a:r>
              <a:rPr lang="en-IN" dirty="0"/>
              <a:t>: Array[String]) = {  </a:t>
            </a:r>
          </a:p>
          <a:p>
            <a:pPr marL="640080" lvl="2" indent="0">
              <a:buNone/>
            </a:pPr>
            <a:r>
              <a:rPr lang="en-IN" dirty="0"/>
              <a:t>     </a:t>
            </a:r>
            <a:r>
              <a:rPr lang="en-IN" dirty="0" err="1"/>
              <a:t>functionExample</a:t>
            </a:r>
            <a:r>
              <a:rPr lang="en-IN" dirty="0"/>
              <a:t>(25, multiplyBy2)                   // Passing a function as parameter  </a:t>
            </a:r>
          </a:p>
          <a:p>
            <a:pPr marL="640080" lvl="2" indent="0">
              <a:buNone/>
            </a:pPr>
            <a:r>
              <a:rPr lang="en-IN" dirty="0"/>
              <a:t>    }  </a:t>
            </a:r>
          </a:p>
          <a:p>
            <a:pPr marL="640080" lvl="2" indent="0">
              <a:buNone/>
            </a:pPr>
            <a:r>
              <a:rPr lang="en-IN" dirty="0"/>
              <a:t>    </a:t>
            </a:r>
            <a:r>
              <a:rPr lang="en-IN" b="1" dirty="0"/>
              <a:t>def</a:t>
            </a:r>
            <a:r>
              <a:rPr lang="en-IN" dirty="0"/>
              <a:t> </a:t>
            </a:r>
            <a:r>
              <a:rPr lang="en-IN" dirty="0" err="1"/>
              <a:t>functionExample</a:t>
            </a:r>
            <a:r>
              <a:rPr lang="en-IN" dirty="0"/>
              <a:t>(</a:t>
            </a:r>
            <a:r>
              <a:rPr lang="en-IN" dirty="0" err="1"/>
              <a:t>a:</a:t>
            </a:r>
            <a:r>
              <a:rPr lang="en-IN" b="1" dirty="0" err="1"/>
              <a:t>Int</a:t>
            </a:r>
            <a:r>
              <a:rPr lang="en-IN" dirty="0"/>
              <a:t>, f:</a:t>
            </a:r>
            <a:r>
              <a:rPr lang="en-IN" b="1" dirty="0"/>
              <a:t>Int</a:t>
            </a:r>
            <a:r>
              <a:rPr lang="en-IN" dirty="0"/>
              <a:t>=&gt;AnyVal):Unit = {  </a:t>
            </a:r>
          </a:p>
          <a:p>
            <a:pPr marL="640080" lvl="2" indent="0">
              <a:buNone/>
            </a:pPr>
            <a:r>
              <a:rPr lang="en-IN" dirty="0"/>
              <a:t>        </a:t>
            </a:r>
            <a:r>
              <a:rPr lang="en-IN" dirty="0" err="1"/>
              <a:t>println</a:t>
            </a:r>
            <a:r>
              <a:rPr lang="en-IN" dirty="0"/>
              <a:t>(f(a))                                   // Calling that function   </a:t>
            </a:r>
          </a:p>
          <a:p>
            <a:pPr marL="640080" lvl="2" indent="0">
              <a:buNone/>
            </a:pPr>
            <a:r>
              <a:rPr lang="en-IN" dirty="0"/>
              <a:t>    }  </a:t>
            </a:r>
          </a:p>
          <a:p>
            <a:pPr marL="640080" lvl="2" indent="0">
              <a:buNone/>
            </a:pPr>
            <a:r>
              <a:rPr lang="en-IN" dirty="0"/>
              <a:t>    </a:t>
            </a:r>
            <a:r>
              <a:rPr lang="en-IN" b="1" dirty="0"/>
              <a:t>def</a:t>
            </a:r>
            <a:r>
              <a:rPr lang="en-IN" dirty="0"/>
              <a:t> multiplyBy2(</a:t>
            </a:r>
            <a:r>
              <a:rPr lang="en-IN" dirty="0" err="1"/>
              <a:t>a:</a:t>
            </a:r>
            <a:r>
              <a:rPr lang="en-IN" b="1" dirty="0" err="1"/>
              <a:t>Int</a:t>
            </a:r>
            <a:r>
              <a:rPr lang="en-IN" dirty="0"/>
              <a:t>):</a:t>
            </a:r>
            <a:r>
              <a:rPr lang="en-IN" b="1" dirty="0" err="1"/>
              <a:t>Int</a:t>
            </a:r>
            <a:r>
              <a:rPr lang="en-IN" dirty="0"/>
              <a:t> = {  </a:t>
            </a:r>
          </a:p>
          <a:p>
            <a:pPr marL="640080" lvl="2" indent="0">
              <a:buNone/>
            </a:pPr>
            <a:r>
              <a:rPr lang="en-IN" dirty="0"/>
              <a:t>        a*2  </a:t>
            </a:r>
          </a:p>
          <a:p>
            <a:pPr marL="640080" lvl="2" indent="0">
              <a:buNone/>
            </a:pPr>
            <a:r>
              <a:rPr lang="en-IN" dirty="0"/>
              <a:t>    }  </a:t>
            </a:r>
          </a:p>
          <a:p>
            <a:pPr marL="640080" lvl="2" indent="0">
              <a:buNone/>
            </a:pPr>
            <a:r>
              <a:rPr lang="en-IN" dirty="0"/>
              <a:t>}  </a:t>
            </a:r>
            <a:endParaRPr lang="en-IN" dirty="0" smtClean="0"/>
          </a:p>
          <a:p>
            <a:pPr marL="640080" lvl="2" indent="0">
              <a:buNone/>
            </a:pPr>
            <a:endParaRPr lang="en-IN" dirty="0"/>
          </a:p>
          <a:p>
            <a:pPr marL="0" indent="0">
              <a:buNone/>
            </a:pPr>
            <a:r>
              <a:rPr lang="en-US" dirty="0" smtClean="0"/>
              <a:t> </a:t>
            </a:r>
            <a:r>
              <a:rPr lang="en-US" sz="2200" u="sng" dirty="0" smtClean="0"/>
              <a:t>Output</a:t>
            </a:r>
            <a:r>
              <a:rPr lang="en-US" dirty="0" smtClean="0"/>
              <a:t> </a:t>
            </a:r>
            <a:r>
              <a:rPr lang="en-US" dirty="0" smtClean="0"/>
              <a:t>: 60</a:t>
            </a:r>
            <a:endParaRPr lang="en-IN" dirty="0"/>
          </a:p>
        </p:txBody>
      </p:sp>
      <p:sp>
        <p:nvSpPr>
          <p:cNvPr id="4" name="Title 1"/>
          <p:cNvSpPr>
            <a:spLocks noGrp="1"/>
          </p:cNvSpPr>
          <p:nvPr>
            <p:ph type="title"/>
          </p:nvPr>
        </p:nvSpPr>
        <p:spPr>
          <a:xfrm>
            <a:off x="304800" y="-13855"/>
            <a:ext cx="8229600" cy="1143000"/>
          </a:xfrm>
        </p:spPr>
        <p:txBody>
          <a:bodyPr>
            <a:normAutofit/>
          </a:bodyPr>
          <a:lstStyle/>
          <a:p>
            <a:r>
              <a:rPr lang="en-IN" sz="2800" dirty="0"/>
              <a:t>Scala Higher Order </a:t>
            </a:r>
            <a:r>
              <a:rPr lang="en-IN" sz="2800" dirty="0" smtClean="0"/>
              <a:t>Functions</a:t>
            </a:r>
            <a:endParaRPr lang="en-IN" sz="28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31</a:t>
            </a:fld>
            <a:endParaRPr kumimoji="0" lang="en-US"/>
          </a:p>
        </p:txBody>
      </p:sp>
    </p:spTree>
    <p:extLst>
      <p:ext uri="{BB962C8B-B14F-4D97-AF65-F5344CB8AC3E}">
        <p14:creationId xmlns:p14="http://schemas.microsoft.com/office/powerpoint/2010/main" val="2601168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76800"/>
          </a:xfrm>
        </p:spPr>
        <p:txBody>
          <a:bodyPr>
            <a:normAutofit lnSpcReduction="10000"/>
          </a:bodyPr>
          <a:lstStyle/>
          <a:p>
            <a:r>
              <a:rPr lang="en-IN" dirty="0"/>
              <a:t>Scala Anonymous function </a:t>
            </a:r>
            <a:endParaRPr lang="en-IN" dirty="0" smtClean="0"/>
          </a:p>
          <a:p>
            <a:r>
              <a:rPr lang="en-IN" dirty="0" smtClean="0"/>
              <a:t>Example</a:t>
            </a:r>
            <a:r>
              <a:rPr lang="en-IN" dirty="0"/>
              <a:t/>
            </a:r>
            <a:br>
              <a:rPr lang="en-IN" dirty="0"/>
            </a:br>
            <a:endParaRPr lang="en-IN" dirty="0" smtClean="0"/>
          </a:p>
          <a:p>
            <a:pPr marL="365760" lvl="1" indent="0">
              <a:buNone/>
            </a:pPr>
            <a:r>
              <a:rPr lang="en-IN" b="1" dirty="0" smtClean="0"/>
              <a:t>object</a:t>
            </a:r>
            <a:r>
              <a:rPr lang="en-IN" dirty="0"/>
              <a:t> MainObject {  </a:t>
            </a:r>
          </a:p>
          <a:p>
            <a:pPr marL="640080" lvl="2" indent="0">
              <a:buNone/>
            </a:pPr>
            <a:r>
              <a:rPr lang="en-IN" dirty="0"/>
              <a:t>   </a:t>
            </a:r>
            <a:r>
              <a:rPr lang="en-IN" b="1" dirty="0"/>
              <a:t>def</a:t>
            </a:r>
            <a:r>
              <a:rPr lang="en-IN" dirty="0"/>
              <a:t> main(</a:t>
            </a:r>
            <a:r>
              <a:rPr lang="en-IN" dirty="0" err="1"/>
              <a:t>args</a:t>
            </a:r>
            <a:r>
              <a:rPr lang="en-IN" dirty="0"/>
              <a:t>: Array[String]) = {  </a:t>
            </a:r>
          </a:p>
          <a:p>
            <a:pPr marL="640080" lvl="2" indent="0">
              <a:buNone/>
            </a:pPr>
            <a:r>
              <a:rPr lang="en-IN" dirty="0"/>
              <a:t>     </a:t>
            </a:r>
            <a:r>
              <a:rPr lang="en-IN" b="1" dirty="0"/>
              <a:t>var</a:t>
            </a:r>
            <a:r>
              <a:rPr lang="en-IN" dirty="0"/>
              <a:t> result1 = (</a:t>
            </a:r>
            <a:r>
              <a:rPr lang="en-IN" dirty="0" err="1"/>
              <a:t>a:</a:t>
            </a:r>
            <a:r>
              <a:rPr lang="en-IN" b="1" dirty="0" err="1"/>
              <a:t>Int</a:t>
            </a:r>
            <a:r>
              <a:rPr lang="en-IN" dirty="0"/>
              <a:t>, b:</a:t>
            </a:r>
            <a:r>
              <a:rPr lang="en-IN" b="1" dirty="0"/>
              <a:t>Int</a:t>
            </a:r>
            <a:r>
              <a:rPr lang="en-IN" dirty="0"/>
              <a:t>) =&gt; a+b        // Anonymous function by using =&gt; (rocket)  </a:t>
            </a:r>
          </a:p>
          <a:p>
            <a:pPr marL="640080" lvl="2" indent="0">
              <a:buNone/>
            </a:pPr>
            <a:r>
              <a:rPr lang="en-IN" dirty="0"/>
              <a:t>     </a:t>
            </a:r>
            <a:r>
              <a:rPr lang="en-IN" b="1" dirty="0"/>
              <a:t>var</a:t>
            </a:r>
            <a:r>
              <a:rPr lang="en-IN" dirty="0"/>
              <a:t> result2 = (_:</a:t>
            </a:r>
            <a:r>
              <a:rPr lang="en-IN" b="1" dirty="0" err="1"/>
              <a:t>Int</a:t>
            </a:r>
            <a:r>
              <a:rPr lang="en-IN" dirty="0"/>
              <a:t>)+(_:</a:t>
            </a:r>
            <a:r>
              <a:rPr lang="en-IN" b="1" dirty="0" err="1"/>
              <a:t>Int</a:t>
            </a:r>
            <a:r>
              <a:rPr lang="en-IN" dirty="0"/>
              <a:t>)              // Anonymous function by using _ (underscore) wild card  </a:t>
            </a:r>
          </a:p>
          <a:p>
            <a:pPr marL="640080" lvl="2" indent="0">
              <a:buNone/>
            </a:pPr>
            <a:r>
              <a:rPr lang="en-IN" dirty="0"/>
              <a:t>     </a:t>
            </a:r>
            <a:r>
              <a:rPr lang="en-IN" dirty="0" err="1"/>
              <a:t>println</a:t>
            </a:r>
            <a:r>
              <a:rPr lang="en-IN" dirty="0"/>
              <a:t>(result1(10,10))  </a:t>
            </a:r>
          </a:p>
          <a:p>
            <a:pPr marL="640080" lvl="2" indent="0">
              <a:buNone/>
            </a:pPr>
            <a:r>
              <a:rPr lang="en-IN" dirty="0"/>
              <a:t>     </a:t>
            </a:r>
            <a:r>
              <a:rPr lang="en-IN" dirty="0" err="1"/>
              <a:t>println</a:t>
            </a:r>
            <a:r>
              <a:rPr lang="en-IN" dirty="0"/>
              <a:t>(result2(10,10))  </a:t>
            </a:r>
          </a:p>
          <a:p>
            <a:pPr marL="640080" lvl="2" indent="0">
              <a:buNone/>
            </a:pPr>
            <a:r>
              <a:rPr lang="en-IN" dirty="0"/>
              <a:t>    }  </a:t>
            </a:r>
          </a:p>
          <a:p>
            <a:pPr marL="640080" lvl="2" indent="0">
              <a:buNone/>
            </a:pPr>
            <a:r>
              <a:rPr lang="en-IN" dirty="0"/>
              <a:t>}  </a:t>
            </a:r>
            <a:endParaRPr lang="en-IN" dirty="0" smtClean="0"/>
          </a:p>
          <a:p>
            <a:pPr marL="640080" lvl="2" indent="0">
              <a:buNone/>
            </a:pPr>
            <a:endParaRPr lang="en-IN" dirty="0" smtClean="0"/>
          </a:p>
          <a:p>
            <a:pPr marL="639763" lvl="2" indent="-411163">
              <a:buNone/>
            </a:pPr>
            <a:r>
              <a:rPr lang="en-IN" u="sng" dirty="0" smtClean="0"/>
              <a:t>Output</a:t>
            </a:r>
            <a:r>
              <a:rPr lang="en-US" dirty="0" smtClean="0"/>
              <a:t>: </a:t>
            </a:r>
            <a:r>
              <a:rPr lang="en-US" dirty="0" smtClean="0"/>
              <a:t>20	20</a:t>
            </a:r>
            <a:endParaRPr lang="en-IN" dirty="0"/>
          </a:p>
          <a:p>
            <a:endParaRPr lang="en-IN" dirty="0"/>
          </a:p>
        </p:txBody>
      </p:sp>
      <p:sp>
        <p:nvSpPr>
          <p:cNvPr id="4" name="Title 1"/>
          <p:cNvSpPr>
            <a:spLocks noGrp="1"/>
          </p:cNvSpPr>
          <p:nvPr>
            <p:ph type="title"/>
          </p:nvPr>
        </p:nvSpPr>
        <p:spPr>
          <a:xfrm>
            <a:off x="304800" y="-13855"/>
            <a:ext cx="8229600" cy="1143000"/>
          </a:xfrm>
        </p:spPr>
        <p:txBody>
          <a:bodyPr>
            <a:normAutofit/>
          </a:bodyPr>
          <a:lstStyle/>
          <a:p>
            <a:r>
              <a:rPr lang="en-IN" sz="2800" dirty="0"/>
              <a:t>Scala Higher Order </a:t>
            </a:r>
            <a:r>
              <a:rPr lang="en-IN" sz="2800" dirty="0" smtClean="0"/>
              <a:t>Functions</a:t>
            </a:r>
            <a:endParaRPr lang="en-IN" sz="28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32</a:t>
            </a:fld>
            <a:endParaRPr kumimoji="0" lang="en-US"/>
          </a:p>
        </p:txBody>
      </p:sp>
    </p:spTree>
    <p:extLst>
      <p:ext uri="{BB962C8B-B14F-4D97-AF65-F5344CB8AC3E}">
        <p14:creationId xmlns:p14="http://schemas.microsoft.com/office/powerpoint/2010/main" val="2768227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p>
            <a:r>
              <a:rPr lang="en-IN" sz="2800" dirty="0"/>
              <a:t>Scala Function with Variable Length </a:t>
            </a:r>
            <a:r>
              <a:rPr lang="en-IN" sz="2800" dirty="0" smtClean="0"/>
              <a:t>Parameters</a:t>
            </a:r>
            <a:endParaRPr lang="en-IN" sz="2800" dirty="0"/>
          </a:p>
        </p:txBody>
      </p:sp>
      <p:sp>
        <p:nvSpPr>
          <p:cNvPr id="3" name="Content Placeholder 2"/>
          <p:cNvSpPr>
            <a:spLocks noGrp="1"/>
          </p:cNvSpPr>
          <p:nvPr>
            <p:ph idx="1"/>
          </p:nvPr>
        </p:nvSpPr>
        <p:spPr>
          <a:xfrm>
            <a:off x="457200" y="1390640"/>
            <a:ext cx="8229600" cy="5010160"/>
          </a:xfrm>
        </p:spPr>
        <p:txBody>
          <a:bodyPr>
            <a:normAutofit/>
          </a:bodyPr>
          <a:lstStyle/>
          <a:p>
            <a:r>
              <a:rPr lang="en-IN" dirty="0" smtClean="0"/>
              <a:t>Define </a:t>
            </a:r>
            <a:r>
              <a:rPr lang="en-IN" dirty="0"/>
              <a:t>function of variable length </a:t>
            </a:r>
            <a:r>
              <a:rPr lang="en-IN" dirty="0" smtClean="0"/>
              <a:t>parameters.</a:t>
            </a:r>
          </a:p>
          <a:p>
            <a:r>
              <a:rPr lang="en-IN" dirty="0"/>
              <a:t>A</a:t>
            </a:r>
            <a:r>
              <a:rPr lang="en-IN" dirty="0" smtClean="0"/>
              <a:t>llows to </a:t>
            </a:r>
            <a:r>
              <a:rPr lang="en-IN" dirty="0"/>
              <a:t>pass any number of arguments at the time of calling the function</a:t>
            </a:r>
            <a:r>
              <a:rPr lang="en-IN" dirty="0" smtClean="0"/>
              <a:t>.</a:t>
            </a:r>
          </a:p>
          <a:p>
            <a:r>
              <a:rPr lang="en-US" sz="2000" dirty="0" smtClean="0"/>
              <a:t>Example</a:t>
            </a:r>
          </a:p>
          <a:p>
            <a:pPr marL="914400" lvl="3" indent="0">
              <a:buNone/>
            </a:pPr>
            <a:r>
              <a:rPr lang="en-IN" b="1" dirty="0"/>
              <a:t>def</a:t>
            </a:r>
            <a:r>
              <a:rPr lang="en-IN" dirty="0"/>
              <a:t> add(</a:t>
            </a:r>
            <a:r>
              <a:rPr lang="en-IN" dirty="0" err="1"/>
              <a:t>args</a:t>
            </a:r>
            <a:r>
              <a:rPr lang="en-IN" dirty="0"/>
              <a:t>: </a:t>
            </a:r>
            <a:r>
              <a:rPr lang="en-IN" b="1" dirty="0" err="1"/>
              <a:t>Int</a:t>
            </a:r>
            <a:r>
              <a:rPr lang="en-IN" dirty="0"/>
              <a:t>*) = {  </a:t>
            </a:r>
          </a:p>
          <a:p>
            <a:pPr marL="914400" lvl="3" indent="0">
              <a:buNone/>
            </a:pPr>
            <a:r>
              <a:rPr lang="en-IN" dirty="0"/>
              <a:t>    </a:t>
            </a:r>
            <a:r>
              <a:rPr lang="en-IN" b="1" dirty="0"/>
              <a:t>var</a:t>
            </a:r>
            <a:r>
              <a:rPr lang="en-IN" dirty="0"/>
              <a:t> sum = 0;  </a:t>
            </a:r>
          </a:p>
          <a:p>
            <a:pPr marL="914400" lvl="3" indent="0">
              <a:buNone/>
            </a:pPr>
            <a:r>
              <a:rPr lang="en-IN" dirty="0"/>
              <a:t>    </a:t>
            </a:r>
            <a:r>
              <a:rPr lang="en-IN" b="1" dirty="0"/>
              <a:t>for</a:t>
            </a:r>
            <a:r>
              <a:rPr lang="en-IN" dirty="0"/>
              <a:t>(a &lt;- </a:t>
            </a:r>
            <a:r>
              <a:rPr lang="en-IN" dirty="0" err="1"/>
              <a:t>args</a:t>
            </a:r>
            <a:r>
              <a:rPr lang="en-IN" dirty="0"/>
              <a:t>) sum+=a  </a:t>
            </a:r>
          </a:p>
          <a:p>
            <a:pPr marL="914400" lvl="3" indent="0">
              <a:buNone/>
            </a:pPr>
            <a:r>
              <a:rPr lang="en-IN" dirty="0"/>
              <a:t>    sum  </a:t>
            </a:r>
          </a:p>
          <a:p>
            <a:pPr marL="914400" lvl="3" indent="0">
              <a:buNone/>
            </a:pPr>
            <a:r>
              <a:rPr lang="en-IN" dirty="0"/>
              <a:t>}  </a:t>
            </a:r>
          </a:p>
          <a:p>
            <a:pPr marL="914400" lvl="3" indent="0">
              <a:buNone/>
            </a:pPr>
            <a:r>
              <a:rPr lang="en-IN" b="1" dirty="0"/>
              <a:t>var</a:t>
            </a:r>
            <a:r>
              <a:rPr lang="en-IN" dirty="0"/>
              <a:t> sum = add(1,2,3,4,5,6,7,8,9);  </a:t>
            </a:r>
          </a:p>
          <a:p>
            <a:pPr marL="914400" lvl="3" indent="0">
              <a:buNone/>
            </a:pPr>
            <a:r>
              <a:rPr lang="en-IN" dirty="0" err="1"/>
              <a:t>println</a:t>
            </a:r>
            <a:r>
              <a:rPr lang="en-IN" dirty="0"/>
              <a:t>(sum);  </a:t>
            </a:r>
          </a:p>
          <a:p>
            <a:pPr marL="0" indent="0">
              <a:buNone/>
            </a:pPr>
            <a:r>
              <a:rPr lang="en-US" dirty="0" smtClean="0"/>
              <a:t>	</a:t>
            </a:r>
          </a:p>
          <a:p>
            <a:pPr marL="0" indent="0">
              <a:buNone/>
            </a:pPr>
            <a:r>
              <a:rPr lang="en-US" sz="2000" dirty="0" smtClean="0"/>
              <a:t>  </a:t>
            </a:r>
            <a:r>
              <a:rPr lang="en-US" sz="2000" u="sng" dirty="0" smtClean="0"/>
              <a:t>Output</a:t>
            </a:r>
            <a:r>
              <a:rPr lang="en-US" dirty="0" smtClean="0"/>
              <a:t>: </a:t>
            </a:r>
            <a:r>
              <a:rPr lang="en-US" dirty="0" smtClean="0"/>
              <a:t>45</a:t>
            </a:r>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33</a:t>
            </a:fld>
            <a:endParaRPr kumimoji="0" lang="en-US"/>
          </a:p>
        </p:txBody>
      </p:sp>
    </p:spTree>
    <p:extLst>
      <p:ext uri="{BB962C8B-B14F-4D97-AF65-F5344CB8AC3E}">
        <p14:creationId xmlns:p14="http://schemas.microsoft.com/office/powerpoint/2010/main" val="3018954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sz="2800" dirty="0"/>
              <a:t>Scala </a:t>
            </a:r>
            <a:r>
              <a:rPr lang="en-IN" sz="2800" dirty="0" smtClean="0"/>
              <a:t>Inheritance</a:t>
            </a:r>
            <a:endParaRPr lang="en-IN" sz="2800" dirty="0"/>
          </a:p>
        </p:txBody>
      </p:sp>
      <p:sp>
        <p:nvSpPr>
          <p:cNvPr id="3" name="Content Placeholder 2"/>
          <p:cNvSpPr>
            <a:spLocks noGrp="1"/>
          </p:cNvSpPr>
          <p:nvPr>
            <p:ph idx="1"/>
          </p:nvPr>
        </p:nvSpPr>
        <p:spPr>
          <a:xfrm>
            <a:off x="609600" y="1371600"/>
            <a:ext cx="8229600" cy="4324360"/>
          </a:xfrm>
        </p:spPr>
        <p:txBody>
          <a:bodyPr>
            <a:normAutofit lnSpcReduction="10000"/>
          </a:bodyPr>
          <a:lstStyle/>
          <a:p>
            <a:r>
              <a:rPr lang="en-IN" dirty="0"/>
              <a:t>Inheritance is an object oriented concept which is used to reusability of code</a:t>
            </a:r>
            <a:r>
              <a:rPr lang="en-IN" dirty="0" smtClean="0"/>
              <a:t>.</a:t>
            </a:r>
          </a:p>
          <a:p>
            <a:r>
              <a:rPr lang="en-IN" dirty="0" smtClean="0"/>
              <a:t>Inheritance can be achieved by </a:t>
            </a:r>
            <a:r>
              <a:rPr lang="en-IN" dirty="0"/>
              <a:t>using extends keyword</a:t>
            </a:r>
            <a:r>
              <a:rPr lang="en-IN" dirty="0" smtClean="0"/>
              <a:t>.</a:t>
            </a:r>
          </a:p>
          <a:p>
            <a:r>
              <a:rPr lang="en-IN" dirty="0"/>
              <a:t>A class which is extended called super or parent class. </a:t>
            </a:r>
            <a:endParaRPr lang="en-IN" dirty="0" smtClean="0"/>
          </a:p>
          <a:p>
            <a:r>
              <a:rPr lang="en-IN" dirty="0"/>
              <a:t>A</a:t>
            </a:r>
            <a:r>
              <a:rPr lang="en-IN" dirty="0" smtClean="0"/>
              <a:t> </a:t>
            </a:r>
            <a:r>
              <a:rPr lang="en-IN" dirty="0"/>
              <a:t>class which extends class is called derived or base class</a:t>
            </a:r>
            <a:r>
              <a:rPr lang="en-IN" dirty="0" smtClean="0"/>
              <a:t>.</a:t>
            </a:r>
          </a:p>
          <a:p>
            <a:pPr marL="393192" lvl="1" indent="0">
              <a:buNone/>
            </a:pPr>
            <a:endParaRPr lang="en-US" b="1" dirty="0" smtClean="0"/>
          </a:p>
          <a:p>
            <a:pPr marL="393192" lvl="1" indent="0">
              <a:buNone/>
            </a:pPr>
            <a:r>
              <a:rPr lang="en-US" b="1" dirty="0" smtClean="0"/>
              <a:t>Syntax:</a:t>
            </a:r>
            <a:endParaRPr lang="en-IN" b="1" dirty="0" smtClean="0"/>
          </a:p>
          <a:p>
            <a:pPr marL="393192" lvl="1" indent="0">
              <a:buNone/>
            </a:pPr>
            <a:r>
              <a:rPr lang="en-IN" b="1" dirty="0" smtClean="0"/>
              <a:t>class</a:t>
            </a:r>
            <a:r>
              <a:rPr lang="en-IN" dirty="0"/>
              <a:t> </a:t>
            </a:r>
            <a:r>
              <a:rPr lang="en-IN" dirty="0" err="1"/>
              <a:t>SubClassName</a:t>
            </a:r>
            <a:r>
              <a:rPr lang="en-IN" dirty="0"/>
              <a:t> </a:t>
            </a:r>
            <a:r>
              <a:rPr lang="en-IN" b="1" dirty="0"/>
              <a:t>extends</a:t>
            </a:r>
            <a:r>
              <a:rPr lang="en-IN" dirty="0"/>
              <a:t> </a:t>
            </a:r>
            <a:r>
              <a:rPr lang="en-IN" dirty="0" err="1"/>
              <a:t>SuperClassName</a:t>
            </a:r>
            <a:r>
              <a:rPr lang="en-IN" dirty="0"/>
              <a:t>(){  </a:t>
            </a:r>
          </a:p>
          <a:p>
            <a:pPr marL="393192" lvl="1" indent="0">
              <a:buNone/>
            </a:pPr>
            <a:r>
              <a:rPr lang="en-IN" dirty="0"/>
              <a:t>/* Write your code  </a:t>
            </a:r>
          </a:p>
          <a:p>
            <a:pPr marL="393192" lvl="1" indent="0">
              <a:buNone/>
            </a:pPr>
            <a:r>
              <a:rPr lang="en-IN" dirty="0"/>
              <a:t>*  methods and fields etc. </a:t>
            </a:r>
          </a:p>
          <a:p>
            <a:pPr marL="393192" lvl="1" indent="0">
              <a:buNone/>
            </a:pPr>
            <a:r>
              <a:rPr lang="en-IN" dirty="0"/>
              <a:t> */  </a:t>
            </a:r>
          </a:p>
          <a:p>
            <a:pPr marL="393192" lvl="1" indent="0">
              <a:buNone/>
            </a:pPr>
            <a:r>
              <a:rPr lang="en-IN" dirty="0"/>
              <a:t> }</a:t>
            </a:r>
          </a:p>
          <a:p>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34</a:t>
            </a:fld>
            <a:endParaRPr kumimoji="0" lang="en-US"/>
          </a:p>
        </p:txBody>
      </p:sp>
    </p:spTree>
    <p:extLst>
      <p:ext uri="{BB962C8B-B14F-4D97-AF65-F5344CB8AC3E}">
        <p14:creationId xmlns:p14="http://schemas.microsoft.com/office/powerpoint/2010/main" val="2233290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011"/>
            <a:ext cx="8229600" cy="1143000"/>
          </a:xfrm>
        </p:spPr>
        <p:txBody>
          <a:bodyPr/>
          <a:lstStyle/>
          <a:p>
            <a:r>
              <a:rPr lang="en-US" sz="2800" dirty="0"/>
              <a:t>Types of Inheritance in Scala</a:t>
            </a:r>
            <a:endParaRPr lang="en-IN" sz="2800" dirty="0"/>
          </a:p>
        </p:txBody>
      </p:sp>
      <p:sp>
        <p:nvSpPr>
          <p:cNvPr id="4" name="Rounded Rectangle 3"/>
          <p:cNvSpPr/>
          <p:nvPr/>
        </p:nvSpPr>
        <p:spPr>
          <a:xfrm>
            <a:off x="1187624" y="1811117"/>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sp>
        <p:nvSpPr>
          <p:cNvPr id="5" name="Rounded Rectangle 4"/>
          <p:cNvSpPr/>
          <p:nvPr/>
        </p:nvSpPr>
        <p:spPr>
          <a:xfrm>
            <a:off x="1187624" y="2503196"/>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6" name="Rounded Rectangle 5"/>
          <p:cNvSpPr/>
          <p:nvPr/>
        </p:nvSpPr>
        <p:spPr>
          <a:xfrm>
            <a:off x="6080651" y="1447800"/>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sp>
        <p:nvSpPr>
          <p:cNvPr id="7" name="Rounded Rectangle 6"/>
          <p:cNvSpPr/>
          <p:nvPr/>
        </p:nvSpPr>
        <p:spPr>
          <a:xfrm>
            <a:off x="6080651" y="1927132"/>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8" name="Rounded Rectangle 7"/>
          <p:cNvSpPr/>
          <p:nvPr/>
        </p:nvSpPr>
        <p:spPr>
          <a:xfrm>
            <a:off x="755576" y="4457723"/>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sp>
        <p:nvSpPr>
          <p:cNvPr id="9" name="Rounded Rectangle 8"/>
          <p:cNvSpPr/>
          <p:nvPr/>
        </p:nvSpPr>
        <p:spPr>
          <a:xfrm>
            <a:off x="1991836" y="4444001"/>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10" name="Rounded Rectangle 9"/>
          <p:cNvSpPr/>
          <p:nvPr/>
        </p:nvSpPr>
        <p:spPr>
          <a:xfrm>
            <a:off x="1369442" y="5095484"/>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C</a:t>
            </a:r>
            <a:endParaRPr lang="en-US" dirty="0"/>
          </a:p>
        </p:txBody>
      </p:sp>
      <p:sp>
        <p:nvSpPr>
          <p:cNvPr id="11" name="Rounded Rectangle 10"/>
          <p:cNvSpPr/>
          <p:nvPr/>
        </p:nvSpPr>
        <p:spPr>
          <a:xfrm>
            <a:off x="6093296" y="2431188"/>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C</a:t>
            </a:r>
            <a:endParaRPr lang="en-US" dirty="0"/>
          </a:p>
        </p:txBody>
      </p:sp>
      <p:sp>
        <p:nvSpPr>
          <p:cNvPr id="12" name="Rounded Rectangle 11"/>
          <p:cNvSpPr/>
          <p:nvPr/>
        </p:nvSpPr>
        <p:spPr>
          <a:xfrm>
            <a:off x="5292080" y="4434408"/>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13" name="Rounded Rectangle 12"/>
          <p:cNvSpPr/>
          <p:nvPr/>
        </p:nvSpPr>
        <p:spPr>
          <a:xfrm>
            <a:off x="7104317" y="4434408"/>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C</a:t>
            </a:r>
            <a:endParaRPr lang="en-US" dirty="0"/>
          </a:p>
        </p:txBody>
      </p:sp>
      <p:sp>
        <p:nvSpPr>
          <p:cNvPr id="14" name="Rounded Rectangle 13"/>
          <p:cNvSpPr/>
          <p:nvPr/>
        </p:nvSpPr>
        <p:spPr>
          <a:xfrm>
            <a:off x="6237471" y="5095484"/>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D</a:t>
            </a:r>
            <a:endParaRPr lang="en-US" dirty="0"/>
          </a:p>
        </p:txBody>
      </p:sp>
      <p:sp>
        <p:nvSpPr>
          <p:cNvPr id="15" name="Rounded Rectangle 14"/>
          <p:cNvSpPr/>
          <p:nvPr/>
        </p:nvSpPr>
        <p:spPr>
          <a:xfrm>
            <a:off x="6149330" y="3744034"/>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cxnSp>
        <p:nvCxnSpPr>
          <p:cNvPr id="16" name="Straight Arrow Connector 15"/>
          <p:cNvCxnSpPr>
            <a:stCxn id="5" idx="0"/>
            <a:endCxn id="4" idx="2"/>
          </p:cNvCxnSpPr>
          <p:nvPr/>
        </p:nvCxnSpPr>
        <p:spPr>
          <a:xfrm flipV="1">
            <a:off x="1759124" y="2115917"/>
            <a:ext cx="0" cy="387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2"/>
          </p:cNvCxnSpPr>
          <p:nvPr/>
        </p:nvCxnSpPr>
        <p:spPr>
          <a:xfrm flipV="1">
            <a:off x="6652151" y="1752600"/>
            <a:ext cx="0" cy="17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0"/>
            <a:endCxn id="7" idx="2"/>
          </p:cNvCxnSpPr>
          <p:nvPr/>
        </p:nvCxnSpPr>
        <p:spPr>
          <a:xfrm flipH="1" flipV="1">
            <a:off x="6652151" y="2231932"/>
            <a:ext cx="12645" cy="19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0"/>
            <a:endCxn id="8" idx="2"/>
          </p:cNvCxnSpPr>
          <p:nvPr/>
        </p:nvCxnSpPr>
        <p:spPr>
          <a:xfrm flipH="1" flipV="1">
            <a:off x="1327076" y="4762523"/>
            <a:ext cx="613866" cy="33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flipV="1">
            <a:off x="1940942" y="4748801"/>
            <a:ext cx="622394" cy="346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814516" y="4749938"/>
            <a:ext cx="673289" cy="307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0"/>
            <a:endCxn id="15" idx="2"/>
          </p:cNvCxnSpPr>
          <p:nvPr/>
        </p:nvCxnSpPr>
        <p:spPr>
          <a:xfrm flipV="1">
            <a:off x="5863580" y="4048834"/>
            <a:ext cx="857250" cy="38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a:endCxn id="15" idx="2"/>
          </p:cNvCxnSpPr>
          <p:nvPr/>
        </p:nvCxnSpPr>
        <p:spPr>
          <a:xfrm flipH="1" flipV="1">
            <a:off x="6720830" y="4048834"/>
            <a:ext cx="954987" cy="38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0"/>
            <a:endCxn id="12" idx="2"/>
          </p:cNvCxnSpPr>
          <p:nvPr/>
        </p:nvCxnSpPr>
        <p:spPr>
          <a:xfrm flipH="1" flipV="1">
            <a:off x="5863580" y="4739208"/>
            <a:ext cx="945391" cy="3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68413" y="2993761"/>
            <a:ext cx="1089248" cy="369332"/>
          </a:xfrm>
          <a:prstGeom prst="rect">
            <a:avLst/>
          </a:prstGeom>
          <a:noFill/>
        </p:spPr>
        <p:txBody>
          <a:bodyPr wrap="square" rtlCol="0">
            <a:spAutoFit/>
          </a:bodyPr>
          <a:lstStyle/>
          <a:p>
            <a:r>
              <a:rPr lang="en-US" sz="1800" dirty="0" smtClean="0"/>
              <a:t>single</a:t>
            </a:r>
            <a:endParaRPr lang="en-IN" sz="1800" dirty="0"/>
          </a:p>
        </p:txBody>
      </p:sp>
      <p:sp>
        <p:nvSpPr>
          <p:cNvPr id="43" name="TextBox 42"/>
          <p:cNvSpPr txBox="1"/>
          <p:nvPr/>
        </p:nvSpPr>
        <p:spPr>
          <a:xfrm>
            <a:off x="6091014" y="2998931"/>
            <a:ext cx="1528986" cy="369332"/>
          </a:xfrm>
          <a:prstGeom prst="rect">
            <a:avLst/>
          </a:prstGeom>
          <a:noFill/>
        </p:spPr>
        <p:txBody>
          <a:bodyPr wrap="square" rtlCol="0">
            <a:spAutoFit/>
          </a:bodyPr>
          <a:lstStyle/>
          <a:p>
            <a:r>
              <a:rPr lang="en-US" sz="1800" dirty="0" smtClean="0"/>
              <a:t>multilevel</a:t>
            </a:r>
            <a:endParaRPr lang="en-IN" sz="1800" dirty="0"/>
          </a:p>
        </p:txBody>
      </p:sp>
      <p:sp>
        <p:nvSpPr>
          <p:cNvPr id="44" name="TextBox 43"/>
          <p:cNvSpPr txBox="1"/>
          <p:nvPr/>
        </p:nvSpPr>
        <p:spPr>
          <a:xfrm>
            <a:off x="1475656" y="5544300"/>
            <a:ext cx="1191344" cy="369332"/>
          </a:xfrm>
          <a:prstGeom prst="rect">
            <a:avLst/>
          </a:prstGeom>
          <a:noFill/>
        </p:spPr>
        <p:txBody>
          <a:bodyPr wrap="square" rtlCol="0">
            <a:spAutoFit/>
          </a:bodyPr>
          <a:lstStyle/>
          <a:p>
            <a:r>
              <a:rPr lang="en-US" sz="1800" dirty="0" smtClean="0"/>
              <a:t>multiple</a:t>
            </a:r>
            <a:endParaRPr lang="en-IN" sz="1800" dirty="0"/>
          </a:p>
        </p:txBody>
      </p:sp>
      <p:sp>
        <p:nvSpPr>
          <p:cNvPr id="45" name="TextBox 44"/>
          <p:cNvSpPr txBox="1"/>
          <p:nvPr/>
        </p:nvSpPr>
        <p:spPr>
          <a:xfrm>
            <a:off x="6285265" y="5544300"/>
            <a:ext cx="1876772" cy="369332"/>
          </a:xfrm>
          <a:prstGeom prst="rect">
            <a:avLst/>
          </a:prstGeom>
          <a:noFill/>
        </p:spPr>
        <p:txBody>
          <a:bodyPr wrap="square" rtlCol="0">
            <a:spAutoFit/>
          </a:bodyPr>
          <a:lstStyle/>
          <a:p>
            <a:r>
              <a:rPr lang="en-US" sz="1800" dirty="0"/>
              <a:t>h</a:t>
            </a:r>
            <a:r>
              <a:rPr lang="en-US" sz="1800" dirty="0" smtClean="0"/>
              <a:t>ybrid</a:t>
            </a:r>
            <a:endParaRPr lang="en-IN" sz="1800" dirty="0"/>
          </a:p>
        </p:txBody>
      </p:sp>
      <p:sp>
        <p:nvSpPr>
          <p:cNvPr id="25" name="Slide Number Placeholder 24"/>
          <p:cNvSpPr>
            <a:spLocks noGrp="1"/>
          </p:cNvSpPr>
          <p:nvPr>
            <p:ph type="sldNum" sz="quarter" idx="12"/>
          </p:nvPr>
        </p:nvSpPr>
        <p:spPr/>
        <p:txBody>
          <a:bodyPr/>
          <a:lstStyle/>
          <a:p>
            <a:fld id="{042AED99-7FB4-404E-8A97-64753DCE42EC}" type="slidenum">
              <a:rPr kumimoji="0" lang="en-US" smtClean="0"/>
              <a:pPr/>
              <a:t>35</a:t>
            </a:fld>
            <a:endParaRPr kumimoji="0" lang="en-US"/>
          </a:p>
        </p:txBody>
      </p:sp>
    </p:spTree>
    <p:extLst>
      <p:ext uri="{BB962C8B-B14F-4D97-AF65-F5344CB8AC3E}">
        <p14:creationId xmlns:p14="http://schemas.microsoft.com/office/powerpoint/2010/main" val="3916299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sz="2800" dirty="0"/>
              <a:t>Scala Multilevel Inheritance </a:t>
            </a:r>
            <a:r>
              <a:rPr lang="en-IN" sz="2800" dirty="0" smtClean="0"/>
              <a:t>Example</a:t>
            </a:r>
            <a:endParaRPr lang="en-IN" sz="2800" dirty="0"/>
          </a:p>
        </p:txBody>
      </p:sp>
      <p:sp>
        <p:nvSpPr>
          <p:cNvPr id="3" name="Content Placeholder 2"/>
          <p:cNvSpPr>
            <a:spLocks noGrp="1"/>
          </p:cNvSpPr>
          <p:nvPr>
            <p:ph idx="1"/>
          </p:nvPr>
        </p:nvSpPr>
        <p:spPr>
          <a:xfrm>
            <a:off x="467544" y="1124744"/>
            <a:ext cx="7457256" cy="5733256"/>
          </a:xfrm>
        </p:spPr>
        <p:txBody>
          <a:bodyPr>
            <a:normAutofit fontScale="47500" lnSpcReduction="20000"/>
          </a:bodyPr>
          <a:lstStyle/>
          <a:p>
            <a:pPr marL="0" indent="0">
              <a:buNone/>
            </a:pPr>
            <a:r>
              <a:rPr lang="en-IN" sz="3500" b="1" dirty="0" smtClean="0"/>
              <a:t>    class</a:t>
            </a:r>
            <a:r>
              <a:rPr lang="en-IN" sz="3500" dirty="0"/>
              <a:t> A{  </a:t>
            </a:r>
          </a:p>
          <a:p>
            <a:pPr marL="0" indent="0">
              <a:buNone/>
            </a:pPr>
            <a:r>
              <a:rPr lang="en-IN" sz="3500" dirty="0"/>
              <a:t>    </a:t>
            </a:r>
            <a:r>
              <a:rPr lang="en-IN" sz="3500" b="1" dirty="0"/>
              <a:t>var</a:t>
            </a:r>
            <a:r>
              <a:rPr lang="en-IN" sz="3500" dirty="0"/>
              <a:t> salary1 = 10000  </a:t>
            </a:r>
          </a:p>
          <a:p>
            <a:pPr marL="0" indent="0">
              <a:buNone/>
            </a:pPr>
            <a:r>
              <a:rPr lang="en-IN" sz="3500" dirty="0" smtClean="0"/>
              <a:t>	}</a:t>
            </a:r>
            <a:r>
              <a:rPr lang="en-IN" sz="3500" dirty="0"/>
              <a:t>  </a:t>
            </a:r>
          </a:p>
          <a:p>
            <a:pPr marL="0" indent="0">
              <a:buNone/>
            </a:pPr>
            <a:r>
              <a:rPr lang="en-IN" sz="3500" b="1" dirty="0" smtClean="0"/>
              <a:t>	class</a:t>
            </a:r>
            <a:r>
              <a:rPr lang="en-IN" sz="3500" dirty="0"/>
              <a:t> B </a:t>
            </a:r>
            <a:r>
              <a:rPr lang="en-IN" sz="3500" b="1" dirty="0"/>
              <a:t>extends</a:t>
            </a:r>
            <a:r>
              <a:rPr lang="en-IN" sz="3500" dirty="0"/>
              <a:t> A{  </a:t>
            </a:r>
          </a:p>
          <a:p>
            <a:pPr marL="0" indent="0">
              <a:buNone/>
            </a:pPr>
            <a:r>
              <a:rPr lang="en-IN" sz="3500" dirty="0"/>
              <a:t>   </a:t>
            </a:r>
            <a:r>
              <a:rPr lang="en-IN" sz="3500" dirty="0" smtClean="0"/>
              <a:t>	</a:t>
            </a:r>
            <a:r>
              <a:rPr lang="en-IN" sz="3500" dirty="0"/>
              <a:t> </a:t>
            </a:r>
            <a:r>
              <a:rPr lang="en-IN" sz="3500" b="1" dirty="0"/>
              <a:t>var</a:t>
            </a:r>
            <a:r>
              <a:rPr lang="en-IN" sz="3500" dirty="0"/>
              <a:t> salary2 = 20000  </a:t>
            </a:r>
          </a:p>
          <a:p>
            <a:pPr marL="0" indent="0">
              <a:buNone/>
            </a:pPr>
            <a:r>
              <a:rPr lang="en-IN" sz="3500" dirty="0" smtClean="0"/>
              <a:t>	}</a:t>
            </a:r>
            <a:r>
              <a:rPr lang="en-IN" sz="3500" dirty="0"/>
              <a:t>  </a:t>
            </a:r>
          </a:p>
          <a:p>
            <a:pPr marL="0" indent="0">
              <a:buNone/>
            </a:pPr>
            <a:r>
              <a:rPr lang="en-IN" sz="3500" b="1" dirty="0" smtClean="0"/>
              <a:t>		class</a:t>
            </a:r>
            <a:r>
              <a:rPr lang="en-IN" sz="3500" dirty="0"/>
              <a:t> C </a:t>
            </a:r>
            <a:r>
              <a:rPr lang="en-IN" sz="3500" b="1" dirty="0"/>
              <a:t>extends</a:t>
            </a:r>
            <a:r>
              <a:rPr lang="en-IN" sz="3500" dirty="0"/>
              <a:t> B{  </a:t>
            </a:r>
          </a:p>
          <a:p>
            <a:pPr marL="0" indent="0">
              <a:buNone/>
            </a:pPr>
            <a:r>
              <a:rPr lang="en-IN" sz="3500" dirty="0"/>
              <a:t> </a:t>
            </a:r>
            <a:r>
              <a:rPr lang="en-IN" sz="3500" dirty="0" smtClean="0"/>
              <a:t>		</a:t>
            </a:r>
            <a:r>
              <a:rPr lang="en-IN" sz="3500" dirty="0"/>
              <a:t> </a:t>
            </a:r>
            <a:r>
              <a:rPr lang="en-IN" sz="3500" b="1" dirty="0"/>
              <a:t>def</a:t>
            </a:r>
            <a:r>
              <a:rPr lang="en-IN" sz="3500" dirty="0"/>
              <a:t> show(){  </a:t>
            </a:r>
          </a:p>
          <a:p>
            <a:pPr marL="0" indent="0">
              <a:buNone/>
            </a:pPr>
            <a:r>
              <a:rPr lang="en-IN" sz="3500" dirty="0"/>
              <a:t>      </a:t>
            </a:r>
            <a:r>
              <a:rPr lang="en-IN" sz="3500" dirty="0" smtClean="0"/>
              <a:t>		</a:t>
            </a:r>
            <a:r>
              <a:rPr lang="en-IN" sz="3500" dirty="0"/>
              <a:t>  println("salary1 = "+salary1)  </a:t>
            </a:r>
          </a:p>
          <a:p>
            <a:pPr marL="0" indent="0">
              <a:buNone/>
            </a:pPr>
            <a:r>
              <a:rPr lang="en-IN" sz="3500" dirty="0"/>
              <a:t>       </a:t>
            </a:r>
            <a:r>
              <a:rPr lang="en-IN" sz="3500" dirty="0" smtClean="0"/>
              <a:t>		</a:t>
            </a:r>
            <a:r>
              <a:rPr lang="en-IN" sz="3500" dirty="0"/>
              <a:t> println("salary2 = "+salary2)  </a:t>
            </a:r>
          </a:p>
          <a:p>
            <a:pPr marL="0" indent="0">
              <a:buNone/>
            </a:pPr>
            <a:r>
              <a:rPr lang="en-IN" sz="3500" dirty="0"/>
              <a:t> </a:t>
            </a:r>
            <a:r>
              <a:rPr lang="en-IN" sz="3500" dirty="0" smtClean="0"/>
              <a:t>		</a:t>
            </a:r>
            <a:r>
              <a:rPr lang="en-IN" sz="3500" dirty="0"/>
              <a:t>   }  </a:t>
            </a:r>
          </a:p>
          <a:p>
            <a:pPr marL="0" indent="0">
              <a:buNone/>
            </a:pPr>
            <a:r>
              <a:rPr lang="en-IN" sz="3500" dirty="0" smtClean="0"/>
              <a:t>		}</a:t>
            </a:r>
            <a:r>
              <a:rPr lang="en-IN" sz="3500" dirty="0"/>
              <a:t>  </a:t>
            </a:r>
          </a:p>
          <a:p>
            <a:pPr marL="0" indent="0">
              <a:buNone/>
            </a:pPr>
            <a:r>
              <a:rPr lang="en-IN" sz="3500" b="1" dirty="0" smtClean="0"/>
              <a:t>	object</a:t>
            </a:r>
            <a:r>
              <a:rPr lang="en-IN" sz="3500" dirty="0"/>
              <a:t> MainObject{  </a:t>
            </a:r>
          </a:p>
          <a:p>
            <a:pPr marL="0" indent="0">
              <a:buNone/>
            </a:pPr>
            <a:r>
              <a:rPr lang="en-IN" sz="3500" dirty="0"/>
              <a:t>   </a:t>
            </a:r>
            <a:r>
              <a:rPr lang="en-IN" sz="3500" dirty="0" smtClean="0"/>
              <a:t>	</a:t>
            </a:r>
            <a:r>
              <a:rPr lang="en-IN" sz="3500" b="1" dirty="0" err="1" smtClean="0"/>
              <a:t>def</a:t>
            </a:r>
            <a:r>
              <a:rPr lang="en-IN" sz="3500" dirty="0"/>
              <a:t> main(</a:t>
            </a:r>
            <a:r>
              <a:rPr lang="en-IN" sz="3500" dirty="0" err="1"/>
              <a:t>args:Array</a:t>
            </a:r>
            <a:r>
              <a:rPr lang="en-IN" sz="3500" dirty="0"/>
              <a:t>[String]){{    </a:t>
            </a:r>
          </a:p>
          <a:p>
            <a:pPr marL="0" indent="0">
              <a:buNone/>
            </a:pPr>
            <a:r>
              <a:rPr lang="en-IN" sz="3500" dirty="0"/>
              <a:t>       </a:t>
            </a:r>
            <a:r>
              <a:rPr lang="en-IN" sz="3500" dirty="0" smtClean="0"/>
              <a:t>	</a:t>
            </a:r>
            <a:r>
              <a:rPr lang="en-IN" sz="3500" dirty="0"/>
              <a:t> </a:t>
            </a:r>
            <a:r>
              <a:rPr lang="en-IN" sz="3500" b="1" dirty="0"/>
              <a:t>var</a:t>
            </a:r>
            <a:r>
              <a:rPr lang="en-IN" sz="3500" dirty="0"/>
              <a:t> c = </a:t>
            </a:r>
            <a:r>
              <a:rPr lang="en-IN" sz="3500" b="1" dirty="0"/>
              <a:t>new</a:t>
            </a:r>
            <a:r>
              <a:rPr lang="en-IN" sz="3500" dirty="0"/>
              <a:t> C()  </a:t>
            </a:r>
          </a:p>
          <a:p>
            <a:pPr marL="0" indent="0">
              <a:buNone/>
            </a:pPr>
            <a:r>
              <a:rPr lang="en-IN" sz="3500" dirty="0"/>
              <a:t>      </a:t>
            </a:r>
            <a:r>
              <a:rPr lang="en-IN" sz="3500" dirty="0" smtClean="0"/>
              <a:t>	</a:t>
            </a:r>
            <a:r>
              <a:rPr lang="en-IN" sz="3500" dirty="0"/>
              <a:t> </a:t>
            </a:r>
            <a:r>
              <a:rPr lang="en-IN" sz="3500" dirty="0" err="1"/>
              <a:t>c.show</a:t>
            </a:r>
            <a:r>
              <a:rPr lang="en-IN" sz="3500" dirty="0"/>
              <a:t>()  </a:t>
            </a:r>
          </a:p>
          <a:p>
            <a:pPr marL="0" indent="0">
              <a:buNone/>
            </a:pPr>
            <a:r>
              <a:rPr lang="en-IN" sz="3500" dirty="0"/>
              <a:t>   </a:t>
            </a:r>
            <a:r>
              <a:rPr lang="en-IN" sz="3500" dirty="0" smtClean="0"/>
              <a:t>	</a:t>
            </a:r>
            <a:r>
              <a:rPr lang="en-IN" sz="3500" dirty="0"/>
              <a:t> }  </a:t>
            </a:r>
          </a:p>
          <a:p>
            <a:pPr marL="0" indent="0">
              <a:buNone/>
            </a:pPr>
            <a:r>
              <a:rPr lang="en-IN" sz="3500" dirty="0" smtClean="0"/>
              <a:t>	}</a:t>
            </a:r>
            <a:r>
              <a:rPr lang="en-IN" sz="3500" dirty="0"/>
              <a:t>  </a:t>
            </a:r>
            <a:endParaRPr lang="en-IN" sz="3500" dirty="0" smtClean="0"/>
          </a:p>
          <a:p>
            <a:pPr marL="0" indent="0">
              <a:buNone/>
            </a:pPr>
            <a:endParaRPr lang="en-US" sz="3500" dirty="0"/>
          </a:p>
          <a:p>
            <a:pPr marL="0" indent="0">
              <a:buNone/>
            </a:pPr>
            <a:r>
              <a:rPr lang="en-US" sz="3500" dirty="0" smtClean="0"/>
              <a:t>Output</a:t>
            </a:r>
            <a:r>
              <a:rPr lang="en-US" sz="3500" dirty="0" smtClean="0"/>
              <a:t>: </a:t>
            </a:r>
            <a:r>
              <a:rPr lang="en-US" sz="3500" dirty="0" smtClean="0"/>
              <a:t>salary1 = 10000</a:t>
            </a:r>
          </a:p>
          <a:p>
            <a:pPr marL="0" indent="0">
              <a:buNone/>
            </a:pPr>
            <a:r>
              <a:rPr lang="en-US" sz="3500" dirty="0" smtClean="0"/>
              <a:t>          </a:t>
            </a:r>
            <a:r>
              <a:rPr lang="en-US" sz="3500" dirty="0" smtClean="0"/>
              <a:t>     salary2 </a:t>
            </a:r>
            <a:r>
              <a:rPr lang="en-US" sz="3500" dirty="0" smtClean="0"/>
              <a:t>= 20000</a:t>
            </a:r>
            <a:endParaRPr lang="en-IN" sz="3500" dirty="0"/>
          </a:p>
          <a:p>
            <a:endParaRPr lang="en-US" dirty="0" smtClean="0"/>
          </a:p>
          <a:p>
            <a:pPr marL="0" indent="0">
              <a:buNone/>
            </a:pPr>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extLst>
      <p:ext uri="{BB962C8B-B14F-4D97-AF65-F5344CB8AC3E}">
        <p14:creationId xmlns:p14="http://schemas.microsoft.com/office/powerpoint/2010/main" val="3744345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normAutofit/>
          </a:bodyPr>
          <a:lstStyle/>
          <a:p>
            <a:r>
              <a:rPr lang="en-IN" sz="2800" dirty="0"/>
              <a:t>Scala </a:t>
            </a:r>
            <a:r>
              <a:rPr lang="en-IN" sz="2800" dirty="0" smtClean="0"/>
              <a:t>Collection</a:t>
            </a:r>
            <a:endParaRPr lang="en-IN" sz="2800" dirty="0"/>
          </a:p>
        </p:txBody>
      </p:sp>
      <p:sp>
        <p:nvSpPr>
          <p:cNvPr id="3" name="Content Placeholder 2"/>
          <p:cNvSpPr>
            <a:spLocks noGrp="1"/>
          </p:cNvSpPr>
          <p:nvPr>
            <p:ph idx="1"/>
          </p:nvPr>
        </p:nvSpPr>
        <p:spPr>
          <a:xfrm>
            <a:off x="457200" y="1433522"/>
            <a:ext cx="8229600" cy="4324360"/>
          </a:xfrm>
        </p:spPr>
        <p:txBody>
          <a:bodyPr>
            <a:normAutofit/>
          </a:bodyPr>
          <a:lstStyle/>
          <a:p>
            <a:r>
              <a:rPr lang="en-IN" dirty="0"/>
              <a:t>contains classes and traits to collect data</a:t>
            </a:r>
            <a:r>
              <a:rPr lang="en-IN" dirty="0" smtClean="0"/>
              <a:t>.</a:t>
            </a:r>
          </a:p>
          <a:p>
            <a:r>
              <a:rPr lang="en-IN" dirty="0"/>
              <a:t>collections can be mutable or immutable</a:t>
            </a:r>
            <a:r>
              <a:rPr lang="en-IN" dirty="0" smtClean="0"/>
              <a:t>.</a:t>
            </a:r>
          </a:p>
          <a:p>
            <a:r>
              <a:rPr lang="en-IN" b="1" dirty="0"/>
              <a:t>Scala.collection.mutable</a:t>
            </a:r>
            <a:r>
              <a:rPr lang="en-IN" dirty="0"/>
              <a:t> package contains all the mutable </a:t>
            </a:r>
            <a:r>
              <a:rPr lang="en-IN" dirty="0" smtClean="0"/>
              <a:t>collections.</a:t>
            </a:r>
          </a:p>
          <a:p>
            <a:r>
              <a:rPr lang="en-US" dirty="0" smtClean="0"/>
              <a:t>Follow operation can be done on data using the package.</a:t>
            </a:r>
            <a:endParaRPr lang="en-IN" dirty="0" smtClean="0"/>
          </a:p>
          <a:p>
            <a:pPr lvl="1"/>
            <a:r>
              <a:rPr lang="en-IN" dirty="0" smtClean="0"/>
              <a:t>Add</a:t>
            </a:r>
          </a:p>
          <a:p>
            <a:pPr lvl="1"/>
            <a:r>
              <a:rPr lang="en-IN" dirty="0"/>
              <a:t>R</a:t>
            </a:r>
            <a:r>
              <a:rPr lang="en-IN" dirty="0" smtClean="0"/>
              <a:t>emove </a:t>
            </a:r>
          </a:p>
          <a:p>
            <a:pPr lvl="1"/>
            <a:r>
              <a:rPr lang="en-IN" dirty="0"/>
              <a:t>U</a:t>
            </a:r>
            <a:r>
              <a:rPr lang="en-IN" dirty="0" smtClean="0"/>
              <a:t>pdate </a:t>
            </a:r>
          </a:p>
          <a:p>
            <a:r>
              <a:rPr lang="en-IN" b="1" dirty="0" smtClean="0"/>
              <a:t>Scala.collection.immutable</a:t>
            </a:r>
            <a:r>
              <a:rPr lang="en-IN" dirty="0"/>
              <a:t> contains all the immutable collections, does not allow you to modify data.</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spTree>
    <p:extLst>
      <p:ext uri="{BB962C8B-B14F-4D97-AF65-F5344CB8AC3E}">
        <p14:creationId xmlns:p14="http://schemas.microsoft.com/office/powerpoint/2010/main" val="3422733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94622" y="1128515"/>
            <a:ext cx="1296144" cy="384457"/>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Traversable</a:t>
            </a:r>
            <a:endParaRPr lang="en-IN" sz="1600" dirty="0"/>
          </a:p>
        </p:txBody>
      </p:sp>
      <p:sp>
        <p:nvSpPr>
          <p:cNvPr id="5" name="Rounded Rectangle 4"/>
          <p:cNvSpPr/>
          <p:nvPr/>
        </p:nvSpPr>
        <p:spPr>
          <a:xfrm>
            <a:off x="3391786" y="1837725"/>
            <a:ext cx="1314718" cy="384457"/>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Iterable</a:t>
            </a:r>
            <a:endParaRPr lang="en-IN" sz="1600" dirty="0"/>
          </a:p>
        </p:txBody>
      </p:sp>
      <p:sp>
        <p:nvSpPr>
          <p:cNvPr id="6" name="Rounded Rectangle 5"/>
          <p:cNvSpPr/>
          <p:nvPr/>
        </p:nvSpPr>
        <p:spPr>
          <a:xfrm>
            <a:off x="457200" y="2612495"/>
            <a:ext cx="1463080" cy="384457"/>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a:t>
            </a:r>
            <a:endParaRPr lang="en-IN" sz="1600" dirty="0"/>
          </a:p>
        </p:txBody>
      </p:sp>
      <p:sp>
        <p:nvSpPr>
          <p:cNvPr id="7" name="Rounded Rectangle 6"/>
          <p:cNvSpPr/>
          <p:nvPr/>
        </p:nvSpPr>
        <p:spPr>
          <a:xfrm>
            <a:off x="3394622" y="2620463"/>
            <a:ext cx="1330754" cy="384457"/>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Seq</a:t>
            </a:r>
            <a:endParaRPr lang="en-IN" sz="1600" dirty="0"/>
          </a:p>
        </p:txBody>
      </p:sp>
      <p:sp>
        <p:nvSpPr>
          <p:cNvPr id="8" name="Rounded Rectangle 7"/>
          <p:cNvSpPr/>
          <p:nvPr/>
        </p:nvSpPr>
        <p:spPr>
          <a:xfrm>
            <a:off x="6477886" y="2546934"/>
            <a:ext cx="1751713" cy="386717"/>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a:t>
            </a:r>
            <a:endParaRPr lang="en-IN" sz="1600" dirty="0"/>
          </a:p>
        </p:txBody>
      </p:sp>
      <p:sp>
        <p:nvSpPr>
          <p:cNvPr id="9" name="Rounded Rectangle 8"/>
          <p:cNvSpPr/>
          <p:nvPr/>
        </p:nvSpPr>
        <p:spPr>
          <a:xfrm>
            <a:off x="418727" y="5159010"/>
            <a:ext cx="1296144" cy="384457"/>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SortedSeq</a:t>
            </a:r>
            <a:endParaRPr lang="en-IN" sz="1600" dirty="0"/>
          </a:p>
        </p:txBody>
      </p:sp>
      <p:sp>
        <p:nvSpPr>
          <p:cNvPr id="10" name="Rounded Rectangle 9"/>
          <p:cNvSpPr/>
          <p:nvPr/>
        </p:nvSpPr>
        <p:spPr>
          <a:xfrm>
            <a:off x="4390600" y="3313648"/>
            <a:ext cx="1296144" cy="384457"/>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LinearSeq</a:t>
            </a:r>
            <a:endParaRPr lang="en-IN" sz="1600" dirty="0"/>
          </a:p>
        </p:txBody>
      </p:sp>
      <p:sp>
        <p:nvSpPr>
          <p:cNvPr id="11" name="Rounded Rectangle 10"/>
          <p:cNvSpPr/>
          <p:nvPr/>
        </p:nvSpPr>
        <p:spPr>
          <a:xfrm>
            <a:off x="2578761" y="3316785"/>
            <a:ext cx="1296144" cy="384457"/>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IndexedSeq</a:t>
            </a:r>
            <a:endParaRPr lang="en-IN" sz="1600" dirty="0"/>
          </a:p>
        </p:txBody>
      </p:sp>
      <p:sp>
        <p:nvSpPr>
          <p:cNvPr id="12" name="Rounded Rectangle 11"/>
          <p:cNvSpPr/>
          <p:nvPr/>
        </p:nvSpPr>
        <p:spPr>
          <a:xfrm>
            <a:off x="7314456" y="5061893"/>
            <a:ext cx="1296144" cy="384457"/>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SortedMap</a:t>
            </a:r>
            <a:endParaRPr lang="en-IN" sz="1600" dirty="0"/>
          </a:p>
        </p:txBody>
      </p:sp>
      <p:sp>
        <p:nvSpPr>
          <p:cNvPr id="14" name="Rounded Rectangle 13"/>
          <p:cNvSpPr/>
          <p:nvPr/>
        </p:nvSpPr>
        <p:spPr>
          <a:xfrm>
            <a:off x="1066799" y="3176026"/>
            <a:ext cx="849287"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Hashset</a:t>
            </a:r>
            <a:endParaRPr lang="en-IN" sz="1400" dirty="0"/>
          </a:p>
        </p:txBody>
      </p:sp>
      <p:sp>
        <p:nvSpPr>
          <p:cNvPr id="15" name="Rounded Rectangle 14"/>
          <p:cNvSpPr/>
          <p:nvPr/>
        </p:nvSpPr>
        <p:spPr>
          <a:xfrm>
            <a:off x="1066799" y="4401971"/>
            <a:ext cx="849288" cy="342789"/>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Listset</a:t>
            </a:r>
            <a:endParaRPr lang="en-IN" sz="1400" dirty="0"/>
          </a:p>
        </p:txBody>
      </p:sp>
      <p:sp>
        <p:nvSpPr>
          <p:cNvPr id="16" name="Rounded Rectangle 15"/>
          <p:cNvSpPr/>
          <p:nvPr/>
        </p:nvSpPr>
        <p:spPr>
          <a:xfrm>
            <a:off x="1066799" y="3790948"/>
            <a:ext cx="854148" cy="332745"/>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Bitset</a:t>
            </a:r>
            <a:endParaRPr lang="en-IN" sz="1400" dirty="0"/>
          </a:p>
        </p:txBody>
      </p:sp>
      <p:sp>
        <p:nvSpPr>
          <p:cNvPr id="17" name="Rounded Rectangle 16"/>
          <p:cNvSpPr/>
          <p:nvPr/>
        </p:nvSpPr>
        <p:spPr>
          <a:xfrm>
            <a:off x="2895600" y="5559436"/>
            <a:ext cx="992373" cy="38416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Range</a:t>
            </a:r>
            <a:endParaRPr lang="en-IN" sz="1400" dirty="0"/>
          </a:p>
        </p:txBody>
      </p:sp>
      <p:sp>
        <p:nvSpPr>
          <p:cNvPr id="18" name="Rounded Rectangle 17"/>
          <p:cNvSpPr/>
          <p:nvPr/>
        </p:nvSpPr>
        <p:spPr>
          <a:xfrm>
            <a:off x="2895847" y="5031296"/>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String</a:t>
            </a:r>
            <a:endParaRPr lang="en-IN" sz="1400" dirty="0"/>
          </a:p>
        </p:txBody>
      </p:sp>
      <p:sp>
        <p:nvSpPr>
          <p:cNvPr id="19" name="Rounded Rectangle 18"/>
          <p:cNvSpPr/>
          <p:nvPr/>
        </p:nvSpPr>
        <p:spPr>
          <a:xfrm>
            <a:off x="2911585" y="4443669"/>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NumericRange</a:t>
            </a:r>
            <a:endParaRPr lang="en-IN" sz="1200" dirty="0"/>
          </a:p>
        </p:txBody>
      </p:sp>
      <p:sp>
        <p:nvSpPr>
          <p:cNvPr id="20" name="Rounded Rectangle 19"/>
          <p:cNvSpPr/>
          <p:nvPr/>
        </p:nvSpPr>
        <p:spPr>
          <a:xfrm>
            <a:off x="2895600" y="3886200"/>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Vector</a:t>
            </a:r>
            <a:endParaRPr lang="en-IN" sz="1400" dirty="0"/>
          </a:p>
        </p:txBody>
      </p:sp>
      <p:sp>
        <p:nvSpPr>
          <p:cNvPr id="21" name="Rounded Rectangle 20"/>
          <p:cNvSpPr/>
          <p:nvPr/>
        </p:nvSpPr>
        <p:spPr>
          <a:xfrm>
            <a:off x="815204" y="5899142"/>
            <a:ext cx="899667" cy="398829"/>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Treeset</a:t>
            </a:r>
            <a:endParaRPr lang="en-IN" sz="1400" dirty="0"/>
          </a:p>
        </p:txBody>
      </p:sp>
      <p:sp>
        <p:nvSpPr>
          <p:cNvPr id="22" name="Rounded Rectangle 21"/>
          <p:cNvSpPr/>
          <p:nvPr/>
        </p:nvSpPr>
        <p:spPr>
          <a:xfrm>
            <a:off x="4892785" y="5699770"/>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Stack</a:t>
            </a:r>
            <a:endParaRPr lang="en-IN" sz="1400" dirty="0"/>
          </a:p>
        </p:txBody>
      </p:sp>
      <p:sp>
        <p:nvSpPr>
          <p:cNvPr id="23" name="Rounded Rectangle 22"/>
          <p:cNvSpPr/>
          <p:nvPr/>
        </p:nvSpPr>
        <p:spPr>
          <a:xfrm>
            <a:off x="4877047" y="5072133"/>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Queue</a:t>
            </a:r>
            <a:endParaRPr lang="en-IN" sz="1400" dirty="0"/>
          </a:p>
        </p:txBody>
      </p:sp>
      <p:sp>
        <p:nvSpPr>
          <p:cNvPr id="24" name="Rounded Rectangle 23"/>
          <p:cNvSpPr/>
          <p:nvPr/>
        </p:nvSpPr>
        <p:spPr>
          <a:xfrm>
            <a:off x="4892785" y="4484506"/>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a:t>
            </a:r>
            <a:endParaRPr lang="en-IN" sz="1400" dirty="0"/>
          </a:p>
        </p:txBody>
      </p:sp>
      <p:sp>
        <p:nvSpPr>
          <p:cNvPr id="25" name="Rounded Rectangle 24"/>
          <p:cNvSpPr/>
          <p:nvPr/>
        </p:nvSpPr>
        <p:spPr>
          <a:xfrm>
            <a:off x="4876800" y="3896879"/>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List</a:t>
            </a:r>
            <a:endParaRPr lang="en-IN" sz="1400" dirty="0"/>
          </a:p>
        </p:txBody>
      </p:sp>
      <p:sp>
        <p:nvSpPr>
          <p:cNvPr id="26" name="Rounded Rectangle 25"/>
          <p:cNvSpPr/>
          <p:nvPr/>
        </p:nvSpPr>
        <p:spPr>
          <a:xfrm>
            <a:off x="6765919" y="3728290"/>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Listmap</a:t>
            </a:r>
            <a:endParaRPr lang="en-IN" sz="1400" dirty="0"/>
          </a:p>
        </p:txBody>
      </p:sp>
      <p:sp>
        <p:nvSpPr>
          <p:cNvPr id="27" name="Rounded Rectangle 26"/>
          <p:cNvSpPr/>
          <p:nvPr/>
        </p:nvSpPr>
        <p:spPr>
          <a:xfrm>
            <a:off x="6783819" y="3145837"/>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Hashmap</a:t>
            </a:r>
            <a:endParaRPr lang="en-IN" sz="1400" dirty="0"/>
          </a:p>
        </p:txBody>
      </p:sp>
      <p:sp>
        <p:nvSpPr>
          <p:cNvPr id="28" name="Rounded Rectangle 27"/>
          <p:cNvSpPr/>
          <p:nvPr/>
        </p:nvSpPr>
        <p:spPr>
          <a:xfrm>
            <a:off x="7467600" y="5899142"/>
            <a:ext cx="1008112" cy="36004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Treemap</a:t>
            </a:r>
            <a:endParaRPr lang="en-IN" sz="1400" dirty="0"/>
          </a:p>
        </p:txBody>
      </p:sp>
      <p:cxnSp>
        <p:nvCxnSpPr>
          <p:cNvPr id="29" name="Straight Arrow Connector 28"/>
          <p:cNvCxnSpPr/>
          <p:nvPr/>
        </p:nvCxnSpPr>
        <p:spPr bwMode="auto">
          <a:xfrm flipV="1">
            <a:off x="840160" y="2996953"/>
            <a:ext cx="0" cy="1583607"/>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32" name="Straight Arrow Connector 31"/>
          <p:cNvCxnSpPr/>
          <p:nvPr/>
        </p:nvCxnSpPr>
        <p:spPr bwMode="auto">
          <a:xfrm flipV="1">
            <a:off x="624136" y="2994666"/>
            <a:ext cx="0" cy="2164343"/>
          </a:xfrm>
          <a:prstGeom prst="straightConnector1">
            <a:avLst/>
          </a:prstGeom>
          <a:solidFill>
            <a:schemeClr val="accent1"/>
          </a:solidFill>
          <a:ln w="22225" cap="flat" cmpd="sng" algn="ctr">
            <a:solidFill>
              <a:schemeClr val="tx1"/>
            </a:solidFill>
            <a:prstDash val="solid"/>
            <a:round/>
            <a:headEnd type="none" w="med" len="med"/>
            <a:tailEnd type="none"/>
          </a:ln>
          <a:effectLst/>
        </p:spPr>
      </p:cxnSp>
      <p:cxnSp>
        <p:nvCxnSpPr>
          <p:cNvPr id="34" name="Straight Arrow Connector 33"/>
          <p:cNvCxnSpPr>
            <a:stCxn id="28" idx="0"/>
            <a:endCxn id="12" idx="2"/>
          </p:cNvCxnSpPr>
          <p:nvPr/>
        </p:nvCxnSpPr>
        <p:spPr bwMode="auto">
          <a:xfrm flipH="1" flipV="1">
            <a:off x="7962528" y="5446350"/>
            <a:ext cx="9128" cy="452792"/>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35" name="Straight Arrow Connector 34"/>
          <p:cNvCxnSpPr/>
          <p:nvPr/>
        </p:nvCxnSpPr>
        <p:spPr bwMode="auto">
          <a:xfrm flipV="1">
            <a:off x="2667000" y="3792768"/>
            <a:ext cx="0" cy="2047012"/>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36" name="Straight Arrow Connector 35"/>
          <p:cNvCxnSpPr/>
          <p:nvPr/>
        </p:nvCxnSpPr>
        <p:spPr bwMode="auto">
          <a:xfrm flipH="1" flipV="1">
            <a:off x="840160" y="3368254"/>
            <a:ext cx="304800" cy="14390"/>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38" name="Straight Arrow Connector 37"/>
          <p:cNvCxnSpPr/>
          <p:nvPr/>
        </p:nvCxnSpPr>
        <p:spPr bwMode="auto">
          <a:xfrm flipH="1" flipV="1">
            <a:off x="815204" y="3957320"/>
            <a:ext cx="304800" cy="14390"/>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39" name="Straight Arrow Connector 38"/>
          <p:cNvCxnSpPr/>
          <p:nvPr/>
        </p:nvCxnSpPr>
        <p:spPr bwMode="auto">
          <a:xfrm flipH="1" flipV="1">
            <a:off x="813244" y="4566170"/>
            <a:ext cx="304800" cy="14390"/>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46" name="Straight Arrow Connector 45"/>
          <p:cNvCxnSpPr/>
          <p:nvPr/>
        </p:nvCxnSpPr>
        <p:spPr bwMode="auto">
          <a:xfrm flipH="1">
            <a:off x="2667000" y="5838591"/>
            <a:ext cx="228600" cy="1"/>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48" name="Straight Arrow Connector 47"/>
          <p:cNvCxnSpPr/>
          <p:nvPr/>
        </p:nvCxnSpPr>
        <p:spPr bwMode="auto">
          <a:xfrm flipH="1">
            <a:off x="2667000" y="4068757"/>
            <a:ext cx="228600" cy="1"/>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49" name="Straight Arrow Connector 48"/>
          <p:cNvCxnSpPr/>
          <p:nvPr/>
        </p:nvCxnSpPr>
        <p:spPr bwMode="auto">
          <a:xfrm flipH="1">
            <a:off x="2667000" y="4602158"/>
            <a:ext cx="228600" cy="1"/>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50" name="Straight Arrow Connector 49"/>
          <p:cNvCxnSpPr/>
          <p:nvPr/>
        </p:nvCxnSpPr>
        <p:spPr bwMode="auto">
          <a:xfrm flipH="1">
            <a:off x="2667000" y="5211758"/>
            <a:ext cx="228600" cy="1"/>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53" name="Straight Arrow Connector 52"/>
          <p:cNvCxnSpPr/>
          <p:nvPr/>
        </p:nvCxnSpPr>
        <p:spPr bwMode="auto">
          <a:xfrm flipV="1">
            <a:off x="4648200" y="3716568"/>
            <a:ext cx="0" cy="2227032"/>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54" name="Straight Arrow Connector 53"/>
          <p:cNvCxnSpPr>
            <a:stCxn id="22" idx="1"/>
          </p:cNvCxnSpPr>
          <p:nvPr/>
        </p:nvCxnSpPr>
        <p:spPr bwMode="auto">
          <a:xfrm flipH="1">
            <a:off x="4648200" y="5879790"/>
            <a:ext cx="244585" cy="19352"/>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55" name="Straight Arrow Connector 54"/>
          <p:cNvCxnSpPr/>
          <p:nvPr/>
        </p:nvCxnSpPr>
        <p:spPr bwMode="auto">
          <a:xfrm flipH="1">
            <a:off x="4648200" y="4038600"/>
            <a:ext cx="228600" cy="1"/>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56" name="Straight Arrow Connector 55"/>
          <p:cNvCxnSpPr/>
          <p:nvPr/>
        </p:nvCxnSpPr>
        <p:spPr bwMode="auto">
          <a:xfrm flipH="1">
            <a:off x="4648200" y="4572001"/>
            <a:ext cx="228600" cy="1"/>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57" name="Straight Arrow Connector 56"/>
          <p:cNvCxnSpPr/>
          <p:nvPr/>
        </p:nvCxnSpPr>
        <p:spPr bwMode="auto">
          <a:xfrm flipH="1">
            <a:off x="4648200" y="5181601"/>
            <a:ext cx="228600" cy="1"/>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58" name="Straight Arrow Connector 57"/>
          <p:cNvCxnSpPr/>
          <p:nvPr/>
        </p:nvCxnSpPr>
        <p:spPr bwMode="auto">
          <a:xfrm flipV="1">
            <a:off x="6561201" y="2933651"/>
            <a:ext cx="0" cy="914400"/>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60" name="Straight Arrow Connector 59"/>
          <p:cNvCxnSpPr/>
          <p:nvPr/>
        </p:nvCxnSpPr>
        <p:spPr bwMode="auto">
          <a:xfrm flipH="1">
            <a:off x="6561201" y="3314649"/>
            <a:ext cx="228600" cy="1"/>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61" name="Straight Arrow Connector 60"/>
          <p:cNvCxnSpPr/>
          <p:nvPr/>
        </p:nvCxnSpPr>
        <p:spPr bwMode="auto">
          <a:xfrm flipH="1">
            <a:off x="6561201" y="3848050"/>
            <a:ext cx="228600" cy="1"/>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68" name="Straight Arrow Connector 67"/>
          <p:cNvCxnSpPr/>
          <p:nvPr/>
        </p:nvCxnSpPr>
        <p:spPr bwMode="auto">
          <a:xfrm flipH="1" flipV="1">
            <a:off x="1186373" y="5526534"/>
            <a:ext cx="1995" cy="394466"/>
          </a:xfrm>
          <a:prstGeom prst="straightConnector1">
            <a:avLst/>
          </a:prstGeom>
          <a:solidFill>
            <a:schemeClr val="accent1"/>
          </a:solidFill>
          <a:ln w="28575" cap="flat" cmpd="sng" algn="ctr">
            <a:solidFill>
              <a:schemeClr val="tx1"/>
            </a:solidFill>
            <a:prstDash val="sysDash"/>
            <a:round/>
            <a:headEnd type="none" w="med" len="med"/>
            <a:tailEnd type="arrow"/>
          </a:ln>
          <a:effectLst/>
        </p:spPr>
      </p:cxnSp>
      <p:cxnSp>
        <p:nvCxnSpPr>
          <p:cNvPr id="69" name="Straight Arrow Connector 68"/>
          <p:cNvCxnSpPr/>
          <p:nvPr/>
        </p:nvCxnSpPr>
        <p:spPr bwMode="auto">
          <a:xfrm flipV="1">
            <a:off x="7964523" y="2919221"/>
            <a:ext cx="0" cy="2164343"/>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cxnSp>
        <p:nvCxnSpPr>
          <p:cNvPr id="93" name="Elbow Connector 92"/>
          <p:cNvCxnSpPr>
            <a:stCxn id="6" idx="0"/>
            <a:endCxn id="8" idx="0"/>
          </p:cNvCxnSpPr>
          <p:nvPr/>
        </p:nvCxnSpPr>
        <p:spPr bwMode="auto">
          <a:xfrm rot="5400000" flipH="1" flipV="1">
            <a:off x="4238461" y="-502786"/>
            <a:ext cx="65561" cy="6165003"/>
          </a:xfrm>
          <a:prstGeom prst="bentConnector3">
            <a:avLst>
              <a:gd name="adj1" fmla="val 303398"/>
            </a:avLst>
          </a:prstGeom>
          <a:solidFill>
            <a:schemeClr val="accent1"/>
          </a:solidFill>
          <a:ln w="28575" cap="flat" cmpd="sng" algn="ctr">
            <a:solidFill>
              <a:schemeClr val="tx1"/>
            </a:solidFill>
            <a:prstDash val="solid"/>
            <a:round/>
            <a:headEnd type="none" w="med" len="med"/>
            <a:tailEnd type="none" w="lg" len="med"/>
          </a:ln>
          <a:effectLst/>
        </p:spPr>
      </p:cxnSp>
      <p:cxnSp>
        <p:nvCxnSpPr>
          <p:cNvPr id="102" name="Straight Connector 101"/>
          <p:cNvCxnSpPr>
            <a:stCxn id="7" idx="0"/>
            <a:endCxn id="5" idx="2"/>
          </p:cNvCxnSpPr>
          <p:nvPr/>
        </p:nvCxnSpPr>
        <p:spPr bwMode="auto">
          <a:xfrm flipH="1" flipV="1">
            <a:off x="4049145" y="2222182"/>
            <a:ext cx="10854" cy="398281"/>
          </a:xfrm>
          <a:prstGeom prst="line">
            <a:avLst/>
          </a:prstGeom>
          <a:solidFill>
            <a:schemeClr val="accent1"/>
          </a:solidFill>
          <a:ln w="15875" cap="flat" cmpd="sng" algn="ctr">
            <a:solidFill>
              <a:schemeClr val="tx1"/>
            </a:solidFill>
            <a:prstDash val="solid"/>
            <a:round/>
            <a:headEnd type="none" w="med" len="med"/>
            <a:tailEnd type="triangle" w="lg" len="med"/>
          </a:ln>
          <a:effectLst/>
        </p:spPr>
      </p:cxnSp>
      <p:cxnSp>
        <p:nvCxnSpPr>
          <p:cNvPr id="105" name="Straight Connector 104"/>
          <p:cNvCxnSpPr/>
          <p:nvPr/>
        </p:nvCxnSpPr>
        <p:spPr bwMode="auto">
          <a:xfrm flipH="1" flipV="1">
            <a:off x="4059999" y="3018340"/>
            <a:ext cx="1568" cy="206056"/>
          </a:xfrm>
          <a:prstGeom prst="line">
            <a:avLst/>
          </a:prstGeom>
          <a:solidFill>
            <a:schemeClr val="accent1"/>
          </a:solidFill>
          <a:ln w="15875" cap="flat" cmpd="sng" algn="ctr">
            <a:solidFill>
              <a:schemeClr val="tx1"/>
            </a:solidFill>
            <a:prstDash val="solid"/>
            <a:round/>
            <a:headEnd type="none" w="med" len="med"/>
            <a:tailEnd type="triangle" w="lg" len="med"/>
          </a:ln>
          <a:effectLst/>
        </p:spPr>
      </p:cxnSp>
      <p:cxnSp>
        <p:nvCxnSpPr>
          <p:cNvPr id="118" name="Elbow Connector 117"/>
          <p:cNvCxnSpPr>
            <a:stCxn id="11" idx="0"/>
            <a:endCxn id="10" idx="0"/>
          </p:cNvCxnSpPr>
          <p:nvPr/>
        </p:nvCxnSpPr>
        <p:spPr bwMode="auto">
          <a:xfrm rot="5400000" flipH="1" flipV="1">
            <a:off x="4131184" y="2409298"/>
            <a:ext cx="3137" cy="1811839"/>
          </a:xfrm>
          <a:prstGeom prst="bentConnector3">
            <a:avLst>
              <a:gd name="adj1" fmla="val 3743609"/>
            </a:avLst>
          </a:prstGeom>
          <a:solidFill>
            <a:schemeClr val="accent1"/>
          </a:solidFill>
          <a:ln w="28575" cap="flat" cmpd="sng" algn="ctr">
            <a:solidFill>
              <a:schemeClr val="tx1"/>
            </a:solidFill>
            <a:prstDash val="solid"/>
            <a:round/>
            <a:headEnd type="none" w="med" len="med"/>
            <a:tailEnd type="none" w="lg" len="med"/>
          </a:ln>
          <a:effectLst/>
        </p:spPr>
      </p:cxnSp>
      <p:cxnSp>
        <p:nvCxnSpPr>
          <p:cNvPr id="125" name="Straight Connector 124"/>
          <p:cNvCxnSpPr>
            <a:stCxn id="5" idx="0"/>
            <a:endCxn id="4" idx="2"/>
          </p:cNvCxnSpPr>
          <p:nvPr/>
        </p:nvCxnSpPr>
        <p:spPr bwMode="auto">
          <a:xfrm flipH="1" flipV="1">
            <a:off x="4042694" y="1512972"/>
            <a:ext cx="6451" cy="324753"/>
          </a:xfrm>
          <a:prstGeom prst="line">
            <a:avLst/>
          </a:prstGeom>
          <a:solidFill>
            <a:schemeClr val="accent1"/>
          </a:solidFill>
          <a:ln w="15875" cap="flat" cmpd="sng" algn="ctr">
            <a:solidFill>
              <a:schemeClr val="tx1"/>
            </a:solidFill>
            <a:prstDash val="solid"/>
            <a:round/>
            <a:headEnd type="none" w="med" len="med"/>
            <a:tailEnd type="triangle" w="lg" len="med"/>
          </a:ln>
          <a:effectLst/>
        </p:spPr>
      </p:cxnSp>
      <p:sp>
        <p:nvSpPr>
          <p:cNvPr id="134" name="Rounded Rectangle 133"/>
          <p:cNvSpPr/>
          <p:nvPr/>
        </p:nvSpPr>
        <p:spPr>
          <a:xfrm>
            <a:off x="6493129" y="1316911"/>
            <a:ext cx="592727" cy="164253"/>
          </a:xfrm>
          <a:prstGeom prst="roundRect">
            <a:avLst/>
          </a:prstGeom>
          <a:solidFill>
            <a:srgbClr val="F4BF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135" name="Rounded Rectangle 134"/>
          <p:cNvSpPr/>
          <p:nvPr/>
        </p:nvSpPr>
        <p:spPr>
          <a:xfrm>
            <a:off x="6520811" y="1660715"/>
            <a:ext cx="592974" cy="164253"/>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36" name="TextBox 135"/>
          <p:cNvSpPr txBox="1"/>
          <p:nvPr/>
        </p:nvSpPr>
        <p:spPr>
          <a:xfrm>
            <a:off x="7277099" y="1242042"/>
            <a:ext cx="1217569" cy="313989"/>
          </a:xfrm>
          <a:prstGeom prst="rect">
            <a:avLst/>
          </a:prstGeom>
          <a:noFill/>
        </p:spPr>
        <p:txBody>
          <a:bodyPr wrap="square" rtlCol="0">
            <a:spAutoFit/>
          </a:bodyPr>
          <a:lstStyle/>
          <a:p>
            <a:r>
              <a:rPr lang="en-US" sz="1400" dirty="0" smtClean="0"/>
              <a:t>Trait</a:t>
            </a:r>
            <a:endParaRPr lang="en-US" sz="1400" dirty="0"/>
          </a:p>
        </p:txBody>
      </p:sp>
      <p:sp>
        <p:nvSpPr>
          <p:cNvPr id="137" name="TextBox 136"/>
          <p:cNvSpPr txBox="1"/>
          <p:nvPr/>
        </p:nvSpPr>
        <p:spPr>
          <a:xfrm>
            <a:off x="7258142" y="1588952"/>
            <a:ext cx="1733458" cy="307777"/>
          </a:xfrm>
          <a:prstGeom prst="rect">
            <a:avLst/>
          </a:prstGeom>
          <a:noFill/>
        </p:spPr>
        <p:txBody>
          <a:bodyPr wrap="square" rtlCol="0">
            <a:spAutoFit/>
          </a:bodyPr>
          <a:lstStyle/>
          <a:p>
            <a:r>
              <a:rPr lang="en-US" sz="1400" dirty="0" smtClean="0"/>
              <a:t>Abstract class</a:t>
            </a:r>
            <a:endParaRPr lang="en-US" sz="1400" dirty="0"/>
          </a:p>
        </p:txBody>
      </p:sp>
      <p:sp>
        <p:nvSpPr>
          <p:cNvPr id="138" name="Title 137"/>
          <p:cNvSpPr>
            <a:spLocks noGrp="1"/>
          </p:cNvSpPr>
          <p:nvPr>
            <p:ph type="title"/>
          </p:nvPr>
        </p:nvSpPr>
        <p:spPr>
          <a:xfrm>
            <a:off x="272143" y="0"/>
            <a:ext cx="7271657" cy="914400"/>
          </a:xfrm>
        </p:spPr>
        <p:txBody>
          <a:bodyPr/>
          <a:lstStyle/>
          <a:p>
            <a:r>
              <a:rPr lang="en-US" altLang="nl-NL" sz="2800" dirty="0"/>
              <a:t>Scala Immutable Collections </a:t>
            </a:r>
            <a:r>
              <a:rPr lang="en-US" altLang="nl-NL" sz="2800" dirty="0" smtClean="0"/>
              <a:t>Hierarchy</a:t>
            </a:r>
            <a:endParaRPr lang="en-US" sz="2800" dirty="0"/>
          </a:p>
        </p:txBody>
      </p:sp>
      <p:sp>
        <p:nvSpPr>
          <p:cNvPr id="2" name="Slide Number Placeholder 1"/>
          <p:cNvSpPr>
            <a:spLocks noGrp="1"/>
          </p:cNvSpPr>
          <p:nvPr>
            <p:ph type="sldNum" sz="quarter" idx="4"/>
          </p:nvPr>
        </p:nvSpPr>
        <p:spPr/>
        <p:txBody>
          <a:bodyPr/>
          <a:lstStyle/>
          <a:p>
            <a:fld id="{106362CE-9CB1-451B-AFF5-7DC02F417664}" type="slidenum">
              <a:rPr lang="en-GB" smtClean="0"/>
              <a:pPr/>
              <a:t>38</a:t>
            </a:fld>
            <a:endParaRPr lang="en-GB" dirty="0"/>
          </a:p>
        </p:txBody>
      </p:sp>
    </p:spTree>
    <p:extLst>
      <p:ext uri="{BB962C8B-B14F-4D97-AF65-F5344CB8AC3E}">
        <p14:creationId xmlns:p14="http://schemas.microsoft.com/office/powerpoint/2010/main" val="2119163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2882"/>
            <a:ext cx="8382000" cy="1143000"/>
          </a:xfrm>
        </p:spPr>
        <p:txBody>
          <a:bodyPr>
            <a:normAutofit/>
          </a:bodyPr>
          <a:lstStyle/>
          <a:p>
            <a:r>
              <a:rPr lang="en-IN" sz="2800" dirty="0"/>
              <a:t>Scala </a:t>
            </a:r>
            <a:r>
              <a:rPr lang="en-IN" sz="2800" dirty="0" smtClean="0"/>
              <a:t>Set</a:t>
            </a:r>
            <a:endParaRPr lang="en-IN" sz="2800" dirty="0"/>
          </a:p>
        </p:txBody>
      </p:sp>
      <p:sp>
        <p:nvSpPr>
          <p:cNvPr id="3" name="Content Placeholder 2"/>
          <p:cNvSpPr>
            <a:spLocks noGrp="1"/>
          </p:cNvSpPr>
          <p:nvPr>
            <p:ph idx="1"/>
          </p:nvPr>
        </p:nvSpPr>
        <p:spPr>
          <a:xfrm>
            <a:off x="457200" y="1314440"/>
            <a:ext cx="8229600" cy="5314960"/>
          </a:xfrm>
        </p:spPr>
        <p:txBody>
          <a:bodyPr>
            <a:normAutofit fontScale="85000" lnSpcReduction="10000"/>
          </a:bodyPr>
          <a:lstStyle/>
          <a:p>
            <a:r>
              <a:rPr lang="en-IN" dirty="0"/>
              <a:t>U</a:t>
            </a:r>
            <a:r>
              <a:rPr lang="en-IN" dirty="0" smtClean="0"/>
              <a:t>sed </a:t>
            </a:r>
            <a:r>
              <a:rPr lang="en-IN" dirty="0"/>
              <a:t>to store unique </a:t>
            </a:r>
            <a:r>
              <a:rPr lang="en-IN" dirty="0" smtClean="0"/>
              <a:t>elements </a:t>
            </a:r>
            <a:r>
              <a:rPr lang="en-IN" dirty="0"/>
              <a:t>in the set</a:t>
            </a:r>
            <a:r>
              <a:rPr lang="en-IN" dirty="0" smtClean="0"/>
              <a:t>.</a:t>
            </a:r>
          </a:p>
          <a:p>
            <a:r>
              <a:rPr lang="en-US" dirty="0" smtClean="0"/>
              <a:t>Syntax</a:t>
            </a:r>
          </a:p>
          <a:p>
            <a:pPr marL="365760" lvl="1" indent="0">
              <a:buNone/>
            </a:pPr>
            <a:r>
              <a:rPr lang="nn-NO" b="1" dirty="0"/>
              <a:t>val</a:t>
            </a:r>
            <a:r>
              <a:rPr lang="nn-NO" dirty="0"/>
              <a:t> variableName:Set[Type] = Set(element1, element2,... elementN) or  </a:t>
            </a:r>
          </a:p>
          <a:p>
            <a:pPr marL="365760" lvl="1" indent="0">
              <a:buNone/>
            </a:pPr>
            <a:r>
              <a:rPr lang="nn-NO" b="1" dirty="0"/>
              <a:t>val</a:t>
            </a:r>
            <a:r>
              <a:rPr lang="nn-NO" dirty="0"/>
              <a:t> variableName = Set(element1, element2,... elementN</a:t>
            </a:r>
            <a:r>
              <a:rPr lang="nn-NO" dirty="0" smtClean="0"/>
              <a:t>)</a:t>
            </a:r>
          </a:p>
          <a:p>
            <a:r>
              <a:rPr lang="en-IN" dirty="0"/>
              <a:t>Scala Set Example </a:t>
            </a:r>
          </a:p>
          <a:p>
            <a:pPr marL="365760" lvl="1" indent="0">
              <a:buNone/>
            </a:pPr>
            <a:r>
              <a:rPr lang="en-IN" b="1" dirty="0"/>
              <a:t>import</a:t>
            </a:r>
            <a:r>
              <a:rPr lang="en-IN" dirty="0"/>
              <a:t> </a:t>
            </a:r>
            <a:r>
              <a:rPr lang="en-IN" dirty="0" err="1"/>
              <a:t>scala.collection.immutable</a:t>
            </a:r>
            <a:r>
              <a:rPr lang="en-IN" dirty="0" smtClean="0"/>
              <a:t>._</a:t>
            </a:r>
            <a:endParaRPr lang="en-IN" dirty="0"/>
          </a:p>
          <a:p>
            <a:pPr marL="365760" lvl="1" indent="0">
              <a:buNone/>
            </a:pPr>
            <a:r>
              <a:rPr lang="en-IN" b="1" dirty="0"/>
              <a:t>object</a:t>
            </a:r>
            <a:r>
              <a:rPr lang="en-IN" dirty="0"/>
              <a:t> MainObject{  </a:t>
            </a:r>
          </a:p>
          <a:p>
            <a:pPr marL="365760" lvl="1" indent="0">
              <a:buNone/>
            </a:pPr>
            <a:r>
              <a:rPr lang="en-IN" dirty="0"/>
              <a:t>        </a:t>
            </a:r>
            <a:r>
              <a:rPr lang="en-IN" b="1" dirty="0"/>
              <a:t>def</a:t>
            </a:r>
            <a:r>
              <a:rPr lang="en-IN" dirty="0"/>
              <a:t> main(</a:t>
            </a:r>
            <a:r>
              <a:rPr lang="en-IN" dirty="0" err="1"/>
              <a:t>args:Array</a:t>
            </a:r>
            <a:r>
              <a:rPr lang="en-IN" dirty="0"/>
              <a:t>[String]){  </a:t>
            </a:r>
          </a:p>
          <a:p>
            <a:pPr marL="365760" lvl="1" indent="0">
              <a:buNone/>
            </a:pPr>
            <a:r>
              <a:rPr lang="en-IN" dirty="0"/>
              <a:t>            </a:t>
            </a:r>
            <a:r>
              <a:rPr lang="en-IN" b="1" dirty="0" err="1"/>
              <a:t>val</a:t>
            </a:r>
            <a:r>
              <a:rPr lang="en-IN" dirty="0"/>
              <a:t> games = Set("Cricket","Football","</a:t>
            </a:r>
            <a:r>
              <a:rPr lang="en-IN" dirty="0" err="1"/>
              <a:t>Hocky</a:t>
            </a:r>
            <a:r>
              <a:rPr lang="en-IN" dirty="0"/>
              <a:t>","Golf")  </a:t>
            </a:r>
          </a:p>
          <a:p>
            <a:pPr marL="365760" lvl="1" indent="0">
              <a:buNone/>
            </a:pPr>
            <a:r>
              <a:rPr lang="en-IN" dirty="0"/>
              <a:t>            </a:t>
            </a:r>
            <a:r>
              <a:rPr lang="en-IN" dirty="0" err="1"/>
              <a:t>println</a:t>
            </a:r>
            <a:r>
              <a:rPr lang="en-IN" dirty="0"/>
              <a:t>(</a:t>
            </a:r>
            <a:r>
              <a:rPr lang="en-IN" dirty="0" err="1"/>
              <a:t>games.head</a:t>
            </a:r>
            <a:r>
              <a:rPr lang="en-IN" dirty="0"/>
              <a:t>)             // Returns first element present in the set  </a:t>
            </a:r>
          </a:p>
          <a:p>
            <a:pPr marL="365760" lvl="1" indent="0">
              <a:buNone/>
            </a:pPr>
            <a:r>
              <a:rPr lang="en-IN" dirty="0"/>
              <a:t>            </a:t>
            </a:r>
            <a:r>
              <a:rPr lang="en-IN" dirty="0" err="1"/>
              <a:t>println</a:t>
            </a:r>
            <a:r>
              <a:rPr lang="en-IN" dirty="0"/>
              <a:t>(</a:t>
            </a:r>
            <a:r>
              <a:rPr lang="en-IN" dirty="0" err="1"/>
              <a:t>games.tail</a:t>
            </a:r>
            <a:r>
              <a:rPr lang="en-IN" dirty="0"/>
              <a:t>)         // Returns all elements except first element.  </a:t>
            </a:r>
          </a:p>
          <a:p>
            <a:pPr marL="365760" lvl="1" indent="0">
              <a:buNone/>
            </a:pPr>
            <a:r>
              <a:rPr lang="en-IN" dirty="0"/>
              <a:t>            </a:t>
            </a:r>
            <a:r>
              <a:rPr lang="en-IN" dirty="0" err="1"/>
              <a:t>println</a:t>
            </a:r>
            <a:r>
              <a:rPr lang="en-IN" dirty="0"/>
              <a:t>(</a:t>
            </a:r>
            <a:r>
              <a:rPr lang="en-IN" dirty="0" err="1"/>
              <a:t>games.isEmpty</a:t>
            </a:r>
            <a:r>
              <a:rPr lang="en-IN" dirty="0"/>
              <a:t>)          // Returns either true or false  </a:t>
            </a:r>
          </a:p>
          <a:p>
            <a:pPr marL="365760" lvl="1" indent="0">
              <a:buNone/>
            </a:pPr>
            <a:r>
              <a:rPr lang="en-IN" dirty="0"/>
              <a:t>        }  </a:t>
            </a:r>
          </a:p>
          <a:p>
            <a:pPr marL="365760" lvl="1" indent="0">
              <a:buNone/>
            </a:pPr>
            <a:r>
              <a:rPr lang="en-IN" dirty="0"/>
              <a:t>    }  </a:t>
            </a:r>
            <a:endParaRPr lang="en-IN" dirty="0" smtClean="0"/>
          </a:p>
          <a:p>
            <a:pPr marL="365760" lvl="1" indent="0">
              <a:buNone/>
            </a:pPr>
            <a:endParaRPr lang="en-IN" dirty="0"/>
          </a:p>
          <a:p>
            <a:pPr marL="365760" lvl="1" indent="0">
              <a:buNone/>
            </a:pPr>
            <a:r>
              <a:rPr lang="en-IN" u="sng" dirty="0" smtClean="0"/>
              <a:t>Output</a:t>
            </a:r>
            <a:r>
              <a:rPr lang="en-US" dirty="0" smtClean="0"/>
              <a:t>:   </a:t>
            </a:r>
            <a:r>
              <a:rPr lang="en-IN" dirty="0" smtClean="0"/>
              <a:t>Cricket</a:t>
            </a:r>
          </a:p>
          <a:p>
            <a:pPr marL="365760" lvl="1" indent="0">
              <a:buNone/>
            </a:pPr>
            <a:r>
              <a:rPr lang="en-US" dirty="0" smtClean="0"/>
              <a:t>	</a:t>
            </a:r>
            <a:r>
              <a:rPr lang="en-US" dirty="0" smtClean="0"/>
              <a:t>     Set(</a:t>
            </a:r>
            <a:r>
              <a:rPr lang="en-IN" dirty="0"/>
              <a:t>Football","</a:t>
            </a:r>
            <a:r>
              <a:rPr lang="en-IN" dirty="0" err="1"/>
              <a:t>Hocky</a:t>
            </a:r>
            <a:r>
              <a:rPr lang="en-IN" dirty="0"/>
              <a:t>","Golf</a:t>
            </a:r>
            <a:r>
              <a:rPr lang="en-IN" dirty="0" smtClean="0"/>
              <a:t>")</a:t>
            </a:r>
          </a:p>
          <a:p>
            <a:pPr marL="365760" lvl="1" indent="0">
              <a:buNone/>
            </a:pPr>
            <a:r>
              <a:rPr lang="en-US" dirty="0" smtClean="0"/>
              <a:t>	</a:t>
            </a:r>
            <a:r>
              <a:rPr lang="en-US" dirty="0" smtClean="0"/>
              <a:t>    false</a:t>
            </a:r>
            <a:endParaRPr lang="en-IN" dirty="0"/>
          </a:p>
          <a:p>
            <a:pPr marL="0" indent="0">
              <a:buNone/>
            </a:pPr>
            <a:endParaRPr lang="nn-NO" dirty="0"/>
          </a:p>
          <a:p>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39</a:t>
            </a:fld>
            <a:endParaRPr kumimoji="0" lang="en-US"/>
          </a:p>
        </p:txBody>
      </p:sp>
    </p:spTree>
    <p:extLst>
      <p:ext uri="{BB962C8B-B14F-4D97-AF65-F5344CB8AC3E}">
        <p14:creationId xmlns:p14="http://schemas.microsoft.com/office/powerpoint/2010/main" val="246591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a:t>
            </a:r>
            <a:r>
              <a:rPr lang="en-US" dirty="0">
                <a:solidFill>
                  <a:schemeClr val="accent2"/>
                </a:solidFill>
                <a:hlinkClick r:id="rId2"/>
              </a:rPr>
              <a:t>www.scala-lang.org/download</a:t>
            </a:r>
            <a:r>
              <a:rPr lang="en-US" dirty="0">
                <a:hlinkClick r:id="rId2"/>
              </a:rPr>
              <a:t>/</a:t>
            </a:r>
            <a:endParaRPr lang="en-US" dirty="0"/>
          </a:p>
          <a:p>
            <a:endParaRPr lang="en-US" dirty="0"/>
          </a:p>
        </p:txBody>
      </p:sp>
      <p:sp>
        <p:nvSpPr>
          <p:cNvPr id="3" name="Title 2"/>
          <p:cNvSpPr>
            <a:spLocks noGrp="1"/>
          </p:cNvSpPr>
          <p:nvPr>
            <p:ph type="title"/>
          </p:nvPr>
        </p:nvSpPr>
        <p:spPr>
          <a:xfrm>
            <a:off x="228600" y="57150"/>
            <a:ext cx="7271657" cy="914400"/>
          </a:xfrm>
        </p:spPr>
        <p:txBody>
          <a:bodyPr/>
          <a:lstStyle/>
          <a:p>
            <a:r>
              <a:rPr lang="en-US" sz="2800" dirty="0" smtClean="0"/>
              <a:t>Installation</a:t>
            </a:r>
            <a:endParaRPr lang="en-US" sz="2800" dirty="0"/>
          </a:p>
        </p:txBody>
      </p:sp>
      <p:pic>
        <p:nvPicPr>
          <p:cNvPr id="5"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52650"/>
            <a:ext cx="8046156" cy="4165923"/>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4"/>
          </p:nvPr>
        </p:nvSpPr>
        <p:spPr/>
        <p:txBody>
          <a:bodyPr/>
          <a:lstStyle/>
          <a:p>
            <a:fld id="{106362CE-9CB1-451B-AFF5-7DC02F417664}" type="slidenum">
              <a:rPr lang="en-GB" smtClean="0"/>
              <a:pPr/>
              <a:t>4</a:t>
            </a:fld>
            <a:endParaRPr lang="en-GB" dirty="0"/>
          </a:p>
        </p:txBody>
      </p:sp>
    </p:spTree>
    <p:extLst>
      <p:ext uri="{BB962C8B-B14F-4D97-AF65-F5344CB8AC3E}">
        <p14:creationId xmlns:p14="http://schemas.microsoft.com/office/powerpoint/2010/main" val="3785561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1143000"/>
          </a:xfrm>
        </p:spPr>
        <p:txBody>
          <a:bodyPr>
            <a:normAutofit/>
          </a:bodyPr>
          <a:lstStyle/>
          <a:p>
            <a:r>
              <a:rPr lang="en-IN" sz="2800" dirty="0"/>
              <a:t>Scala </a:t>
            </a:r>
            <a:r>
              <a:rPr lang="en-IN" sz="2800" dirty="0" smtClean="0"/>
              <a:t>HashSet</a:t>
            </a:r>
            <a:endParaRPr lang="en-IN" sz="2800" dirty="0"/>
          </a:p>
        </p:txBody>
      </p:sp>
      <p:sp>
        <p:nvSpPr>
          <p:cNvPr id="3" name="Content Placeholder 2"/>
          <p:cNvSpPr>
            <a:spLocks noGrp="1"/>
          </p:cNvSpPr>
          <p:nvPr>
            <p:ph idx="1"/>
          </p:nvPr>
        </p:nvSpPr>
        <p:spPr>
          <a:xfrm>
            <a:off x="457200" y="1509722"/>
            <a:ext cx="8229600" cy="5576878"/>
          </a:xfrm>
        </p:spPr>
        <p:txBody>
          <a:bodyPr>
            <a:normAutofit lnSpcReduction="10000"/>
          </a:bodyPr>
          <a:lstStyle/>
          <a:p>
            <a:r>
              <a:rPr lang="en-IN" dirty="0"/>
              <a:t>HashSet is a sealed </a:t>
            </a:r>
            <a:r>
              <a:rPr lang="en-IN" dirty="0" smtClean="0"/>
              <a:t>class, extends </a:t>
            </a:r>
            <a:r>
              <a:rPr lang="en-IN" dirty="0"/>
              <a:t>AbstractSet and immutable Set trait</a:t>
            </a:r>
            <a:r>
              <a:rPr lang="en-IN" dirty="0" smtClean="0"/>
              <a:t>.</a:t>
            </a:r>
          </a:p>
          <a:p>
            <a:r>
              <a:rPr lang="en-IN" dirty="0" smtClean="0"/>
              <a:t> </a:t>
            </a:r>
            <a:r>
              <a:rPr lang="en-IN" dirty="0"/>
              <a:t>It uses hash code to store elements</a:t>
            </a:r>
            <a:r>
              <a:rPr lang="en-IN" dirty="0" smtClean="0"/>
              <a:t>.</a:t>
            </a:r>
          </a:p>
          <a:p>
            <a:r>
              <a:rPr lang="en-IN" sz="2000" dirty="0" smtClean="0"/>
              <a:t>Example</a:t>
            </a:r>
            <a:endParaRPr lang="en-IN" sz="2000" dirty="0"/>
          </a:p>
          <a:p>
            <a:pPr marL="365760" lvl="1" indent="0">
              <a:buNone/>
            </a:pPr>
            <a:r>
              <a:rPr lang="en-IN" b="1" dirty="0"/>
              <a:t>import</a:t>
            </a:r>
            <a:r>
              <a:rPr lang="en-IN" dirty="0"/>
              <a:t> scala.collection.immutable.HashSet  </a:t>
            </a:r>
          </a:p>
          <a:p>
            <a:pPr marL="365760" lvl="1" indent="0">
              <a:buNone/>
            </a:pPr>
            <a:r>
              <a:rPr lang="en-IN" b="1" dirty="0"/>
              <a:t>object</a:t>
            </a:r>
            <a:r>
              <a:rPr lang="en-IN" dirty="0"/>
              <a:t> MainObject{  </a:t>
            </a:r>
          </a:p>
          <a:p>
            <a:pPr marL="365760" lvl="1" indent="0">
              <a:buNone/>
            </a:pPr>
            <a:r>
              <a:rPr lang="en-IN" dirty="0"/>
              <a:t>    </a:t>
            </a:r>
            <a:r>
              <a:rPr lang="en-IN" b="1" dirty="0"/>
              <a:t>def</a:t>
            </a:r>
            <a:r>
              <a:rPr lang="en-IN" dirty="0"/>
              <a:t> main(</a:t>
            </a:r>
            <a:r>
              <a:rPr lang="en-IN" dirty="0" err="1"/>
              <a:t>args:Array</a:t>
            </a:r>
            <a:r>
              <a:rPr lang="en-IN" dirty="0"/>
              <a:t>[String]){  </a:t>
            </a:r>
          </a:p>
          <a:p>
            <a:pPr marL="365760" lvl="1" indent="0">
              <a:buNone/>
            </a:pPr>
            <a:r>
              <a:rPr lang="en-IN" dirty="0"/>
              <a:t>        </a:t>
            </a:r>
            <a:r>
              <a:rPr lang="en-IN" b="1" dirty="0"/>
              <a:t>var</a:t>
            </a:r>
            <a:r>
              <a:rPr lang="en-IN" dirty="0"/>
              <a:t> hashset = HashSet(4,2,8,0,6,3,45)  </a:t>
            </a:r>
          </a:p>
          <a:p>
            <a:pPr marL="365760" lvl="1" indent="0">
              <a:buNone/>
            </a:pPr>
            <a:r>
              <a:rPr lang="en-IN" dirty="0"/>
              <a:t>        hashset.foreach((element:</a:t>
            </a:r>
            <a:r>
              <a:rPr lang="en-IN" b="1" dirty="0"/>
              <a:t>Int</a:t>
            </a:r>
            <a:r>
              <a:rPr lang="en-IN" dirty="0"/>
              <a:t>) =&gt; println(element+" "))     </a:t>
            </a:r>
          </a:p>
          <a:p>
            <a:pPr marL="365760" lvl="1" indent="0">
              <a:buNone/>
            </a:pPr>
            <a:r>
              <a:rPr lang="en-IN" dirty="0"/>
              <a:t>   }  </a:t>
            </a:r>
          </a:p>
          <a:p>
            <a:pPr marL="365760" lvl="1" indent="0">
              <a:buNone/>
            </a:pPr>
            <a:r>
              <a:rPr lang="en-IN" dirty="0"/>
              <a:t>}  </a:t>
            </a:r>
            <a:endParaRPr lang="en-IN" dirty="0" smtClean="0"/>
          </a:p>
          <a:p>
            <a:pPr marL="365760" lvl="1" indent="0">
              <a:buNone/>
            </a:pPr>
            <a:endParaRPr lang="en-US" dirty="0"/>
          </a:p>
          <a:p>
            <a:pPr marL="365760" lvl="1" indent="0">
              <a:buNone/>
            </a:pPr>
            <a:r>
              <a:rPr lang="en-US" dirty="0" smtClean="0"/>
              <a:t>Output</a:t>
            </a:r>
            <a:r>
              <a:rPr lang="en-US" dirty="0" smtClean="0"/>
              <a:t>: </a:t>
            </a:r>
            <a:r>
              <a:rPr lang="en-US" dirty="0" smtClean="0"/>
              <a:t>0	6	2	45	3	8	4</a:t>
            </a:r>
            <a:endParaRPr lang="en-IN" dirty="0"/>
          </a:p>
          <a:p>
            <a:pPr marL="0" indent="0">
              <a:buNone/>
            </a:pPr>
            <a:r>
              <a:rPr lang="en-IN" dirty="0"/>
              <a:t/>
            </a:r>
            <a:br>
              <a:rPr lang="en-IN" dirty="0"/>
            </a:br>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40</a:t>
            </a:fld>
            <a:endParaRPr kumimoji="0" lang="en-US"/>
          </a:p>
        </p:txBody>
      </p:sp>
    </p:spTree>
    <p:extLst>
      <p:ext uri="{BB962C8B-B14F-4D97-AF65-F5344CB8AC3E}">
        <p14:creationId xmlns:p14="http://schemas.microsoft.com/office/powerpoint/2010/main" val="977988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1143000"/>
          </a:xfrm>
        </p:spPr>
        <p:txBody>
          <a:bodyPr>
            <a:normAutofit/>
          </a:bodyPr>
          <a:lstStyle/>
          <a:p>
            <a:r>
              <a:rPr lang="en-IN" sz="2800" dirty="0"/>
              <a:t>Scala </a:t>
            </a:r>
            <a:r>
              <a:rPr lang="en-IN" sz="2800" dirty="0" smtClean="0"/>
              <a:t>BitSet</a:t>
            </a:r>
            <a:endParaRPr lang="en-IN" sz="2800" dirty="0"/>
          </a:p>
        </p:txBody>
      </p:sp>
      <p:sp>
        <p:nvSpPr>
          <p:cNvPr id="3" name="Content Placeholder 2"/>
          <p:cNvSpPr>
            <a:spLocks noGrp="1"/>
          </p:cNvSpPr>
          <p:nvPr>
            <p:ph idx="1"/>
          </p:nvPr>
        </p:nvSpPr>
        <p:spPr>
          <a:xfrm>
            <a:off x="381000" y="1390640"/>
            <a:ext cx="8229600" cy="4324360"/>
          </a:xfrm>
        </p:spPr>
        <p:txBody>
          <a:bodyPr>
            <a:normAutofit fontScale="92500"/>
          </a:bodyPr>
          <a:lstStyle/>
          <a:p>
            <a:r>
              <a:rPr lang="en-IN" dirty="0" err="1"/>
              <a:t>Bitsets</a:t>
            </a:r>
            <a:r>
              <a:rPr lang="en-IN" dirty="0"/>
              <a:t> are sets of non-negative integers which are represented as variable-size arrays of bits packed into 64-bit words. </a:t>
            </a:r>
            <a:endParaRPr lang="en-IN" dirty="0" smtClean="0"/>
          </a:p>
          <a:p>
            <a:r>
              <a:rPr lang="en-IN" sz="2000" dirty="0" smtClean="0"/>
              <a:t>Example</a:t>
            </a:r>
            <a:endParaRPr lang="en-IN" sz="2000" dirty="0"/>
          </a:p>
          <a:p>
            <a:pPr marL="365760" lvl="1" indent="0">
              <a:buNone/>
            </a:pPr>
            <a:r>
              <a:rPr lang="en-IN" b="1" dirty="0"/>
              <a:t>import</a:t>
            </a:r>
            <a:r>
              <a:rPr lang="en-IN" dirty="0"/>
              <a:t> </a:t>
            </a:r>
            <a:r>
              <a:rPr lang="en-IN" dirty="0" err="1"/>
              <a:t>scala.collection.immutable</a:t>
            </a:r>
            <a:r>
              <a:rPr lang="en-IN" dirty="0"/>
              <a:t>._  </a:t>
            </a:r>
          </a:p>
          <a:p>
            <a:pPr marL="365760" lvl="1" indent="0">
              <a:buNone/>
            </a:pPr>
            <a:r>
              <a:rPr lang="en-IN" b="1" dirty="0"/>
              <a:t>object</a:t>
            </a:r>
            <a:r>
              <a:rPr lang="en-IN" dirty="0"/>
              <a:t> MainObject{  </a:t>
            </a:r>
          </a:p>
          <a:p>
            <a:pPr marL="365760" lvl="1" indent="0">
              <a:buNone/>
            </a:pPr>
            <a:r>
              <a:rPr lang="en-IN" dirty="0"/>
              <a:t>    </a:t>
            </a:r>
            <a:r>
              <a:rPr lang="en-IN" b="1" dirty="0"/>
              <a:t>def</a:t>
            </a:r>
            <a:r>
              <a:rPr lang="en-IN" dirty="0"/>
              <a:t> main(</a:t>
            </a:r>
            <a:r>
              <a:rPr lang="en-IN" dirty="0" err="1"/>
              <a:t>args:Array</a:t>
            </a:r>
            <a:r>
              <a:rPr lang="en-IN" dirty="0"/>
              <a:t>[String]){  </a:t>
            </a:r>
          </a:p>
          <a:p>
            <a:pPr marL="365760" lvl="1" indent="0">
              <a:buNone/>
            </a:pPr>
            <a:r>
              <a:rPr lang="en-IN" dirty="0"/>
              <a:t>        </a:t>
            </a:r>
            <a:r>
              <a:rPr lang="en-IN" b="1" dirty="0"/>
              <a:t>var</a:t>
            </a:r>
            <a:r>
              <a:rPr lang="en-IN" dirty="0"/>
              <a:t> numbers = </a:t>
            </a:r>
            <a:r>
              <a:rPr lang="en-IN" dirty="0" err="1"/>
              <a:t>BitSet</a:t>
            </a:r>
            <a:r>
              <a:rPr lang="en-IN" dirty="0"/>
              <a:t>(1,5,8,6,9,0)  </a:t>
            </a:r>
          </a:p>
          <a:p>
            <a:pPr marL="365760" lvl="1" indent="0">
              <a:buNone/>
            </a:pPr>
            <a:r>
              <a:rPr lang="en-IN" dirty="0"/>
              <a:t>        </a:t>
            </a:r>
            <a:r>
              <a:rPr lang="en-IN" dirty="0" err="1"/>
              <a:t>numbers.foreach</a:t>
            </a:r>
            <a:r>
              <a:rPr lang="en-IN" dirty="0"/>
              <a:t>((element:</a:t>
            </a:r>
            <a:r>
              <a:rPr lang="en-IN" b="1" dirty="0"/>
              <a:t>Int</a:t>
            </a:r>
            <a:r>
              <a:rPr lang="en-IN" dirty="0"/>
              <a:t>) =&gt; println(element))  </a:t>
            </a:r>
          </a:p>
          <a:p>
            <a:pPr marL="365760" lvl="1" indent="0">
              <a:buNone/>
            </a:pPr>
            <a:r>
              <a:rPr lang="en-IN" dirty="0"/>
              <a:t>    }  </a:t>
            </a:r>
          </a:p>
          <a:p>
            <a:pPr marL="365760" lvl="1" indent="0">
              <a:buNone/>
            </a:pPr>
            <a:r>
              <a:rPr lang="en-IN" dirty="0"/>
              <a:t>} </a:t>
            </a:r>
            <a:endParaRPr lang="en-IN" dirty="0" smtClean="0"/>
          </a:p>
          <a:p>
            <a:pPr marL="365760" lvl="1" indent="0">
              <a:buNone/>
            </a:pPr>
            <a:endParaRPr lang="en-IN" dirty="0"/>
          </a:p>
          <a:p>
            <a:pPr marL="0" indent="0">
              <a:buNone/>
            </a:pPr>
            <a:r>
              <a:rPr lang="en-US" dirty="0" smtClean="0"/>
              <a:t>Output</a:t>
            </a:r>
            <a:r>
              <a:rPr lang="en-US" dirty="0" smtClean="0"/>
              <a:t>:    0</a:t>
            </a:r>
            <a:r>
              <a:rPr lang="en-US" dirty="0" smtClean="0"/>
              <a:t>	   1	5	6	8	9</a:t>
            </a:r>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extLst>
      <p:ext uri="{BB962C8B-B14F-4D97-AF65-F5344CB8AC3E}">
        <p14:creationId xmlns:p14="http://schemas.microsoft.com/office/powerpoint/2010/main" val="2136994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143000"/>
          </a:xfrm>
        </p:spPr>
        <p:txBody>
          <a:bodyPr/>
          <a:lstStyle/>
          <a:p>
            <a:r>
              <a:rPr lang="en-US" sz="2800" dirty="0" smtClean="0"/>
              <a:t>Scala Listset</a:t>
            </a:r>
            <a:endParaRPr lang="en-IN" sz="2800" dirty="0"/>
          </a:p>
        </p:txBody>
      </p:sp>
      <p:sp>
        <p:nvSpPr>
          <p:cNvPr id="3" name="Content Placeholder 2"/>
          <p:cNvSpPr>
            <a:spLocks noGrp="1"/>
          </p:cNvSpPr>
          <p:nvPr>
            <p:ph idx="1"/>
          </p:nvPr>
        </p:nvSpPr>
        <p:spPr>
          <a:xfrm>
            <a:off x="457200" y="1433522"/>
            <a:ext cx="8229600" cy="4324360"/>
          </a:xfrm>
        </p:spPr>
        <p:txBody>
          <a:bodyPr>
            <a:normAutofit lnSpcReduction="10000"/>
          </a:bodyPr>
          <a:lstStyle/>
          <a:p>
            <a:r>
              <a:rPr lang="en-IN" dirty="0" err="1"/>
              <a:t>ListSet</a:t>
            </a:r>
            <a:r>
              <a:rPr lang="en-IN" dirty="0"/>
              <a:t> class implements immutable sets using a list-based </a:t>
            </a:r>
            <a:r>
              <a:rPr lang="en-IN" dirty="0" smtClean="0"/>
              <a:t>data structure,</a:t>
            </a:r>
            <a:r>
              <a:rPr lang="en-IN" dirty="0"/>
              <a:t> It maintains insertion order</a:t>
            </a:r>
            <a:r>
              <a:rPr lang="en-IN" dirty="0" smtClean="0"/>
              <a:t>.</a:t>
            </a:r>
          </a:p>
          <a:p>
            <a:r>
              <a:rPr lang="en-IN" sz="2000" dirty="0" smtClean="0"/>
              <a:t>Example</a:t>
            </a:r>
            <a:endParaRPr lang="en-IN" sz="2000" dirty="0"/>
          </a:p>
          <a:p>
            <a:pPr marL="365760" lvl="1" indent="0">
              <a:buNone/>
            </a:pPr>
            <a:r>
              <a:rPr lang="en-IN" b="1" dirty="0"/>
              <a:t>import</a:t>
            </a:r>
            <a:r>
              <a:rPr lang="en-IN" dirty="0"/>
              <a:t> </a:t>
            </a:r>
            <a:r>
              <a:rPr lang="en-IN" dirty="0" err="1"/>
              <a:t>scala.collection.immutable</a:t>
            </a:r>
            <a:r>
              <a:rPr lang="en-IN" dirty="0"/>
              <a:t>._  </a:t>
            </a:r>
          </a:p>
          <a:p>
            <a:pPr marL="365760" lvl="1" indent="0">
              <a:buNone/>
            </a:pPr>
            <a:r>
              <a:rPr lang="en-IN" b="1" dirty="0"/>
              <a:t>object</a:t>
            </a:r>
            <a:r>
              <a:rPr lang="en-IN" dirty="0"/>
              <a:t> MainObject{  </a:t>
            </a:r>
          </a:p>
          <a:p>
            <a:pPr marL="365760" lvl="1" indent="0">
              <a:buNone/>
            </a:pPr>
            <a:r>
              <a:rPr lang="en-IN" dirty="0"/>
              <a:t>    </a:t>
            </a:r>
            <a:r>
              <a:rPr lang="en-IN" b="1" dirty="0"/>
              <a:t>def</a:t>
            </a:r>
            <a:r>
              <a:rPr lang="en-IN" dirty="0"/>
              <a:t> main(</a:t>
            </a:r>
            <a:r>
              <a:rPr lang="en-IN" dirty="0" err="1"/>
              <a:t>args:Array</a:t>
            </a:r>
            <a:r>
              <a:rPr lang="en-IN" dirty="0"/>
              <a:t>[String]){  </a:t>
            </a:r>
          </a:p>
          <a:p>
            <a:pPr marL="365760" lvl="1" indent="0">
              <a:buNone/>
            </a:pPr>
            <a:r>
              <a:rPr lang="en-IN" dirty="0"/>
              <a:t>        </a:t>
            </a:r>
            <a:r>
              <a:rPr lang="en-IN" b="1" dirty="0"/>
              <a:t>var</a:t>
            </a:r>
            <a:r>
              <a:rPr lang="en-IN" dirty="0"/>
              <a:t> </a:t>
            </a:r>
            <a:r>
              <a:rPr lang="en-IN" dirty="0" err="1"/>
              <a:t>listset</a:t>
            </a:r>
            <a:r>
              <a:rPr lang="en-IN" dirty="0"/>
              <a:t> = </a:t>
            </a:r>
            <a:r>
              <a:rPr lang="en-IN" dirty="0" err="1"/>
              <a:t>ListSet</a:t>
            </a:r>
            <a:r>
              <a:rPr lang="en-IN" dirty="0"/>
              <a:t>(4,2,8,0,6,3,45)  </a:t>
            </a:r>
          </a:p>
          <a:p>
            <a:pPr marL="365760" lvl="1" indent="0">
              <a:buNone/>
            </a:pPr>
            <a:r>
              <a:rPr lang="en-IN" dirty="0"/>
              <a:t>        </a:t>
            </a:r>
            <a:r>
              <a:rPr lang="en-IN" dirty="0" err="1"/>
              <a:t>listset.foreach</a:t>
            </a:r>
            <a:r>
              <a:rPr lang="en-IN" dirty="0"/>
              <a:t>((element:</a:t>
            </a:r>
            <a:r>
              <a:rPr lang="en-IN" b="1" dirty="0"/>
              <a:t>Int</a:t>
            </a:r>
            <a:r>
              <a:rPr lang="en-IN" dirty="0"/>
              <a:t>) =&gt; println(element+" "))  </a:t>
            </a:r>
          </a:p>
          <a:p>
            <a:pPr marL="365760" lvl="1" indent="0">
              <a:buNone/>
            </a:pPr>
            <a:r>
              <a:rPr lang="en-IN" dirty="0"/>
              <a:t>    }  </a:t>
            </a:r>
          </a:p>
          <a:p>
            <a:pPr marL="365760" lvl="1" indent="0">
              <a:buNone/>
            </a:pPr>
            <a:r>
              <a:rPr lang="en-IN" dirty="0"/>
              <a:t>} </a:t>
            </a:r>
            <a:endParaRPr lang="en-IN" dirty="0" smtClean="0"/>
          </a:p>
          <a:p>
            <a:pPr marL="365760" lvl="1" indent="0">
              <a:buNone/>
            </a:pPr>
            <a:endParaRPr lang="en-IN" dirty="0" smtClean="0"/>
          </a:p>
          <a:p>
            <a:pPr marL="365760" lvl="1" indent="0">
              <a:buNone/>
            </a:pPr>
            <a:r>
              <a:rPr lang="en-US" dirty="0" smtClean="0"/>
              <a:t>Output: </a:t>
            </a:r>
            <a:r>
              <a:rPr lang="en-US" dirty="0" smtClean="0"/>
              <a:t>4	2	8	0	6	3	45</a:t>
            </a:r>
            <a:endParaRPr lang="en-IN" dirty="0"/>
          </a:p>
          <a:p>
            <a:pPr marL="0" indent="0">
              <a:buNone/>
            </a:pPr>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extLst>
      <p:ext uri="{BB962C8B-B14F-4D97-AF65-F5344CB8AC3E}">
        <p14:creationId xmlns:p14="http://schemas.microsoft.com/office/powerpoint/2010/main" val="839964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93478" cy="1143000"/>
          </a:xfrm>
        </p:spPr>
        <p:txBody>
          <a:bodyPr>
            <a:normAutofit/>
          </a:bodyPr>
          <a:lstStyle/>
          <a:p>
            <a:r>
              <a:rPr lang="en-IN" sz="2800" dirty="0"/>
              <a:t>Scala </a:t>
            </a:r>
            <a:r>
              <a:rPr lang="en-IN" sz="2800" dirty="0" smtClean="0"/>
              <a:t>Maps</a:t>
            </a:r>
            <a:endParaRPr lang="en-IN" sz="2800" dirty="0"/>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r>
              <a:rPr lang="en-IN" dirty="0"/>
              <a:t>Map is used to store elements. It stores elements in pairs of key and values. </a:t>
            </a:r>
            <a:endParaRPr lang="en-IN" dirty="0" smtClean="0"/>
          </a:p>
          <a:p>
            <a:r>
              <a:rPr lang="en-IN" dirty="0"/>
              <a:t>C</a:t>
            </a:r>
            <a:r>
              <a:rPr lang="en-IN" dirty="0" smtClean="0"/>
              <a:t>reate </a:t>
            </a:r>
            <a:r>
              <a:rPr lang="en-IN" dirty="0"/>
              <a:t>map by using two ways either by using comma separated pairs or by using rocket operator</a:t>
            </a:r>
            <a:r>
              <a:rPr lang="en-IN" dirty="0" smtClean="0"/>
              <a:t>.</a:t>
            </a:r>
          </a:p>
          <a:p>
            <a:r>
              <a:rPr lang="en-US" dirty="0" smtClean="0"/>
              <a:t>Example:</a:t>
            </a:r>
            <a:endParaRPr lang="en-IN" dirty="0" smtClean="0"/>
          </a:p>
          <a:p>
            <a:pPr marL="365760" lvl="1" indent="0">
              <a:buNone/>
            </a:pPr>
            <a:r>
              <a:rPr lang="en-IN" b="1" dirty="0"/>
              <a:t>object</a:t>
            </a:r>
            <a:r>
              <a:rPr lang="en-IN" dirty="0"/>
              <a:t> MainObject{  </a:t>
            </a:r>
          </a:p>
          <a:p>
            <a:pPr marL="365760" lvl="1" indent="0">
              <a:buNone/>
            </a:pPr>
            <a:r>
              <a:rPr lang="en-IN" dirty="0"/>
              <a:t>    </a:t>
            </a:r>
            <a:r>
              <a:rPr lang="en-IN" b="1" dirty="0"/>
              <a:t>def</a:t>
            </a:r>
            <a:r>
              <a:rPr lang="en-IN" dirty="0"/>
              <a:t> main(</a:t>
            </a:r>
            <a:r>
              <a:rPr lang="en-IN" dirty="0" err="1"/>
              <a:t>args:Array</a:t>
            </a:r>
            <a:r>
              <a:rPr lang="en-IN" dirty="0"/>
              <a:t>[String]){  </a:t>
            </a:r>
          </a:p>
          <a:p>
            <a:pPr marL="365760" lvl="1" indent="0">
              <a:buNone/>
            </a:pPr>
            <a:r>
              <a:rPr lang="en-IN" dirty="0"/>
              <a:t>        </a:t>
            </a:r>
            <a:r>
              <a:rPr lang="en-IN" b="1" dirty="0"/>
              <a:t>var</a:t>
            </a:r>
            <a:r>
              <a:rPr lang="en-IN" dirty="0"/>
              <a:t> map = Map(("</a:t>
            </a:r>
            <a:r>
              <a:rPr lang="en-IN" dirty="0" err="1"/>
              <a:t>A","Apple</a:t>
            </a:r>
            <a:r>
              <a:rPr lang="en-IN" dirty="0"/>
              <a:t>"),("</a:t>
            </a:r>
            <a:r>
              <a:rPr lang="en-IN" dirty="0" err="1"/>
              <a:t>B","Ball</a:t>
            </a:r>
            <a:r>
              <a:rPr lang="en-IN" dirty="0"/>
              <a:t>"))  </a:t>
            </a:r>
          </a:p>
          <a:p>
            <a:pPr marL="365760" lvl="1" indent="0">
              <a:buNone/>
            </a:pPr>
            <a:r>
              <a:rPr lang="en-IN" dirty="0"/>
              <a:t>        </a:t>
            </a:r>
            <a:r>
              <a:rPr lang="en-IN" b="1" dirty="0"/>
              <a:t>var</a:t>
            </a:r>
            <a:r>
              <a:rPr lang="en-IN" dirty="0"/>
              <a:t> map2 = Map("A"-&gt;"</a:t>
            </a:r>
            <a:r>
              <a:rPr lang="en-IN" dirty="0" err="1"/>
              <a:t>Aple","B</a:t>
            </a:r>
            <a:r>
              <a:rPr lang="en-IN" dirty="0"/>
              <a:t>"-&gt;"Ball")  </a:t>
            </a:r>
          </a:p>
          <a:p>
            <a:pPr marL="365760" lvl="1" indent="0">
              <a:buNone/>
            </a:pPr>
            <a:r>
              <a:rPr lang="en-IN" dirty="0"/>
              <a:t>        </a:t>
            </a:r>
            <a:r>
              <a:rPr lang="en-IN" b="1" dirty="0"/>
              <a:t>var</a:t>
            </a:r>
            <a:r>
              <a:rPr lang="en-IN" dirty="0"/>
              <a:t> emptyMap:Map[</a:t>
            </a:r>
            <a:r>
              <a:rPr lang="en-IN" dirty="0" err="1"/>
              <a:t>String,String</a:t>
            </a:r>
            <a:r>
              <a:rPr lang="en-IN" dirty="0"/>
              <a:t>] = Map.empty[</a:t>
            </a:r>
            <a:r>
              <a:rPr lang="en-IN" dirty="0" err="1"/>
              <a:t>String,String</a:t>
            </a:r>
            <a:r>
              <a:rPr lang="en-IN" dirty="0"/>
              <a:t>]   </a:t>
            </a:r>
          </a:p>
          <a:p>
            <a:pPr marL="365760" lvl="1" indent="0">
              <a:buNone/>
            </a:pPr>
            <a:r>
              <a:rPr lang="en-IN" dirty="0"/>
              <a:t>        println(map)  </a:t>
            </a:r>
          </a:p>
          <a:p>
            <a:pPr marL="365760" lvl="1" indent="0">
              <a:buNone/>
            </a:pPr>
            <a:r>
              <a:rPr lang="en-IN" dirty="0"/>
              <a:t>        println(map2)  </a:t>
            </a:r>
          </a:p>
          <a:p>
            <a:pPr marL="365760" lvl="1" indent="0">
              <a:buNone/>
            </a:pPr>
            <a:r>
              <a:rPr lang="en-IN" dirty="0"/>
              <a:t>        println("Empty Map: "+emptyMap)  </a:t>
            </a:r>
          </a:p>
          <a:p>
            <a:pPr marL="365760" lvl="1" indent="0">
              <a:buNone/>
            </a:pPr>
            <a:r>
              <a:rPr lang="en-IN" dirty="0"/>
              <a:t>    }  </a:t>
            </a:r>
          </a:p>
          <a:p>
            <a:pPr marL="365760" lvl="1" indent="0">
              <a:buNone/>
            </a:pPr>
            <a:r>
              <a:rPr lang="en-IN" dirty="0"/>
              <a:t>}</a:t>
            </a:r>
          </a:p>
          <a:p>
            <a:endParaRPr lang="en-US" dirty="0" smtClean="0"/>
          </a:p>
          <a:p>
            <a:pPr marL="0" indent="0">
              <a:buNone/>
            </a:pPr>
            <a:r>
              <a:rPr lang="en-US" dirty="0"/>
              <a:t> </a:t>
            </a:r>
            <a:r>
              <a:rPr lang="en-US" dirty="0" smtClean="0"/>
              <a:t>     </a:t>
            </a:r>
            <a:r>
              <a:rPr lang="en-US" u="sng" dirty="0" smtClean="0"/>
              <a:t>O</a:t>
            </a:r>
            <a:r>
              <a:rPr lang="en-US" u="sng" dirty="0" smtClean="0"/>
              <a:t>utput</a:t>
            </a:r>
            <a:r>
              <a:rPr lang="en-US" dirty="0" smtClean="0"/>
              <a:t>: </a:t>
            </a:r>
            <a:r>
              <a:rPr lang="en-US" dirty="0" smtClean="0"/>
              <a:t>(Map A -&gt;  Apple, B -&gt; Ball)</a:t>
            </a:r>
          </a:p>
          <a:p>
            <a:pPr marL="0" indent="0">
              <a:buNone/>
            </a:pPr>
            <a:r>
              <a:rPr lang="en-US" dirty="0" smtClean="0"/>
              <a:t>                </a:t>
            </a:r>
            <a:r>
              <a:rPr lang="en-US" dirty="0" smtClean="0"/>
              <a:t>      </a:t>
            </a:r>
            <a:r>
              <a:rPr lang="en-US" dirty="0" smtClean="0"/>
              <a:t>(</a:t>
            </a:r>
            <a:r>
              <a:rPr lang="en-US" dirty="0"/>
              <a:t>Map A -&gt;  </a:t>
            </a:r>
            <a:r>
              <a:rPr lang="en-US" dirty="0" err="1" smtClean="0"/>
              <a:t>Aple</a:t>
            </a:r>
            <a:r>
              <a:rPr lang="en-US" dirty="0"/>
              <a:t>, B -&gt; Ball)</a:t>
            </a:r>
            <a:endParaRPr lang="en-IN" dirty="0"/>
          </a:p>
          <a:p>
            <a:pPr marL="0" indent="0">
              <a:buNone/>
            </a:pPr>
            <a:r>
              <a:rPr lang="en-US" dirty="0" smtClean="0"/>
              <a:t>                  </a:t>
            </a:r>
            <a:r>
              <a:rPr lang="en-US" dirty="0" smtClean="0"/>
              <a:t>    Empty </a:t>
            </a:r>
            <a:r>
              <a:rPr lang="en-US" dirty="0" smtClean="0"/>
              <a:t>Map : Map()</a:t>
            </a:r>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43</a:t>
            </a:fld>
            <a:endParaRPr kumimoji="0" lang="en-US"/>
          </a:p>
        </p:txBody>
      </p:sp>
    </p:spTree>
    <p:extLst>
      <p:ext uri="{BB962C8B-B14F-4D97-AF65-F5344CB8AC3E}">
        <p14:creationId xmlns:p14="http://schemas.microsoft.com/office/powerpoint/2010/main" val="281088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0"/>
            <a:ext cx="8229600" cy="1143000"/>
          </a:xfrm>
        </p:spPr>
        <p:txBody>
          <a:bodyPr/>
          <a:lstStyle/>
          <a:p>
            <a:r>
              <a:rPr lang="en-US" sz="2800" dirty="0"/>
              <a:t>Arrays</a:t>
            </a:r>
            <a:endParaRPr lang="cs-CZ" sz="2800" dirty="0"/>
          </a:p>
        </p:txBody>
      </p:sp>
      <p:sp>
        <p:nvSpPr>
          <p:cNvPr id="17411" name="Rectangle 3"/>
          <p:cNvSpPr>
            <a:spLocks noGrp="1" noChangeArrowheads="1"/>
          </p:cNvSpPr>
          <p:nvPr>
            <p:ph idx="1"/>
          </p:nvPr>
        </p:nvSpPr>
        <p:spPr>
          <a:xfrm>
            <a:off x="304800" y="1433522"/>
            <a:ext cx="8229600" cy="4324360"/>
          </a:xfrm>
        </p:spPr>
        <p:txBody>
          <a:bodyPr/>
          <a:lstStyle/>
          <a:p>
            <a:r>
              <a:rPr lang="en-US" dirty="0"/>
              <a:t>Lists are immutable, arrays are mutable</a:t>
            </a:r>
          </a:p>
          <a:p>
            <a:pPr>
              <a:buNone/>
            </a:pPr>
            <a:endParaRPr lang="en-US" sz="2200" dirty="0" smtClean="0">
              <a:solidFill>
                <a:srgbClr val="4C4C4C"/>
              </a:solidFill>
              <a:latin typeface="Lucida Console" pitchFamily="49" charset="0"/>
            </a:endParaRPr>
          </a:p>
          <a:p>
            <a:pPr>
              <a:buNone/>
            </a:pPr>
            <a:r>
              <a:rPr lang="en-US" dirty="0"/>
              <a:t>val a = Array("Java", "rocks")</a:t>
            </a:r>
          </a:p>
          <a:p>
            <a:pPr>
              <a:buNone/>
            </a:pPr>
            <a:r>
              <a:rPr lang="en-US" dirty="0"/>
              <a:t>a</a:t>
            </a:r>
            <a:r>
              <a:rPr lang="cs-CZ" dirty="0"/>
              <a:t>(0) = "Scala";</a:t>
            </a:r>
            <a:endParaRPr lang="en-US"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44</a:t>
            </a:fld>
            <a:endParaRPr kumimoji="0" lang="en-US"/>
          </a:p>
        </p:txBody>
      </p:sp>
    </p:spTree>
    <p:extLst>
      <p:ext uri="{BB962C8B-B14F-4D97-AF65-F5344CB8AC3E}">
        <p14:creationId xmlns:p14="http://schemas.microsoft.com/office/powerpoint/2010/main" val="35666822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76200"/>
            <a:ext cx="8229600" cy="1143000"/>
          </a:xfrm>
        </p:spPr>
        <p:txBody>
          <a:bodyPr/>
          <a:lstStyle/>
          <a:p>
            <a:r>
              <a:rPr lang="en-US" sz="2800" dirty="0"/>
              <a:t>Arrays</a:t>
            </a:r>
            <a:endParaRPr lang="cs-CZ" sz="2800" dirty="0"/>
          </a:p>
        </p:txBody>
      </p:sp>
      <p:sp>
        <p:nvSpPr>
          <p:cNvPr id="19459" name="Rectangle 3"/>
          <p:cNvSpPr>
            <a:spLocks noGrp="1" noChangeArrowheads="1"/>
          </p:cNvSpPr>
          <p:nvPr>
            <p:ph idx="1"/>
          </p:nvPr>
        </p:nvSpPr>
        <p:spPr>
          <a:xfrm>
            <a:off x="304800" y="1433522"/>
            <a:ext cx="8229600" cy="4324360"/>
          </a:xfrm>
        </p:spPr>
        <p:txBody>
          <a:bodyPr>
            <a:normAutofit/>
          </a:bodyPr>
          <a:lstStyle/>
          <a:p>
            <a:pPr>
              <a:buNone/>
            </a:pPr>
            <a:r>
              <a:rPr lang="en-US" dirty="0"/>
              <a:t>val greets = new Array[String](2)</a:t>
            </a:r>
          </a:p>
          <a:p>
            <a:pPr>
              <a:buNone/>
            </a:pPr>
            <a:r>
              <a:rPr lang="cs-CZ" dirty="0"/>
              <a:t>greets(0) = "Hello"</a:t>
            </a:r>
          </a:p>
          <a:p>
            <a:pPr>
              <a:buNone/>
            </a:pPr>
            <a:r>
              <a:rPr lang="cs-CZ" dirty="0"/>
              <a:t>greets(1) = "world!\n"</a:t>
            </a:r>
          </a:p>
          <a:p>
            <a:pPr>
              <a:buNone/>
            </a:pPr>
            <a:r>
              <a:rPr lang="cs-CZ" dirty="0"/>
              <a:t>for (i &lt;- 0 to 1) </a:t>
            </a:r>
          </a:p>
          <a:p>
            <a:pPr>
              <a:buNone/>
            </a:pPr>
            <a:r>
              <a:rPr lang="en-US" dirty="0"/>
              <a:t>  </a:t>
            </a:r>
            <a:r>
              <a:rPr lang="cs-CZ" dirty="0"/>
              <a:t>print(greets(i)) </a:t>
            </a:r>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45</a:t>
            </a:fld>
            <a:endParaRPr kumimoji="0" lang="en-US"/>
          </a:p>
        </p:txBody>
      </p:sp>
    </p:spTree>
    <p:extLst>
      <p:ext uri="{BB962C8B-B14F-4D97-AF65-F5344CB8AC3E}">
        <p14:creationId xmlns:p14="http://schemas.microsoft.com/office/powerpoint/2010/main" val="41135244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76200"/>
            <a:ext cx="8382000" cy="1143000"/>
          </a:xfrm>
        </p:spPr>
        <p:txBody>
          <a:bodyPr/>
          <a:lstStyle/>
          <a:p>
            <a:r>
              <a:rPr lang="en-US" sz="2800" dirty="0"/>
              <a:t>Arrays are no special type</a:t>
            </a:r>
            <a:endParaRPr lang="cs-CZ" sz="2800" dirty="0"/>
          </a:p>
        </p:txBody>
      </p:sp>
      <p:sp>
        <p:nvSpPr>
          <p:cNvPr id="18435" name="Rectangle 3"/>
          <p:cNvSpPr>
            <a:spLocks noGrp="1" noChangeArrowheads="1"/>
          </p:cNvSpPr>
          <p:nvPr>
            <p:ph idx="1"/>
          </p:nvPr>
        </p:nvSpPr>
        <p:spPr>
          <a:xfrm>
            <a:off x="304800" y="1281122"/>
            <a:ext cx="8229600" cy="4324360"/>
          </a:xfrm>
        </p:spPr>
        <p:txBody>
          <a:bodyPr/>
          <a:lstStyle/>
          <a:p>
            <a:pPr>
              <a:buFontTx/>
              <a:buNone/>
            </a:pPr>
            <a:endParaRPr lang="en-US" smtClean="0">
              <a:solidFill>
                <a:srgbClr val="000000"/>
              </a:solidFill>
              <a:latin typeface="Arial Unicode MS" pitchFamily="34" charset="-128"/>
            </a:endParaRPr>
          </a:p>
          <a:p>
            <a:pPr>
              <a:buFontTx/>
              <a:buNone/>
            </a:pPr>
            <a:r>
              <a:rPr lang="en-US" smtClean="0"/>
              <a:t>greets</a:t>
            </a:r>
            <a:r>
              <a:rPr lang="cs-CZ" smtClean="0"/>
              <a:t>(</a:t>
            </a:r>
            <a:r>
              <a:rPr lang="en-US" smtClean="0"/>
              <a:t>i</a:t>
            </a:r>
            <a:r>
              <a:rPr lang="cs-CZ" smtClean="0"/>
              <a:t>)</a:t>
            </a:r>
            <a:r>
              <a:rPr lang="en-US" smtClean="0"/>
              <a:t>    		===	   greets.apply(i</a:t>
            </a:r>
            <a:r>
              <a:rPr lang="en-US"/>
              <a:t>)</a:t>
            </a:r>
          </a:p>
          <a:p>
            <a:pPr>
              <a:buFontTx/>
              <a:buNone/>
            </a:pPr>
            <a:endParaRPr lang="en-US"/>
          </a:p>
          <a:p>
            <a:pPr>
              <a:buFontTx/>
              <a:buNone/>
            </a:pPr>
            <a:r>
              <a:rPr lang="en-US" smtClean="0"/>
              <a:t>greets(i</a:t>
            </a:r>
            <a:r>
              <a:rPr lang="en-US"/>
              <a:t>) = </a:t>
            </a:r>
            <a:r>
              <a:rPr lang="cs-CZ" smtClean="0"/>
              <a:t>"H</a:t>
            </a:r>
            <a:r>
              <a:rPr lang="en-US" smtClean="0"/>
              <a:t>i</a:t>
            </a:r>
            <a:r>
              <a:rPr lang="cs-CZ" smtClean="0"/>
              <a:t>"</a:t>
            </a:r>
            <a:r>
              <a:rPr lang="en-US" smtClean="0"/>
              <a:t>  	===           greets.update(i</a:t>
            </a:r>
            <a:r>
              <a:rPr lang="en-US"/>
              <a:t>, </a:t>
            </a:r>
            <a:r>
              <a:rPr lang="cs-CZ" smtClean="0"/>
              <a:t>"H</a:t>
            </a:r>
            <a:r>
              <a:rPr lang="en-US" smtClean="0"/>
              <a:t>i</a:t>
            </a:r>
            <a:r>
              <a:rPr lang="cs-CZ" smtClean="0"/>
              <a:t>"</a:t>
            </a:r>
            <a:r>
              <a:rPr lang="en-US" smtClean="0"/>
              <a:t>)</a:t>
            </a:r>
          </a:p>
          <a:p>
            <a:endParaRPr lang="en-US" smtClean="0"/>
          </a:p>
          <a:p>
            <a:endParaRPr lang="en-US" smtClean="0"/>
          </a:p>
          <a:p>
            <a:r>
              <a:rPr lang="en-US" smtClean="0"/>
              <a:t>Any class that defines apply / update can be used like this</a:t>
            </a:r>
            <a:endParaRPr lang="en-US" smtClean="0">
              <a:solidFill>
                <a:srgbClr val="000000"/>
              </a:solidFill>
            </a:endParaRPr>
          </a:p>
          <a:p>
            <a:pPr>
              <a:buFontTx/>
              <a:buNone/>
            </a:pPr>
            <a:endParaRPr lang="en-US">
              <a:solidFill>
                <a:srgbClr val="000000"/>
              </a:solidFill>
            </a:endParaRPr>
          </a:p>
          <a:p>
            <a:pPr>
              <a:buFontTx/>
              <a:buNone/>
            </a:pPr>
            <a:endParaRPr lang="cs-CZ">
              <a:solidFill>
                <a:srgbClr val="000000"/>
              </a:solidFill>
              <a:latin typeface="Arial Unicode MS" pitchFamily="34" charset="-128"/>
            </a:endParaRPr>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46</a:t>
            </a:fld>
            <a:endParaRPr kumimoji="0" lang="en-US"/>
          </a:p>
        </p:txBody>
      </p:sp>
    </p:spTree>
    <p:extLst>
      <p:ext uri="{BB962C8B-B14F-4D97-AF65-F5344CB8AC3E}">
        <p14:creationId xmlns:p14="http://schemas.microsoft.com/office/powerpoint/2010/main" val="1048577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33318"/>
            <a:ext cx="8229600" cy="881082"/>
          </a:xfrm>
        </p:spPr>
        <p:txBody>
          <a:bodyPr>
            <a:normAutofit/>
          </a:bodyPr>
          <a:lstStyle/>
          <a:p>
            <a:r>
              <a:rPr lang="en-US" sz="2800" dirty="0"/>
              <a:t>Every operation is a method call</a:t>
            </a:r>
            <a:endParaRPr lang="cs-CZ" sz="2800" dirty="0"/>
          </a:p>
        </p:txBody>
      </p:sp>
      <p:sp>
        <p:nvSpPr>
          <p:cNvPr id="21507" name="Rectangle 3"/>
          <p:cNvSpPr>
            <a:spLocks noGrp="1" noChangeArrowheads="1"/>
          </p:cNvSpPr>
          <p:nvPr>
            <p:ph idx="1"/>
          </p:nvPr>
        </p:nvSpPr>
        <p:spPr>
          <a:xfrm>
            <a:off x="228600" y="1390640"/>
            <a:ext cx="8229600" cy="4324360"/>
          </a:xfrm>
        </p:spPr>
        <p:txBody>
          <a:bodyPr/>
          <a:lstStyle/>
          <a:p>
            <a:pPr marL="609600" indent="-609600"/>
            <a:r>
              <a:rPr lang="en-US" dirty="0"/>
              <a:t>“to” is not a </a:t>
            </a:r>
            <a:r>
              <a:rPr lang="en-US" dirty="0" smtClean="0"/>
              <a:t>keyword</a:t>
            </a:r>
          </a:p>
          <a:p>
            <a:pPr marL="990600" lvl="1" indent="-533400"/>
            <a:r>
              <a:rPr lang="cs-CZ" dirty="0" smtClean="0">
                <a:solidFill>
                  <a:srgbClr val="000000"/>
                </a:solidFill>
              </a:rPr>
              <a:t>for (i &lt;- 0 </a:t>
            </a:r>
            <a:r>
              <a:rPr lang="cs-CZ" b="1" dirty="0" smtClean="0">
                <a:solidFill>
                  <a:srgbClr val="000000"/>
                </a:solidFill>
              </a:rPr>
              <a:t>to</a:t>
            </a:r>
            <a:r>
              <a:rPr lang="cs-CZ" dirty="0" smtClean="0">
                <a:solidFill>
                  <a:srgbClr val="000000"/>
                </a:solidFill>
              </a:rPr>
              <a:t> 2) print(greets(i))</a:t>
            </a:r>
            <a:endParaRPr lang="en-US" dirty="0" smtClean="0"/>
          </a:p>
          <a:p>
            <a:pPr marL="990600" lvl="1" indent="-533400"/>
            <a:r>
              <a:rPr lang="en-US" dirty="0" smtClean="0"/>
              <a:t>0 to 2      ===        0.to(2)</a:t>
            </a:r>
            <a:endParaRPr lang="en-US" i="1" dirty="0"/>
          </a:p>
          <a:p>
            <a:pPr marL="990600" lvl="1" indent="-533400"/>
            <a:endParaRPr lang="en-US" dirty="0"/>
          </a:p>
          <a:p>
            <a:pPr marL="609600" indent="-609600"/>
            <a:r>
              <a:rPr lang="en-US" dirty="0"/>
              <a:t>x – 1    ===   x.-(1)</a:t>
            </a:r>
          </a:p>
          <a:p>
            <a:pPr marL="609600" indent="-609600"/>
            <a:endParaRPr lang="en-US" dirty="0"/>
          </a:p>
          <a:p>
            <a:pPr marL="609600" indent="-609600"/>
            <a:r>
              <a:rPr lang="en-US" dirty="0"/>
              <a:t>map </a:t>
            </a:r>
            <a:r>
              <a:rPr lang="en-US" dirty="0" err="1"/>
              <a:t>containsKey</a:t>
            </a:r>
            <a:r>
              <a:rPr lang="en-US" dirty="0"/>
              <a:t> ‘a’      === </a:t>
            </a:r>
            <a:r>
              <a:rPr lang="en-US" dirty="0" err="1"/>
              <a:t>map.containsKey</a:t>
            </a:r>
            <a:r>
              <a:rPr lang="en-US" dirty="0"/>
              <a:t>(‘a’)</a:t>
            </a:r>
            <a:endParaRPr lang="cs-CZ"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47</a:t>
            </a:fld>
            <a:endParaRPr kumimoji="0" lang="en-US"/>
          </a:p>
        </p:txBody>
      </p:sp>
    </p:spTree>
    <p:extLst>
      <p:ext uri="{BB962C8B-B14F-4D97-AF65-F5344CB8AC3E}">
        <p14:creationId xmlns:p14="http://schemas.microsoft.com/office/powerpoint/2010/main" val="25125190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22167"/>
            <a:ext cx="8229600" cy="968433"/>
          </a:xfrm>
        </p:spPr>
        <p:txBody>
          <a:bodyPr/>
          <a:lstStyle/>
          <a:p>
            <a:r>
              <a:rPr lang="en-US" sz="2800" dirty="0"/>
              <a:t>Lists</a:t>
            </a:r>
            <a:endParaRPr lang="cs-CZ" sz="2800" dirty="0"/>
          </a:p>
        </p:txBody>
      </p:sp>
      <p:sp>
        <p:nvSpPr>
          <p:cNvPr id="33795" name="Rectangle 3"/>
          <p:cNvSpPr>
            <a:spLocks noGrp="1" noChangeArrowheads="1"/>
          </p:cNvSpPr>
          <p:nvPr>
            <p:ph idx="1"/>
          </p:nvPr>
        </p:nvSpPr>
        <p:spPr>
          <a:xfrm>
            <a:off x="381000" y="1357322"/>
            <a:ext cx="8229600" cy="5043478"/>
          </a:xfrm>
        </p:spPr>
        <p:txBody>
          <a:bodyPr>
            <a:normAutofit lnSpcReduction="10000"/>
          </a:bodyPr>
          <a:lstStyle/>
          <a:p>
            <a:r>
              <a:rPr lang="en-US" dirty="0"/>
              <a:t>Scala Lists are quite similar to </a:t>
            </a:r>
            <a:r>
              <a:rPr lang="en-US" dirty="0" smtClean="0"/>
              <a:t>arrays.</a:t>
            </a:r>
          </a:p>
          <a:p>
            <a:r>
              <a:rPr lang="en-US" dirty="0" smtClean="0"/>
              <a:t>Lists </a:t>
            </a:r>
            <a:r>
              <a:rPr lang="en-US" dirty="0"/>
              <a:t>are immutable (= </a:t>
            </a:r>
            <a:r>
              <a:rPr lang="en-US" dirty="0" smtClean="0"/>
              <a:t>contents cannot </a:t>
            </a:r>
            <a:r>
              <a:rPr lang="en-US" dirty="0"/>
              <a:t>be changed)</a:t>
            </a:r>
          </a:p>
          <a:p>
            <a:r>
              <a:rPr lang="en-US" dirty="0"/>
              <a:t>List</a:t>
            </a:r>
            <a:r>
              <a:rPr lang="en-US" b="1" dirty="0"/>
              <a:t>[String]</a:t>
            </a:r>
            <a:r>
              <a:rPr lang="en-US" dirty="0"/>
              <a:t> contains </a:t>
            </a:r>
            <a:r>
              <a:rPr lang="en-US" dirty="0" smtClean="0"/>
              <a:t>Strings</a:t>
            </a:r>
          </a:p>
          <a:p>
            <a:pPr lvl="1"/>
            <a:r>
              <a:rPr lang="en-US" dirty="0" smtClean="0"/>
              <a:t>val </a:t>
            </a:r>
            <a:r>
              <a:rPr lang="en-US" dirty="0"/>
              <a:t>fruit: List[String] = List("apples", "oranges", "pears</a:t>
            </a:r>
            <a:r>
              <a:rPr lang="en-US" dirty="0" smtClean="0"/>
              <a:t>")</a:t>
            </a:r>
          </a:p>
          <a:p>
            <a:r>
              <a:rPr lang="en-US" dirty="0" smtClean="0"/>
              <a:t>List</a:t>
            </a:r>
            <a:r>
              <a:rPr lang="en-US" b="1" dirty="0" smtClean="0"/>
              <a:t>[</a:t>
            </a:r>
            <a:r>
              <a:rPr lang="en-US" b="1" dirty="0"/>
              <a:t>Integers</a:t>
            </a:r>
            <a:r>
              <a:rPr lang="en-US" b="1" dirty="0" smtClean="0"/>
              <a:t>]</a:t>
            </a:r>
            <a:r>
              <a:rPr lang="en-US" dirty="0" smtClean="0"/>
              <a:t> </a:t>
            </a:r>
            <a:r>
              <a:rPr lang="en-US" dirty="0"/>
              <a:t>contains Strings</a:t>
            </a:r>
          </a:p>
          <a:p>
            <a:pPr lvl="1"/>
            <a:r>
              <a:rPr lang="en-US" dirty="0"/>
              <a:t>val nums: List[</a:t>
            </a:r>
            <a:r>
              <a:rPr lang="en-US" dirty="0" err="1"/>
              <a:t>Int</a:t>
            </a:r>
            <a:r>
              <a:rPr lang="en-US" dirty="0"/>
              <a:t>] = List(1, 2, 3, 4) </a:t>
            </a:r>
            <a:endParaRPr lang="en-US" dirty="0" smtClean="0"/>
          </a:p>
          <a:p>
            <a:r>
              <a:rPr lang="en-US" dirty="0"/>
              <a:t>Two dimensional list </a:t>
            </a:r>
            <a:endParaRPr lang="en-US" dirty="0" smtClean="0"/>
          </a:p>
          <a:p>
            <a:pPr lvl="1"/>
            <a:r>
              <a:rPr lang="en-US" dirty="0" smtClean="0"/>
              <a:t>val </a:t>
            </a:r>
            <a:r>
              <a:rPr lang="en-US" dirty="0"/>
              <a:t>dim: List[List[</a:t>
            </a:r>
            <a:r>
              <a:rPr lang="en-US" dirty="0" err="1"/>
              <a:t>Int</a:t>
            </a:r>
            <a:r>
              <a:rPr lang="en-US" dirty="0"/>
              <a:t>]] = List( List(1, 0, 0), List(0, 1, 0), List(0, 0, 1</a:t>
            </a:r>
            <a:r>
              <a:rPr lang="en-US" dirty="0" smtClean="0"/>
              <a:t>)</a:t>
            </a:r>
          </a:p>
          <a:p>
            <a:r>
              <a:rPr lang="en-US" dirty="0"/>
              <a:t>Nil  =  synonym for empty list</a:t>
            </a:r>
          </a:p>
          <a:p>
            <a:pPr>
              <a:buNone/>
            </a:pPr>
            <a:r>
              <a:rPr lang="nn-NO" dirty="0">
                <a:solidFill>
                  <a:srgbClr val="4C4C4C"/>
                </a:solidFill>
                <a:highlight>
                  <a:srgbClr val="E8F2FE"/>
                </a:highlight>
                <a:latin typeface="Lucida Console" pitchFamily="49" charset="0"/>
              </a:rPr>
              <a:t>	</a:t>
            </a:r>
            <a:r>
              <a:rPr lang="nn-NO" dirty="0"/>
              <a:t>val l = 1 :: 2 :: 3 :: Nil</a:t>
            </a:r>
            <a:endParaRPr lang="en-US" dirty="0"/>
          </a:p>
          <a:p>
            <a:r>
              <a:rPr lang="en-US" dirty="0"/>
              <a:t>List concatenation</a:t>
            </a:r>
          </a:p>
          <a:p>
            <a:pPr>
              <a:buNone/>
            </a:pPr>
            <a:r>
              <a:rPr lang="en-US" dirty="0">
                <a:solidFill>
                  <a:srgbClr val="4C4C4C"/>
                </a:solidFill>
                <a:highlight>
                  <a:srgbClr val="E8F2FE"/>
                </a:highlight>
                <a:latin typeface="Lucida Console" pitchFamily="49" charset="0"/>
              </a:rPr>
              <a:t>	</a:t>
            </a:r>
            <a:r>
              <a:rPr lang="cs-CZ" dirty="0"/>
              <a:t>val l2 = List(1, 2, 3) ::: List(4, 5)</a:t>
            </a:r>
          </a:p>
          <a:p>
            <a:endParaRPr lang="en-US"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48</a:t>
            </a:fld>
            <a:endParaRPr kumimoji="0" lang="en-US"/>
          </a:p>
        </p:txBody>
      </p:sp>
    </p:spTree>
    <p:extLst>
      <p:ext uri="{BB962C8B-B14F-4D97-AF65-F5344CB8AC3E}">
        <p14:creationId xmlns:p14="http://schemas.microsoft.com/office/powerpoint/2010/main" val="41363180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1143000"/>
          </a:xfrm>
        </p:spPr>
        <p:txBody>
          <a:bodyPr/>
          <a:lstStyle/>
          <a:p>
            <a:r>
              <a:rPr lang="en-US" sz="2800" dirty="0" smtClean="0"/>
              <a:t>Lists</a:t>
            </a:r>
            <a:endParaRPr lang="en-US" sz="2800" dirty="0"/>
          </a:p>
        </p:txBody>
      </p:sp>
      <p:sp>
        <p:nvSpPr>
          <p:cNvPr id="3" name="Content Placeholder 2"/>
          <p:cNvSpPr>
            <a:spLocks noGrp="1"/>
          </p:cNvSpPr>
          <p:nvPr>
            <p:ph idx="1"/>
          </p:nvPr>
        </p:nvSpPr>
        <p:spPr>
          <a:xfrm>
            <a:off x="457200" y="1295400"/>
            <a:ext cx="8229600" cy="5181600"/>
          </a:xfrm>
        </p:spPr>
        <p:txBody>
          <a:bodyPr/>
          <a:lstStyle/>
          <a:p>
            <a:r>
              <a:rPr lang="en-US" dirty="0"/>
              <a:t>Every operation is a method </a:t>
            </a:r>
            <a:r>
              <a:rPr lang="en-US" dirty="0" smtClean="0"/>
              <a:t>call</a:t>
            </a:r>
            <a:endParaRPr lang="en-US" dirty="0"/>
          </a:p>
          <a:p>
            <a:r>
              <a:rPr lang="en-US" dirty="0" smtClean="0"/>
              <a:t>Example</a:t>
            </a:r>
            <a:endParaRPr lang="en-US" dirty="0"/>
          </a:p>
          <a:p>
            <a:pPr marL="450850" lvl="2" indent="0">
              <a:buNone/>
            </a:pPr>
            <a:r>
              <a:rPr lang="en-US" dirty="0" smtClean="0"/>
              <a:t>object </a:t>
            </a:r>
            <a:r>
              <a:rPr lang="en-US" dirty="0"/>
              <a:t>Demo {</a:t>
            </a:r>
          </a:p>
          <a:p>
            <a:pPr marL="450850" lvl="2" indent="0">
              <a:buNone/>
            </a:pPr>
            <a:r>
              <a:rPr lang="en-US" dirty="0"/>
              <a:t>   </a:t>
            </a:r>
            <a:r>
              <a:rPr lang="en-US" dirty="0" err="1"/>
              <a:t>def</a:t>
            </a:r>
            <a:r>
              <a:rPr lang="en-US" dirty="0"/>
              <a:t> main(</a:t>
            </a:r>
            <a:r>
              <a:rPr lang="en-US" dirty="0" err="1"/>
              <a:t>args</a:t>
            </a:r>
            <a:r>
              <a:rPr lang="en-US" dirty="0"/>
              <a:t>: Array[String]) {</a:t>
            </a:r>
          </a:p>
          <a:p>
            <a:pPr marL="450850" lvl="2" indent="0">
              <a:buNone/>
            </a:pPr>
            <a:r>
              <a:rPr lang="en-US" dirty="0"/>
              <a:t>      val fruit = "apples" :: ("oranges" :: ("pears" :: Nil))</a:t>
            </a:r>
          </a:p>
          <a:p>
            <a:pPr marL="450850" lvl="2" indent="0">
              <a:buNone/>
            </a:pPr>
            <a:r>
              <a:rPr lang="en-US" dirty="0"/>
              <a:t>      val nums = Nil</a:t>
            </a:r>
          </a:p>
          <a:p>
            <a:pPr marL="450850" lvl="2" indent="0">
              <a:buNone/>
            </a:pPr>
            <a:endParaRPr lang="en-US" dirty="0"/>
          </a:p>
          <a:p>
            <a:pPr marL="450850" lvl="2" indent="0">
              <a:buNone/>
            </a:pPr>
            <a:r>
              <a:rPr lang="en-US" dirty="0"/>
              <a:t>      println( "Head of fruit : " + </a:t>
            </a:r>
            <a:r>
              <a:rPr lang="en-US" dirty="0" err="1"/>
              <a:t>fruit.head</a:t>
            </a:r>
            <a:r>
              <a:rPr lang="en-US" dirty="0"/>
              <a:t> )</a:t>
            </a:r>
          </a:p>
          <a:p>
            <a:pPr marL="450850" lvl="2" indent="0">
              <a:buNone/>
            </a:pPr>
            <a:r>
              <a:rPr lang="en-US" dirty="0"/>
              <a:t>      println( "Tail of fruit : " + </a:t>
            </a:r>
            <a:r>
              <a:rPr lang="en-US" dirty="0" err="1"/>
              <a:t>fruit.tail</a:t>
            </a:r>
            <a:r>
              <a:rPr lang="en-US" dirty="0"/>
              <a:t> </a:t>
            </a:r>
            <a:r>
              <a:rPr lang="en-US" dirty="0" smtClean="0"/>
              <a:t>)</a:t>
            </a:r>
            <a:endParaRPr lang="en-US" dirty="0"/>
          </a:p>
          <a:p>
            <a:pPr marL="450850" lvl="2" indent="0">
              <a:buNone/>
            </a:pPr>
            <a:r>
              <a:rPr lang="en-US" dirty="0"/>
              <a:t>   }</a:t>
            </a:r>
          </a:p>
          <a:p>
            <a:pPr marL="450850" lvl="2" indent="0">
              <a:buNone/>
            </a:pPr>
            <a:r>
              <a:rPr lang="en-US" dirty="0" smtClean="0"/>
              <a:t>}</a:t>
            </a:r>
          </a:p>
          <a:p>
            <a:pPr marL="450850" lvl="2" indent="0">
              <a:buNone/>
            </a:pPr>
            <a:endParaRPr lang="en-US" dirty="0"/>
          </a:p>
          <a:p>
            <a:pPr marL="450850" lvl="2" indent="0">
              <a:buNone/>
            </a:pPr>
            <a:r>
              <a:rPr lang="en-US" u="sng" dirty="0" smtClean="0"/>
              <a:t>Output</a:t>
            </a:r>
            <a:r>
              <a:rPr lang="en-US" dirty="0" smtClean="0"/>
              <a:t>: </a:t>
            </a:r>
            <a:r>
              <a:rPr lang="en-US" dirty="0"/>
              <a:t>Head of fruit : apples </a:t>
            </a:r>
            <a:endParaRPr lang="en-US" dirty="0" smtClean="0"/>
          </a:p>
          <a:p>
            <a:pPr marL="450850" lvl="2" indent="0">
              <a:buNone/>
            </a:pPr>
            <a:r>
              <a:rPr lang="en-US" dirty="0"/>
              <a:t>	</a:t>
            </a:r>
            <a:r>
              <a:rPr lang="en-US" dirty="0" smtClean="0"/>
              <a:t> </a:t>
            </a:r>
            <a:r>
              <a:rPr lang="en-US" dirty="0" smtClean="0"/>
              <a:t>     Tail </a:t>
            </a:r>
            <a:r>
              <a:rPr lang="en-US" dirty="0"/>
              <a:t>of fruit : List(oranges, pears)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49</a:t>
            </a:fld>
            <a:endParaRPr kumimoji="0" lang="en-US"/>
          </a:p>
        </p:txBody>
      </p:sp>
    </p:spTree>
    <p:extLst>
      <p:ext uri="{BB962C8B-B14F-4D97-AF65-F5344CB8AC3E}">
        <p14:creationId xmlns:p14="http://schemas.microsoft.com/office/powerpoint/2010/main" val="276105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C:\&gt;scala -version</a:t>
            </a:r>
          </a:p>
          <a:p>
            <a:pPr marL="457200" lvl="1" indent="0">
              <a:buNone/>
            </a:pPr>
            <a:r>
              <a:rPr lang="fr-FR" dirty="0"/>
              <a:t>S</a:t>
            </a:r>
            <a:r>
              <a:rPr lang="fr-FR" i="1" dirty="0"/>
              <a:t>cala code runner version 2.10.4 -- Copyright 2002-2013, LAMP/EPFL</a:t>
            </a:r>
          </a:p>
          <a:p>
            <a:pPr marL="457200" lvl="1" indent="0">
              <a:buNone/>
            </a:pPr>
            <a:endParaRPr lang="fr-FR" dirty="0"/>
          </a:p>
          <a:p>
            <a:r>
              <a:rPr lang="en-US" dirty="0"/>
              <a:t>C:\&gt;scala</a:t>
            </a:r>
          </a:p>
          <a:p>
            <a:pPr marL="457200" lvl="1" indent="0">
              <a:buNone/>
            </a:pPr>
            <a:r>
              <a:rPr lang="en-US" i="1" dirty="0"/>
              <a:t>Welcome to Scala version 2.10.4 (Java Hotspot(TM) Client VM, Java 1.7.0_51).</a:t>
            </a:r>
          </a:p>
          <a:p>
            <a:pPr marL="457200" lvl="1" indent="0">
              <a:buNone/>
            </a:pPr>
            <a:r>
              <a:rPr lang="en-US" i="1" dirty="0"/>
              <a:t>Type in expressions to have them evaluated.</a:t>
            </a:r>
          </a:p>
          <a:p>
            <a:pPr marL="457200" lvl="1" indent="0">
              <a:buNone/>
            </a:pPr>
            <a:r>
              <a:rPr lang="en-US" i="1" dirty="0"/>
              <a:t>Type :help for more information.</a:t>
            </a:r>
          </a:p>
          <a:p>
            <a:endParaRPr lang="en-US" dirty="0"/>
          </a:p>
          <a:p>
            <a:r>
              <a:rPr lang="en-US" dirty="0"/>
              <a:t>scala&gt; println("Hello, Scala!");</a:t>
            </a:r>
          </a:p>
          <a:p>
            <a:pPr marL="457200" lvl="1" indent="0">
              <a:buNone/>
            </a:pPr>
            <a:r>
              <a:rPr lang="en-US" i="1" dirty="0"/>
              <a:t>Hello, Scala!</a:t>
            </a:r>
          </a:p>
          <a:p>
            <a:endParaRPr lang="en-US" dirty="0"/>
          </a:p>
          <a:p>
            <a:pPr marL="457200" lvl="1" indent="0">
              <a:buNone/>
            </a:pPr>
            <a:endParaRPr lang="en-US" dirty="0"/>
          </a:p>
          <a:p>
            <a:endParaRPr lang="en-US" dirty="0"/>
          </a:p>
        </p:txBody>
      </p:sp>
      <p:sp>
        <p:nvSpPr>
          <p:cNvPr id="3" name="Title 2"/>
          <p:cNvSpPr>
            <a:spLocks noGrp="1"/>
          </p:cNvSpPr>
          <p:nvPr>
            <p:ph type="title"/>
          </p:nvPr>
        </p:nvSpPr>
        <p:spPr>
          <a:xfrm>
            <a:off x="304800" y="0"/>
            <a:ext cx="7271657" cy="914400"/>
          </a:xfrm>
        </p:spPr>
        <p:txBody>
          <a:bodyPr/>
          <a:lstStyle/>
          <a:p>
            <a:r>
              <a:rPr lang="en-US" sz="2800" dirty="0"/>
              <a:t>Setting up the </a:t>
            </a:r>
            <a:r>
              <a:rPr lang="en-US" sz="2800" dirty="0" smtClean="0"/>
              <a:t>Development </a:t>
            </a:r>
            <a:r>
              <a:rPr lang="en-US" sz="2800" dirty="0"/>
              <a:t>Environment</a:t>
            </a:r>
          </a:p>
        </p:txBody>
      </p:sp>
      <p:sp>
        <p:nvSpPr>
          <p:cNvPr id="5" name="Slide Number Placeholder 4"/>
          <p:cNvSpPr>
            <a:spLocks noGrp="1"/>
          </p:cNvSpPr>
          <p:nvPr>
            <p:ph type="sldNum" sz="quarter" idx="4"/>
          </p:nvPr>
        </p:nvSpPr>
        <p:spPr/>
        <p:txBody>
          <a:bodyPr/>
          <a:lstStyle/>
          <a:p>
            <a:fld id="{106362CE-9CB1-451B-AFF5-7DC02F417664}" type="slidenum">
              <a:rPr lang="en-GB" smtClean="0"/>
              <a:pPr/>
              <a:t>5</a:t>
            </a:fld>
            <a:endParaRPr lang="en-GB" dirty="0"/>
          </a:p>
        </p:txBody>
      </p:sp>
    </p:spTree>
    <p:extLst>
      <p:ext uri="{BB962C8B-B14F-4D97-AF65-F5344CB8AC3E}">
        <p14:creationId xmlns:p14="http://schemas.microsoft.com/office/powerpoint/2010/main" val="211636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686800" cy="4324360"/>
          </a:xfrm>
        </p:spPr>
        <p:txBody>
          <a:bodyPr/>
          <a:lstStyle/>
          <a:p>
            <a:r>
              <a:rPr lang="en-US" dirty="0"/>
              <a:t>Use either ::: operator or List.:::() method or </a:t>
            </a:r>
            <a:r>
              <a:rPr lang="en-US" dirty="0" err="1"/>
              <a:t>List.concat</a:t>
            </a:r>
            <a:r>
              <a:rPr lang="en-US" dirty="0"/>
              <a:t>() method to add two or more lists.</a:t>
            </a:r>
          </a:p>
          <a:p>
            <a:r>
              <a:rPr lang="en-US" dirty="0" smtClean="0"/>
              <a:t>Example</a:t>
            </a:r>
          </a:p>
          <a:p>
            <a:pPr marL="450850" lvl="2" indent="0">
              <a:buNone/>
            </a:pPr>
            <a:r>
              <a:rPr lang="en-US" dirty="0"/>
              <a:t>object Demo {</a:t>
            </a:r>
          </a:p>
          <a:p>
            <a:pPr marL="450850" lvl="2" indent="0">
              <a:buNone/>
            </a:pPr>
            <a:r>
              <a:rPr lang="en-US" dirty="0"/>
              <a:t>   </a:t>
            </a:r>
            <a:r>
              <a:rPr lang="en-US" dirty="0" err="1"/>
              <a:t>def</a:t>
            </a:r>
            <a:r>
              <a:rPr lang="en-US" dirty="0"/>
              <a:t> main(</a:t>
            </a:r>
            <a:r>
              <a:rPr lang="en-US" dirty="0" err="1"/>
              <a:t>args</a:t>
            </a:r>
            <a:r>
              <a:rPr lang="en-US" dirty="0"/>
              <a:t>: Array[String]) {</a:t>
            </a:r>
          </a:p>
          <a:p>
            <a:pPr marL="450850" lvl="2" indent="0">
              <a:buNone/>
            </a:pPr>
            <a:r>
              <a:rPr lang="en-US" dirty="0"/>
              <a:t>      val fruit1 = "apples" :: ("oranges" :: ("pears" :: Nil))</a:t>
            </a:r>
          </a:p>
          <a:p>
            <a:pPr marL="450850" lvl="2" indent="0">
              <a:buNone/>
            </a:pPr>
            <a:r>
              <a:rPr lang="en-US" dirty="0"/>
              <a:t>      val fruit2 = "mangoes" :: ("banana" :: Nil</a:t>
            </a:r>
            <a:r>
              <a:rPr lang="en-US" dirty="0" smtClean="0"/>
              <a:t>) </a:t>
            </a:r>
            <a:endParaRPr lang="en-US" dirty="0"/>
          </a:p>
          <a:p>
            <a:pPr marL="450850" lvl="2" indent="0">
              <a:buNone/>
            </a:pPr>
            <a:r>
              <a:rPr lang="en-US" dirty="0"/>
              <a:t> </a:t>
            </a:r>
            <a:r>
              <a:rPr lang="en-US" dirty="0" smtClean="0"/>
              <a:t>            // </a:t>
            </a:r>
            <a:r>
              <a:rPr lang="en-US" dirty="0"/>
              <a:t>use two or more lists with ::: operator</a:t>
            </a:r>
          </a:p>
          <a:p>
            <a:pPr marL="450850" lvl="2" indent="0">
              <a:buNone/>
            </a:pPr>
            <a:r>
              <a:rPr lang="en-US" dirty="0"/>
              <a:t>      </a:t>
            </a:r>
            <a:r>
              <a:rPr lang="en-US" dirty="0" err="1"/>
              <a:t>var</a:t>
            </a:r>
            <a:r>
              <a:rPr lang="en-US" dirty="0"/>
              <a:t> fruit = fruit1 ::: fruit2</a:t>
            </a:r>
          </a:p>
          <a:p>
            <a:pPr marL="450850" lvl="2" indent="0">
              <a:buNone/>
            </a:pPr>
            <a:r>
              <a:rPr lang="en-US" dirty="0"/>
              <a:t>      println( "fruit1 ::: fruit2 : " + fruit )</a:t>
            </a:r>
          </a:p>
          <a:p>
            <a:pPr marL="450850" lvl="2" indent="0">
              <a:buNone/>
            </a:pPr>
            <a:r>
              <a:rPr lang="en-US" dirty="0"/>
              <a:t>      </a:t>
            </a:r>
            <a:r>
              <a:rPr lang="en-US" dirty="0" smtClean="0"/>
              <a:t>      </a:t>
            </a:r>
            <a:endParaRPr lang="en-US" dirty="0"/>
          </a:p>
          <a:p>
            <a:pPr marL="450850" lvl="2" indent="0">
              <a:buNone/>
            </a:pPr>
            <a:r>
              <a:rPr lang="en-US" dirty="0" smtClean="0"/>
              <a:t>   </a:t>
            </a:r>
            <a:r>
              <a:rPr lang="en-US" dirty="0"/>
              <a:t>}</a:t>
            </a:r>
          </a:p>
          <a:p>
            <a:pPr marL="450850" lvl="2" indent="0">
              <a:buNone/>
            </a:pPr>
            <a:r>
              <a:rPr lang="en-US" dirty="0"/>
              <a:t>} </a:t>
            </a:r>
            <a:endParaRPr lang="en-US" dirty="0" smtClean="0"/>
          </a:p>
          <a:p>
            <a:pPr marL="0" indent="0">
              <a:buNone/>
            </a:pPr>
            <a:r>
              <a:rPr lang="en-US" dirty="0"/>
              <a:t> </a:t>
            </a:r>
            <a:r>
              <a:rPr lang="en-US" dirty="0" smtClean="0"/>
              <a:t>     </a:t>
            </a:r>
            <a:r>
              <a:rPr lang="en-US" u="sng" dirty="0" smtClean="0"/>
              <a:t>Output</a:t>
            </a:r>
            <a:r>
              <a:rPr lang="en-US" dirty="0" smtClean="0"/>
              <a:t>:  </a:t>
            </a:r>
            <a:r>
              <a:rPr lang="en-US" sz="2000" dirty="0" smtClean="0"/>
              <a:t>fruit1 </a:t>
            </a:r>
            <a:r>
              <a:rPr lang="en-US" sz="2000" dirty="0"/>
              <a:t>::: fruit2 : List(apples, oranges, pears, mangoes, banana)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50</a:t>
            </a:fld>
            <a:endParaRPr kumimoji="0" lang="en-US"/>
          </a:p>
        </p:txBody>
      </p:sp>
      <p:sp>
        <p:nvSpPr>
          <p:cNvPr id="5" name="Rectangle 2"/>
          <p:cNvSpPr>
            <a:spLocks noGrp="1" noChangeArrowheads="1"/>
          </p:cNvSpPr>
          <p:nvPr>
            <p:ph type="title"/>
          </p:nvPr>
        </p:nvSpPr>
        <p:spPr>
          <a:xfrm>
            <a:off x="228600" y="-11084"/>
            <a:ext cx="8458200" cy="1143000"/>
          </a:xfrm>
        </p:spPr>
        <p:txBody>
          <a:bodyPr/>
          <a:lstStyle/>
          <a:p>
            <a:r>
              <a:rPr lang="en-US" sz="2800" dirty="0"/>
              <a:t>Lists</a:t>
            </a:r>
            <a:endParaRPr lang="cs-CZ" sz="2800" dirty="0"/>
          </a:p>
        </p:txBody>
      </p:sp>
    </p:spTree>
    <p:extLst>
      <p:ext uri="{BB962C8B-B14F-4D97-AF65-F5344CB8AC3E}">
        <p14:creationId xmlns:p14="http://schemas.microsoft.com/office/powerpoint/2010/main" val="3825426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029200"/>
          </a:xfrm>
        </p:spPr>
        <p:txBody>
          <a:bodyPr/>
          <a:lstStyle/>
          <a:p>
            <a:r>
              <a:rPr lang="en-US" altLang="nl-NL" dirty="0"/>
              <a:t>Uniform </a:t>
            </a:r>
            <a:r>
              <a:rPr lang="en-US" altLang="nl-NL" dirty="0" smtClean="0"/>
              <a:t>Lists </a:t>
            </a:r>
            <a:r>
              <a:rPr lang="en-US" dirty="0" smtClean="0"/>
              <a:t>use</a:t>
            </a:r>
            <a:r>
              <a:rPr lang="en-US" dirty="0"/>
              <a:t> </a:t>
            </a:r>
            <a:r>
              <a:rPr lang="en-US" dirty="0" smtClean="0"/>
              <a:t>List. </a:t>
            </a:r>
            <a:r>
              <a:rPr lang="en-US" dirty="0"/>
              <a:t>f</a:t>
            </a:r>
            <a:r>
              <a:rPr lang="en-US" dirty="0" smtClean="0"/>
              <a:t>ill()</a:t>
            </a:r>
            <a:r>
              <a:rPr lang="en-US" dirty="0"/>
              <a:t> method creates a list consisting of zero or more copies of </a:t>
            </a:r>
            <a:r>
              <a:rPr lang="en-US" dirty="0" smtClean="0"/>
              <a:t>the </a:t>
            </a:r>
            <a:r>
              <a:rPr lang="en-US" dirty="0"/>
              <a:t>same element</a:t>
            </a:r>
            <a:r>
              <a:rPr lang="en-US" dirty="0" smtClean="0"/>
              <a:t>.</a:t>
            </a:r>
          </a:p>
          <a:p>
            <a:r>
              <a:rPr lang="en-US" dirty="0" smtClean="0"/>
              <a:t>Example</a:t>
            </a:r>
          </a:p>
          <a:p>
            <a:pPr marL="450850" lvl="2" indent="0">
              <a:buNone/>
            </a:pPr>
            <a:r>
              <a:rPr lang="en-US" dirty="0"/>
              <a:t>object Demo {</a:t>
            </a:r>
          </a:p>
          <a:p>
            <a:pPr marL="450850" lvl="2" indent="0">
              <a:buNone/>
            </a:pPr>
            <a:r>
              <a:rPr lang="en-US" dirty="0"/>
              <a:t>   </a:t>
            </a:r>
            <a:r>
              <a:rPr lang="en-US" dirty="0" err="1"/>
              <a:t>def</a:t>
            </a:r>
            <a:r>
              <a:rPr lang="en-US" dirty="0"/>
              <a:t> main(</a:t>
            </a:r>
            <a:r>
              <a:rPr lang="en-US" dirty="0" err="1"/>
              <a:t>args</a:t>
            </a:r>
            <a:r>
              <a:rPr lang="en-US" dirty="0"/>
              <a:t>: Array[String]) {</a:t>
            </a:r>
          </a:p>
          <a:p>
            <a:pPr marL="450850" lvl="2" indent="0">
              <a:buNone/>
            </a:pPr>
            <a:r>
              <a:rPr lang="en-US" dirty="0"/>
              <a:t>      val fruit = </a:t>
            </a:r>
            <a:r>
              <a:rPr lang="en-US" dirty="0" err="1"/>
              <a:t>List.fill</a:t>
            </a:r>
            <a:r>
              <a:rPr lang="en-US" dirty="0"/>
              <a:t>(3)("apples") // Repeats apples three times.</a:t>
            </a:r>
          </a:p>
          <a:p>
            <a:pPr marL="450850" lvl="2" indent="0">
              <a:buNone/>
            </a:pPr>
            <a:r>
              <a:rPr lang="en-US" dirty="0"/>
              <a:t>      println( "fruit : " + fruit  )</a:t>
            </a:r>
          </a:p>
          <a:p>
            <a:pPr marL="450850" lvl="2" indent="0">
              <a:buNone/>
            </a:pPr>
            <a:endParaRPr lang="en-US" dirty="0"/>
          </a:p>
          <a:p>
            <a:pPr marL="450850" lvl="2" indent="0">
              <a:buNone/>
            </a:pPr>
            <a:r>
              <a:rPr lang="en-US" dirty="0"/>
              <a:t>      val </a:t>
            </a:r>
            <a:r>
              <a:rPr lang="en-US" dirty="0" err="1"/>
              <a:t>num</a:t>
            </a:r>
            <a:r>
              <a:rPr lang="en-US" dirty="0"/>
              <a:t> = </a:t>
            </a:r>
            <a:r>
              <a:rPr lang="en-US" dirty="0" err="1"/>
              <a:t>List.fill</a:t>
            </a:r>
            <a:r>
              <a:rPr lang="en-US" dirty="0"/>
              <a:t>(10)(2)         // Repeats 2, 10 times.</a:t>
            </a:r>
          </a:p>
          <a:p>
            <a:pPr marL="450850" lvl="2" indent="0">
              <a:buNone/>
            </a:pPr>
            <a:r>
              <a:rPr lang="en-US" dirty="0"/>
              <a:t>      println( "</a:t>
            </a:r>
            <a:r>
              <a:rPr lang="en-US" dirty="0" err="1"/>
              <a:t>num</a:t>
            </a:r>
            <a:r>
              <a:rPr lang="en-US" dirty="0"/>
              <a:t> : " + </a:t>
            </a:r>
            <a:r>
              <a:rPr lang="en-US" dirty="0" err="1"/>
              <a:t>num</a:t>
            </a:r>
            <a:r>
              <a:rPr lang="en-US" dirty="0"/>
              <a:t>  )</a:t>
            </a:r>
          </a:p>
          <a:p>
            <a:pPr marL="450850" lvl="2" indent="0">
              <a:buNone/>
            </a:pPr>
            <a:r>
              <a:rPr lang="en-US" dirty="0"/>
              <a:t>   }</a:t>
            </a:r>
          </a:p>
          <a:p>
            <a:pPr marL="450850" lvl="2" indent="0">
              <a:buNone/>
            </a:pPr>
            <a:r>
              <a:rPr lang="en-US" dirty="0" smtClean="0"/>
              <a:t>}</a:t>
            </a:r>
          </a:p>
          <a:p>
            <a:pPr marL="450850" lvl="2" indent="0">
              <a:buNone/>
            </a:pPr>
            <a:r>
              <a:rPr lang="en-US" u="sng" dirty="0" smtClean="0"/>
              <a:t>Output</a:t>
            </a:r>
            <a:r>
              <a:rPr lang="en-US" dirty="0" smtClean="0"/>
              <a:t>:  </a:t>
            </a:r>
            <a:r>
              <a:rPr lang="fr-FR" dirty="0"/>
              <a:t>fruit : List(</a:t>
            </a:r>
            <a:r>
              <a:rPr lang="fr-FR" dirty="0" err="1"/>
              <a:t>apples</a:t>
            </a:r>
            <a:r>
              <a:rPr lang="fr-FR" dirty="0"/>
              <a:t>, </a:t>
            </a:r>
            <a:r>
              <a:rPr lang="fr-FR" dirty="0" err="1"/>
              <a:t>apples</a:t>
            </a:r>
            <a:r>
              <a:rPr lang="fr-FR" dirty="0"/>
              <a:t>, </a:t>
            </a:r>
            <a:r>
              <a:rPr lang="fr-FR" dirty="0" err="1"/>
              <a:t>apples</a:t>
            </a:r>
            <a:r>
              <a:rPr lang="fr-FR" dirty="0"/>
              <a:t>) </a:t>
            </a:r>
            <a:endParaRPr lang="fr-FR" dirty="0" smtClean="0"/>
          </a:p>
          <a:p>
            <a:pPr marL="450850" lvl="2" indent="0">
              <a:buNone/>
            </a:pPr>
            <a:r>
              <a:rPr lang="fr-FR" dirty="0"/>
              <a:t>	</a:t>
            </a:r>
            <a:r>
              <a:rPr lang="fr-FR" dirty="0" smtClean="0"/>
              <a:t>  </a:t>
            </a:r>
            <a:r>
              <a:rPr lang="fr-FR" dirty="0" smtClean="0"/>
              <a:t>     </a:t>
            </a:r>
            <a:r>
              <a:rPr lang="fr-FR" dirty="0" err="1" smtClean="0"/>
              <a:t>num</a:t>
            </a:r>
            <a:r>
              <a:rPr lang="fr-FR" dirty="0" smtClean="0"/>
              <a:t> </a:t>
            </a:r>
            <a:r>
              <a:rPr lang="fr-FR" dirty="0"/>
              <a:t>: List(2, 2, 2, 2, 2, 2, 2, 2, 2, 2)</a:t>
            </a: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51</a:t>
            </a:fld>
            <a:endParaRPr kumimoji="0" lang="en-US"/>
          </a:p>
        </p:txBody>
      </p:sp>
      <p:sp>
        <p:nvSpPr>
          <p:cNvPr id="6" name="Rectangle 2"/>
          <p:cNvSpPr>
            <a:spLocks noGrp="1" noChangeArrowheads="1"/>
          </p:cNvSpPr>
          <p:nvPr>
            <p:ph type="title"/>
          </p:nvPr>
        </p:nvSpPr>
        <p:spPr>
          <a:xfrm>
            <a:off x="152400" y="-27709"/>
            <a:ext cx="8534400" cy="1143000"/>
          </a:xfrm>
        </p:spPr>
        <p:txBody>
          <a:bodyPr/>
          <a:lstStyle/>
          <a:p>
            <a:r>
              <a:rPr lang="en-US" sz="2800" dirty="0"/>
              <a:t>Lists</a:t>
            </a:r>
            <a:endParaRPr lang="cs-CZ" sz="2800" dirty="0"/>
          </a:p>
        </p:txBody>
      </p:sp>
    </p:spTree>
    <p:extLst>
      <p:ext uri="{BB962C8B-B14F-4D97-AF65-F5344CB8AC3E}">
        <p14:creationId xmlns:p14="http://schemas.microsoft.com/office/powerpoint/2010/main" val="1667729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04800" y="1466840"/>
            <a:ext cx="8229600" cy="4324360"/>
          </a:xfrm>
        </p:spPr>
        <p:txBody>
          <a:bodyPr/>
          <a:lstStyle/>
          <a:p>
            <a:r>
              <a:rPr lang="en-US" dirty="0" err="1"/>
              <a:t>Foreach</a:t>
            </a:r>
            <a:endParaRPr lang="en-US" dirty="0"/>
          </a:p>
          <a:p>
            <a:pPr>
              <a:buNone/>
            </a:pPr>
            <a:r>
              <a:rPr lang="cs-CZ" sz="2200" dirty="0" smtClean="0"/>
              <a:t>val </a:t>
            </a:r>
            <a:r>
              <a:rPr lang="cs-CZ" sz="2200" dirty="0"/>
              <a:t>list3 = List("mff", "cuni", "cz")</a:t>
            </a:r>
          </a:p>
          <a:p>
            <a:pPr>
              <a:buNone/>
            </a:pPr>
            <a:endParaRPr lang="cs-CZ" sz="2200" dirty="0" smtClean="0">
              <a:latin typeface="Lucida Console" pitchFamily="49" charset="0"/>
            </a:endParaRPr>
          </a:p>
          <a:p>
            <a:r>
              <a:rPr lang="en-US" dirty="0" smtClean="0"/>
              <a:t>Following 3 calls are equivalent</a:t>
            </a:r>
          </a:p>
          <a:p>
            <a:pPr>
              <a:buNone/>
            </a:pPr>
            <a:endParaRPr lang="cs-CZ" dirty="0" smtClean="0"/>
          </a:p>
          <a:p>
            <a:pPr>
              <a:buNone/>
            </a:pPr>
            <a:r>
              <a:rPr lang="cs-CZ" sz="2200" dirty="0" smtClean="0">
                <a:solidFill>
                  <a:srgbClr val="000000"/>
                </a:solidFill>
                <a:latin typeface="Lucida Console" pitchFamily="49" charset="0"/>
              </a:rPr>
              <a:t>  </a:t>
            </a:r>
            <a:r>
              <a:rPr lang="cs-CZ" sz="2200" dirty="0"/>
              <a:t>list.foreach((s : String) =&gt; println(s))</a:t>
            </a:r>
          </a:p>
          <a:p>
            <a:pPr>
              <a:buNone/>
            </a:pPr>
            <a:r>
              <a:rPr lang="cs-CZ" sz="2200" dirty="0"/>
              <a:t> </a:t>
            </a:r>
            <a:r>
              <a:rPr lang="en-US" sz="2200" dirty="0"/>
              <a:t> </a:t>
            </a:r>
            <a:r>
              <a:rPr lang="en-US" sz="2200" dirty="0" smtClean="0"/>
              <a:t>  </a:t>
            </a:r>
            <a:r>
              <a:rPr lang="cs-CZ" sz="2200" dirty="0" smtClean="0"/>
              <a:t> </a:t>
            </a:r>
            <a:r>
              <a:rPr lang="cs-CZ" sz="2200" dirty="0"/>
              <a:t>list.foreach(s =&gt; println(s))</a:t>
            </a:r>
          </a:p>
          <a:p>
            <a:pPr>
              <a:buNone/>
            </a:pPr>
            <a:r>
              <a:rPr lang="cs-CZ" sz="2200" dirty="0"/>
              <a:t>  </a:t>
            </a:r>
            <a:r>
              <a:rPr lang="en-US" sz="2200" dirty="0" smtClean="0"/>
              <a:t>   </a:t>
            </a:r>
            <a:r>
              <a:rPr lang="cs-CZ" sz="2200" dirty="0" smtClean="0"/>
              <a:t>list.foreach(println</a:t>
            </a:r>
            <a:r>
              <a:rPr lang="cs-CZ" sz="2200" dirty="0"/>
              <a:t>)</a:t>
            </a:r>
          </a:p>
          <a:p>
            <a:pPr>
              <a:buFontTx/>
              <a:buNone/>
            </a:pPr>
            <a:endParaRPr lang="cs-CZ" dirty="0"/>
          </a:p>
        </p:txBody>
      </p:sp>
      <p:sp>
        <p:nvSpPr>
          <p:cNvPr id="4" name="Rectangle 2"/>
          <p:cNvSpPr>
            <a:spLocks noGrp="1" noChangeArrowheads="1"/>
          </p:cNvSpPr>
          <p:nvPr>
            <p:ph type="title"/>
          </p:nvPr>
        </p:nvSpPr>
        <p:spPr>
          <a:xfrm>
            <a:off x="228600" y="-27709"/>
            <a:ext cx="8229600" cy="1143000"/>
          </a:xfrm>
        </p:spPr>
        <p:txBody>
          <a:bodyPr/>
          <a:lstStyle/>
          <a:p>
            <a:r>
              <a:rPr lang="en-US" sz="2800" dirty="0"/>
              <a:t>Lists</a:t>
            </a:r>
            <a:endParaRPr lang="cs-CZ" sz="2800"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52</a:t>
            </a:fld>
            <a:endParaRPr kumimoji="0" lang="en-US"/>
          </a:p>
        </p:txBody>
      </p:sp>
    </p:spTree>
    <p:extLst>
      <p:ext uri="{BB962C8B-B14F-4D97-AF65-F5344CB8AC3E}">
        <p14:creationId xmlns:p14="http://schemas.microsoft.com/office/powerpoint/2010/main" val="1855764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81000" y="1295400"/>
            <a:ext cx="8229600" cy="5029200"/>
          </a:xfrm>
        </p:spPr>
        <p:txBody>
          <a:bodyPr>
            <a:normAutofit/>
          </a:bodyPr>
          <a:lstStyle/>
          <a:p>
            <a:r>
              <a:rPr lang="en-US" dirty="0"/>
              <a:t>For comprehensions</a:t>
            </a:r>
          </a:p>
          <a:p>
            <a:pPr>
              <a:buNone/>
            </a:pPr>
            <a:endParaRPr lang="en-US" sz="2200" dirty="0">
              <a:solidFill>
                <a:srgbClr val="4C4C4C"/>
              </a:solidFill>
              <a:latin typeface="Lucida Console" pitchFamily="49" charset="0"/>
            </a:endParaRPr>
          </a:p>
          <a:p>
            <a:pPr>
              <a:buNone/>
            </a:pPr>
            <a:r>
              <a:rPr lang="cs-CZ" sz="2200" dirty="0"/>
              <a:t>for (s &lt;- list)</a:t>
            </a:r>
          </a:p>
          <a:p>
            <a:pPr>
              <a:buNone/>
            </a:pPr>
            <a:r>
              <a:rPr lang="en-US" sz="2200" dirty="0"/>
              <a:t>	</a:t>
            </a:r>
            <a:r>
              <a:rPr lang="cs-CZ" sz="2200" dirty="0"/>
              <a:t>println(s)</a:t>
            </a:r>
          </a:p>
          <a:p>
            <a:pPr>
              <a:buNone/>
            </a:pPr>
            <a:endParaRPr lang="cs-CZ" sz="2200" dirty="0"/>
          </a:p>
          <a:p>
            <a:pPr>
              <a:buNone/>
            </a:pPr>
            <a:r>
              <a:rPr lang="en-US" sz="2200" dirty="0"/>
              <a:t>for (s &lt;- list if </a:t>
            </a:r>
            <a:r>
              <a:rPr lang="en-US" sz="2200" dirty="0" err="1"/>
              <a:t>s.length</a:t>
            </a:r>
            <a:r>
              <a:rPr lang="en-US" sz="2200" dirty="0"/>
              <a:t>() == 4)</a:t>
            </a:r>
          </a:p>
          <a:p>
            <a:pPr>
              <a:buNone/>
            </a:pPr>
            <a:r>
              <a:rPr lang="en-US" sz="2200" dirty="0"/>
              <a:t>	</a:t>
            </a:r>
            <a:r>
              <a:rPr lang="cs-CZ" sz="2200" dirty="0"/>
              <a:t>println(s)</a:t>
            </a:r>
            <a:endParaRPr lang="en-US" sz="2200" dirty="0"/>
          </a:p>
          <a:p>
            <a:pPr marL="0" indent="0">
              <a:buNone/>
            </a:pPr>
            <a:endParaRPr lang="en-US" dirty="0" smtClean="0"/>
          </a:p>
          <a:p>
            <a:r>
              <a:rPr lang="en-US" dirty="0" smtClean="0"/>
              <a:t>for just calls </a:t>
            </a:r>
            <a:r>
              <a:rPr lang="en-US" dirty="0" err="1" smtClean="0"/>
              <a:t>foreach</a:t>
            </a:r>
            <a:endParaRPr lang="cs-CZ" dirty="0"/>
          </a:p>
        </p:txBody>
      </p:sp>
      <p:sp>
        <p:nvSpPr>
          <p:cNvPr id="3" name="Rectangle 2"/>
          <p:cNvSpPr>
            <a:spLocks noGrp="1" noChangeArrowheads="1"/>
          </p:cNvSpPr>
          <p:nvPr>
            <p:ph type="title"/>
          </p:nvPr>
        </p:nvSpPr>
        <p:spPr>
          <a:xfrm>
            <a:off x="228600" y="-27709"/>
            <a:ext cx="8229600" cy="1143000"/>
          </a:xfrm>
        </p:spPr>
        <p:txBody>
          <a:bodyPr/>
          <a:lstStyle/>
          <a:p>
            <a:r>
              <a:rPr lang="en-US" sz="2800" dirty="0"/>
              <a:t>Lists</a:t>
            </a:r>
            <a:endParaRPr lang="cs-CZ"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53</a:t>
            </a:fld>
            <a:endParaRPr kumimoji="0" lang="en-US"/>
          </a:p>
        </p:txBody>
      </p:sp>
    </p:spTree>
    <p:extLst>
      <p:ext uri="{BB962C8B-B14F-4D97-AF65-F5344CB8AC3E}">
        <p14:creationId xmlns:p14="http://schemas.microsoft.com/office/powerpoint/2010/main" val="4239510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7200" y="1281122"/>
            <a:ext cx="8229600" cy="4324360"/>
          </a:xfrm>
        </p:spPr>
        <p:txBody>
          <a:bodyPr/>
          <a:lstStyle/>
          <a:p>
            <a:r>
              <a:rPr lang="en-US" dirty="0"/>
              <a:t>Covariance</a:t>
            </a:r>
          </a:p>
          <a:p>
            <a:r>
              <a:rPr lang="en-US" dirty="0" smtClean="0"/>
              <a:t>Lists </a:t>
            </a:r>
            <a:r>
              <a:rPr lang="en-US" dirty="0"/>
              <a:t>are </a:t>
            </a:r>
            <a:r>
              <a:rPr lang="en-US" dirty="0" smtClean="0"/>
              <a:t>covariant, </a:t>
            </a:r>
            <a:r>
              <a:rPr lang="en-US" dirty="0"/>
              <a:t>arrays are </a:t>
            </a:r>
            <a:r>
              <a:rPr lang="en-US" dirty="0" smtClean="0"/>
              <a:t>invariant</a:t>
            </a:r>
          </a:p>
          <a:p>
            <a:endParaRPr lang="en-US" dirty="0" smtClean="0"/>
          </a:p>
          <a:p>
            <a:pPr>
              <a:buNone/>
            </a:pPr>
            <a:r>
              <a:rPr lang="en-US" dirty="0"/>
              <a:t>// compiler error</a:t>
            </a:r>
          </a:p>
          <a:p>
            <a:pPr>
              <a:buNone/>
            </a:pPr>
            <a:r>
              <a:rPr lang="en-US" dirty="0"/>
              <a:t>val array : Array[Any] = Array(1, 2, 3);</a:t>
            </a:r>
          </a:p>
          <a:p>
            <a:pPr>
              <a:buNone/>
            </a:pPr>
            <a:endParaRPr lang="en-US" dirty="0"/>
          </a:p>
          <a:p>
            <a:pPr>
              <a:buNone/>
            </a:pPr>
            <a:r>
              <a:rPr lang="cs-CZ" dirty="0"/>
              <a:t>// ok</a:t>
            </a:r>
            <a:endParaRPr lang="en-US" dirty="0"/>
          </a:p>
          <a:p>
            <a:pPr>
              <a:buNone/>
            </a:pPr>
            <a:r>
              <a:rPr lang="cs-CZ" dirty="0"/>
              <a:t>val list : List[Any] = List(1, 2, 3);</a:t>
            </a:r>
            <a:endParaRPr lang="en-US" dirty="0"/>
          </a:p>
        </p:txBody>
      </p:sp>
      <p:sp>
        <p:nvSpPr>
          <p:cNvPr id="4" name="Rectangle 2"/>
          <p:cNvSpPr>
            <a:spLocks noGrp="1" noChangeArrowheads="1"/>
          </p:cNvSpPr>
          <p:nvPr>
            <p:ph type="title"/>
          </p:nvPr>
        </p:nvSpPr>
        <p:spPr>
          <a:xfrm>
            <a:off x="228600" y="-27709"/>
            <a:ext cx="8229600" cy="1143000"/>
          </a:xfrm>
        </p:spPr>
        <p:txBody>
          <a:bodyPr/>
          <a:lstStyle/>
          <a:p>
            <a:r>
              <a:rPr lang="en-US" sz="2800" dirty="0"/>
              <a:t>Lists</a:t>
            </a:r>
            <a:endParaRPr lang="cs-CZ" sz="2800"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54</a:t>
            </a:fld>
            <a:endParaRPr kumimoji="0" lang="en-US"/>
          </a:p>
        </p:txBody>
      </p:sp>
    </p:spTree>
    <p:extLst>
      <p:ext uri="{BB962C8B-B14F-4D97-AF65-F5344CB8AC3E}">
        <p14:creationId xmlns:p14="http://schemas.microsoft.com/office/powerpoint/2010/main" val="23141679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33318"/>
            <a:ext cx="8305800" cy="957282"/>
          </a:xfrm>
        </p:spPr>
        <p:txBody>
          <a:bodyPr/>
          <a:lstStyle/>
          <a:p>
            <a:r>
              <a:rPr lang="en-US" sz="2800" dirty="0"/>
              <a:t>Currying</a:t>
            </a:r>
            <a:endParaRPr lang="cs-CZ" sz="2800" dirty="0"/>
          </a:p>
        </p:txBody>
      </p:sp>
      <p:sp>
        <p:nvSpPr>
          <p:cNvPr id="14339" name="Rectangle 3"/>
          <p:cNvSpPr>
            <a:spLocks noGrp="1" noChangeArrowheads="1"/>
          </p:cNvSpPr>
          <p:nvPr>
            <p:ph idx="1"/>
          </p:nvPr>
        </p:nvSpPr>
        <p:spPr>
          <a:xfrm>
            <a:off x="304800" y="1390640"/>
            <a:ext cx="8229600" cy="4324360"/>
          </a:xfrm>
        </p:spPr>
        <p:txBody>
          <a:bodyPr>
            <a:noAutofit/>
          </a:bodyPr>
          <a:lstStyle/>
          <a:p>
            <a:r>
              <a:rPr lang="en-US" smtClean="0"/>
              <a:t>Function with only some arguments specified =</a:t>
            </a:r>
          </a:p>
          <a:p>
            <a:pPr>
              <a:buNone/>
            </a:pPr>
            <a:r>
              <a:rPr lang="en-US" smtClean="0"/>
              <a:t>    function expecting the rest of the arguments</a:t>
            </a:r>
          </a:p>
          <a:p>
            <a:endParaRPr lang="en-US" smtClean="0"/>
          </a:p>
          <a:p>
            <a:r>
              <a:rPr lang="en-US" smtClean="0"/>
              <a:t>Common concept in functional languages</a:t>
            </a:r>
            <a:endParaRPr lang="en-US" smtClean="0">
              <a:solidFill>
                <a:srgbClr val="000000"/>
              </a:solidFill>
              <a:latin typeface="Lucida Console" pitchFamily="49" charset="0"/>
            </a:endParaRPr>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55</a:t>
            </a:fld>
            <a:endParaRPr kumimoji="0" lang="en-US"/>
          </a:p>
        </p:txBody>
      </p:sp>
    </p:spTree>
    <p:extLst>
      <p:ext uri="{BB962C8B-B14F-4D97-AF65-F5344CB8AC3E}">
        <p14:creationId xmlns:p14="http://schemas.microsoft.com/office/powerpoint/2010/main" val="10762338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0"/>
            <a:ext cx="8229600" cy="1066800"/>
          </a:xfrm>
        </p:spPr>
        <p:txBody>
          <a:bodyPr/>
          <a:lstStyle/>
          <a:p>
            <a:r>
              <a:rPr lang="en-US" sz="2800" dirty="0"/>
              <a:t>Currying</a:t>
            </a:r>
            <a:endParaRPr lang="cs-CZ" sz="2800" dirty="0"/>
          </a:p>
        </p:txBody>
      </p:sp>
      <p:sp>
        <p:nvSpPr>
          <p:cNvPr id="14339" name="Rectangle 3"/>
          <p:cNvSpPr>
            <a:spLocks noGrp="1" noChangeArrowheads="1"/>
          </p:cNvSpPr>
          <p:nvPr>
            <p:ph idx="1"/>
          </p:nvPr>
        </p:nvSpPr>
        <p:spPr>
          <a:xfrm>
            <a:off x="304800" y="1357322"/>
            <a:ext cx="8229600" cy="4324360"/>
          </a:xfrm>
        </p:spPr>
        <p:txBody>
          <a:bodyPr>
            <a:noAutofit/>
          </a:bodyPr>
          <a:lstStyle/>
          <a:p>
            <a:pPr>
              <a:buNone/>
            </a:pPr>
            <a:r>
              <a:rPr lang="en-US" dirty="0"/>
              <a:t>// Does n divide m?</a:t>
            </a:r>
          </a:p>
          <a:p>
            <a:pPr>
              <a:buNone/>
            </a:pPr>
            <a:r>
              <a:rPr lang="cs-CZ" dirty="0"/>
              <a:t>def nDividesM(m : Int)(n : Int) = (n % m == 0)</a:t>
            </a:r>
          </a:p>
          <a:p>
            <a:pPr>
              <a:buNone/>
            </a:pPr>
            <a:r>
              <a:rPr lang="cs-CZ" dirty="0"/>
              <a:t>  </a:t>
            </a:r>
          </a:p>
          <a:p>
            <a:pPr>
              <a:buNone/>
            </a:pPr>
            <a:r>
              <a:rPr lang="en-US" dirty="0"/>
              <a:t>// Currying, </a:t>
            </a:r>
          </a:p>
          <a:p>
            <a:pPr>
              <a:buNone/>
            </a:pPr>
            <a:r>
              <a:rPr lang="en-US" dirty="0"/>
              <a:t>// </a:t>
            </a:r>
            <a:r>
              <a:rPr lang="en-US" dirty="0" err="1"/>
              <a:t>isEven</a:t>
            </a:r>
            <a:r>
              <a:rPr lang="en-US" dirty="0"/>
              <a:t> is of type (</a:t>
            </a:r>
            <a:r>
              <a:rPr lang="en-US" dirty="0" err="1"/>
              <a:t>Int</a:t>
            </a:r>
            <a:r>
              <a:rPr lang="en-US" dirty="0"/>
              <a:t>) =&gt; Boolean</a:t>
            </a:r>
          </a:p>
          <a:p>
            <a:pPr>
              <a:buNone/>
            </a:pPr>
            <a:r>
              <a:rPr lang="cs-CZ" dirty="0"/>
              <a:t>val isEven = nDividesM(2)_</a:t>
            </a:r>
          </a:p>
          <a:p>
            <a:pPr>
              <a:buNone/>
            </a:pPr>
            <a:r>
              <a:rPr lang="cs-CZ" dirty="0"/>
              <a:t>     </a:t>
            </a:r>
          </a:p>
          <a:p>
            <a:pPr>
              <a:buNone/>
            </a:pPr>
            <a:r>
              <a:rPr lang="cs-CZ" dirty="0"/>
              <a:t>println(isEven(4))</a:t>
            </a:r>
          </a:p>
          <a:p>
            <a:pPr>
              <a:buNone/>
            </a:pPr>
            <a:r>
              <a:rPr lang="cs-CZ" dirty="0"/>
              <a:t>println(isEven(5)</a:t>
            </a:r>
            <a:r>
              <a:rPr lang="en-US" dirty="0"/>
              <a:t>)</a:t>
            </a:r>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56</a:t>
            </a:fld>
            <a:endParaRPr kumimoji="0" lang="en-US"/>
          </a:p>
        </p:txBody>
      </p:sp>
    </p:spTree>
    <p:extLst>
      <p:ext uri="{BB962C8B-B14F-4D97-AF65-F5344CB8AC3E}">
        <p14:creationId xmlns:p14="http://schemas.microsoft.com/office/powerpoint/2010/main" val="3941785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42882"/>
            <a:ext cx="8229600" cy="1143000"/>
          </a:xfrm>
        </p:spPr>
        <p:txBody>
          <a:bodyPr/>
          <a:lstStyle/>
          <a:p>
            <a:r>
              <a:rPr lang="en-US" sz="2800" dirty="0"/>
              <a:t>Tuples</a:t>
            </a:r>
            <a:endParaRPr lang="cs-CZ" sz="2800" dirty="0"/>
          </a:p>
        </p:txBody>
      </p:sp>
      <p:sp>
        <p:nvSpPr>
          <p:cNvPr id="39939" name="Rectangle 3"/>
          <p:cNvSpPr>
            <a:spLocks noGrp="1" noChangeArrowheads="1"/>
          </p:cNvSpPr>
          <p:nvPr>
            <p:ph idx="1"/>
          </p:nvPr>
        </p:nvSpPr>
        <p:spPr>
          <a:xfrm>
            <a:off x="228600" y="1314440"/>
            <a:ext cx="8229600" cy="4324360"/>
          </a:xfrm>
          <a:noFill/>
        </p:spPr>
        <p:txBody>
          <a:bodyPr/>
          <a:lstStyle/>
          <a:p>
            <a:r>
              <a:rPr lang="en-US" dirty="0" smtClean="0"/>
              <a:t>Sequence of </a:t>
            </a:r>
            <a:r>
              <a:rPr lang="en-US" dirty="0"/>
              <a:t>elements </a:t>
            </a:r>
            <a:r>
              <a:rPr lang="en-US" dirty="0" smtClean="0"/>
              <a:t>with </a:t>
            </a:r>
            <a:r>
              <a:rPr lang="en-US" dirty="0"/>
              <a:t>different </a:t>
            </a:r>
            <a:r>
              <a:rPr lang="en-US" dirty="0" smtClean="0"/>
              <a:t>types</a:t>
            </a:r>
            <a:endParaRPr lang="en-US" dirty="0"/>
          </a:p>
          <a:p>
            <a:pPr>
              <a:buFontTx/>
              <a:buNone/>
            </a:pPr>
            <a:endParaRPr lang="en-US" dirty="0" smtClean="0"/>
          </a:p>
          <a:p>
            <a:pPr>
              <a:buNone/>
            </a:pPr>
            <a:r>
              <a:rPr lang="cs-CZ" dirty="0"/>
              <a:t>(10, List('c', 'm'), "cache");</a:t>
            </a:r>
          </a:p>
          <a:p>
            <a:pPr>
              <a:buFontTx/>
              <a:buNone/>
            </a:pPr>
            <a:endParaRPr lang="en-US" sz="2200" dirty="0" smtClean="0">
              <a:solidFill>
                <a:srgbClr val="000000"/>
              </a:solidFill>
              <a:highlight>
                <a:srgbClr val="E8F2FE"/>
              </a:highlight>
              <a:latin typeface="Lucida Console" pitchFamily="49" charset="0"/>
            </a:endParaRPr>
          </a:p>
          <a:p>
            <a:pPr lvl="1"/>
            <a:r>
              <a:rPr lang="en-US" dirty="0" smtClean="0"/>
              <a:t>type of this expression is </a:t>
            </a:r>
            <a:r>
              <a:rPr lang="cs-CZ" dirty="0" smtClean="0"/>
              <a:t>Tuple3[Int, List[Char], String]</a:t>
            </a:r>
            <a:endParaRPr lang="cs-CZ"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57</a:t>
            </a:fld>
            <a:endParaRPr kumimoji="0" lang="en-US"/>
          </a:p>
        </p:txBody>
      </p:sp>
    </p:spTree>
    <p:extLst>
      <p:ext uri="{BB962C8B-B14F-4D97-AF65-F5344CB8AC3E}">
        <p14:creationId xmlns:p14="http://schemas.microsoft.com/office/powerpoint/2010/main" val="13383614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 y="0"/>
            <a:ext cx="8382000" cy="1066800"/>
          </a:xfrm>
        </p:spPr>
        <p:txBody>
          <a:bodyPr/>
          <a:lstStyle/>
          <a:p>
            <a:r>
              <a:rPr lang="en-US" sz="2800" dirty="0"/>
              <a:t>Tuples</a:t>
            </a:r>
            <a:endParaRPr lang="cs-CZ" sz="2800" dirty="0"/>
          </a:p>
        </p:txBody>
      </p:sp>
      <p:sp>
        <p:nvSpPr>
          <p:cNvPr id="38915" name="Rectangle 3"/>
          <p:cNvSpPr>
            <a:spLocks noGrp="1" noChangeArrowheads="1"/>
          </p:cNvSpPr>
          <p:nvPr>
            <p:ph idx="1"/>
          </p:nvPr>
        </p:nvSpPr>
        <p:spPr>
          <a:xfrm>
            <a:off x="304800" y="1357322"/>
            <a:ext cx="8229600" cy="4324360"/>
          </a:xfrm>
        </p:spPr>
        <p:txBody>
          <a:bodyPr>
            <a:normAutofit/>
          </a:bodyPr>
          <a:lstStyle/>
          <a:p>
            <a:pPr>
              <a:buNone/>
            </a:pPr>
            <a:endParaRPr lang="es-ES" sz="2200" dirty="0" smtClean="0">
              <a:solidFill>
                <a:srgbClr val="4C4C4C"/>
              </a:solidFill>
              <a:latin typeface="Lucida Console" pitchFamily="49" charset="0"/>
            </a:endParaRPr>
          </a:p>
          <a:p>
            <a:pPr>
              <a:buNone/>
            </a:pPr>
            <a:r>
              <a:rPr lang="es-ES" dirty="0" err="1"/>
              <a:t>def</a:t>
            </a:r>
            <a:r>
              <a:rPr lang="es-ES" dirty="0"/>
              <a:t> </a:t>
            </a:r>
            <a:r>
              <a:rPr lang="es-ES" dirty="0" err="1"/>
              <a:t>divMod</a:t>
            </a:r>
            <a:r>
              <a:rPr lang="es-ES" dirty="0"/>
              <a:t>(x : </a:t>
            </a:r>
            <a:r>
              <a:rPr lang="es-ES" dirty="0" err="1"/>
              <a:t>Int</a:t>
            </a:r>
            <a:r>
              <a:rPr lang="es-ES" dirty="0"/>
              <a:t>, y : </a:t>
            </a:r>
            <a:r>
              <a:rPr lang="es-ES" dirty="0" err="1"/>
              <a:t>Int</a:t>
            </a:r>
            <a:r>
              <a:rPr lang="es-ES" dirty="0"/>
              <a:t>) = (x / y, x % y)</a:t>
            </a:r>
          </a:p>
          <a:p>
            <a:pPr>
              <a:buNone/>
            </a:pPr>
            <a:endParaRPr lang="cs-CZ" dirty="0"/>
          </a:p>
          <a:p>
            <a:pPr>
              <a:buNone/>
            </a:pPr>
            <a:r>
              <a:rPr lang="cs-CZ" dirty="0"/>
              <a:t>val dm = divMod(10, 3)   // Tuple2[Int, Int]</a:t>
            </a:r>
          </a:p>
          <a:p>
            <a:pPr>
              <a:buNone/>
            </a:pPr>
            <a:r>
              <a:rPr lang="cs-CZ" dirty="0"/>
              <a:t>dm._1     // 3</a:t>
            </a:r>
          </a:p>
          <a:p>
            <a:pPr>
              <a:buNone/>
            </a:pPr>
            <a:r>
              <a:rPr lang="cs-CZ" dirty="0"/>
              <a:t>dm._2     // 1</a:t>
            </a:r>
          </a:p>
          <a:p>
            <a:pPr>
              <a:buNone/>
            </a:pPr>
            <a:endParaRPr lang="cs-CZ" dirty="0"/>
          </a:p>
          <a:p>
            <a:pPr>
              <a:buNone/>
            </a:pPr>
            <a:r>
              <a:rPr lang="nn-NO" dirty="0"/>
              <a:t>val (d, m) = divMod(10, 3);</a:t>
            </a:r>
          </a:p>
          <a:p>
            <a:pPr>
              <a:buNone/>
            </a:pPr>
            <a:r>
              <a:rPr lang="cs-CZ" dirty="0"/>
              <a:t>println(d + " " + m);</a:t>
            </a:r>
            <a:r>
              <a:rPr lang="en-US" dirty="0"/>
              <a:t>	    </a:t>
            </a:r>
            <a:r>
              <a:rPr lang="cs-CZ" dirty="0"/>
              <a:t>// 3 1</a:t>
            </a:r>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58</a:t>
            </a:fld>
            <a:endParaRPr kumimoji="0" lang="en-US"/>
          </a:p>
        </p:txBody>
      </p:sp>
    </p:spTree>
    <p:extLst>
      <p:ext uri="{BB962C8B-B14F-4D97-AF65-F5344CB8AC3E}">
        <p14:creationId xmlns:p14="http://schemas.microsoft.com/office/powerpoint/2010/main" val="614405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8600" y="76200"/>
            <a:ext cx="8229600" cy="1016774"/>
          </a:xfrm>
        </p:spPr>
        <p:txBody>
          <a:bodyPr/>
          <a:lstStyle/>
          <a:p>
            <a:r>
              <a:rPr lang="en-US" sz="2800" dirty="0"/>
              <a:t>Pattern matching</a:t>
            </a:r>
            <a:endParaRPr lang="cs-CZ" sz="2800" dirty="0"/>
          </a:p>
        </p:txBody>
      </p:sp>
      <p:sp>
        <p:nvSpPr>
          <p:cNvPr id="45059" name="Rectangle 3"/>
          <p:cNvSpPr>
            <a:spLocks noGrp="1" noChangeArrowheads="1"/>
          </p:cNvSpPr>
          <p:nvPr>
            <p:ph idx="1"/>
          </p:nvPr>
        </p:nvSpPr>
        <p:spPr>
          <a:xfrm>
            <a:off x="533400" y="1295400"/>
            <a:ext cx="7918450" cy="5062518"/>
          </a:xfrm>
        </p:spPr>
        <p:txBody>
          <a:bodyPr>
            <a:noAutofit/>
          </a:bodyPr>
          <a:lstStyle/>
          <a:p>
            <a:r>
              <a:rPr lang="en-US" dirty="0"/>
              <a:t>Like switch </a:t>
            </a:r>
            <a:r>
              <a:rPr lang="en-US" dirty="0" smtClean="0"/>
              <a:t>statement</a:t>
            </a:r>
          </a:p>
          <a:p>
            <a:r>
              <a:rPr lang="en-US" sz="2400" dirty="0" smtClean="0">
                <a:ea typeface="+mn-ea"/>
              </a:rPr>
              <a:t>But </a:t>
            </a:r>
            <a:r>
              <a:rPr lang="en-US" sz="2400" dirty="0">
                <a:ea typeface="+mn-ea"/>
              </a:rPr>
              <a:t>much more powerful</a:t>
            </a:r>
          </a:p>
          <a:p>
            <a:r>
              <a:rPr lang="en-US" dirty="0" smtClean="0"/>
              <a:t>Example</a:t>
            </a:r>
          </a:p>
          <a:p>
            <a:pPr marL="233363" lvl="1" indent="0">
              <a:buNone/>
            </a:pPr>
            <a:r>
              <a:rPr lang="en-US" dirty="0" smtClean="0"/>
              <a:t>	</a:t>
            </a:r>
            <a:r>
              <a:rPr lang="en-US" dirty="0" err="1" smtClean="0"/>
              <a:t>def</a:t>
            </a:r>
            <a:r>
              <a:rPr lang="en-US" dirty="0" smtClean="0"/>
              <a:t> </a:t>
            </a:r>
            <a:r>
              <a:rPr lang="en-US" dirty="0"/>
              <a:t>flatten(list: List[Any]) : List[Any] = </a:t>
            </a:r>
          </a:p>
          <a:p>
            <a:pPr marL="233363" lvl="1" indent="0">
              <a:buNone/>
            </a:pPr>
            <a:r>
              <a:rPr lang="en-US" dirty="0" smtClean="0"/>
              <a:t>	list </a:t>
            </a:r>
            <a:r>
              <a:rPr lang="en-US" dirty="0"/>
              <a:t>match {</a:t>
            </a:r>
          </a:p>
          <a:p>
            <a:pPr marL="233363" lvl="1" indent="0">
              <a:buNone/>
            </a:pPr>
            <a:r>
              <a:rPr lang="en-US" dirty="0" smtClean="0"/>
              <a:t>	case </a:t>
            </a:r>
            <a:r>
              <a:rPr lang="en-US" dirty="0"/>
              <a:t>(x: List[Any]) :: </a:t>
            </a:r>
            <a:r>
              <a:rPr lang="en-US" dirty="0" err="1"/>
              <a:t>xs</a:t>
            </a:r>
            <a:r>
              <a:rPr lang="en-US" dirty="0"/>
              <a:t> =&gt; </a:t>
            </a:r>
          </a:p>
          <a:p>
            <a:pPr marL="233363" lvl="1" indent="0">
              <a:buNone/>
            </a:pPr>
            <a:r>
              <a:rPr lang="en-US" dirty="0" smtClean="0"/>
              <a:t>	flatten(x</a:t>
            </a:r>
            <a:r>
              <a:rPr lang="en-US" dirty="0"/>
              <a:t>) ::: flatten(</a:t>
            </a:r>
            <a:r>
              <a:rPr lang="en-US" dirty="0" err="1"/>
              <a:t>xs</a:t>
            </a:r>
            <a:r>
              <a:rPr lang="en-US" dirty="0"/>
              <a:t>)</a:t>
            </a:r>
          </a:p>
          <a:p>
            <a:pPr marL="233363" lvl="1" indent="0">
              <a:buNone/>
            </a:pPr>
            <a:r>
              <a:rPr lang="en-US" dirty="0" smtClean="0"/>
              <a:t>	case </a:t>
            </a:r>
            <a:r>
              <a:rPr lang="en-US" dirty="0"/>
              <a:t>x :: </a:t>
            </a:r>
            <a:r>
              <a:rPr lang="en-US" dirty="0" err="1"/>
              <a:t>xs</a:t>
            </a:r>
            <a:r>
              <a:rPr lang="en-US" dirty="0"/>
              <a:t> =&gt; x :: flatten(</a:t>
            </a:r>
            <a:r>
              <a:rPr lang="en-US" dirty="0" err="1"/>
              <a:t>xs</a:t>
            </a:r>
            <a:r>
              <a:rPr lang="en-US" dirty="0"/>
              <a:t>) </a:t>
            </a:r>
          </a:p>
          <a:p>
            <a:pPr marL="233363" lvl="1" indent="0">
              <a:buNone/>
            </a:pPr>
            <a:r>
              <a:rPr lang="en-US" dirty="0" smtClean="0"/>
              <a:t>	Case </a:t>
            </a:r>
            <a:r>
              <a:rPr lang="en-US" dirty="0"/>
              <a:t>Nil =&gt; Nil </a:t>
            </a:r>
          </a:p>
          <a:p>
            <a:pPr marL="233363" lvl="1" indent="0">
              <a:buNone/>
            </a:pPr>
            <a:r>
              <a:rPr lang="en-US" dirty="0" smtClean="0"/>
              <a:t>	}</a:t>
            </a:r>
            <a:endParaRPr lang="en-US" dirty="0"/>
          </a:p>
          <a:p>
            <a:pPr marL="233363" lvl="1" indent="0">
              <a:buNone/>
            </a:pPr>
            <a:r>
              <a:rPr lang="en-US" dirty="0" smtClean="0"/>
              <a:t>	val </a:t>
            </a:r>
            <a:r>
              <a:rPr lang="en-US" dirty="0"/>
              <a:t>nested = List(1, List(2, 3), 4);</a:t>
            </a:r>
          </a:p>
          <a:p>
            <a:pPr marL="233363" lvl="1" indent="0">
              <a:buNone/>
            </a:pPr>
            <a:r>
              <a:rPr lang="en-US" dirty="0" smtClean="0"/>
              <a:t>	val </a:t>
            </a:r>
            <a:r>
              <a:rPr lang="en-US" dirty="0"/>
              <a:t>flat = flatten(nested); // List(1, 2, 3, 4)</a:t>
            </a:r>
            <a:endParaRPr lang="en-US" dirty="0" smtClean="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59</a:t>
            </a:fld>
            <a:endParaRPr kumimoji="0" lang="en-US"/>
          </a:p>
        </p:txBody>
      </p:sp>
    </p:spTree>
    <p:extLst>
      <p:ext uri="{BB962C8B-B14F-4D97-AF65-F5344CB8AC3E}">
        <p14:creationId xmlns:p14="http://schemas.microsoft.com/office/powerpoint/2010/main" val="134026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Type inference</a:t>
            </a:r>
          </a:p>
          <a:p>
            <a:r>
              <a:rPr lang="en-US" dirty="0"/>
              <a:t>Singleton object</a:t>
            </a:r>
          </a:p>
          <a:p>
            <a:r>
              <a:rPr lang="en-US" dirty="0"/>
              <a:t>Immutability</a:t>
            </a:r>
          </a:p>
          <a:p>
            <a:r>
              <a:rPr lang="en-US" dirty="0"/>
              <a:t>Case classes and Pattern matching</a:t>
            </a:r>
          </a:p>
          <a:p>
            <a:r>
              <a:rPr lang="en-US" dirty="0"/>
              <a:t>Concurrency control </a:t>
            </a:r>
          </a:p>
          <a:p>
            <a:r>
              <a:rPr lang="en-US" dirty="0"/>
              <a:t>String interpolation </a:t>
            </a:r>
          </a:p>
          <a:p>
            <a:r>
              <a:rPr lang="en-US" dirty="0"/>
              <a:t>Higher order function </a:t>
            </a:r>
          </a:p>
          <a:p>
            <a:r>
              <a:rPr lang="en-US" dirty="0"/>
              <a:t>Traits</a:t>
            </a:r>
          </a:p>
          <a:p>
            <a:endParaRPr lang="en-US" dirty="0"/>
          </a:p>
        </p:txBody>
      </p:sp>
      <p:sp>
        <p:nvSpPr>
          <p:cNvPr id="3" name="Title 2"/>
          <p:cNvSpPr>
            <a:spLocks noGrp="1"/>
          </p:cNvSpPr>
          <p:nvPr>
            <p:ph type="title"/>
          </p:nvPr>
        </p:nvSpPr>
        <p:spPr>
          <a:xfrm>
            <a:off x="228600" y="38100"/>
            <a:ext cx="7271657" cy="914400"/>
          </a:xfrm>
        </p:spPr>
        <p:txBody>
          <a:bodyPr/>
          <a:lstStyle/>
          <a:p>
            <a:r>
              <a:rPr lang="en-US" sz="2800" dirty="0"/>
              <a:t>Features of Scala</a:t>
            </a:r>
          </a:p>
        </p:txBody>
      </p:sp>
      <p:sp>
        <p:nvSpPr>
          <p:cNvPr id="5" name="Slide Number Placeholder 4"/>
          <p:cNvSpPr>
            <a:spLocks noGrp="1"/>
          </p:cNvSpPr>
          <p:nvPr>
            <p:ph type="sldNum" sz="quarter" idx="4"/>
          </p:nvPr>
        </p:nvSpPr>
        <p:spPr/>
        <p:txBody>
          <a:bodyPr/>
          <a:lstStyle/>
          <a:p>
            <a:fld id="{106362CE-9CB1-451B-AFF5-7DC02F417664}" type="slidenum">
              <a:rPr lang="en-GB" smtClean="0"/>
              <a:pPr/>
              <a:t>6</a:t>
            </a:fld>
            <a:endParaRPr lang="en-GB" dirty="0"/>
          </a:p>
        </p:txBody>
      </p:sp>
    </p:spTree>
    <p:extLst>
      <p:ext uri="{BB962C8B-B14F-4D97-AF65-F5344CB8AC3E}">
        <p14:creationId xmlns:p14="http://schemas.microsoft.com/office/powerpoint/2010/main" val="1612746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76200"/>
            <a:ext cx="8229600" cy="990600"/>
          </a:xfrm>
        </p:spPr>
        <p:txBody>
          <a:bodyPr/>
          <a:lstStyle/>
          <a:p>
            <a:r>
              <a:rPr lang="en-US" sz="2800" dirty="0"/>
              <a:t>Performance</a:t>
            </a:r>
            <a:endParaRPr lang="cs-CZ" sz="2800" dirty="0"/>
          </a:p>
        </p:txBody>
      </p:sp>
      <p:sp>
        <p:nvSpPr>
          <p:cNvPr id="23555" name="Rectangle 3"/>
          <p:cNvSpPr>
            <a:spLocks noGrp="1" noChangeArrowheads="1"/>
          </p:cNvSpPr>
          <p:nvPr>
            <p:ph idx="1"/>
          </p:nvPr>
        </p:nvSpPr>
        <p:spPr>
          <a:xfrm>
            <a:off x="228600" y="1433522"/>
            <a:ext cx="8229600" cy="4324360"/>
          </a:xfrm>
        </p:spPr>
        <p:txBody>
          <a:bodyPr/>
          <a:lstStyle/>
          <a:p>
            <a:r>
              <a:rPr lang="en-US" dirty="0"/>
              <a:t>Scala treats everything as objects</a:t>
            </a:r>
          </a:p>
          <a:p>
            <a:pPr lvl="1"/>
            <a:r>
              <a:rPr lang="en-US" dirty="0"/>
              <a:t>no primitive types, no arrays</a:t>
            </a:r>
          </a:p>
          <a:p>
            <a:pPr lvl="1"/>
            <a:endParaRPr lang="en-US" dirty="0"/>
          </a:p>
          <a:p>
            <a:r>
              <a:rPr lang="en-US" dirty="0"/>
              <a:t>So this comes with a cost, right?</a:t>
            </a:r>
          </a:p>
          <a:p>
            <a:pPr lvl="1"/>
            <a:r>
              <a:rPr lang="en-US" dirty="0"/>
              <a:t>Usually not, the scalac compiler uses Java primitive types and arrays where possible</a:t>
            </a:r>
          </a:p>
          <a:p>
            <a:endParaRPr lang="cs-CZ"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60</a:t>
            </a:fld>
            <a:endParaRPr kumimoji="0" lang="en-US"/>
          </a:p>
        </p:txBody>
      </p:sp>
    </p:spTree>
    <p:extLst>
      <p:ext uri="{BB962C8B-B14F-4D97-AF65-F5344CB8AC3E}">
        <p14:creationId xmlns:p14="http://schemas.microsoft.com/office/powerpoint/2010/main" val="1025662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0"/>
            <a:ext cx="8229600" cy="1143000"/>
          </a:xfrm>
        </p:spPr>
        <p:txBody>
          <a:bodyPr/>
          <a:lstStyle/>
          <a:p>
            <a:r>
              <a:rPr lang="en-US" altLang="en-US" sz="2800" dirty="0"/>
              <a:t>Classes and Objects</a:t>
            </a:r>
            <a:endParaRPr lang="en-US" sz="2800" dirty="0"/>
          </a:p>
        </p:txBody>
      </p:sp>
      <p:sp>
        <p:nvSpPr>
          <p:cNvPr id="5" name="Content Placeholder 2"/>
          <p:cNvSpPr>
            <a:spLocks noGrp="1"/>
          </p:cNvSpPr>
          <p:nvPr>
            <p:ph idx="1"/>
          </p:nvPr>
        </p:nvSpPr>
        <p:spPr>
          <a:xfrm>
            <a:off x="381000" y="1219200"/>
            <a:ext cx="8229600" cy="2865437"/>
          </a:xfrm>
        </p:spPr>
        <p:txBody>
          <a:bodyPr>
            <a:noAutofit/>
          </a:bodyPr>
          <a:lstStyle/>
          <a:p>
            <a:r>
              <a:rPr lang="en-US" dirty="0"/>
              <a:t>C</a:t>
            </a:r>
            <a:r>
              <a:rPr lang="en-US" dirty="0" smtClean="0"/>
              <a:t>lass</a:t>
            </a:r>
            <a:endParaRPr lang="en-US" dirty="0"/>
          </a:p>
          <a:p>
            <a:pPr lvl="1"/>
            <a:r>
              <a:rPr lang="en-US" sz="2400" dirty="0"/>
              <a:t>A class is a definition, a description. It defines a type in terms of methods and composition of other types</a:t>
            </a:r>
            <a:r>
              <a:rPr lang="en-US" sz="2400" dirty="0" smtClean="0"/>
              <a:t>.</a:t>
            </a:r>
          </a:p>
          <a:p>
            <a:pPr lvl="1"/>
            <a:r>
              <a:rPr lang="en-US" sz="2400" dirty="0"/>
              <a:t>Scala treats everything as </a:t>
            </a:r>
            <a:r>
              <a:rPr lang="en-US" sz="2400" dirty="0" smtClean="0"/>
              <a:t>objects</a:t>
            </a:r>
            <a:endParaRPr lang="en-US" sz="2400" dirty="0"/>
          </a:p>
          <a:p>
            <a:r>
              <a:rPr lang="en-US" dirty="0"/>
              <a:t>Object</a:t>
            </a:r>
          </a:p>
          <a:p>
            <a:pPr lvl="1"/>
            <a:r>
              <a:rPr lang="en-US" sz="2400" dirty="0"/>
              <a:t>An object is a singleton -- an instance of a class which is guaranteed to be unique. For every object in the code, an anonymous class is created, which inherits from whatever classes you declared object to implement. This class cannot be seen from Scala source code -- though you can get at it through reflection.</a:t>
            </a:r>
          </a:p>
          <a:p>
            <a:r>
              <a:rPr lang="en-US" dirty="0"/>
              <a:t>You can think of the "object" keyword creating a Singleton object of a class, that is defined implicitly.</a:t>
            </a:r>
          </a:p>
          <a:p>
            <a:pPr lvl="1"/>
            <a:endParaRPr lang="en-US" sz="2400" dirty="0"/>
          </a:p>
          <a:p>
            <a:pPr lvl="1"/>
            <a:endParaRPr lang="en-US" sz="2400" dirty="0"/>
          </a:p>
          <a:p>
            <a:pPr lvl="1">
              <a:lnSpc>
                <a:spcPct val="90000"/>
              </a:lnSpc>
              <a:buFont typeface="Wingdings" panose="05000000000000000000" pitchFamily="2" charset="2"/>
              <a:buNone/>
            </a:pPr>
            <a:endParaRPr lang="en-US" sz="2400"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61</a:t>
            </a:fld>
            <a:endParaRPr kumimoji="0" lang="en-US"/>
          </a:p>
        </p:txBody>
      </p:sp>
    </p:spTree>
    <p:extLst>
      <p:ext uri="{BB962C8B-B14F-4D97-AF65-F5344CB8AC3E}">
        <p14:creationId xmlns:p14="http://schemas.microsoft.com/office/powerpoint/2010/main" val="2745764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Classes</a:t>
            </a:r>
            <a:endParaRPr lang="cs-CZ" sz="2800" dirty="0"/>
          </a:p>
        </p:txBody>
      </p:sp>
      <p:sp>
        <p:nvSpPr>
          <p:cNvPr id="3" name="Zástupný symbol pro obsah 2"/>
          <p:cNvSpPr>
            <a:spLocks noGrp="1"/>
          </p:cNvSpPr>
          <p:nvPr>
            <p:ph idx="1"/>
          </p:nvPr>
        </p:nvSpPr>
        <p:spPr>
          <a:xfrm>
            <a:off x="304800" y="1433522"/>
            <a:ext cx="8229600" cy="4324360"/>
          </a:xfrm>
        </p:spPr>
        <p:txBody>
          <a:bodyPr>
            <a:normAutofit/>
          </a:bodyPr>
          <a:lstStyle/>
          <a:p>
            <a:r>
              <a:rPr lang="en-US" sz="2200" dirty="0" smtClean="0">
                <a:solidFill>
                  <a:srgbClr val="000000"/>
                </a:solidFill>
                <a:latin typeface="Lucida Console" pitchFamily="49" charset="0"/>
              </a:rPr>
              <a:t>Syntax</a:t>
            </a:r>
          </a:p>
          <a:p>
            <a:pPr marL="450850" lvl="2" indent="0">
              <a:buNone/>
            </a:pPr>
            <a:endParaRPr lang="en-US" sz="1600" dirty="0" smtClean="0">
              <a:solidFill>
                <a:srgbClr val="000000"/>
              </a:solidFill>
              <a:latin typeface="Lucida Console" pitchFamily="49" charset="0"/>
            </a:endParaRPr>
          </a:p>
          <a:p>
            <a:pPr marL="450850" lvl="2" indent="0">
              <a:buNone/>
            </a:pPr>
            <a:r>
              <a:rPr lang="en-US" sz="1600" dirty="0" smtClean="0">
                <a:solidFill>
                  <a:srgbClr val="000000"/>
                </a:solidFill>
                <a:latin typeface="Lucida Console" pitchFamily="49" charset="0"/>
              </a:rPr>
              <a:t>class </a:t>
            </a:r>
            <a:r>
              <a:rPr lang="en-US" sz="1600" dirty="0">
                <a:solidFill>
                  <a:srgbClr val="000000"/>
                </a:solidFill>
                <a:latin typeface="Lucida Console" pitchFamily="49" charset="0"/>
              </a:rPr>
              <a:t>Point(xc: </a:t>
            </a:r>
            <a:r>
              <a:rPr lang="en-US" sz="1600" dirty="0" err="1">
                <a:solidFill>
                  <a:srgbClr val="000000"/>
                </a:solidFill>
                <a:latin typeface="Lucida Console" pitchFamily="49" charset="0"/>
              </a:rPr>
              <a:t>Int</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yc</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Int</a:t>
            </a:r>
            <a:r>
              <a:rPr lang="en-US" sz="1600" dirty="0">
                <a:solidFill>
                  <a:srgbClr val="000000"/>
                </a:solidFill>
                <a:latin typeface="Lucida Console" pitchFamily="49" charset="0"/>
              </a:rPr>
              <a:t>) {</a:t>
            </a:r>
          </a:p>
          <a:p>
            <a:pPr marL="450850" lvl="2" indent="0">
              <a:buNone/>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var</a:t>
            </a:r>
            <a:r>
              <a:rPr lang="en-US" sz="1600" dirty="0">
                <a:solidFill>
                  <a:srgbClr val="000000"/>
                </a:solidFill>
                <a:latin typeface="Lucida Console" pitchFamily="49" charset="0"/>
              </a:rPr>
              <a:t> x: </a:t>
            </a:r>
            <a:r>
              <a:rPr lang="en-US" sz="1600" dirty="0" err="1">
                <a:solidFill>
                  <a:srgbClr val="000000"/>
                </a:solidFill>
                <a:latin typeface="Lucida Console" pitchFamily="49" charset="0"/>
              </a:rPr>
              <a:t>Int</a:t>
            </a:r>
            <a:r>
              <a:rPr lang="en-US" sz="1600" dirty="0">
                <a:solidFill>
                  <a:srgbClr val="000000"/>
                </a:solidFill>
                <a:latin typeface="Lucida Console" pitchFamily="49" charset="0"/>
              </a:rPr>
              <a:t> = xc</a:t>
            </a:r>
          </a:p>
          <a:p>
            <a:pPr marL="450850" lvl="2" indent="0">
              <a:buNone/>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var</a:t>
            </a:r>
            <a:r>
              <a:rPr lang="en-US" sz="1600" dirty="0">
                <a:solidFill>
                  <a:srgbClr val="000000"/>
                </a:solidFill>
                <a:latin typeface="Lucida Console" pitchFamily="49" charset="0"/>
              </a:rPr>
              <a:t> y: </a:t>
            </a:r>
            <a:r>
              <a:rPr lang="en-US" sz="1600" dirty="0" err="1">
                <a:solidFill>
                  <a:srgbClr val="000000"/>
                </a:solidFill>
                <a:latin typeface="Lucida Console" pitchFamily="49" charset="0"/>
              </a:rPr>
              <a:t>Int</a:t>
            </a:r>
            <a:r>
              <a:rPr lang="en-US" sz="1600" dirty="0">
                <a:solidFill>
                  <a:srgbClr val="000000"/>
                </a:solidFill>
                <a:latin typeface="Lucida Console" pitchFamily="49" charset="0"/>
              </a:rPr>
              <a:t> = </a:t>
            </a:r>
            <a:r>
              <a:rPr lang="en-US" sz="1600" dirty="0" err="1">
                <a:solidFill>
                  <a:srgbClr val="000000"/>
                </a:solidFill>
                <a:latin typeface="Lucida Console" pitchFamily="49" charset="0"/>
              </a:rPr>
              <a:t>yc</a:t>
            </a:r>
            <a:endParaRPr lang="en-US" sz="1600" dirty="0">
              <a:solidFill>
                <a:srgbClr val="000000"/>
              </a:solidFill>
              <a:latin typeface="Lucida Console" pitchFamily="49" charset="0"/>
            </a:endParaRPr>
          </a:p>
          <a:p>
            <a:pPr marL="450850" lvl="2" indent="0">
              <a:buNone/>
            </a:pPr>
            <a:endParaRPr lang="en-US" sz="1600" dirty="0">
              <a:solidFill>
                <a:srgbClr val="000000"/>
              </a:solidFill>
              <a:latin typeface="Lucida Console" pitchFamily="49" charset="0"/>
            </a:endParaRPr>
          </a:p>
          <a:p>
            <a:pPr marL="450850" lvl="2" indent="0">
              <a:buNone/>
            </a:pPr>
            <a:r>
              <a:rPr lang="en-US" sz="1600" dirty="0">
                <a:solidFill>
                  <a:srgbClr val="000000"/>
                </a:solidFill>
                <a:latin typeface="Lucida Console" pitchFamily="49" charset="0"/>
              </a:rPr>
              <a:t>   </a:t>
            </a:r>
            <a:r>
              <a:rPr lang="en-US" sz="1600" dirty="0" err="1">
                <a:solidFill>
                  <a:srgbClr val="000000"/>
                </a:solidFill>
                <a:latin typeface="Lucida Console" pitchFamily="49" charset="0"/>
              </a:rPr>
              <a:t>def</a:t>
            </a:r>
            <a:r>
              <a:rPr lang="en-US" sz="1600" dirty="0">
                <a:solidFill>
                  <a:srgbClr val="000000"/>
                </a:solidFill>
                <a:latin typeface="Lucida Console" pitchFamily="49" charset="0"/>
              </a:rPr>
              <a:t> move(dx: </a:t>
            </a:r>
            <a:r>
              <a:rPr lang="en-US" sz="1600" dirty="0" err="1">
                <a:solidFill>
                  <a:srgbClr val="000000"/>
                </a:solidFill>
                <a:latin typeface="Lucida Console" pitchFamily="49" charset="0"/>
              </a:rPr>
              <a:t>Int</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dy</a:t>
            </a:r>
            <a:r>
              <a:rPr lang="en-US" sz="1600" dirty="0">
                <a:solidFill>
                  <a:srgbClr val="000000"/>
                </a:solidFill>
                <a:latin typeface="Lucida Console" pitchFamily="49" charset="0"/>
              </a:rPr>
              <a:t>: </a:t>
            </a:r>
            <a:r>
              <a:rPr lang="en-US" sz="1600" dirty="0" err="1">
                <a:solidFill>
                  <a:srgbClr val="000000"/>
                </a:solidFill>
                <a:latin typeface="Lucida Console" pitchFamily="49" charset="0"/>
              </a:rPr>
              <a:t>Int</a:t>
            </a:r>
            <a:r>
              <a:rPr lang="en-US" sz="1600" dirty="0">
                <a:solidFill>
                  <a:srgbClr val="000000"/>
                </a:solidFill>
                <a:latin typeface="Lucida Console" pitchFamily="49" charset="0"/>
              </a:rPr>
              <a:t>) {</a:t>
            </a:r>
          </a:p>
          <a:p>
            <a:pPr marL="450850" lvl="2" indent="0">
              <a:buNone/>
            </a:pPr>
            <a:r>
              <a:rPr lang="en-US" sz="1600" dirty="0">
                <a:solidFill>
                  <a:srgbClr val="000000"/>
                </a:solidFill>
                <a:latin typeface="Lucida Console" pitchFamily="49" charset="0"/>
              </a:rPr>
              <a:t>      x = x + dx</a:t>
            </a:r>
          </a:p>
          <a:p>
            <a:pPr marL="450850" lvl="2" indent="0">
              <a:buNone/>
            </a:pPr>
            <a:r>
              <a:rPr lang="en-US" sz="1600" dirty="0">
                <a:solidFill>
                  <a:srgbClr val="000000"/>
                </a:solidFill>
                <a:latin typeface="Lucida Console" pitchFamily="49" charset="0"/>
              </a:rPr>
              <a:t>      y = y + </a:t>
            </a:r>
            <a:r>
              <a:rPr lang="en-US" sz="1600" dirty="0" err="1">
                <a:solidFill>
                  <a:srgbClr val="000000"/>
                </a:solidFill>
                <a:latin typeface="Lucida Console" pitchFamily="49" charset="0"/>
              </a:rPr>
              <a:t>dy</a:t>
            </a:r>
            <a:endParaRPr lang="en-US" sz="1600" dirty="0">
              <a:solidFill>
                <a:srgbClr val="000000"/>
              </a:solidFill>
              <a:latin typeface="Lucida Console" pitchFamily="49" charset="0"/>
            </a:endParaRPr>
          </a:p>
          <a:p>
            <a:pPr marL="450850" lvl="2" indent="0">
              <a:buNone/>
            </a:pPr>
            <a:r>
              <a:rPr lang="en-US" sz="1600" dirty="0">
                <a:solidFill>
                  <a:srgbClr val="000000"/>
                </a:solidFill>
                <a:latin typeface="Lucida Console" pitchFamily="49" charset="0"/>
              </a:rPr>
              <a:t>      println ("Point x location : " + x);</a:t>
            </a:r>
          </a:p>
          <a:p>
            <a:pPr marL="450850" lvl="2" indent="0">
              <a:buNone/>
            </a:pPr>
            <a:r>
              <a:rPr lang="en-US" sz="1600" dirty="0">
                <a:solidFill>
                  <a:srgbClr val="000000"/>
                </a:solidFill>
                <a:latin typeface="Lucida Console" pitchFamily="49" charset="0"/>
              </a:rPr>
              <a:t>      println ("Point y location : " + y);</a:t>
            </a:r>
          </a:p>
          <a:p>
            <a:pPr marL="450850" lvl="2" indent="0">
              <a:buNone/>
            </a:pPr>
            <a:r>
              <a:rPr lang="en-US" sz="1600" dirty="0">
                <a:solidFill>
                  <a:srgbClr val="000000"/>
                </a:solidFill>
                <a:latin typeface="Lucida Console" pitchFamily="49" charset="0"/>
              </a:rPr>
              <a:t>   }</a:t>
            </a:r>
          </a:p>
          <a:p>
            <a:pPr marL="450850" lvl="2" indent="0">
              <a:buNone/>
            </a:pPr>
            <a:r>
              <a:rPr lang="en-US" sz="1600" dirty="0">
                <a:solidFill>
                  <a:srgbClr val="000000"/>
                </a:solidFill>
                <a:latin typeface="Lucida Console" pitchFamily="49" charset="0"/>
              </a:rPr>
              <a:t>}</a:t>
            </a:r>
            <a:r>
              <a:rPr lang="en-US" sz="1600" dirty="0" smtClean="0">
                <a:solidFill>
                  <a:srgbClr val="000000"/>
                </a:solidFill>
                <a:latin typeface="Lucida Console" pitchFamily="49" charset="0"/>
              </a:rPr>
              <a:t>		</a:t>
            </a:r>
            <a:endParaRPr lang="cs-CZ" sz="1600" dirty="0">
              <a:latin typeface="Lucida Console" pitchFamily="49"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62</a:t>
            </a:fld>
            <a:endParaRPr kumimoji="0" lang="en-US"/>
          </a:p>
        </p:txBody>
      </p:sp>
    </p:spTree>
    <p:extLst>
      <p:ext uri="{BB962C8B-B14F-4D97-AF65-F5344CB8AC3E}">
        <p14:creationId xmlns:p14="http://schemas.microsoft.com/office/powerpoint/2010/main" val="39058120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Case classes</a:t>
            </a:r>
            <a:endParaRPr lang="cs-CZ" sz="2800" dirty="0"/>
          </a:p>
        </p:txBody>
      </p:sp>
      <p:sp>
        <p:nvSpPr>
          <p:cNvPr id="3" name="Zástupný symbol pro obsah 2"/>
          <p:cNvSpPr>
            <a:spLocks noGrp="1"/>
          </p:cNvSpPr>
          <p:nvPr>
            <p:ph idx="1"/>
          </p:nvPr>
        </p:nvSpPr>
        <p:spPr>
          <a:xfrm>
            <a:off x="228600" y="1357322"/>
            <a:ext cx="8229600" cy="4324360"/>
          </a:xfrm>
        </p:spPr>
        <p:txBody>
          <a:bodyPr>
            <a:normAutofit/>
          </a:bodyPr>
          <a:lstStyle/>
          <a:p>
            <a:r>
              <a:rPr lang="en-US" dirty="0" err="1" smtClean="0"/>
              <a:t>Implicitely</a:t>
            </a:r>
            <a:r>
              <a:rPr lang="en-US" dirty="0" smtClean="0"/>
              <a:t> override </a:t>
            </a:r>
            <a:r>
              <a:rPr lang="en-US" dirty="0" err="1" smtClean="0"/>
              <a:t>toString</a:t>
            </a:r>
            <a:r>
              <a:rPr lang="en-US" dirty="0" smtClean="0"/>
              <a:t>, equals, </a:t>
            </a:r>
            <a:r>
              <a:rPr lang="en-US" dirty="0" err="1" smtClean="0"/>
              <a:t>hashCode</a:t>
            </a:r>
            <a:endParaRPr lang="en-US" dirty="0" smtClean="0"/>
          </a:p>
          <a:p>
            <a:pPr lvl="1"/>
            <a:r>
              <a:rPr lang="en-US" dirty="0" smtClean="0"/>
              <a:t>take object’s structure into account</a:t>
            </a:r>
          </a:p>
          <a:p>
            <a:pPr lvl="1">
              <a:buNone/>
            </a:pPr>
            <a:endParaRPr lang="en-US" dirty="0" smtClean="0"/>
          </a:p>
          <a:p>
            <a:pPr>
              <a:buNone/>
            </a:pPr>
            <a:r>
              <a:rPr lang="cs-CZ" sz="2200" dirty="0"/>
              <a:t>abstract class Expr</a:t>
            </a:r>
          </a:p>
          <a:p>
            <a:pPr>
              <a:buNone/>
            </a:pPr>
            <a:r>
              <a:rPr lang="en-US" sz="2200" dirty="0"/>
              <a:t>case class Number(n: </a:t>
            </a:r>
            <a:r>
              <a:rPr lang="en-US" sz="2200" dirty="0" err="1"/>
              <a:t>Int</a:t>
            </a:r>
            <a:r>
              <a:rPr lang="en-US" sz="2200" dirty="0"/>
              <a:t>) extends Expr</a:t>
            </a:r>
          </a:p>
          <a:p>
            <a:pPr>
              <a:buNone/>
            </a:pPr>
            <a:r>
              <a:rPr lang="cs-CZ" sz="2200" dirty="0"/>
              <a:t>case class Sum(e1: Expr, e2: Expr) extends Expr</a:t>
            </a:r>
            <a:endParaRPr lang="en-US" sz="2200" dirty="0"/>
          </a:p>
          <a:p>
            <a:pPr>
              <a:buNone/>
            </a:pPr>
            <a:endParaRPr lang="en-US" sz="2200" dirty="0"/>
          </a:p>
          <a:p>
            <a:pPr>
              <a:buNone/>
            </a:pPr>
            <a:r>
              <a:rPr lang="en-US" sz="2200" dirty="0"/>
              <a:t>// true thanks to </a:t>
            </a:r>
            <a:r>
              <a:rPr lang="en-US" sz="2200" dirty="0" err="1"/>
              <a:t>overriden</a:t>
            </a:r>
            <a:r>
              <a:rPr lang="en-US" sz="2200" dirty="0"/>
              <a:t> equals</a:t>
            </a:r>
          </a:p>
          <a:p>
            <a:pPr>
              <a:buNone/>
            </a:pPr>
            <a:r>
              <a:rPr lang="cs-CZ" sz="2200" dirty="0"/>
              <a:t>Sum(Number(1), Number(2)) == </a:t>
            </a:r>
            <a:endParaRPr lang="en-US" sz="2200" dirty="0"/>
          </a:p>
          <a:p>
            <a:pPr>
              <a:buNone/>
            </a:pPr>
            <a:r>
              <a:rPr lang="cs-CZ" sz="2200" dirty="0"/>
              <a:t>Sum(Number(1), Number(2))</a:t>
            </a:r>
            <a:endParaRPr lang="en-US" sz="22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63</a:t>
            </a:fld>
            <a:endParaRPr kumimoji="0" lang="en-US"/>
          </a:p>
        </p:txBody>
      </p:sp>
    </p:spTree>
    <p:extLst>
      <p:ext uri="{BB962C8B-B14F-4D97-AF65-F5344CB8AC3E}">
        <p14:creationId xmlns:p14="http://schemas.microsoft.com/office/powerpoint/2010/main" val="2819499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Case classes</a:t>
            </a:r>
            <a:endParaRPr lang="cs-CZ" sz="2800" dirty="0"/>
          </a:p>
        </p:txBody>
      </p:sp>
      <p:sp>
        <p:nvSpPr>
          <p:cNvPr id="3" name="Zástupný symbol pro obsah 2"/>
          <p:cNvSpPr>
            <a:spLocks noGrp="1"/>
          </p:cNvSpPr>
          <p:nvPr>
            <p:ph idx="1"/>
          </p:nvPr>
        </p:nvSpPr>
        <p:spPr>
          <a:xfrm>
            <a:off x="533400" y="1371600"/>
            <a:ext cx="8229600" cy="4324360"/>
          </a:xfrm>
        </p:spPr>
        <p:txBody>
          <a:bodyPr/>
          <a:lstStyle/>
          <a:p>
            <a:r>
              <a:rPr lang="pt-BR" dirty="0" smtClean="0"/>
              <a:t>Needed if we want to pattern match on class hiearchies</a:t>
            </a:r>
          </a:p>
          <a:p>
            <a:pPr>
              <a:buNone/>
            </a:pPr>
            <a:endParaRPr lang="pt-BR" dirty="0" smtClean="0"/>
          </a:p>
          <a:p>
            <a:pPr>
              <a:buNone/>
            </a:pPr>
            <a:r>
              <a:rPr lang="pt-BR" sz="2200" dirty="0"/>
              <a:t>def eval(e: Expr): Int = e match {</a:t>
            </a:r>
          </a:p>
          <a:p>
            <a:pPr>
              <a:buNone/>
            </a:pPr>
            <a:r>
              <a:rPr lang="en-US" sz="2200" dirty="0"/>
              <a:t>  </a:t>
            </a:r>
            <a:r>
              <a:rPr lang="cs-CZ" sz="2200" dirty="0"/>
              <a:t>case Number(n) =&gt; n</a:t>
            </a:r>
          </a:p>
          <a:p>
            <a:pPr>
              <a:buNone/>
            </a:pPr>
            <a:r>
              <a:rPr lang="pt-BR" sz="2200" dirty="0"/>
              <a:t>  case Sum(l, r) =&gt; eval(l) + eval(r)</a:t>
            </a:r>
          </a:p>
          <a:p>
            <a:pPr>
              <a:buNone/>
            </a:pPr>
            <a:r>
              <a:rPr lang="cs-CZ" sz="2200" dirty="0"/>
              <a: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64</a:t>
            </a:fld>
            <a:endParaRPr kumimoji="0" lang="en-US"/>
          </a:p>
        </p:txBody>
      </p:sp>
    </p:spTree>
    <p:extLst>
      <p:ext uri="{BB962C8B-B14F-4D97-AF65-F5344CB8AC3E}">
        <p14:creationId xmlns:p14="http://schemas.microsoft.com/office/powerpoint/2010/main" val="32790658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04800" y="33318"/>
            <a:ext cx="8229600" cy="1143000"/>
          </a:xfrm>
        </p:spPr>
        <p:txBody>
          <a:bodyPr/>
          <a:lstStyle/>
          <a:p>
            <a:r>
              <a:rPr lang="en-US" sz="2800" dirty="0" smtClean="0"/>
              <a:t>Objects</a:t>
            </a:r>
            <a:endParaRPr lang="cs-CZ" sz="2800" dirty="0"/>
          </a:p>
        </p:txBody>
      </p:sp>
      <p:sp>
        <p:nvSpPr>
          <p:cNvPr id="3" name="Zástupný symbol pro obsah 2"/>
          <p:cNvSpPr>
            <a:spLocks noGrp="1"/>
          </p:cNvSpPr>
          <p:nvPr>
            <p:ph idx="1"/>
          </p:nvPr>
        </p:nvSpPr>
        <p:spPr>
          <a:xfrm>
            <a:off x="304800" y="1390640"/>
            <a:ext cx="8229600" cy="4324360"/>
          </a:xfrm>
        </p:spPr>
        <p:txBody>
          <a:bodyPr>
            <a:normAutofit/>
          </a:bodyPr>
          <a:lstStyle/>
          <a:p>
            <a:r>
              <a:rPr lang="en-US" dirty="0"/>
              <a:t>Scala is more object-oriented than Java because in Scala, we cannot have static members</a:t>
            </a:r>
            <a:r>
              <a:rPr lang="en-US" dirty="0" smtClean="0"/>
              <a:t>.</a:t>
            </a:r>
          </a:p>
          <a:p>
            <a:r>
              <a:rPr lang="en-US" dirty="0"/>
              <a:t>A singleton is a class that can have only one instance, i.e., Object</a:t>
            </a:r>
            <a:r>
              <a:rPr lang="en-US" dirty="0" smtClean="0"/>
              <a:t>.</a:t>
            </a:r>
          </a:p>
          <a:p>
            <a:r>
              <a:rPr lang="en-US" dirty="0" smtClean="0"/>
              <a:t>Singleton object can be created </a:t>
            </a:r>
            <a:r>
              <a:rPr lang="en-US" dirty="0"/>
              <a:t>using the keyword </a:t>
            </a:r>
            <a:r>
              <a:rPr lang="en-US" b="1" dirty="0" smtClean="0"/>
              <a:t>object.</a:t>
            </a:r>
          </a:p>
          <a:p>
            <a:pPr marL="0" indent="0">
              <a:buNone/>
            </a:pPr>
            <a:r>
              <a:rPr lang="en-US" dirty="0"/>
              <a:t> </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65</a:t>
            </a:fld>
            <a:endParaRPr kumimoji="0" lang="en-US"/>
          </a:p>
        </p:txBody>
      </p:sp>
    </p:spTree>
    <p:extLst>
      <p:ext uri="{BB962C8B-B14F-4D97-AF65-F5344CB8AC3E}">
        <p14:creationId xmlns:p14="http://schemas.microsoft.com/office/powerpoint/2010/main" val="1817558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04800" y="109518"/>
            <a:ext cx="8229600" cy="957282"/>
          </a:xfrm>
        </p:spPr>
        <p:txBody>
          <a:bodyPr/>
          <a:lstStyle/>
          <a:p>
            <a:r>
              <a:rPr lang="cs-CZ" sz="2800" dirty="0" smtClean="0"/>
              <a:t>Traits</a:t>
            </a:r>
            <a:endParaRPr lang="cs-CZ" sz="2800" dirty="0"/>
          </a:p>
        </p:txBody>
      </p:sp>
      <p:sp>
        <p:nvSpPr>
          <p:cNvPr id="3" name="Zástupný symbol pro obsah 2"/>
          <p:cNvSpPr>
            <a:spLocks noGrp="1"/>
          </p:cNvSpPr>
          <p:nvPr>
            <p:ph idx="1"/>
          </p:nvPr>
        </p:nvSpPr>
        <p:spPr>
          <a:xfrm>
            <a:off x="533400" y="1447800"/>
            <a:ext cx="8229600" cy="4324360"/>
          </a:xfrm>
        </p:spPr>
        <p:txBody>
          <a:bodyPr>
            <a:normAutofit/>
          </a:bodyPr>
          <a:lstStyle/>
          <a:p>
            <a:r>
              <a:rPr lang="en-US" dirty="0" smtClean="0"/>
              <a:t>Like Java interfaces</a:t>
            </a:r>
          </a:p>
          <a:p>
            <a:r>
              <a:rPr lang="en-US" dirty="0" smtClean="0"/>
              <a:t>But can contain implementations and fields</a:t>
            </a:r>
          </a:p>
          <a:p>
            <a:endParaRPr lang="en-US" dirty="0" smtClean="0"/>
          </a:p>
          <a:p>
            <a:pPr>
              <a:buNone/>
            </a:pPr>
            <a:r>
              <a:rPr lang="cs-CZ" sz="2200" dirty="0"/>
              <a:t>trait Pet {</a:t>
            </a:r>
            <a:endParaRPr lang="en-US" sz="2200" dirty="0"/>
          </a:p>
          <a:p>
            <a:pPr>
              <a:buNone/>
            </a:pPr>
            <a:r>
              <a:rPr lang="en-US" sz="2200" dirty="0"/>
              <a:t>  </a:t>
            </a:r>
            <a:r>
              <a:rPr lang="en-US" sz="2200" dirty="0" err="1"/>
              <a:t>var</a:t>
            </a:r>
            <a:r>
              <a:rPr lang="cs-CZ" sz="2200" dirty="0"/>
              <a:t> </a:t>
            </a:r>
            <a:r>
              <a:rPr lang="en-US" sz="2200" dirty="0"/>
              <a:t>age</a:t>
            </a:r>
            <a:r>
              <a:rPr lang="cs-CZ" sz="2200" dirty="0"/>
              <a:t>:</a:t>
            </a:r>
            <a:r>
              <a:rPr lang="en-US" sz="2200" dirty="0"/>
              <a:t> </a:t>
            </a:r>
            <a:r>
              <a:rPr lang="en-US" sz="2200" dirty="0" err="1"/>
              <a:t>Int</a:t>
            </a:r>
            <a:r>
              <a:rPr lang="cs-CZ" sz="2200" dirty="0"/>
              <a:t> = 0</a:t>
            </a:r>
          </a:p>
          <a:p>
            <a:pPr>
              <a:buNone/>
            </a:pPr>
            <a:r>
              <a:rPr lang="cs-CZ" sz="2200" dirty="0"/>
              <a:t>  def greet(): String = {</a:t>
            </a:r>
          </a:p>
          <a:p>
            <a:pPr>
              <a:buNone/>
            </a:pPr>
            <a:r>
              <a:rPr lang="cs-CZ" sz="2200" dirty="0"/>
              <a:t>    return "Hi"</a:t>
            </a:r>
          </a:p>
          <a:p>
            <a:pPr>
              <a:buNone/>
            </a:pPr>
            <a:r>
              <a:rPr lang="cs-CZ" sz="2200" dirty="0"/>
              <a:t>  }</a:t>
            </a:r>
          </a:p>
          <a:p>
            <a:pPr>
              <a:buNone/>
            </a:pPr>
            <a:r>
              <a:rPr lang="cs-CZ" sz="2200" dirty="0"/>
              <a: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66</a:t>
            </a:fld>
            <a:endParaRPr kumimoji="0" lang="en-US"/>
          </a:p>
        </p:txBody>
      </p:sp>
    </p:spTree>
    <p:extLst>
      <p:ext uri="{BB962C8B-B14F-4D97-AF65-F5344CB8AC3E}">
        <p14:creationId xmlns:p14="http://schemas.microsoft.com/office/powerpoint/2010/main" val="12669826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04800" y="76200"/>
            <a:ext cx="8229600" cy="838200"/>
          </a:xfrm>
        </p:spPr>
        <p:txBody>
          <a:bodyPr/>
          <a:lstStyle/>
          <a:p>
            <a:r>
              <a:rPr lang="en-US" sz="2800" dirty="0" smtClean="0"/>
              <a:t>Extending traits</a:t>
            </a:r>
            <a:endParaRPr lang="cs-CZ" sz="2800" dirty="0"/>
          </a:p>
        </p:txBody>
      </p:sp>
      <p:sp>
        <p:nvSpPr>
          <p:cNvPr id="3" name="Zástupný symbol pro obsah 2"/>
          <p:cNvSpPr>
            <a:spLocks noGrp="1"/>
          </p:cNvSpPr>
          <p:nvPr>
            <p:ph idx="1"/>
          </p:nvPr>
        </p:nvSpPr>
        <p:spPr>
          <a:xfrm>
            <a:off x="533400" y="1219200"/>
            <a:ext cx="8229600" cy="4324360"/>
          </a:xfrm>
        </p:spPr>
        <p:txBody>
          <a:bodyPr/>
          <a:lstStyle/>
          <a:p>
            <a:pPr>
              <a:buNone/>
            </a:pPr>
            <a:endParaRPr lang="en-US" dirty="0" smtClean="0"/>
          </a:p>
          <a:p>
            <a:pPr>
              <a:buNone/>
            </a:pPr>
            <a:r>
              <a:rPr lang="cs-CZ" sz="2200" dirty="0"/>
              <a:t>class Dog extends Pet {</a:t>
            </a:r>
          </a:p>
          <a:p>
            <a:pPr>
              <a:buNone/>
            </a:pPr>
            <a:r>
              <a:rPr lang="cs-CZ" sz="2200" dirty="0"/>
              <a:t>  override def greet() = "Woof"</a:t>
            </a:r>
          </a:p>
          <a:p>
            <a:pPr>
              <a:buNone/>
            </a:pPr>
            <a:r>
              <a:rPr lang="cs-CZ" sz="2200" dirty="0"/>
              <a:t>}</a:t>
            </a:r>
            <a:endParaRPr lang="en-US" sz="2200" dirty="0"/>
          </a:p>
          <a:p>
            <a:pPr>
              <a:buNone/>
            </a:pPr>
            <a:endParaRPr lang="en-US" sz="2200" dirty="0"/>
          </a:p>
          <a:p>
            <a:pPr>
              <a:buNone/>
            </a:pPr>
            <a:r>
              <a:rPr lang="cs-CZ" sz="2200" dirty="0"/>
              <a:t>trait ExclamatoryGreeter extends Pet {</a:t>
            </a:r>
          </a:p>
          <a:p>
            <a:pPr>
              <a:buNone/>
            </a:pPr>
            <a:r>
              <a:rPr lang="cs-CZ" sz="2200" dirty="0"/>
              <a:t>  override def greet() = super.greet() + " !"</a:t>
            </a:r>
          </a:p>
          <a:p>
            <a:pPr>
              <a:buNone/>
            </a:pPr>
            <a:r>
              <a:rPr lang="cs-CZ" sz="2200" dirty="0"/>
              <a:t>}</a:t>
            </a:r>
            <a:endParaRPr lang="en-US" sz="2200" dirty="0"/>
          </a:p>
          <a:p>
            <a:endParaRPr lang="cs-CZ"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67</a:t>
            </a:fld>
            <a:endParaRPr kumimoji="0" lang="en-US"/>
          </a:p>
        </p:txBody>
      </p:sp>
    </p:spTree>
    <p:extLst>
      <p:ext uri="{BB962C8B-B14F-4D97-AF65-F5344CB8AC3E}">
        <p14:creationId xmlns:p14="http://schemas.microsoft.com/office/powerpoint/2010/main" val="7794659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04800" y="33318"/>
            <a:ext cx="8229600" cy="957282"/>
          </a:xfrm>
        </p:spPr>
        <p:txBody>
          <a:bodyPr/>
          <a:lstStyle/>
          <a:p>
            <a:r>
              <a:rPr lang="en-US" sz="2800" dirty="0" smtClean="0"/>
              <a:t>Traits - </a:t>
            </a:r>
            <a:r>
              <a:rPr lang="en-US" sz="2800" dirty="0" err="1" smtClean="0"/>
              <a:t>mixins</a:t>
            </a:r>
            <a:endParaRPr lang="cs-CZ" sz="2800" dirty="0"/>
          </a:p>
        </p:txBody>
      </p:sp>
      <p:sp>
        <p:nvSpPr>
          <p:cNvPr id="3" name="Zástupný symbol pro obsah 2"/>
          <p:cNvSpPr>
            <a:spLocks noGrp="1"/>
          </p:cNvSpPr>
          <p:nvPr>
            <p:ph idx="1"/>
          </p:nvPr>
        </p:nvSpPr>
        <p:spPr>
          <a:xfrm>
            <a:off x="304800" y="1390640"/>
            <a:ext cx="8229600" cy="4324360"/>
          </a:xfrm>
        </p:spPr>
        <p:txBody>
          <a:bodyPr>
            <a:normAutofit/>
          </a:bodyPr>
          <a:lstStyle/>
          <a:p>
            <a:r>
              <a:rPr lang="en-US" dirty="0" smtClean="0"/>
              <a:t>Traits can be “mixed in” at </a:t>
            </a:r>
            <a:r>
              <a:rPr lang="en-US" dirty="0" err="1" smtClean="0"/>
              <a:t>instation</a:t>
            </a:r>
            <a:r>
              <a:rPr lang="en-US" dirty="0" smtClean="0"/>
              <a:t> time</a:t>
            </a:r>
          </a:p>
          <a:p>
            <a:endParaRPr lang="en-US" dirty="0" smtClean="0"/>
          </a:p>
          <a:p>
            <a:pPr>
              <a:buNone/>
            </a:pPr>
            <a:r>
              <a:rPr lang="cs-CZ" sz="2200" dirty="0"/>
              <a:t>trait ExclamatoryGreeter extends Pet {</a:t>
            </a:r>
          </a:p>
          <a:p>
            <a:pPr>
              <a:buNone/>
            </a:pPr>
            <a:r>
              <a:rPr lang="cs-CZ" sz="2200" dirty="0"/>
              <a:t>  override def greet() = super.greet() + " !"</a:t>
            </a:r>
          </a:p>
          <a:p>
            <a:pPr>
              <a:buNone/>
            </a:pPr>
            <a:r>
              <a:rPr lang="cs-CZ" sz="2200" dirty="0"/>
              <a:t>}</a:t>
            </a:r>
            <a:endParaRPr lang="en-US" sz="2200" dirty="0"/>
          </a:p>
          <a:p>
            <a:pPr>
              <a:buNone/>
            </a:pPr>
            <a:endParaRPr lang="en-US" sz="2200" dirty="0"/>
          </a:p>
          <a:p>
            <a:pPr>
              <a:buNone/>
            </a:pPr>
            <a:r>
              <a:rPr lang="en-US" sz="2200" dirty="0"/>
              <a:t>val pet = new Dog with </a:t>
            </a:r>
            <a:r>
              <a:rPr lang="en-US" sz="2200" dirty="0" err="1"/>
              <a:t>ExclamatoryGreeter</a:t>
            </a:r>
            <a:endParaRPr lang="en-US" sz="2200" dirty="0"/>
          </a:p>
          <a:p>
            <a:pPr>
              <a:buNone/>
            </a:pPr>
            <a:r>
              <a:rPr lang="cs-CZ" sz="2200" dirty="0"/>
              <a:t>println(pet.greet())</a:t>
            </a:r>
            <a:r>
              <a:rPr lang="en-US" sz="2200" dirty="0"/>
              <a:t>		// Woof !</a:t>
            </a:r>
          </a:p>
          <a:p>
            <a:pPr>
              <a:buNone/>
            </a:pPr>
            <a:endParaRPr lang="en-US" sz="2200" dirty="0"/>
          </a:p>
          <a:p>
            <a:pPr>
              <a:buNone/>
            </a:pPr>
            <a:endParaRPr lang="en-US" sz="2200" dirty="0" smtClean="0">
              <a:latin typeface="Lucida Console" pitchFamily="49" charset="0"/>
            </a:endParaRPr>
          </a:p>
          <a:p>
            <a:pPr>
              <a:buNone/>
            </a:pPr>
            <a:endParaRPr lang="cs-CZ"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68</a:t>
            </a:fld>
            <a:endParaRPr kumimoji="0" lang="en-US"/>
          </a:p>
        </p:txBody>
      </p:sp>
    </p:spTree>
    <p:extLst>
      <p:ext uri="{BB962C8B-B14F-4D97-AF65-F5344CB8AC3E}">
        <p14:creationId xmlns:p14="http://schemas.microsoft.com/office/powerpoint/2010/main" val="40039718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Traits – common use</a:t>
            </a:r>
            <a:endParaRPr lang="cs-CZ" sz="2800" dirty="0"/>
          </a:p>
        </p:txBody>
      </p:sp>
      <p:sp>
        <p:nvSpPr>
          <p:cNvPr id="3" name="Zástupný symbol pro obsah 2"/>
          <p:cNvSpPr>
            <a:spLocks noGrp="1"/>
          </p:cNvSpPr>
          <p:nvPr>
            <p:ph idx="1"/>
          </p:nvPr>
        </p:nvSpPr>
        <p:spPr>
          <a:xfrm>
            <a:off x="228600" y="1357322"/>
            <a:ext cx="8229600" cy="4324360"/>
          </a:xfrm>
        </p:spPr>
        <p:txBody>
          <a:bodyPr>
            <a:noAutofit/>
          </a:bodyPr>
          <a:lstStyle/>
          <a:p>
            <a:pPr>
              <a:buNone/>
            </a:pPr>
            <a:r>
              <a:rPr lang="cs-CZ" sz="2200" dirty="0"/>
              <a:t>trait Ordered[A] {</a:t>
            </a:r>
            <a:r>
              <a:rPr lang="en-US" sz="2200" dirty="0"/>
              <a:t>			 </a:t>
            </a:r>
            <a:endParaRPr lang="cs-CZ" sz="2200" dirty="0"/>
          </a:p>
          <a:p>
            <a:pPr>
              <a:buNone/>
            </a:pPr>
            <a:r>
              <a:rPr lang="en-US" sz="2200" dirty="0"/>
              <a:t>  </a:t>
            </a:r>
            <a:r>
              <a:rPr lang="en-US" sz="2200" dirty="0" err="1"/>
              <a:t>def</a:t>
            </a:r>
            <a:r>
              <a:rPr lang="en-US" sz="2200" dirty="0"/>
              <a:t> compare(that: A): </a:t>
            </a:r>
            <a:r>
              <a:rPr lang="en-US" sz="2200" dirty="0" err="1"/>
              <a:t>Int</a:t>
            </a:r>
            <a:r>
              <a:rPr lang="en-US" sz="2200" dirty="0"/>
              <a:t>	// abstract method</a:t>
            </a:r>
          </a:p>
          <a:p>
            <a:pPr>
              <a:buNone/>
            </a:pPr>
            <a:endParaRPr lang="cs-CZ" sz="2200" dirty="0"/>
          </a:p>
          <a:p>
            <a:pPr>
              <a:buNone/>
            </a:pPr>
            <a:r>
              <a:rPr lang="en-US" sz="2200" dirty="0"/>
              <a:t>  </a:t>
            </a:r>
            <a:r>
              <a:rPr lang="en-US" sz="2200" dirty="0" err="1"/>
              <a:t>def</a:t>
            </a:r>
            <a:r>
              <a:rPr lang="en-US" sz="2200" dirty="0"/>
              <a:t> &lt;  (that: A): Boolean = (this compare that) &lt;  0</a:t>
            </a:r>
          </a:p>
          <a:p>
            <a:pPr>
              <a:buNone/>
            </a:pPr>
            <a:r>
              <a:rPr lang="en-US" sz="2200" dirty="0"/>
              <a:t>  </a:t>
            </a:r>
            <a:r>
              <a:rPr lang="en-US" sz="2200" dirty="0" err="1"/>
              <a:t>def</a:t>
            </a:r>
            <a:r>
              <a:rPr lang="en-US" sz="2200" dirty="0"/>
              <a:t> &gt;  (that: A): Boolean = (this compare that) &gt;  0</a:t>
            </a:r>
          </a:p>
          <a:p>
            <a:pPr>
              <a:buNone/>
            </a:pPr>
            <a:r>
              <a:rPr lang="cs-CZ" sz="2200" dirty="0"/>
              <a:t>} </a:t>
            </a:r>
            <a:endParaRPr lang="en-US" sz="2200" dirty="0"/>
          </a:p>
          <a:p>
            <a:pPr>
              <a:buNone/>
            </a:pPr>
            <a:endParaRPr lang="en-US" sz="2200" dirty="0"/>
          </a:p>
          <a:p>
            <a:pPr>
              <a:buNone/>
            </a:pPr>
            <a:r>
              <a:rPr lang="en-US" sz="2200" dirty="0"/>
              <a:t>class Health(</a:t>
            </a:r>
            <a:r>
              <a:rPr lang="en-US" sz="2200" dirty="0" err="1"/>
              <a:t>val</a:t>
            </a:r>
            <a:r>
              <a:rPr lang="en-US" sz="2200" dirty="0"/>
              <a:t> value : </a:t>
            </a:r>
            <a:r>
              <a:rPr lang="en-US" sz="2200" dirty="0" err="1"/>
              <a:t>Int</a:t>
            </a:r>
            <a:r>
              <a:rPr lang="en-US" sz="2200" dirty="0"/>
              <a:t>) extends Ordered[Health]</a:t>
            </a:r>
          </a:p>
          <a:p>
            <a:pPr>
              <a:buNone/>
            </a:pPr>
            <a:r>
              <a:rPr lang="cs-CZ" sz="2200" dirty="0"/>
              <a:t>{</a:t>
            </a:r>
          </a:p>
          <a:p>
            <a:pPr>
              <a:buNone/>
            </a:pPr>
            <a:r>
              <a:rPr lang="en-US" sz="2200" dirty="0"/>
              <a:t>  override </a:t>
            </a:r>
            <a:r>
              <a:rPr lang="en-US" sz="2200" dirty="0" err="1"/>
              <a:t>def</a:t>
            </a:r>
            <a:r>
              <a:rPr lang="en-US" sz="2200" dirty="0"/>
              <a:t> compare(other : Health) = {</a:t>
            </a:r>
          </a:p>
          <a:p>
            <a:pPr>
              <a:buNone/>
            </a:pPr>
            <a:r>
              <a:rPr lang="en-US" sz="2200" dirty="0"/>
              <a:t>		</a:t>
            </a:r>
            <a:r>
              <a:rPr lang="en-US" sz="2200" dirty="0" err="1"/>
              <a:t>this.value</a:t>
            </a:r>
            <a:r>
              <a:rPr lang="en-US" sz="2200" dirty="0"/>
              <a:t> - </a:t>
            </a:r>
            <a:r>
              <a:rPr lang="en-US" sz="2200" dirty="0" err="1"/>
              <a:t>other.value</a:t>
            </a:r>
            <a:r>
              <a:rPr lang="en-US" sz="2200" dirty="0"/>
              <a:t>; }</a:t>
            </a:r>
          </a:p>
          <a:p>
            <a:pPr>
              <a:buNone/>
            </a:pPr>
            <a:r>
              <a:rPr lang="cs-CZ" sz="2200" dirty="0"/>
              <a:t>  def isCritical() = </a:t>
            </a:r>
            <a:r>
              <a:rPr lang="en-US" sz="2200" dirty="0"/>
              <a:t>…</a:t>
            </a:r>
            <a:endParaRPr lang="cs-CZ" sz="2200" dirty="0"/>
          </a:p>
          <a:p>
            <a:pPr>
              <a:buNone/>
            </a:pPr>
            <a:r>
              <a:rPr lang="cs-CZ" sz="2200" dirty="0"/>
              <a: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69</a:t>
            </a:fld>
            <a:endParaRPr kumimoji="0" lang="en-US"/>
          </a:p>
        </p:txBody>
      </p:sp>
    </p:spTree>
    <p:extLst>
      <p:ext uri="{BB962C8B-B14F-4D97-AF65-F5344CB8AC3E}">
        <p14:creationId xmlns:p14="http://schemas.microsoft.com/office/powerpoint/2010/main" val="357969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Allows defining new control structures without using macros, and while maintaining static typing</a:t>
            </a:r>
          </a:p>
          <a:p>
            <a:r>
              <a:rPr lang="en-US" altLang="en-US" dirty="0"/>
              <a:t>Any function can be used as an infix or postfix operator</a:t>
            </a:r>
          </a:p>
          <a:p>
            <a:r>
              <a:rPr lang="en-US" altLang="en-US" dirty="0"/>
              <a:t>Can define methods named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&lt;=</a:t>
            </a:r>
            <a:r>
              <a:rPr lang="en-US" altLang="en-US" dirty="0"/>
              <a:t> or </a:t>
            </a:r>
            <a:r>
              <a:rPr lang="en-US" altLang="en-US" dirty="0" smtClean="0">
                <a:latin typeface="Courier New" panose="02070309020205020404" pitchFamily="49" charset="0"/>
                <a:cs typeface="Courier New" panose="02070309020205020404" pitchFamily="49" charset="0"/>
              </a:rPr>
              <a:t>::</a:t>
            </a:r>
          </a:p>
          <a:p>
            <a:endParaRPr lang="en-US" altLang="en-US" dirty="0" smtClean="0">
              <a:latin typeface="Courier New" panose="02070309020205020404" pitchFamily="49" charset="0"/>
              <a:cs typeface="Courier New" panose="02070309020205020404" pitchFamily="49" charset="0"/>
            </a:endParaRPr>
          </a:p>
          <a:p>
            <a:pPr marL="0" indent="0">
              <a:buNone/>
            </a:pPr>
            <a:r>
              <a:rPr lang="en-US" altLang="en-US" u="sng" dirty="0"/>
              <a:t>Scala on JVM </a:t>
            </a:r>
            <a:endParaRPr lang="en-US" altLang="en-US" u="sng" dirty="0"/>
          </a:p>
          <a:p>
            <a:r>
              <a:rPr lang="en-US" dirty="0" err="1"/>
              <a:t>scalac</a:t>
            </a:r>
            <a:r>
              <a:rPr lang="en-US" dirty="0"/>
              <a:t> compiles Scala to Java bytecode </a:t>
            </a:r>
          </a:p>
          <a:p>
            <a:pPr lvl="1"/>
            <a:r>
              <a:rPr lang="en-US" dirty="0"/>
              <a:t>(regular .class files)</a:t>
            </a:r>
          </a:p>
          <a:p>
            <a:r>
              <a:rPr lang="en-US" b="1" dirty="0"/>
              <a:t>Any Java class can be used from Scala</a:t>
            </a:r>
            <a:endParaRPr lang="cs-CZ" b="1" dirty="0"/>
          </a:p>
          <a:p>
            <a:endParaRPr lang="en-US" altLang="en-US" dirty="0">
              <a:latin typeface="Courier New" panose="02070309020205020404" pitchFamily="49" charset="0"/>
              <a:cs typeface="Courier New" panose="02070309020205020404" pitchFamily="49" charset="0"/>
            </a:endParaRPr>
          </a:p>
          <a:p>
            <a:pPr lvl="1">
              <a:buFont typeface="Wingdings" panose="05000000000000000000" pitchFamily="2" charset="2"/>
              <a:buNone/>
            </a:pPr>
            <a:endParaRPr lang="en-US" altLang="en-US" sz="1900" dirty="0">
              <a:latin typeface="Courier New" panose="02070309020205020404" pitchFamily="49" charset="0"/>
              <a:cs typeface="Courier New" panose="02070309020205020404" pitchFamily="49" charset="0"/>
            </a:endParaRPr>
          </a:p>
          <a:p>
            <a:pPr marL="0" indent="0">
              <a:buNone/>
            </a:pPr>
            <a:endParaRPr lang="en-US" dirty="0"/>
          </a:p>
          <a:p>
            <a:endParaRPr lang="en-US" dirty="0"/>
          </a:p>
        </p:txBody>
      </p:sp>
      <p:sp>
        <p:nvSpPr>
          <p:cNvPr id="3" name="Title 2"/>
          <p:cNvSpPr>
            <a:spLocks noGrp="1"/>
          </p:cNvSpPr>
          <p:nvPr>
            <p:ph type="title"/>
          </p:nvPr>
        </p:nvSpPr>
        <p:spPr>
          <a:xfrm>
            <a:off x="228600" y="-38100"/>
            <a:ext cx="7271657" cy="914400"/>
          </a:xfrm>
        </p:spPr>
        <p:txBody>
          <a:bodyPr/>
          <a:lstStyle/>
          <a:p>
            <a:r>
              <a:rPr lang="en-US" sz="2800" dirty="0"/>
              <a:t>Other Features</a:t>
            </a:r>
          </a:p>
        </p:txBody>
      </p:sp>
      <p:sp>
        <p:nvSpPr>
          <p:cNvPr id="5" name="Slide Number Placeholder 4"/>
          <p:cNvSpPr>
            <a:spLocks noGrp="1"/>
          </p:cNvSpPr>
          <p:nvPr>
            <p:ph type="sldNum" sz="quarter" idx="4"/>
          </p:nvPr>
        </p:nvSpPr>
        <p:spPr/>
        <p:txBody>
          <a:bodyPr/>
          <a:lstStyle/>
          <a:p>
            <a:fld id="{106362CE-9CB1-451B-AFF5-7DC02F417664}" type="slidenum">
              <a:rPr lang="en-GB" smtClean="0"/>
              <a:pPr/>
              <a:t>7</a:t>
            </a:fld>
            <a:endParaRPr lang="en-GB" dirty="0"/>
          </a:p>
        </p:txBody>
      </p:sp>
    </p:spTree>
    <p:extLst>
      <p:ext uri="{BB962C8B-B14F-4D97-AF65-F5344CB8AC3E}">
        <p14:creationId xmlns:p14="http://schemas.microsoft.com/office/powerpoint/2010/main" val="2904488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76200"/>
            <a:ext cx="8229600" cy="857128"/>
          </a:xfrm>
        </p:spPr>
        <p:txBody>
          <a:bodyPr/>
          <a:lstStyle/>
          <a:p>
            <a:r>
              <a:rPr lang="en-US" sz="2800" dirty="0" smtClean="0"/>
              <a:t>Maps and Sets</a:t>
            </a:r>
            <a:endParaRPr lang="cs-CZ" sz="2800" dirty="0"/>
          </a:p>
        </p:txBody>
      </p:sp>
      <p:sp>
        <p:nvSpPr>
          <p:cNvPr id="8" name="Rectangle 7"/>
          <p:cNvSpPr/>
          <p:nvPr/>
        </p:nvSpPr>
        <p:spPr bwMode="auto">
          <a:xfrm>
            <a:off x="1109664" y="3188121"/>
            <a:ext cx="2924175" cy="1142494"/>
          </a:xfrm>
          <a:prstGeom prst="rect">
            <a:avLst/>
          </a:prstGeom>
          <a:solidFill>
            <a:schemeClr val="bg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algn="ctr"/>
            <a:r>
              <a:rPr lang="en-US" sz="1600" dirty="0" err="1" smtClean="0"/>
              <a:t>Scala.collection.immutable</a:t>
            </a:r>
            <a:endParaRPr lang="en-US" sz="1600" dirty="0"/>
          </a:p>
          <a:p>
            <a:pPr algn="ctr"/>
            <a:r>
              <a:rPr lang="en-US" sz="1600" dirty="0"/>
              <a:t>Map</a:t>
            </a:r>
          </a:p>
          <a:p>
            <a:pPr algn="ctr"/>
            <a:r>
              <a:rPr lang="en-US" sz="1600" dirty="0"/>
              <a:t>&lt;trait&gt;</a:t>
            </a:r>
          </a:p>
        </p:txBody>
      </p:sp>
      <p:sp>
        <p:nvSpPr>
          <p:cNvPr id="9" name="Rectangle 8"/>
          <p:cNvSpPr/>
          <p:nvPr/>
        </p:nvSpPr>
        <p:spPr bwMode="auto">
          <a:xfrm>
            <a:off x="2752725" y="1524000"/>
            <a:ext cx="2924175" cy="914400"/>
          </a:xfrm>
          <a:prstGeom prst="rect">
            <a:avLst/>
          </a:prstGeom>
          <a:solidFill>
            <a:schemeClr val="bg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algn="ctr"/>
            <a:r>
              <a:rPr lang="en-US" sz="1600" dirty="0" err="1" smtClean="0"/>
              <a:t>Scala.collection</a:t>
            </a:r>
            <a:endParaRPr lang="en-US" sz="1600" dirty="0"/>
          </a:p>
          <a:p>
            <a:pPr algn="ctr"/>
            <a:r>
              <a:rPr lang="en-US" sz="1600" dirty="0"/>
              <a:t>Map</a:t>
            </a:r>
          </a:p>
          <a:p>
            <a:pPr algn="ctr"/>
            <a:r>
              <a:rPr lang="en-US" sz="1600" dirty="0"/>
              <a:t>&lt;trait&gt;</a:t>
            </a:r>
          </a:p>
        </p:txBody>
      </p:sp>
      <p:sp>
        <p:nvSpPr>
          <p:cNvPr id="10" name="Rectangle 9"/>
          <p:cNvSpPr/>
          <p:nvPr/>
        </p:nvSpPr>
        <p:spPr bwMode="auto">
          <a:xfrm>
            <a:off x="1109663" y="4642186"/>
            <a:ext cx="2924175" cy="799849"/>
          </a:xfrm>
          <a:prstGeom prst="rect">
            <a:avLst/>
          </a:prstGeom>
          <a:solidFill>
            <a:schemeClr val="bg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algn="ctr"/>
            <a:r>
              <a:rPr lang="en-US" sz="1600" dirty="0" err="1" smtClean="0"/>
              <a:t>Scala.collection.immutable</a:t>
            </a:r>
            <a:endParaRPr lang="en-US" sz="1600" dirty="0"/>
          </a:p>
          <a:p>
            <a:pPr algn="ctr"/>
            <a:r>
              <a:rPr lang="en-US" sz="1600" dirty="0" err="1" smtClean="0"/>
              <a:t>HashMap</a:t>
            </a:r>
            <a:endParaRPr lang="en-US" sz="1600" dirty="0"/>
          </a:p>
        </p:txBody>
      </p:sp>
      <p:sp>
        <p:nvSpPr>
          <p:cNvPr id="11" name="Rectangle 10"/>
          <p:cNvSpPr/>
          <p:nvPr/>
        </p:nvSpPr>
        <p:spPr bwMode="auto">
          <a:xfrm>
            <a:off x="4543425" y="4642186"/>
            <a:ext cx="2924175" cy="799849"/>
          </a:xfrm>
          <a:prstGeom prst="rect">
            <a:avLst/>
          </a:prstGeom>
          <a:solidFill>
            <a:schemeClr val="bg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algn="ctr"/>
            <a:r>
              <a:rPr lang="en-US" sz="1600" dirty="0" err="1" smtClean="0"/>
              <a:t>Scala.collection.mutable</a:t>
            </a:r>
            <a:endParaRPr lang="en-US" sz="1600" dirty="0"/>
          </a:p>
          <a:p>
            <a:pPr algn="ctr"/>
            <a:r>
              <a:rPr lang="en-US" sz="1600" dirty="0" err="1" smtClean="0"/>
              <a:t>HashMap</a:t>
            </a:r>
            <a:endParaRPr lang="en-US" sz="1600" dirty="0"/>
          </a:p>
        </p:txBody>
      </p:sp>
      <p:sp>
        <p:nvSpPr>
          <p:cNvPr id="12" name="Rectangle 11"/>
          <p:cNvSpPr/>
          <p:nvPr/>
        </p:nvSpPr>
        <p:spPr bwMode="auto">
          <a:xfrm>
            <a:off x="4505325" y="3175589"/>
            <a:ext cx="2924175" cy="1142494"/>
          </a:xfrm>
          <a:prstGeom prst="rect">
            <a:avLst/>
          </a:prstGeom>
          <a:solidFill>
            <a:schemeClr val="bg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algn="ctr"/>
            <a:r>
              <a:rPr lang="en-US" sz="1600" dirty="0" err="1" smtClean="0"/>
              <a:t>Scala.collection.mutable</a:t>
            </a:r>
            <a:endParaRPr lang="en-US" sz="1600" dirty="0"/>
          </a:p>
          <a:p>
            <a:pPr algn="ctr"/>
            <a:r>
              <a:rPr lang="en-US" sz="1600" dirty="0"/>
              <a:t>Map</a:t>
            </a:r>
          </a:p>
          <a:p>
            <a:pPr algn="ctr"/>
            <a:r>
              <a:rPr lang="en-US" sz="1600" dirty="0"/>
              <a:t>&lt;trait&gt;</a:t>
            </a:r>
          </a:p>
        </p:txBody>
      </p:sp>
      <p:cxnSp>
        <p:nvCxnSpPr>
          <p:cNvPr id="6" name="Straight Connector 5"/>
          <p:cNvCxnSpPr/>
          <p:nvPr/>
        </p:nvCxnSpPr>
        <p:spPr bwMode="auto">
          <a:xfrm>
            <a:off x="1905000" y="2819400"/>
            <a:ext cx="4267200" cy="0"/>
          </a:xfrm>
          <a:prstGeom prst="line">
            <a:avLst/>
          </a:prstGeom>
          <a:solidFill>
            <a:schemeClr val="accent1"/>
          </a:solidFill>
          <a:ln w="28575" cap="flat" cmpd="sng" algn="ctr">
            <a:solidFill>
              <a:schemeClr val="tx1"/>
            </a:solidFill>
            <a:prstDash val="solid"/>
            <a:round/>
            <a:headEnd type="none" w="med" len="med"/>
            <a:tailEnd type="triangle" w="lg" len="med"/>
          </a:ln>
          <a:effectLst/>
        </p:spPr>
      </p:cxnSp>
      <p:sp>
        <p:nvSpPr>
          <p:cNvPr id="17" name="Up Arrow 16"/>
          <p:cNvSpPr/>
          <p:nvPr/>
        </p:nvSpPr>
        <p:spPr bwMode="auto">
          <a:xfrm>
            <a:off x="2571750" y="2819400"/>
            <a:ext cx="400050" cy="356189"/>
          </a:xfrm>
          <a:prstGeom prst="upArrow">
            <a:avLst/>
          </a:prstGeom>
          <a:solidFill>
            <a:schemeClr val="accent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p:txBody>
      </p:sp>
      <p:sp>
        <p:nvSpPr>
          <p:cNvPr id="18" name="Up Arrow 17"/>
          <p:cNvSpPr/>
          <p:nvPr/>
        </p:nvSpPr>
        <p:spPr bwMode="auto">
          <a:xfrm>
            <a:off x="2524125" y="4318083"/>
            <a:ext cx="400050" cy="356189"/>
          </a:xfrm>
          <a:prstGeom prst="upArrow">
            <a:avLst/>
          </a:prstGeom>
          <a:solidFill>
            <a:schemeClr val="accent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p:txBody>
      </p:sp>
      <p:sp>
        <p:nvSpPr>
          <p:cNvPr id="19" name="Up Arrow 18"/>
          <p:cNvSpPr/>
          <p:nvPr/>
        </p:nvSpPr>
        <p:spPr bwMode="auto">
          <a:xfrm>
            <a:off x="5634037" y="4285997"/>
            <a:ext cx="400050" cy="356189"/>
          </a:xfrm>
          <a:prstGeom prst="upArrow">
            <a:avLst/>
          </a:prstGeom>
          <a:solidFill>
            <a:schemeClr val="accent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p:txBody>
      </p:sp>
      <p:sp>
        <p:nvSpPr>
          <p:cNvPr id="20" name="Up Arrow 19"/>
          <p:cNvSpPr/>
          <p:nvPr/>
        </p:nvSpPr>
        <p:spPr bwMode="auto">
          <a:xfrm>
            <a:off x="5519736" y="2831932"/>
            <a:ext cx="400050" cy="356189"/>
          </a:xfrm>
          <a:prstGeom prst="upArrow">
            <a:avLst/>
          </a:prstGeom>
          <a:solidFill>
            <a:schemeClr val="accent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p:txBody>
      </p:sp>
      <p:sp>
        <p:nvSpPr>
          <p:cNvPr id="21" name="Up Arrow 20"/>
          <p:cNvSpPr/>
          <p:nvPr/>
        </p:nvSpPr>
        <p:spPr bwMode="auto">
          <a:xfrm>
            <a:off x="4114800" y="2438400"/>
            <a:ext cx="400050" cy="356189"/>
          </a:xfrm>
          <a:prstGeom prst="upArrow">
            <a:avLst/>
          </a:prstGeom>
          <a:solidFill>
            <a:schemeClr val="accent1"/>
          </a:solidFill>
          <a:ln w="28575" cap="flat" cmpd="sng" algn="ctr">
            <a:solidFill>
              <a:schemeClr val="tx1"/>
            </a:solidFill>
            <a:prstDash val="solid"/>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70</a:t>
            </a:fld>
            <a:endParaRPr kumimoji="0" lang="en-US"/>
          </a:p>
        </p:txBody>
      </p:sp>
    </p:spTree>
    <p:extLst>
      <p:ext uri="{BB962C8B-B14F-4D97-AF65-F5344CB8AC3E}">
        <p14:creationId xmlns:p14="http://schemas.microsoft.com/office/powerpoint/2010/main" val="27389882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04800" y="76200"/>
            <a:ext cx="8229600" cy="838200"/>
          </a:xfrm>
        </p:spPr>
        <p:txBody>
          <a:bodyPr/>
          <a:lstStyle/>
          <a:p>
            <a:r>
              <a:rPr lang="en-US" sz="2800" dirty="0" smtClean="0"/>
              <a:t>Map – simple example</a:t>
            </a:r>
            <a:endParaRPr lang="cs-CZ" sz="2800" dirty="0"/>
          </a:p>
        </p:txBody>
      </p:sp>
      <p:sp>
        <p:nvSpPr>
          <p:cNvPr id="3" name="Zástupný symbol pro obsah 2"/>
          <p:cNvSpPr>
            <a:spLocks noGrp="1"/>
          </p:cNvSpPr>
          <p:nvPr>
            <p:ph idx="1"/>
          </p:nvPr>
        </p:nvSpPr>
        <p:spPr>
          <a:xfrm>
            <a:off x="304800" y="1433522"/>
            <a:ext cx="8229600" cy="4324360"/>
          </a:xfrm>
        </p:spPr>
        <p:txBody>
          <a:bodyPr>
            <a:normAutofit/>
          </a:bodyPr>
          <a:lstStyle/>
          <a:p>
            <a:pPr>
              <a:buNone/>
            </a:pPr>
            <a:r>
              <a:rPr lang="cs-CZ" sz="2200" dirty="0"/>
              <a:t>import scala.collection</a:t>
            </a:r>
            <a:r>
              <a:rPr lang="en-US" sz="2200" dirty="0"/>
              <a:t>._</a:t>
            </a:r>
          </a:p>
          <a:p>
            <a:pPr>
              <a:buNone/>
            </a:pPr>
            <a:endParaRPr lang="en-US" sz="2200" dirty="0"/>
          </a:p>
          <a:p>
            <a:pPr>
              <a:buNone/>
            </a:pPr>
            <a:r>
              <a:rPr lang="cs-CZ" sz="2200" dirty="0"/>
              <a:t>val </a:t>
            </a:r>
            <a:r>
              <a:rPr lang="en-US" sz="2200" dirty="0"/>
              <a:t>cache</a:t>
            </a:r>
            <a:r>
              <a:rPr lang="cs-CZ" sz="2200" dirty="0"/>
              <a:t> = new mutable.HashMap[String,String];</a:t>
            </a:r>
          </a:p>
          <a:p>
            <a:pPr>
              <a:buNone/>
            </a:pPr>
            <a:r>
              <a:rPr lang="en-US" sz="2200" dirty="0"/>
              <a:t>cache </a:t>
            </a:r>
            <a:r>
              <a:rPr lang="cs-CZ" sz="2200" dirty="0"/>
              <a:t>+= "</a:t>
            </a:r>
            <a:r>
              <a:rPr lang="en-US" sz="2200" dirty="0"/>
              <a:t>foo</a:t>
            </a:r>
            <a:r>
              <a:rPr lang="cs-CZ" sz="2200" dirty="0"/>
              <a:t>" -&gt; "</a:t>
            </a:r>
            <a:r>
              <a:rPr lang="en-US" sz="2200" dirty="0"/>
              <a:t>bar</a:t>
            </a:r>
            <a:r>
              <a:rPr lang="cs-CZ" sz="2200" dirty="0"/>
              <a:t>";</a:t>
            </a:r>
            <a:endParaRPr lang="en-US" sz="2200" dirty="0"/>
          </a:p>
          <a:p>
            <a:pPr>
              <a:buNone/>
            </a:pPr>
            <a:endParaRPr lang="cs-CZ" sz="2200" dirty="0"/>
          </a:p>
          <a:p>
            <a:pPr>
              <a:buNone/>
            </a:pPr>
            <a:r>
              <a:rPr lang="en-US" sz="2200" dirty="0"/>
              <a:t>v</a:t>
            </a:r>
            <a:r>
              <a:rPr lang="cs-CZ" sz="2200" dirty="0"/>
              <a:t>al</a:t>
            </a:r>
            <a:r>
              <a:rPr lang="en-US" sz="2200" dirty="0"/>
              <a:t> c = cache(</a:t>
            </a:r>
            <a:r>
              <a:rPr lang="cs-CZ" sz="2200" dirty="0"/>
              <a:t>"</a:t>
            </a:r>
            <a:r>
              <a:rPr lang="en-US" sz="2200" dirty="0"/>
              <a:t>foo</a:t>
            </a:r>
            <a:r>
              <a:rPr lang="cs-CZ" sz="2200" dirty="0"/>
              <a:t>"</a:t>
            </a:r>
            <a:r>
              <a:rPr lang="en-US" sz="2200" dirty="0"/>
              <a:t>)</a:t>
            </a:r>
            <a:r>
              <a:rPr lang="cs-CZ" sz="2200" dirty="0"/>
              <a:t>;</a:t>
            </a:r>
            <a:endParaRPr lang="en-US" sz="2200" dirty="0"/>
          </a:p>
          <a:p>
            <a:pPr>
              <a:buNone/>
            </a:pPr>
            <a:endParaRPr lang="en-US" sz="2200" dirty="0" smtClean="0">
              <a:solidFill>
                <a:srgbClr val="000000"/>
              </a:solidFill>
              <a:latin typeface="Lucida Console" pitchFamily="49" charset="0"/>
            </a:endParaRPr>
          </a:p>
          <a:p>
            <a:endParaRPr lang="en-US" sz="2400" dirty="0" smtClean="0"/>
          </a:p>
          <a:p>
            <a:r>
              <a:rPr lang="en-US" sz="2400" dirty="0" smtClean="0"/>
              <a:t>The rest of Map and Set interface looks as you would expect</a:t>
            </a:r>
            <a:endParaRPr lang="cs-CZ" sz="2200" dirty="0">
              <a:latin typeface="Lucida Console" pitchFamily="49"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71</a:t>
            </a:fld>
            <a:endParaRPr kumimoji="0" lang="en-US"/>
          </a:p>
        </p:txBody>
      </p:sp>
    </p:spTree>
    <p:extLst>
      <p:ext uri="{BB962C8B-B14F-4D97-AF65-F5344CB8AC3E}">
        <p14:creationId xmlns:p14="http://schemas.microsoft.com/office/powerpoint/2010/main" val="32026655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04800" y="76200"/>
            <a:ext cx="8229600" cy="914400"/>
          </a:xfrm>
        </p:spPr>
        <p:txBody>
          <a:bodyPr/>
          <a:lstStyle/>
          <a:p>
            <a:r>
              <a:rPr lang="en-US" sz="2800" dirty="0" err="1" smtClean="0"/>
              <a:t>ListBuffer</a:t>
            </a:r>
            <a:endParaRPr lang="cs-CZ" sz="2800" dirty="0"/>
          </a:p>
        </p:txBody>
      </p:sp>
      <p:sp>
        <p:nvSpPr>
          <p:cNvPr id="3" name="Zástupný symbol pro obsah 2"/>
          <p:cNvSpPr>
            <a:spLocks noGrp="1"/>
          </p:cNvSpPr>
          <p:nvPr>
            <p:ph idx="1"/>
          </p:nvPr>
        </p:nvSpPr>
        <p:spPr>
          <a:xfrm>
            <a:off x="304800" y="1433522"/>
            <a:ext cx="8229600" cy="4324360"/>
          </a:xfrm>
        </p:spPr>
        <p:txBody>
          <a:bodyPr>
            <a:normAutofit/>
          </a:bodyPr>
          <a:lstStyle/>
          <a:p>
            <a:r>
              <a:rPr lang="en-US" dirty="0" err="1" smtClean="0"/>
              <a:t>ListBuffer</a:t>
            </a:r>
            <a:r>
              <a:rPr lang="en-US" dirty="0" smtClean="0"/>
              <a:t>[T] is a mutable List</a:t>
            </a:r>
          </a:p>
          <a:p>
            <a:pPr lvl="1"/>
            <a:r>
              <a:rPr lang="en-US" dirty="0" smtClean="0"/>
              <a:t>Like Java’s </a:t>
            </a:r>
            <a:r>
              <a:rPr lang="en-US" dirty="0" err="1" smtClean="0"/>
              <a:t>ArrayList</a:t>
            </a:r>
            <a:r>
              <a:rPr lang="en-US" dirty="0" smtClean="0"/>
              <a:t>&lt;T&gt;</a:t>
            </a:r>
          </a:p>
          <a:p>
            <a:pPr lvl="1"/>
            <a:endParaRPr lang="en-US" dirty="0" smtClean="0"/>
          </a:p>
          <a:p>
            <a:pPr>
              <a:buNone/>
            </a:pPr>
            <a:r>
              <a:rPr lang="cs-CZ" sz="2200" dirty="0"/>
              <a:t>import scala.collection.mutable._</a:t>
            </a:r>
            <a:endParaRPr lang="en-US" sz="2200" dirty="0"/>
          </a:p>
          <a:p>
            <a:pPr>
              <a:buNone/>
            </a:pPr>
            <a:endParaRPr lang="en-US" sz="2200" dirty="0"/>
          </a:p>
          <a:p>
            <a:pPr>
              <a:buNone/>
            </a:pPr>
            <a:r>
              <a:rPr lang="cs-CZ" sz="2200" dirty="0"/>
              <a:t>val list = new ListBuffer[String]</a:t>
            </a:r>
          </a:p>
          <a:p>
            <a:pPr>
              <a:buNone/>
            </a:pPr>
            <a:r>
              <a:rPr lang="cs-CZ" sz="2200" dirty="0"/>
              <a:t>list += "</a:t>
            </a:r>
            <a:r>
              <a:rPr lang="en-US" sz="2200" dirty="0"/>
              <a:t>Vicky</a:t>
            </a:r>
            <a:r>
              <a:rPr lang="cs-CZ" sz="2200" dirty="0"/>
              <a:t>"</a:t>
            </a:r>
          </a:p>
          <a:p>
            <a:pPr>
              <a:buNone/>
            </a:pPr>
            <a:r>
              <a:rPr lang="cs-CZ" sz="2200" dirty="0"/>
              <a:t>list += "Chris</a:t>
            </a:r>
            <a:r>
              <a:rPr lang="en-US" sz="2200" dirty="0" err="1"/>
              <a:t>tina</a:t>
            </a:r>
            <a:r>
              <a:rPr lang="cs-CZ" sz="2200" dirty="0"/>
              <a:t>"</a:t>
            </a:r>
          </a:p>
          <a:p>
            <a:pPr>
              <a:buNone/>
            </a:pPr>
            <a:r>
              <a:rPr lang="cs-CZ" sz="2200" dirty="0"/>
              <a:t> </a:t>
            </a:r>
          </a:p>
          <a:p>
            <a:pPr>
              <a:buNone/>
            </a:pPr>
            <a:r>
              <a:rPr lang="cs-CZ" sz="2200" dirty="0"/>
              <a:t>val str = list(0)</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72</a:t>
            </a:fld>
            <a:endParaRPr kumimoji="0" lang="en-US"/>
          </a:p>
        </p:txBody>
      </p:sp>
    </p:spTree>
    <p:extLst>
      <p:ext uri="{BB962C8B-B14F-4D97-AF65-F5344CB8AC3E}">
        <p14:creationId xmlns:p14="http://schemas.microsoft.com/office/powerpoint/2010/main" val="573516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81000" y="33318"/>
            <a:ext cx="8077200" cy="1109682"/>
          </a:xfrm>
        </p:spPr>
        <p:txBody>
          <a:bodyPr/>
          <a:lstStyle/>
          <a:p>
            <a:r>
              <a:rPr lang="cs-CZ" sz="2800" dirty="0" smtClean="0"/>
              <a:t>Option</a:t>
            </a:r>
            <a:endParaRPr lang="cs-CZ" sz="2800" dirty="0"/>
          </a:p>
        </p:txBody>
      </p:sp>
      <p:sp>
        <p:nvSpPr>
          <p:cNvPr id="3" name="Zástupný symbol pro obsah 2"/>
          <p:cNvSpPr>
            <a:spLocks noGrp="1"/>
          </p:cNvSpPr>
          <p:nvPr>
            <p:ph idx="1"/>
          </p:nvPr>
        </p:nvSpPr>
        <p:spPr>
          <a:xfrm>
            <a:off x="228600" y="1390640"/>
            <a:ext cx="8229600" cy="4324360"/>
          </a:xfrm>
        </p:spPr>
        <p:txBody>
          <a:bodyPr>
            <a:normAutofit/>
          </a:bodyPr>
          <a:lstStyle/>
          <a:p>
            <a:r>
              <a:rPr lang="en-US" dirty="0" smtClean="0"/>
              <a:t>Like</a:t>
            </a:r>
            <a:r>
              <a:rPr lang="cs-CZ" dirty="0" smtClean="0"/>
              <a:t> </a:t>
            </a:r>
            <a:r>
              <a:rPr lang="en-US" dirty="0" smtClean="0"/>
              <a:t>“</a:t>
            </a:r>
            <a:r>
              <a:rPr lang="cs-CZ" dirty="0" smtClean="0"/>
              <a:t>Maybe</a:t>
            </a:r>
            <a:r>
              <a:rPr lang="en-US" dirty="0" smtClean="0"/>
              <a:t>”</a:t>
            </a:r>
            <a:r>
              <a:rPr lang="cs-CZ" dirty="0" smtClean="0"/>
              <a:t> in Haskell</a:t>
            </a:r>
          </a:p>
          <a:p>
            <a:pPr>
              <a:buNone/>
            </a:pPr>
            <a:endParaRPr lang="cs-CZ" dirty="0" smtClean="0"/>
          </a:p>
          <a:p>
            <a:r>
              <a:rPr lang="en-US" dirty="0" smtClean="0"/>
              <a:t>Example – 3 state Boolean</a:t>
            </a:r>
          </a:p>
          <a:p>
            <a:pPr>
              <a:buNone/>
            </a:pPr>
            <a:endParaRPr lang="cs-CZ" dirty="0" smtClean="0"/>
          </a:p>
          <a:p>
            <a:pPr>
              <a:buNone/>
            </a:pPr>
            <a:r>
              <a:rPr lang="cs-CZ" sz="2200" dirty="0"/>
              <a:t>var sure : Option[Boolean] = </a:t>
            </a:r>
            <a:r>
              <a:rPr lang="en-US" sz="2200" dirty="0"/>
              <a:t>So</a:t>
            </a:r>
            <a:r>
              <a:rPr lang="cs-CZ" sz="2200" dirty="0"/>
              <a:t>me(false);</a:t>
            </a:r>
          </a:p>
          <a:p>
            <a:pPr>
              <a:buNone/>
            </a:pPr>
            <a:r>
              <a:rPr lang="cs-CZ" sz="2200" dirty="0"/>
              <a:t>sure = Some(true);</a:t>
            </a:r>
          </a:p>
          <a:p>
            <a:pPr>
              <a:buNone/>
            </a:pPr>
            <a:r>
              <a:rPr lang="cs-CZ" sz="2200" dirty="0"/>
              <a:t>sure = None;</a:t>
            </a:r>
            <a:endParaRPr lang="en-US" sz="22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73</a:t>
            </a:fld>
            <a:endParaRPr kumimoji="0" lang="en-US"/>
          </a:p>
        </p:txBody>
      </p:sp>
    </p:spTree>
    <p:extLst>
      <p:ext uri="{BB962C8B-B14F-4D97-AF65-F5344CB8AC3E}">
        <p14:creationId xmlns:p14="http://schemas.microsoft.com/office/powerpoint/2010/main" val="23707287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What is an </a:t>
            </a:r>
            <a:r>
              <a:rPr lang="en-US" sz="2800" dirty="0" smtClean="0"/>
              <a:t>Actor</a:t>
            </a:r>
            <a:endParaRPr lang="cs-CZ" sz="2800" dirty="0"/>
          </a:p>
        </p:txBody>
      </p:sp>
      <p:sp>
        <p:nvSpPr>
          <p:cNvPr id="3" name="Zástupný symbol pro obsah 2"/>
          <p:cNvSpPr>
            <a:spLocks noGrp="1"/>
          </p:cNvSpPr>
          <p:nvPr>
            <p:ph idx="1"/>
          </p:nvPr>
        </p:nvSpPr>
        <p:spPr>
          <a:xfrm>
            <a:off x="228600" y="1357322"/>
            <a:ext cx="8229600" cy="4738678"/>
          </a:xfrm>
        </p:spPr>
        <p:txBody>
          <a:bodyPr/>
          <a:lstStyle/>
          <a:p>
            <a:r>
              <a:rPr lang="en-US" dirty="0" smtClean="0"/>
              <a:t>Actor is an object that receives messages</a:t>
            </a:r>
          </a:p>
          <a:p>
            <a:r>
              <a:rPr lang="en-US" dirty="0" smtClean="0"/>
              <a:t>Actor has a </a:t>
            </a:r>
            <a:r>
              <a:rPr lang="en-US" i="1" dirty="0" smtClean="0"/>
              <a:t>mailbox</a:t>
            </a:r>
            <a:r>
              <a:rPr lang="en-US" dirty="0" smtClean="0"/>
              <a:t> – queue of incoming messages</a:t>
            </a:r>
          </a:p>
          <a:p>
            <a:r>
              <a:rPr lang="en-US" dirty="0" smtClean="0"/>
              <a:t>Message send is by default </a:t>
            </a:r>
            <a:r>
              <a:rPr lang="en-US" i="1" dirty="0" smtClean="0"/>
              <a:t>asynchronous</a:t>
            </a:r>
          </a:p>
          <a:p>
            <a:pPr marL="850392" lvl="1" indent="-457200"/>
            <a:r>
              <a:rPr lang="en-US" dirty="0" smtClean="0"/>
              <a:t>Sending a message to an actor immediately </a:t>
            </a:r>
            <a:r>
              <a:rPr lang="en-US" dirty="0" smtClean="0"/>
              <a:t>returns</a:t>
            </a:r>
          </a:p>
          <a:p>
            <a:r>
              <a:rPr lang="en-US" dirty="0"/>
              <a:t>Concurrency using threads is hard</a:t>
            </a:r>
          </a:p>
          <a:p>
            <a:pPr lvl="1"/>
            <a:r>
              <a:rPr lang="en-US" dirty="0"/>
              <a:t>Shared state – locks, race conditions, deadlocks</a:t>
            </a:r>
          </a:p>
          <a:p>
            <a:endParaRPr lang="en-US" dirty="0"/>
          </a:p>
          <a:p>
            <a:r>
              <a:rPr lang="en-US" dirty="0"/>
              <a:t>Solution – </a:t>
            </a:r>
            <a:r>
              <a:rPr lang="en-US" b="1" dirty="0"/>
              <a:t>message passing + no shared state</a:t>
            </a:r>
          </a:p>
          <a:p>
            <a:pPr lvl="1"/>
            <a:r>
              <a:rPr lang="en-US" dirty="0"/>
              <a:t>Inspired by </a:t>
            </a:r>
            <a:r>
              <a:rPr lang="en-US" dirty="0" err="1"/>
              <a:t>Erlang</a:t>
            </a:r>
            <a:r>
              <a:rPr lang="en-US" dirty="0"/>
              <a:t> language</a:t>
            </a:r>
          </a:p>
          <a:p>
            <a:pPr lvl="2"/>
            <a:r>
              <a:rPr lang="en-US" dirty="0" err="1"/>
              <a:t>Erlang</a:t>
            </a:r>
            <a:r>
              <a:rPr lang="en-US" dirty="0"/>
              <a:t> used at Ericsson since 1987, open source since 1998</a:t>
            </a:r>
          </a:p>
          <a:p>
            <a:pPr lvl="2"/>
            <a:r>
              <a:rPr lang="en-US" dirty="0"/>
              <a:t>Facebook chat backend runs on </a:t>
            </a:r>
            <a:r>
              <a:rPr lang="en-US" dirty="0" err="1"/>
              <a:t>Erlang</a:t>
            </a:r>
            <a:endParaRPr lang="cs-CZ" dirty="0"/>
          </a:p>
          <a:p>
            <a:pPr marL="850392" lvl="1" indent="-457200"/>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74</a:t>
            </a:fld>
            <a:endParaRPr kumimoji="0" lang="en-US"/>
          </a:p>
        </p:txBody>
      </p:sp>
    </p:spTree>
    <p:extLst>
      <p:ext uri="{BB962C8B-B14F-4D97-AF65-F5344CB8AC3E}">
        <p14:creationId xmlns:p14="http://schemas.microsoft.com/office/powerpoint/2010/main" val="30097135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76200"/>
            <a:ext cx="8229600" cy="914400"/>
          </a:xfrm>
        </p:spPr>
        <p:txBody>
          <a:bodyPr>
            <a:normAutofit/>
          </a:bodyPr>
          <a:lstStyle/>
          <a:p>
            <a:r>
              <a:rPr lang="en-US" sz="2800" dirty="0" smtClean="0"/>
              <a:t>Actors – </a:t>
            </a:r>
            <a:r>
              <a:rPr lang="en-US" sz="2800" dirty="0" smtClean="0"/>
              <a:t>a trivial </a:t>
            </a:r>
            <a:r>
              <a:rPr lang="en-US" sz="2800" dirty="0" smtClean="0"/>
              <a:t>example</a:t>
            </a:r>
            <a:endParaRPr lang="cs-CZ" sz="2800" dirty="0"/>
          </a:p>
        </p:txBody>
      </p:sp>
      <p:sp>
        <p:nvSpPr>
          <p:cNvPr id="3" name="Zástupný symbol pro obsah 2"/>
          <p:cNvSpPr>
            <a:spLocks noGrp="1"/>
          </p:cNvSpPr>
          <p:nvPr>
            <p:ph idx="1"/>
          </p:nvPr>
        </p:nvSpPr>
        <p:spPr>
          <a:xfrm>
            <a:off x="381000" y="1447800"/>
            <a:ext cx="8229600" cy="4324360"/>
          </a:xfrm>
        </p:spPr>
        <p:txBody>
          <a:bodyPr/>
          <a:lstStyle/>
          <a:p>
            <a:r>
              <a:rPr lang="en-US" dirty="0" smtClean="0"/>
              <a:t>We define messages</a:t>
            </a:r>
          </a:p>
          <a:p>
            <a:pPr>
              <a:buNone/>
            </a:pPr>
            <a:endParaRPr lang="en-US" dirty="0" smtClean="0"/>
          </a:p>
          <a:p>
            <a:pPr>
              <a:buNone/>
            </a:pPr>
            <a:r>
              <a:rPr lang="cs-CZ" sz="2200" dirty="0"/>
              <a:t>case object MsgPing</a:t>
            </a:r>
          </a:p>
          <a:p>
            <a:pPr>
              <a:buNone/>
            </a:pPr>
            <a:r>
              <a:rPr lang="cs-CZ" sz="2200" dirty="0"/>
              <a:t>case object MsgPong</a:t>
            </a:r>
          </a:p>
          <a:p>
            <a:pPr>
              <a:buNone/>
            </a:pPr>
            <a:r>
              <a:rPr lang="cs-CZ" sz="2200" dirty="0"/>
              <a:t>case object MsgStop</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75</a:t>
            </a:fld>
            <a:endParaRPr kumimoji="0" lang="en-US"/>
          </a:p>
        </p:txBody>
      </p:sp>
    </p:spTree>
    <p:extLst>
      <p:ext uri="{BB962C8B-B14F-4D97-AF65-F5344CB8AC3E}">
        <p14:creationId xmlns:p14="http://schemas.microsoft.com/office/powerpoint/2010/main" val="27252431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33318"/>
            <a:ext cx="8229600" cy="1143000"/>
          </a:xfrm>
        </p:spPr>
        <p:txBody>
          <a:bodyPr/>
          <a:lstStyle/>
          <a:p>
            <a:r>
              <a:rPr lang="en-US" sz="2800" dirty="0" smtClean="0"/>
              <a:t>Actors – trivial example</a:t>
            </a:r>
            <a:endParaRPr lang="cs-CZ" sz="2800" dirty="0"/>
          </a:p>
        </p:txBody>
      </p:sp>
      <p:sp>
        <p:nvSpPr>
          <p:cNvPr id="3" name="Zástupný symbol pro obsah 2"/>
          <p:cNvSpPr>
            <a:spLocks noGrp="1"/>
          </p:cNvSpPr>
          <p:nvPr>
            <p:ph idx="1"/>
          </p:nvPr>
        </p:nvSpPr>
        <p:spPr>
          <a:xfrm>
            <a:off x="685800" y="1143000"/>
            <a:ext cx="8229600" cy="4324360"/>
          </a:xfrm>
        </p:spPr>
        <p:txBody>
          <a:bodyPr>
            <a:noAutofit/>
          </a:bodyPr>
          <a:lstStyle/>
          <a:p>
            <a:pPr>
              <a:buNone/>
            </a:pPr>
            <a:r>
              <a:rPr lang="en-US" sz="1600" dirty="0"/>
              <a:t>class Ping(count: </a:t>
            </a:r>
            <a:r>
              <a:rPr lang="en-US" sz="1600" dirty="0" err="1"/>
              <a:t>Int</a:t>
            </a:r>
            <a:r>
              <a:rPr lang="en-US" sz="1600" dirty="0"/>
              <a:t>, pong: Actor) extends Actor {</a:t>
            </a:r>
          </a:p>
          <a:p>
            <a:pPr>
              <a:buNone/>
            </a:pPr>
            <a:r>
              <a:rPr lang="cs-CZ" sz="1600" dirty="0"/>
              <a:t>  def act() {</a:t>
            </a:r>
          </a:p>
          <a:p>
            <a:pPr>
              <a:buNone/>
            </a:pPr>
            <a:r>
              <a:rPr lang="cs-CZ" sz="1600" dirty="0"/>
              <a:t>    var pingsSent = 0</a:t>
            </a:r>
          </a:p>
          <a:p>
            <a:pPr>
              <a:buNone/>
            </a:pPr>
            <a:r>
              <a:rPr lang="cs-CZ" sz="1600" dirty="0"/>
              <a:t>    println("Ping: sending ping " + pingsSent)</a:t>
            </a:r>
          </a:p>
          <a:p>
            <a:pPr>
              <a:buNone/>
            </a:pPr>
            <a:r>
              <a:rPr lang="cs-CZ" sz="1600" dirty="0"/>
              <a:t>    pong ! MsgPing; pingsSent += 1</a:t>
            </a:r>
          </a:p>
          <a:p>
            <a:pPr>
              <a:buNone/>
            </a:pPr>
            <a:r>
              <a:rPr lang="cs-CZ" sz="1600" dirty="0"/>
              <a:t>    while(true) {</a:t>
            </a:r>
          </a:p>
          <a:p>
            <a:pPr>
              <a:buNone/>
            </a:pPr>
            <a:r>
              <a:rPr lang="cs-CZ" sz="1600" dirty="0"/>
              <a:t>      receive {</a:t>
            </a:r>
          </a:p>
          <a:p>
            <a:pPr>
              <a:buNone/>
            </a:pPr>
            <a:r>
              <a:rPr lang="cs-CZ" sz="1600" dirty="0"/>
              <a:t>        case MsgPong =&gt;</a:t>
            </a:r>
          </a:p>
          <a:p>
            <a:pPr>
              <a:buNone/>
            </a:pPr>
            <a:r>
              <a:rPr lang="cs-CZ" sz="1600" dirty="0"/>
              <a:t>          if (pingsSent &lt; count) {</a:t>
            </a:r>
          </a:p>
          <a:p>
            <a:pPr>
              <a:buNone/>
            </a:pPr>
            <a:r>
              <a:rPr lang="cs-CZ" sz="1600" dirty="0"/>
              <a:t>            if (pingsSent % 1000 == 0)</a:t>
            </a:r>
          </a:p>
          <a:p>
            <a:pPr>
              <a:buNone/>
            </a:pPr>
            <a:r>
              <a:rPr lang="cs-CZ" sz="1600" dirty="0"/>
              <a:t>              println("Ping: sending ping " + pingsSent)</a:t>
            </a:r>
          </a:p>
          <a:p>
            <a:pPr>
              <a:buNone/>
            </a:pPr>
            <a:r>
              <a:rPr lang="cs-CZ" sz="1600" dirty="0"/>
              <a:t>            pong ! MsgPing; pingsSent += 1</a:t>
            </a:r>
          </a:p>
          <a:p>
            <a:pPr>
              <a:buNone/>
            </a:pPr>
            <a:r>
              <a:rPr lang="cs-CZ" sz="1600" dirty="0"/>
              <a:t>          } else {</a:t>
            </a:r>
          </a:p>
          <a:p>
            <a:pPr>
              <a:buNone/>
            </a:pPr>
            <a:r>
              <a:rPr lang="cs-CZ" sz="1600" dirty="0"/>
              <a:t>            println("Ping: sending stop")</a:t>
            </a:r>
          </a:p>
          <a:p>
            <a:pPr>
              <a:buNone/>
            </a:pPr>
            <a:r>
              <a:rPr lang="cs-CZ" sz="1600" dirty="0"/>
              <a:t>            pong ! MsgStop</a:t>
            </a:r>
          </a:p>
          <a:p>
            <a:pPr>
              <a:buNone/>
            </a:pPr>
            <a:r>
              <a:rPr lang="cs-CZ" sz="1600" dirty="0"/>
              <a:t>            exit()</a:t>
            </a:r>
          </a:p>
          <a:p>
            <a:pPr>
              <a:buNone/>
            </a:pPr>
            <a:r>
              <a:rPr lang="cs-CZ" sz="1600" dirty="0"/>
              <a:t>          }</a:t>
            </a:r>
          </a:p>
          <a:p>
            <a:pPr>
              <a:buNone/>
            </a:pPr>
            <a:r>
              <a:rPr lang="cs-CZ" sz="1600" dirty="0"/>
              <a:t>      }}}</a:t>
            </a:r>
            <a:r>
              <a:rPr lang="en-US" sz="1600" dirty="0"/>
              <a:t>}</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76</a:t>
            </a:fld>
            <a:endParaRPr kumimoji="0" lang="en-US"/>
          </a:p>
        </p:txBody>
      </p:sp>
    </p:spTree>
    <p:extLst>
      <p:ext uri="{BB962C8B-B14F-4D97-AF65-F5344CB8AC3E}">
        <p14:creationId xmlns:p14="http://schemas.microsoft.com/office/powerpoint/2010/main" val="21449623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Actors – trivial example</a:t>
            </a:r>
            <a:endParaRPr lang="cs-CZ" sz="2800" dirty="0"/>
          </a:p>
        </p:txBody>
      </p:sp>
      <p:sp>
        <p:nvSpPr>
          <p:cNvPr id="3" name="Zástupný symbol pro obsah 2"/>
          <p:cNvSpPr>
            <a:spLocks noGrp="1"/>
          </p:cNvSpPr>
          <p:nvPr>
            <p:ph idx="1"/>
          </p:nvPr>
        </p:nvSpPr>
        <p:spPr>
          <a:xfrm>
            <a:off x="762000" y="1219200"/>
            <a:ext cx="8229600" cy="4324360"/>
          </a:xfrm>
        </p:spPr>
        <p:txBody>
          <a:bodyPr>
            <a:noAutofit/>
          </a:bodyPr>
          <a:lstStyle/>
          <a:p>
            <a:pPr>
              <a:buNone/>
            </a:pPr>
            <a:r>
              <a:rPr lang="cs-CZ" sz="1700" dirty="0"/>
              <a:t>class Pong extends Actor {</a:t>
            </a:r>
          </a:p>
          <a:p>
            <a:pPr>
              <a:buNone/>
            </a:pPr>
            <a:r>
              <a:rPr lang="cs-CZ" sz="1700" dirty="0"/>
              <a:t>  def act() {</a:t>
            </a:r>
          </a:p>
          <a:p>
            <a:pPr>
              <a:buNone/>
            </a:pPr>
            <a:r>
              <a:rPr lang="cs-CZ" sz="1700" dirty="0"/>
              <a:t>    var pongCount = 0</a:t>
            </a:r>
          </a:p>
          <a:p>
            <a:pPr>
              <a:buNone/>
            </a:pPr>
            <a:r>
              <a:rPr lang="cs-CZ" sz="1700" dirty="0"/>
              <a:t>    while(true) {</a:t>
            </a:r>
          </a:p>
          <a:p>
            <a:pPr>
              <a:buNone/>
            </a:pPr>
            <a:r>
              <a:rPr lang="cs-CZ" sz="1700" dirty="0"/>
              <a:t>      receive {</a:t>
            </a:r>
          </a:p>
          <a:p>
            <a:pPr>
              <a:buNone/>
            </a:pPr>
            <a:r>
              <a:rPr lang="cs-CZ" sz="1700" dirty="0"/>
              <a:t>        case MsgPing =&gt;</a:t>
            </a:r>
          </a:p>
          <a:p>
            <a:pPr>
              <a:buNone/>
            </a:pPr>
            <a:r>
              <a:rPr lang="cs-CZ" sz="1700" dirty="0"/>
              <a:t>          if (pongCount % 1000 == 0)</a:t>
            </a:r>
          </a:p>
          <a:p>
            <a:pPr>
              <a:buNone/>
            </a:pPr>
            <a:r>
              <a:rPr lang="cs-CZ" sz="1700" dirty="0"/>
              <a:t>            println("Pong: replying " + pongCount)</a:t>
            </a:r>
          </a:p>
          <a:p>
            <a:pPr>
              <a:buNone/>
            </a:pPr>
            <a:r>
              <a:rPr lang="cs-CZ" sz="1700" dirty="0"/>
              <a:t>          sender ! MsgPong</a:t>
            </a:r>
          </a:p>
          <a:p>
            <a:pPr>
              <a:buNone/>
            </a:pPr>
            <a:r>
              <a:rPr lang="cs-CZ" sz="1700" dirty="0"/>
              <a:t>          pongCount += 1</a:t>
            </a:r>
          </a:p>
          <a:p>
            <a:pPr>
              <a:buNone/>
            </a:pPr>
            <a:r>
              <a:rPr lang="cs-CZ" sz="1700" dirty="0"/>
              <a:t>        case MsgStop =&gt;</a:t>
            </a:r>
          </a:p>
          <a:p>
            <a:pPr>
              <a:buNone/>
            </a:pPr>
            <a:r>
              <a:rPr lang="cs-CZ" sz="1700" dirty="0"/>
              <a:t>          println("Pong: stop")</a:t>
            </a:r>
          </a:p>
          <a:p>
            <a:pPr>
              <a:buNone/>
            </a:pPr>
            <a:r>
              <a:rPr lang="cs-CZ" sz="1700" dirty="0"/>
              <a:t>          exit()</a:t>
            </a:r>
          </a:p>
          <a:p>
            <a:pPr>
              <a:buNone/>
            </a:pPr>
            <a:r>
              <a:rPr lang="cs-CZ" sz="1700" dirty="0"/>
              <a:t>      }</a:t>
            </a:r>
          </a:p>
          <a:p>
            <a:pPr>
              <a:buNone/>
            </a:pPr>
            <a:r>
              <a:rPr lang="cs-CZ" sz="1700" dirty="0"/>
              <a:t>    }</a:t>
            </a:r>
          </a:p>
          <a:p>
            <a:pPr>
              <a:buNone/>
            </a:pPr>
            <a:r>
              <a:rPr lang="cs-CZ" sz="1700" dirty="0"/>
              <a:t>  }</a:t>
            </a:r>
          </a:p>
          <a:p>
            <a:pPr>
              <a:buNone/>
            </a:pPr>
            <a:r>
              <a:rPr lang="cs-CZ" sz="1700" dirty="0"/>
              <a:t>}</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77</a:t>
            </a:fld>
            <a:endParaRPr kumimoji="0" lang="en-US"/>
          </a:p>
        </p:txBody>
      </p:sp>
    </p:spTree>
    <p:extLst>
      <p:ext uri="{BB962C8B-B14F-4D97-AF65-F5344CB8AC3E}">
        <p14:creationId xmlns:p14="http://schemas.microsoft.com/office/powerpoint/2010/main" val="29921737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Actors – trivial example</a:t>
            </a:r>
            <a:endParaRPr lang="cs-CZ" sz="2800" dirty="0"/>
          </a:p>
        </p:txBody>
      </p:sp>
      <p:sp>
        <p:nvSpPr>
          <p:cNvPr id="3" name="Zástupný symbol pro obsah 2"/>
          <p:cNvSpPr>
            <a:spLocks noGrp="1"/>
          </p:cNvSpPr>
          <p:nvPr>
            <p:ph idx="1"/>
          </p:nvPr>
        </p:nvSpPr>
        <p:spPr>
          <a:xfrm>
            <a:off x="228600" y="1357322"/>
            <a:ext cx="8229600" cy="4324360"/>
          </a:xfrm>
        </p:spPr>
        <p:txBody>
          <a:bodyPr/>
          <a:lstStyle/>
          <a:p>
            <a:pPr>
              <a:buNone/>
            </a:pPr>
            <a:r>
              <a:rPr lang="cs-CZ" sz="2200" dirty="0"/>
              <a:t>val pong = new Pong</a:t>
            </a:r>
          </a:p>
          <a:p>
            <a:pPr>
              <a:buNone/>
            </a:pPr>
            <a:r>
              <a:rPr lang="cs-CZ" sz="2200" dirty="0"/>
              <a:t>val ping = new Ping(100000, pong)</a:t>
            </a:r>
          </a:p>
          <a:p>
            <a:pPr>
              <a:buNone/>
            </a:pPr>
            <a:r>
              <a:rPr lang="cs-CZ" sz="2200" dirty="0"/>
              <a:t>ping.start</a:t>
            </a:r>
          </a:p>
          <a:p>
            <a:pPr>
              <a:buNone/>
            </a:pPr>
            <a:r>
              <a:rPr lang="cs-CZ" sz="2200" dirty="0"/>
              <a:t>pong.start</a:t>
            </a:r>
            <a:endParaRPr lang="en-US" sz="2200" dirty="0"/>
          </a:p>
          <a:p>
            <a:pPr>
              <a:buNone/>
            </a:pPr>
            <a:endParaRPr lang="en-US" sz="2200" dirty="0"/>
          </a:p>
          <a:p>
            <a:pPr>
              <a:buNone/>
            </a:pPr>
            <a:r>
              <a:rPr lang="en-US" sz="2200" dirty="0"/>
              <a:t>// any following code here is not blocked by the actors, each Actor (Ping, Pong) runs in his own thread</a:t>
            </a:r>
          </a:p>
          <a:p>
            <a:pPr>
              <a:buNone/>
            </a:pPr>
            <a:endParaRPr lang="cs-CZ" dirty="0">
              <a:latin typeface="Lucida Console" pitchFamily="49"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78</a:t>
            </a:fld>
            <a:endParaRPr kumimoji="0" lang="en-US"/>
          </a:p>
        </p:txBody>
      </p:sp>
    </p:spTree>
    <p:extLst>
      <p:ext uri="{BB962C8B-B14F-4D97-AF65-F5344CB8AC3E}">
        <p14:creationId xmlns:p14="http://schemas.microsoft.com/office/powerpoint/2010/main" val="24337889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33318"/>
            <a:ext cx="8229600" cy="1143000"/>
          </a:xfrm>
        </p:spPr>
        <p:txBody>
          <a:bodyPr/>
          <a:lstStyle/>
          <a:p>
            <a:r>
              <a:rPr lang="en-US" sz="2800" dirty="0" smtClean="0"/>
              <a:t>Actors – what else is available?</a:t>
            </a:r>
            <a:endParaRPr lang="cs-CZ" sz="2800" dirty="0"/>
          </a:p>
        </p:txBody>
      </p:sp>
      <p:sp>
        <p:nvSpPr>
          <p:cNvPr id="3" name="Zástupný symbol pro obsah 2"/>
          <p:cNvSpPr>
            <a:spLocks noGrp="1"/>
          </p:cNvSpPr>
          <p:nvPr>
            <p:ph idx="1"/>
          </p:nvPr>
        </p:nvSpPr>
        <p:spPr>
          <a:xfrm>
            <a:off x="228600" y="1390640"/>
            <a:ext cx="8229600" cy="4324360"/>
          </a:xfrm>
        </p:spPr>
        <p:txBody>
          <a:bodyPr/>
          <a:lstStyle/>
          <a:p>
            <a:r>
              <a:rPr lang="en-US" smtClean="0"/>
              <a:t>actor ! message    - asynchronous send</a:t>
            </a:r>
          </a:p>
          <a:p>
            <a:r>
              <a:rPr lang="en-US" smtClean="0"/>
              <a:t>actor !? message	- synchronous send (awaits reply)</a:t>
            </a:r>
          </a:p>
          <a:p>
            <a:endParaRPr lang="en-US" smtClean="0"/>
          </a:p>
          <a:p>
            <a:r>
              <a:rPr lang="en-US" smtClean="0"/>
              <a:t>actor !! message   - asynchronous, returs </a:t>
            </a:r>
            <a:r>
              <a:rPr lang="en-US" i="1" smtClean="0"/>
              <a:t>future</a:t>
            </a:r>
            <a:r>
              <a:rPr lang="en-US" smtClean="0"/>
              <a:t> object</a:t>
            </a:r>
          </a:p>
          <a:p>
            <a:pPr lvl="1"/>
            <a:r>
              <a:rPr lang="en-US" smtClean="0"/>
              <a:t>future object can be used later to get the result</a:t>
            </a:r>
            <a:endParaRPr lang="cs-CZ"/>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79</a:t>
            </a:fld>
            <a:endParaRPr kumimoji="0" lang="en-US"/>
          </a:p>
        </p:txBody>
      </p:sp>
    </p:spTree>
    <p:extLst>
      <p:ext uri="{BB962C8B-B14F-4D97-AF65-F5344CB8AC3E}">
        <p14:creationId xmlns:p14="http://schemas.microsoft.com/office/powerpoint/2010/main" val="85968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 y="0"/>
            <a:ext cx="8229600" cy="1143000"/>
          </a:xfrm>
        </p:spPr>
        <p:txBody>
          <a:bodyPr/>
          <a:lstStyle/>
          <a:p>
            <a:r>
              <a:rPr lang="en-US" sz="2800" dirty="0"/>
              <a:t>Scala properties</a:t>
            </a:r>
            <a:endParaRPr lang="cs-CZ" sz="2800" dirty="0"/>
          </a:p>
        </p:txBody>
      </p:sp>
      <p:sp>
        <p:nvSpPr>
          <p:cNvPr id="4099" name="Rectangle 3"/>
          <p:cNvSpPr>
            <a:spLocks noGrp="1" noChangeArrowheads="1"/>
          </p:cNvSpPr>
          <p:nvPr>
            <p:ph idx="1"/>
          </p:nvPr>
        </p:nvSpPr>
        <p:spPr>
          <a:xfrm>
            <a:off x="457200" y="1371600"/>
            <a:ext cx="8229600" cy="4324360"/>
          </a:xfrm>
        </p:spPr>
        <p:txBody>
          <a:bodyPr/>
          <a:lstStyle/>
          <a:p>
            <a:r>
              <a:rPr lang="en-US" dirty="0"/>
              <a:t>Object </a:t>
            </a:r>
            <a:r>
              <a:rPr lang="en-US" dirty="0" smtClean="0"/>
              <a:t>oriented</a:t>
            </a:r>
          </a:p>
          <a:p>
            <a:pPr lvl="1"/>
            <a:r>
              <a:rPr lang="en-US" dirty="0" smtClean="0"/>
              <a:t>Every value is considered as an object </a:t>
            </a:r>
          </a:p>
          <a:p>
            <a:pPr lvl="1"/>
            <a:r>
              <a:rPr lang="en-US" dirty="0" smtClean="0"/>
              <a:t>Classes can be extended by </a:t>
            </a:r>
            <a:r>
              <a:rPr lang="en-US" dirty="0" err="1" smtClean="0"/>
              <a:t>subclassing</a:t>
            </a:r>
            <a:r>
              <a:rPr lang="en-US" dirty="0"/>
              <a:t> </a:t>
            </a:r>
            <a:r>
              <a:rPr lang="en-US" dirty="0" smtClean="0"/>
              <a:t>and </a:t>
            </a:r>
            <a:r>
              <a:rPr lang="en-US" dirty="0" err="1" smtClean="0"/>
              <a:t>mixin</a:t>
            </a:r>
            <a:r>
              <a:rPr lang="en-US" dirty="0" smtClean="0"/>
              <a:t>-based composition</a:t>
            </a:r>
          </a:p>
          <a:p>
            <a:pPr marL="231775" lvl="1" indent="0">
              <a:buNone/>
            </a:pPr>
            <a:endParaRPr lang="en-US" dirty="0"/>
          </a:p>
          <a:p>
            <a:r>
              <a:rPr lang="en-US" dirty="0" smtClean="0"/>
              <a:t>Static typed</a:t>
            </a:r>
          </a:p>
          <a:p>
            <a:pPr lvl="1"/>
            <a:r>
              <a:rPr lang="en-US" dirty="0" smtClean="0"/>
              <a:t>No need to specify type in most cases </a:t>
            </a:r>
          </a:p>
          <a:p>
            <a:pPr marL="231775" lvl="1" indent="0">
              <a:buNone/>
            </a:pPr>
            <a:endParaRPr lang="en-US" dirty="0"/>
          </a:p>
          <a:p>
            <a:r>
              <a:rPr lang="en-US" dirty="0"/>
              <a:t>Functional </a:t>
            </a:r>
            <a:r>
              <a:rPr lang="en-US" dirty="0" smtClean="0"/>
              <a:t>and Imperative</a:t>
            </a:r>
          </a:p>
          <a:p>
            <a:pPr lvl="1"/>
            <a:r>
              <a:rPr lang="en-US" dirty="0" smtClean="0"/>
              <a:t>Every function is an object </a:t>
            </a:r>
          </a:p>
          <a:p>
            <a:pPr lvl="1"/>
            <a:r>
              <a:rPr lang="en-US" dirty="0" smtClean="0"/>
              <a:t>Supports anonymous functions, higher order functions, nesting, currying</a:t>
            </a:r>
            <a:endParaRPr lang="en-US" dirty="0"/>
          </a:p>
          <a:p>
            <a:endParaRPr lang="cs-CZ"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7714243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Creating “keywords”</a:t>
            </a:r>
            <a:endParaRPr lang="cs-CZ" sz="2800" dirty="0"/>
          </a:p>
        </p:txBody>
      </p:sp>
      <p:sp>
        <p:nvSpPr>
          <p:cNvPr id="3" name="Zástupný symbol pro obsah 2"/>
          <p:cNvSpPr>
            <a:spLocks noGrp="1"/>
          </p:cNvSpPr>
          <p:nvPr>
            <p:ph idx="1"/>
          </p:nvPr>
        </p:nvSpPr>
        <p:spPr>
          <a:xfrm>
            <a:off x="457200" y="1371600"/>
            <a:ext cx="8229600" cy="4324360"/>
          </a:xfrm>
        </p:spPr>
        <p:txBody>
          <a:bodyPr/>
          <a:lstStyle/>
          <a:p>
            <a:r>
              <a:rPr lang="en-US" dirty="0" smtClean="0"/>
              <a:t>From actors example, it seems that Scala has built-in keywords like </a:t>
            </a:r>
            <a:r>
              <a:rPr lang="en-US" i="1" dirty="0" smtClean="0"/>
              <a:t>receive { }</a:t>
            </a:r>
            <a:r>
              <a:rPr lang="en-US" dirty="0" smtClean="0"/>
              <a:t> or </a:t>
            </a:r>
            <a:r>
              <a:rPr lang="en-US" i="1" dirty="0" smtClean="0"/>
              <a:t>!</a:t>
            </a:r>
            <a:endParaRPr lang="en-US" dirty="0" smtClean="0"/>
          </a:p>
          <a:p>
            <a:r>
              <a:rPr lang="en-US" dirty="0" smtClean="0"/>
              <a:t>Not true – actors are implemented as a library</a:t>
            </a:r>
          </a:p>
          <a:p>
            <a:r>
              <a:rPr lang="en-US" dirty="0" smtClean="0"/>
              <a:t>We already know that </a:t>
            </a:r>
          </a:p>
          <a:p>
            <a:pPr>
              <a:buNone/>
            </a:pPr>
            <a:r>
              <a:rPr lang="en-US" dirty="0" smtClean="0"/>
              <a:t>	pong ! </a:t>
            </a:r>
            <a:r>
              <a:rPr lang="en-US" dirty="0" err="1" smtClean="0"/>
              <a:t>MsgPing</a:t>
            </a:r>
            <a:r>
              <a:rPr lang="en-US" dirty="0" smtClean="0"/>
              <a:t>      is equivalent to</a:t>
            </a:r>
          </a:p>
          <a:p>
            <a:pPr>
              <a:buNone/>
            </a:pPr>
            <a:r>
              <a:rPr lang="en-US" dirty="0" smtClean="0"/>
              <a:t>	pong.!(</a:t>
            </a:r>
            <a:r>
              <a:rPr lang="en-US" dirty="0" err="1" smtClean="0"/>
              <a:t>MsgPing</a:t>
            </a:r>
            <a:r>
              <a:rPr lang="en-US" dirty="0" smtClean="0"/>
              <a:t>)    </a:t>
            </a:r>
            <a:r>
              <a:rPr lang="en-US" i="1" dirty="0" smtClean="0"/>
              <a:t>// ! is a method of Actor class</a:t>
            </a:r>
            <a:endParaRPr lang="cs-CZ" i="1"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80</a:t>
            </a:fld>
            <a:endParaRPr kumimoji="0" lang="en-US"/>
          </a:p>
        </p:txBody>
      </p:sp>
    </p:spTree>
    <p:extLst>
      <p:ext uri="{BB962C8B-B14F-4D97-AF65-F5344CB8AC3E}">
        <p14:creationId xmlns:p14="http://schemas.microsoft.com/office/powerpoint/2010/main" val="38397174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Creating “keywords”</a:t>
            </a:r>
            <a:endParaRPr lang="cs-CZ" sz="2800" dirty="0"/>
          </a:p>
        </p:txBody>
      </p:sp>
      <p:sp>
        <p:nvSpPr>
          <p:cNvPr id="3" name="Zástupný symbol pro obsah 2"/>
          <p:cNvSpPr>
            <a:spLocks noGrp="1"/>
          </p:cNvSpPr>
          <p:nvPr>
            <p:ph idx="1"/>
          </p:nvPr>
        </p:nvSpPr>
        <p:spPr>
          <a:xfrm>
            <a:off x="533400" y="1371600"/>
            <a:ext cx="8229600" cy="4324360"/>
          </a:xfrm>
        </p:spPr>
        <p:txBody>
          <a:bodyPr/>
          <a:lstStyle/>
          <a:p>
            <a:r>
              <a:rPr lang="en-US" dirty="0"/>
              <a:t>Moreover, receive is just a method of Actor class</a:t>
            </a:r>
          </a:p>
          <a:p>
            <a:r>
              <a:rPr lang="en-US" dirty="0"/>
              <a:t>Method arguments can be passed in curly braces</a:t>
            </a:r>
          </a:p>
          <a:p>
            <a:pPr marL="231775" lvl="1" indent="-231775">
              <a:buClr>
                <a:srgbClr val="00A2C9"/>
              </a:buClr>
            </a:pPr>
            <a:r>
              <a:rPr lang="en-US" sz="2400" dirty="0">
                <a:ea typeface="+mn-ea"/>
              </a:rPr>
              <a:t>Ability to create DSL-like languages</a:t>
            </a:r>
          </a:p>
          <a:p>
            <a:pPr marL="231775" lvl="1" indent="-231775">
              <a:buClr>
                <a:srgbClr val="00A2C9"/>
              </a:buClr>
            </a:pPr>
            <a:endParaRPr lang="en-US" sz="2400" dirty="0">
              <a:ea typeface="+mn-ea"/>
            </a:endParaRPr>
          </a:p>
          <a:p>
            <a:pPr>
              <a:buFont typeface="Arial" charset="0"/>
              <a:buNone/>
            </a:pPr>
            <a:r>
              <a:rPr lang="cs-CZ" dirty="0"/>
              <a:t>receive {</a:t>
            </a:r>
          </a:p>
          <a:p>
            <a:pPr>
              <a:buFont typeface="Arial" charset="0"/>
              <a:buNone/>
            </a:pPr>
            <a:r>
              <a:rPr lang="cs-CZ" dirty="0"/>
              <a:t>        case MsgPong =&gt;</a:t>
            </a:r>
            <a:endParaRPr lang="en-US" dirty="0"/>
          </a:p>
          <a:p>
            <a:pPr>
              <a:buFont typeface="Arial" charset="0"/>
              <a:buNone/>
            </a:pPr>
            <a:r>
              <a:rPr lang="en-US" dirty="0"/>
              <a:t>		…</a:t>
            </a:r>
          </a:p>
          <a:p>
            <a:pPr>
              <a:buFont typeface="Arial" charset="0"/>
              <a:buNone/>
            </a:pPr>
            <a:r>
              <a:rPr lang="en-US" dirty="0"/>
              <a:t>}</a:t>
            </a:r>
            <a:endParaRPr lang="cs-CZ" dirty="0"/>
          </a:p>
          <a:p>
            <a:pPr>
              <a:buNone/>
            </a:pP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81</a:t>
            </a:fld>
            <a:endParaRPr kumimoji="0" lang="en-US"/>
          </a:p>
        </p:txBody>
      </p:sp>
    </p:spTree>
    <p:extLst>
      <p:ext uri="{BB962C8B-B14F-4D97-AF65-F5344CB8AC3E}">
        <p14:creationId xmlns:p14="http://schemas.microsoft.com/office/powerpoint/2010/main" val="18287550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04800" y="76200"/>
            <a:ext cx="8229600" cy="1143000"/>
          </a:xfrm>
        </p:spPr>
        <p:txBody>
          <a:bodyPr>
            <a:normAutofit/>
          </a:bodyPr>
          <a:lstStyle/>
          <a:p>
            <a:r>
              <a:rPr lang="en-US" altLang="nl-NL" sz="2800" dirty="0" smtClean="0"/>
              <a:t>Creating</a:t>
            </a:r>
            <a:r>
              <a:rPr lang="en-US" sz="2800" dirty="0" smtClean="0"/>
              <a:t> </a:t>
            </a:r>
            <a:r>
              <a:rPr lang="en-US" altLang="nl-NL" sz="2800" dirty="0"/>
              <a:t>keywords - lock in Java</a:t>
            </a:r>
            <a:endParaRPr lang="cs-CZ" altLang="nl-NL" sz="2800" dirty="0"/>
          </a:p>
        </p:txBody>
      </p:sp>
      <p:sp>
        <p:nvSpPr>
          <p:cNvPr id="3" name="Zástupný symbol pro obsah 2"/>
          <p:cNvSpPr>
            <a:spLocks noGrp="1"/>
          </p:cNvSpPr>
          <p:nvPr>
            <p:ph idx="1"/>
          </p:nvPr>
        </p:nvSpPr>
        <p:spPr>
          <a:xfrm>
            <a:off x="609600" y="1371600"/>
            <a:ext cx="8229600" cy="4324360"/>
          </a:xfrm>
        </p:spPr>
        <p:txBody>
          <a:bodyPr>
            <a:normAutofit/>
          </a:bodyPr>
          <a:lstStyle/>
          <a:p>
            <a:pPr>
              <a:buFont typeface="Arial" charset="0"/>
              <a:buNone/>
            </a:pPr>
            <a:r>
              <a:rPr lang="en-US" dirty="0"/>
              <a:t>String </a:t>
            </a:r>
            <a:r>
              <a:rPr lang="cs-CZ" dirty="0"/>
              <a:t>x = "No"</a:t>
            </a:r>
          </a:p>
          <a:p>
            <a:pPr>
              <a:buFont typeface="Arial" charset="0"/>
              <a:buNone/>
            </a:pPr>
            <a:endParaRPr lang="en-US" dirty="0"/>
          </a:p>
          <a:p>
            <a:pPr>
              <a:buFont typeface="Arial" charset="0"/>
              <a:buNone/>
            </a:pPr>
            <a:r>
              <a:rPr lang="cs-CZ" dirty="0"/>
              <a:t>l.lock();</a:t>
            </a:r>
          </a:p>
          <a:p>
            <a:pPr>
              <a:buFont typeface="Arial" charset="0"/>
              <a:buNone/>
            </a:pPr>
            <a:r>
              <a:rPr lang="cs-CZ" dirty="0"/>
              <a:t>try {</a:t>
            </a:r>
          </a:p>
          <a:p>
            <a:pPr>
              <a:buFont typeface="Arial" charset="0"/>
              <a:buNone/>
            </a:pPr>
            <a:r>
              <a:rPr lang="en-US" dirty="0"/>
              <a:t>  </a:t>
            </a:r>
            <a:r>
              <a:rPr lang="cs-CZ" dirty="0"/>
              <a:t>x = "Yes"</a:t>
            </a:r>
          </a:p>
          <a:p>
            <a:pPr>
              <a:buFont typeface="Arial" charset="0"/>
              <a:buNone/>
            </a:pPr>
            <a:r>
              <a:rPr lang="cs-CZ" dirty="0"/>
              <a:t>} finally {</a:t>
            </a:r>
          </a:p>
          <a:p>
            <a:pPr>
              <a:buFont typeface="Arial" charset="0"/>
              <a:buNone/>
            </a:pPr>
            <a:r>
              <a:rPr lang="en-US" dirty="0"/>
              <a:t>  </a:t>
            </a:r>
            <a:r>
              <a:rPr lang="cs-CZ" dirty="0"/>
              <a:t>l.unlock();</a:t>
            </a:r>
          </a:p>
          <a:p>
            <a:pPr>
              <a:buFont typeface="Arial" charset="0"/>
              <a:buNone/>
            </a:pPr>
            <a:r>
              <a:rPr lang="en-US" dirty="0"/>
              <a:t>}</a:t>
            </a:r>
            <a:endParaRPr lang="cs-CZ"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82</a:t>
            </a:fld>
            <a:endParaRPr kumimoji="0" lang="en-US"/>
          </a:p>
        </p:txBody>
      </p:sp>
    </p:spTree>
    <p:extLst>
      <p:ext uri="{BB962C8B-B14F-4D97-AF65-F5344CB8AC3E}">
        <p14:creationId xmlns:p14="http://schemas.microsoft.com/office/powerpoint/2010/main" val="18122929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Lock “keyword” </a:t>
            </a:r>
            <a:r>
              <a:rPr lang="en-US" sz="2800" dirty="0" err="1" smtClean="0"/>
              <a:t>implemetation</a:t>
            </a:r>
            <a:endParaRPr lang="cs-CZ" sz="2800" dirty="0"/>
          </a:p>
        </p:txBody>
      </p:sp>
      <p:sp>
        <p:nvSpPr>
          <p:cNvPr id="3" name="Zástupný symbol pro obsah 2"/>
          <p:cNvSpPr>
            <a:spLocks noGrp="1"/>
          </p:cNvSpPr>
          <p:nvPr>
            <p:ph idx="1"/>
          </p:nvPr>
        </p:nvSpPr>
        <p:spPr>
          <a:xfrm>
            <a:off x="457200" y="1371600"/>
            <a:ext cx="8229600" cy="4324360"/>
          </a:xfrm>
        </p:spPr>
        <p:txBody>
          <a:bodyPr>
            <a:normAutofit fontScale="85000" lnSpcReduction="20000"/>
          </a:bodyPr>
          <a:lstStyle/>
          <a:p>
            <a:r>
              <a:rPr lang="en-US" sz="2800" dirty="0" smtClean="0"/>
              <a:t>Lock “keyword” is really an ordinary method</a:t>
            </a:r>
          </a:p>
          <a:p>
            <a:endParaRPr lang="en-US" sz="2200" dirty="0" smtClean="0">
              <a:solidFill>
                <a:srgbClr val="4C4C4C"/>
              </a:solidFill>
              <a:latin typeface="Lucida Console" pitchFamily="49" charset="0"/>
            </a:endParaRPr>
          </a:p>
          <a:p>
            <a:pPr>
              <a:buNone/>
            </a:pPr>
            <a:r>
              <a:rPr lang="en-US" sz="2600" dirty="0"/>
              <a:t>// f is a function (piece of code) returning</a:t>
            </a:r>
          </a:p>
          <a:p>
            <a:pPr>
              <a:buNone/>
            </a:pPr>
            <a:r>
              <a:rPr lang="en-US" sz="2600" dirty="0"/>
              <a:t>// Unit (</a:t>
            </a:r>
            <a:r>
              <a:rPr lang="en-US" sz="2600" dirty="0" err="1"/>
              <a:t>ie</a:t>
            </a:r>
            <a:r>
              <a:rPr lang="en-US" sz="2600" dirty="0"/>
              <a:t>. void)</a:t>
            </a:r>
          </a:p>
          <a:p>
            <a:pPr>
              <a:buNone/>
            </a:pPr>
            <a:r>
              <a:rPr lang="en-US" sz="2600" dirty="0" err="1"/>
              <a:t>def</a:t>
            </a:r>
            <a:r>
              <a:rPr lang="en-US" sz="2600" dirty="0"/>
              <a:t> lock(l : Lock)(f : =&gt; Unit) = {</a:t>
            </a:r>
          </a:p>
          <a:p>
            <a:pPr>
              <a:buNone/>
            </a:pPr>
            <a:r>
              <a:rPr lang="en-US" sz="2600" dirty="0"/>
              <a:t>  </a:t>
            </a:r>
            <a:r>
              <a:rPr lang="cs-CZ" sz="2600" dirty="0"/>
              <a:t>l.lock();</a:t>
            </a:r>
          </a:p>
          <a:p>
            <a:pPr>
              <a:buNone/>
            </a:pPr>
            <a:r>
              <a:rPr lang="en-US" sz="2600" dirty="0"/>
              <a:t>  </a:t>
            </a:r>
            <a:r>
              <a:rPr lang="cs-CZ" sz="2600" dirty="0"/>
              <a:t>try {</a:t>
            </a:r>
          </a:p>
          <a:p>
            <a:pPr>
              <a:buNone/>
            </a:pPr>
            <a:r>
              <a:rPr lang="cs-CZ" sz="2600" dirty="0"/>
              <a:t>  </a:t>
            </a:r>
            <a:r>
              <a:rPr lang="en-US" sz="2600" dirty="0"/>
              <a:t>  </a:t>
            </a:r>
            <a:r>
              <a:rPr lang="cs-CZ" sz="2600" dirty="0"/>
              <a:t>f</a:t>
            </a:r>
            <a:r>
              <a:rPr lang="en-US" sz="2600" dirty="0"/>
              <a:t>		// call f</a:t>
            </a:r>
            <a:endParaRPr lang="cs-CZ" sz="2600" dirty="0"/>
          </a:p>
          <a:p>
            <a:pPr>
              <a:buNone/>
            </a:pPr>
            <a:r>
              <a:rPr lang="en-US" sz="2600" dirty="0"/>
              <a:t>  </a:t>
            </a:r>
            <a:r>
              <a:rPr lang="cs-CZ" sz="2600" dirty="0"/>
              <a:t>} finally {</a:t>
            </a:r>
          </a:p>
          <a:p>
            <a:pPr>
              <a:buNone/>
            </a:pPr>
            <a:r>
              <a:rPr lang="en-US" sz="2600" dirty="0"/>
              <a:t>    </a:t>
            </a:r>
            <a:r>
              <a:rPr lang="cs-CZ" sz="2600" dirty="0"/>
              <a:t>l.unlock();</a:t>
            </a:r>
          </a:p>
          <a:p>
            <a:pPr>
              <a:buNone/>
            </a:pPr>
            <a:r>
              <a:rPr lang="en-US" sz="2600" dirty="0"/>
              <a:t>  </a:t>
            </a:r>
            <a:r>
              <a:rPr lang="cs-CZ" sz="2600" dirty="0"/>
              <a:t>}</a:t>
            </a:r>
          </a:p>
          <a:p>
            <a:pPr>
              <a:buNone/>
            </a:pPr>
            <a:r>
              <a:rPr lang="cs-CZ" sz="2600" dirty="0"/>
              <a: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83</a:t>
            </a:fld>
            <a:endParaRPr kumimoji="0" lang="en-US"/>
          </a:p>
        </p:txBody>
      </p:sp>
    </p:spTree>
    <p:extLst>
      <p:ext uri="{BB962C8B-B14F-4D97-AF65-F5344CB8AC3E}">
        <p14:creationId xmlns:p14="http://schemas.microsoft.com/office/powerpoint/2010/main" val="12475426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Parallelism</a:t>
            </a:r>
            <a:endParaRPr lang="cs-CZ" sz="2800" dirty="0"/>
          </a:p>
        </p:txBody>
      </p:sp>
      <p:sp>
        <p:nvSpPr>
          <p:cNvPr id="3" name="Zástupný symbol pro obsah 2"/>
          <p:cNvSpPr>
            <a:spLocks noGrp="1"/>
          </p:cNvSpPr>
          <p:nvPr>
            <p:ph idx="1"/>
          </p:nvPr>
        </p:nvSpPr>
        <p:spPr>
          <a:xfrm>
            <a:off x="457200" y="1295400"/>
            <a:ext cx="8229600" cy="4324360"/>
          </a:xfrm>
        </p:spPr>
        <p:txBody>
          <a:bodyPr/>
          <a:lstStyle/>
          <a:p>
            <a:r>
              <a:rPr lang="en-US" dirty="0" smtClean="0"/>
              <a:t>What about </a:t>
            </a:r>
            <a:r>
              <a:rPr lang="en-US" dirty="0" err="1" smtClean="0"/>
              <a:t>parallelMap</a:t>
            </a:r>
            <a:r>
              <a:rPr lang="en-US" dirty="0" smtClean="0"/>
              <a:t>, </a:t>
            </a:r>
            <a:r>
              <a:rPr lang="en-US" dirty="0" err="1" smtClean="0"/>
              <a:t>parallelReduce</a:t>
            </a:r>
            <a:r>
              <a:rPr lang="en-US" dirty="0" smtClean="0"/>
              <a:t> etc. ?</a:t>
            </a:r>
          </a:p>
          <a:p>
            <a:r>
              <a:rPr lang="en-US" dirty="0" smtClean="0"/>
              <a:t>Not present in Scala library yet </a:t>
            </a:r>
            <a:r>
              <a:rPr lang="en-US" dirty="0" smtClean="0">
                <a:sym typeface="Wingdings" pitchFamily="2" charset="2"/>
              </a:rPr>
              <a:t></a:t>
            </a:r>
            <a:endParaRPr lang="en-US" dirty="0" smtClean="0"/>
          </a:p>
          <a:p>
            <a:pPr lvl="1"/>
            <a:r>
              <a:rPr lang="en-US" dirty="0" smtClean="0"/>
              <a:t>Have to implement own versions</a:t>
            </a:r>
            <a:endParaRPr lang="cs-CZ"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84</a:t>
            </a:fld>
            <a:endParaRPr kumimoji="0" lang="en-US"/>
          </a:p>
        </p:txBody>
      </p:sp>
    </p:spTree>
    <p:extLst>
      <p:ext uri="{BB962C8B-B14F-4D97-AF65-F5344CB8AC3E}">
        <p14:creationId xmlns:p14="http://schemas.microsoft.com/office/powerpoint/2010/main" val="33625015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33318"/>
            <a:ext cx="8229600" cy="1143000"/>
          </a:xfrm>
        </p:spPr>
        <p:txBody>
          <a:bodyPr/>
          <a:lstStyle/>
          <a:p>
            <a:r>
              <a:rPr lang="en-US" sz="2800" dirty="0" err="1" smtClean="0"/>
              <a:t>scala.Seq</a:t>
            </a:r>
            <a:endParaRPr lang="cs-CZ" sz="2800" dirty="0"/>
          </a:p>
        </p:txBody>
      </p:sp>
      <p:sp>
        <p:nvSpPr>
          <p:cNvPr id="3" name="Zástupný symbol pro obsah 2"/>
          <p:cNvSpPr>
            <a:spLocks noGrp="1"/>
          </p:cNvSpPr>
          <p:nvPr>
            <p:ph idx="1"/>
          </p:nvPr>
        </p:nvSpPr>
        <p:spPr>
          <a:xfrm>
            <a:off x="457200" y="1447800"/>
            <a:ext cx="8229600" cy="4324360"/>
          </a:xfrm>
        </p:spPr>
        <p:txBody>
          <a:bodyPr/>
          <a:lstStyle/>
          <a:p>
            <a:r>
              <a:rPr lang="en-US" dirty="0" err="1" smtClean="0"/>
              <a:t>scala.Seq</a:t>
            </a:r>
            <a:r>
              <a:rPr lang="en-US" dirty="0" smtClean="0"/>
              <a:t> is the </a:t>
            </a:r>
            <a:r>
              <a:rPr lang="en-US" dirty="0" err="1" smtClean="0"/>
              <a:t>supertype</a:t>
            </a:r>
            <a:r>
              <a:rPr lang="en-US" dirty="0" smtClean="0"/>
              <a:t> that defines methods like:</a:t>
            </a:r>
          </a:p>
          <a:p>
            <a:pPr lvl="1"/>
            <a:r>
              <a:rPr lang="en-US" dirty="0" smtClean="0"/>
              <a:t>filter, fold, map, reduce, take, contains, …</a:t>
            </a:r>
          </a:p>
          <a:p>
            <a:pPr lvl="1"/>
            <a:endParaRPr lang="en-US" dirty="0" smtClean="0"/>
          </a:p>
          <a:p>
            <a:r>
              <a:rPr lang="en-US" dirty="0" smtClean="0"/>
              <a:t>List, Array, Maps… descend from </a:t>
            </a:r>
            <a:r>
              <a:rPr lang="en-US" dirty="0" err="1" smtClean="0"/>
              <a:t>Seq</a:t>
            </a:r>
            <a:endParaRPr lang="en-US" dirty="0" smtClean="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85</a:t>
            </a:fld>
            <a:endParaRPr kumimoji="0" lang="en-US"/>
          </a:p>
        </p:txBody>
      </p:sp>
    </p:spTree>
    <p:extLst>
      <p:ext uri="{BB962C8B-B14F-4D97-AF65-F5344CB8AC3E}">
        <p14:creationId xmlns:p14="http://schemas.microsoft.com/office/powerpoint/2010/main" val="40114832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lstStyle/>
          <a:p>
            <a:r>
              <a:rPr lang="en-US" sz="2800" dirty="0" smtClean="0"/>
              <a:t>Yield, iterators</a:t>
            </a:r>
            <a:endParaRPr lang="cs-CZ" sz="2800" dirty="0"/>
          </a:p>
        </p:txBody>
      </p:sp>
      <p:sp>
        <p:nvSpPr>
          <p:cNvPr id="3" name="Zástupný symbol pro obsah 2"/>
          <p:cNvSpPr>
            <a:spLocks noGrp="1"/>
          </p:cNvSpPr>
          <p:nvPr>
            <p:ph idx="1"/>
          </p:nvPr>
        </p:nvSpPr>
        <p:spPr>
          <a:xfrm>
            <a:off x="533400" y="1447800"/>
            <a:ext cx="8229600" cy="4324360"/>
          </a:xfrm>
        </p:spPr>
        <p:txBody>
          <a:bodyPr>
            <a:normAutofit/>
          </a:bodyPr>
          <a:lstStyle/>
          <a:p>
            <a:r>
              <a:rPr lang="en-US" dirty="0" smtClean="0"/>
              <a:t>Syntax sugar for returning iterator object</a:t>
            </a:r>
          </a:p>
          <a:p>
            <a:r>
              <a:rPr lang="en-US" dirty="0" smtClean="0"/>
              <a:t>Iterators allow to iterate over a sequence of elements.  They have </a:t>
            </a:r>
            <a:r>
              <a:rPr lang="en-US" dirty="0" err="1" smtClean="0"/>
              <a:t>hasNext</a:t>
            </a:r>
            <a:r>
              <a:rPr lang="en-US" dirty="0" smtClean="0"/>
              <a:t>() and next() methods.</a:t>
            </a:r>
          </a:p>
          <a:p>
            <a:r>
              <a:rPr lang="en-US" dirty="0" smtClean="0"/>
              <a:t>Lazy evaluation</a:t>
            </a:r>
          </a:p>
          <a:p>
            <a:pPr lvl="1"/>
            <a:r>
              <a:rPr lang="en-US" dirty="0" smtClean="0"/>
              <a:t>when olderThan21 is called, the for loop is </a:t>
            </a:r>
            <a:r>
              <a:rPr lang="en-US" b="1" dirty="0" smtClean="0"/>
              <a:t>not</a:t>
            </a:r>
            <a:r>
              <a:rPr lang="en-US" dirty="0" smtClean="0"/>
              <a:t> executed</a:t>
            </a:r>
          </a:p>
          <a:p>
            <a:pPr>
              <a:buNone/>
            </a:pPr>
            <a:endParaRPr lang="en-US" b="1" dirty="0" smtClean="0"/>
          </a:p>
          <a:p>
            <a:pPr>
              <a:lnSpc>
                <a:spcPct val="80000"/>
              </a:lnSpc>
              <a:buNone/>
            </a:pPr>
            <a:r>
              <a:rPr lang="cs-CZ" sz="2200" dirty="0"/>
              <a:t>def olderThan21(xs: Iterator[Person]):</a:t>
            </a:r>
            <a:r>
              <a:rPr lang="en-US" sz="2200" dirty="0"/>
              <a:t> </a:t>
            </a:r>
            <a:r>
              <a:rPr lang="cs-CZ" sz="2200" dirty="0"/>
              <a:t>Iterator[String]</a:t>
            </a:r>
            <a:r>
              <a:rPr lang="en-US" sz="2200" dirty="0"/>
              <a:t> </a:t>
            </a:r>
            <a:r>
              <a:rPr lang="cs-CZ" sz="2200" dirty="0"/>
              <a:t>=</a:t>
            </a:r>
            <a:endParaRPr lang="en-US" sz="2200" dirty="0"/>
          </a:p>
          <a:p>
            <a:pPr>
              <a:lnSpc>
                <a:spcPct val="80000"/>
              </a:lnSpc>
              <a:buNone/>
            </a:pPr>
            <a:r>
              <a:rPr lang="cs-CZ" sz="2200" dirty="0"/>
              <a:t>{</a:t>
            </a:r>
          </a:p>
          <a:p>
            <a:pPr>
              <a:lnSpc>
                <a:spcPct val="80000"/>
              </a:lnSpc>
              <a:buNone/>
            </a:pPr>
            <a:r>
              <a:rPr lang="en-US" sz="2200" dirty="0"/>
              <a:t>  for (p &lt;- </a:t>
            </a:r>
            <a:r>
              <a:rPr lang="en-US" sz="2200" dirty="0" err="1"/>
              <a:t>xs</a:t>
            </a:r>
            <a:r>
              <a:rPr lang="en-US" sz="2200" dirty="0"/>
              <a:t> if </a:t>
            </a:r>
            <a:r>
              <a:rPr lang="en-US" sz="2200" dirty="0" err="1"/>
              <a:t>p.age</a:t>
            </a:r>
            <a:r>
              <a:rPr lang="en-US" sz="2200" dirty="0"/>
              <a:t> &gt; 21) yield </a:t>
            </a:r>
            <a:r>
              <a:rPr lang="en-US" sz="2200" dirty="0" err="1"/>
              <a:t>p.getName</a:t>
            </a:r>
            <a:r>
              <a:rPr lang="en-US" sz="2200" dirty="0"/>
              <a:t>()</a:t>
            </a:r>
          </a:p>
          <a:p>
            <a:pPr>
              <a:lnSpc>
                <a:spcPct val="80000"/>
              </a:lnSpc>
              <a:buNone/>
            </a:pPr>
            <a:r>
              <a:rPr lang="cs-CZ" sz="2200" dirty="0"/>
              <a:t>}</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86</a:t>
            </a:fld>
            <a:endParaRPr kumimoji="0" lang="en-US"/>
          </a:p>
        </p:txBody>
      </p:sp>
    </p:spTree>
    <p:extLst>
      <p:ext uri="{BB962C8B-B14F-4D97-AF65-F5344CB8AC3E}">
        <p14:creationId xmlns:p14="http://schemas.microsoft.com/office/powerpoint/2010/main" val="13546406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0"/>
            <a:ext cx="8229600" cy="1143000"/>
          </a:xfrm>
        </p:spPr>
        <p:txBody>
          <a:bodyPr>
            <a:normAutofit/>
          </a:bodyPr>
          <a:lstStyle/>
          <a:p>
            <a:r>
              <a:rPr lang="en-US" sz="2800" dirty="0" smtClean="0"/>
              <a:t>Matching generic arguments?</a:t>
            </a:r>
            <a:endParaRPr lang="cs-CZ" sz="2800" dirty="0"/>
          </a:p>
        </p:txBody>
      </p:sp>
      <p:sp>
        <p:nvSpPr>
          <p:cNvPr id="3" name="Zástupný symbol pro obsah 2"/>
          <p:cNvSpPr>
            <a:spLocks noGrp="1"/>
          </p:cNvSpPr>
          <p:nvPr>
            <p:ph idx="1"/>
          </p:nvPr>
        </p:nvSpPr>
        <p:spPr>
          <a:xfrm>
            <a:off x="533400" y="1295400"/>
            <a:ext cx="8229600" cy="4324360"/>
          </a:xfrm>
        </p:spPr>
        <p:txBody>
          <a:bodyPr>
            <a:normAutofit/>
          </a:bodyPr>
          <a:lstStyle/>
          <a:p>
            <a:r>
              <a:rPr lang="en-US" dirty="0" smtClean="0"/>
              <a:t>Will this compile?</a:t>
            </a:r>
          </a:p>
          <a:p>
            <a:endParaRPr lang="en-US" dirty="0" smtClean="0"/>
          </a:p>
          <a:p>
            <a:pPr>
              <a:lnSpc>
                <a:spcPct val="80000"/>
              </a:lnSpc>
              <a:buNone/>
            </a:pPr>
            <a:r>
              <a:rPr lang="cs-CZ" sz="2200" dirty="0"/>
              <a:t>def genMatch(list: List[Any]) : String = </a:t>
            </a:r>
          </a:p>
          <a:p>
            <a:pPr>
              <a:lnSpc>
                <a:spcPct val="80000"/>
              </a:lnSpc>
              <a:buNone/>
            </a:pPr>
            <a:r>
              <a:rPr lang="cs-CZ" sz="2200" dirty="0"/>
              <a:t>list match {</a:t>
            </a:r>
          </a:p>
          <a:p>
            <a:pPr>
              <a:lnSpc>
                <a:spcPct val="80000"/>
              </a:lnSpc>
              <a:buNone/>
            </a:pPr>
            <a:r>
              <a:rPr lang="en-US" sz="2200" dirty="0"/>
              <a:t>    </a:t>
            </a:r>
            <a:r>
              <a:rPr lang="cs-CZ" sz="2200" dirty="0"/>
              <a:t>case (x: List[Int]) =&gt; "ints"</a:t>
            </a:r>
          </a:p>
          <a:p>
            <a:pPr>
              <a:lnSpc>
                <a:spcPct val="80000"/>
              </a:lnSpc>
              <a:buNone/>
            </a:pPr>
            <a:r>
              <a:rPr lang="en-US" sz="2200" dirty="0"/>
              <a:t>    </a:t>
            </a:r>
            <a:r>
              <a:rPr lang="cs-CZ" sz="2200" dirty="0"/>
              <a:t>case (x: List[String]) =&gt; "strings"</a:t>
            </a:r>
          </a:p>
          <a:p>
            <a:pPr>
              <a:lnSpc>
                <a:spcPct val="80000"/>
              </a:lnSpc>
              <a:buNone/>
            </a:pPr>
            <a:r>
              <a:rPr lang="cs-CZ" sz="2200" dirty="0"/>
              <a:t>}</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87</a:t>
            </a:fld>
            <a:endParaRPr kumimoji="0" lang="en-US"/>
          </a:p>
        </p:txBody>
      </p:sp>
    </p:spTree>
    <p:extLst>
      <p:ext uri="{BB962C8B-B14F-4D97-AF65-F5344CB8AC3E}">
        <p14:creationId xmlns:p14="http://schemas.microsoft.com/office/powerpoint/2010/main" val="36044112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52400" y="33318"/>
            <a:ext cx="8229600" cy="1143000"/>
          </a:xfrm>
        </p:spPr>
        <p:txBody>
          <a:bodyPr>
            <a:normAutofit/>
          </a:bodyPr>
          <a:lstStyle/>
          <a:p>
            <a:r>
              <a:rPr lang="en-US" sz="2800" dirty="0" smtClean="0"/>
              <a:t>Matching generic arguments?</a:t>
            </a:r>
            <a:endParaRPr lang="cs-CZ" sz="2800" dirty="0"/>
          </a:p>
        </p:txBody>
      </p:sp>
      <p:sp>
        <p:nvSpPr>
          <p:cNvPr id="3" name="Zástupný symbol pro obsah 2"/>
          <p:cNvSpPr>
            <a:spLocks noGrp="1"/>
          </p:cNvSpPr>
          <p:nvPr>
            <p:ph idx="1"/>
          </p:nvPr>
        </p:nvSpPr>
        <p:spPr>
          <a:xfrm>
            <a:off x="533400" y="1371600"/>
            <a:ext cx="8229600" cy="4324360"/>
          </a:xfrm>
        </p:spPr>
        <p:txBody>
          <a:bodyPr>
            <a:normAutofit/>
          </a:bodyPr>
          <a:lstStyle/>
          <a:p>
            <a:r>
              <a:rPr lang="en-US" dirty="0" smtClean="0"/>
              <a:t>JVM has no runtime support for generics               (compiler uses erasure)</a:t>
            </a:r>
          </a:p>
          <a:p>
            <a:endParaRPr lang="en-US" dirty="0" smtClean="0"/>
          </a:p>
          <a:p>
            <a:pPr>
              <a:lnSpc>
                <a:spcPct val="80000"/>
              </a:lnSpc>
              <a:buNone/>
            </a:pPr>
            <a:r>
              <a:rPr lang="cs-CZ" sz="2200" dirty="0"/>
              <a:t>def genMatch(list: List[Any]) : String = </a:t>
            </a:r>
          </a:p>
          <a:p>
            <a:pPr>
              <a:lnSpc>
                <a:spcPct val="80000"/>
              </a:lnSpc>
              <a:buNone/>
            </a:pPr>
            <a:r>
              <a:rPr lang="cs-CZ" sz="2200" dirty="0"/>
              <a:t>list match {</a:t>
            </a:r>
            <a:endParaRPr lang="en-US" sz="2200" dirty="0"/>
          </a:p>
          <a:p>
            <a:pPr>
              <a:lnSpc>
                <a:spcPct val="80000"/>
              </a:lnSpc>
              <a:buNone/>
            </a:pPr>
            <a:r>
              <a:rPr lang="en-US" sz="2200" dirty="0"/>
              <a:t>    // warning: type argument is unchecked</a:t>
            </a:r>
            <a:endParaRPr lang="cs-CZ" sz="2200" dirty="0"/>
          </a:p>
          <a:p>
            <a:pPr>
              <a:lnSpc>
                <a:spcPct val="80000"/>
              </a:lnSpc>
              <a:buNone/>
            </a:pPr>
            <a:r>
              <a:rPr lang="en-US" sz="2200" dirty="0"/>
              <a:t>    </a:t>
            </a:r>
            <a:r>
              <a:rPr lang="cs-CZ" sz="2200" dirty="0"/>
              <a:t>case (x: List[Int]) =&gt; "ints"</a:t>
            </a:r>
            <a:endParaRPr lang="en-US" sz="2200" dirty="0"/>
          </a:p>
          <a:p>
            <a:pPr>
              <a:lnSpc>
                <a:spcPct val="80000"/>
              </a:lnSpc>
              <a:buNone/>
            </a:pPr>
            <a:r>
              <a:rPr lang="en-US" sz="2200" dirty="0"/>
              <a:t>    // error: unreachable code</a:t>
            </a:r>
            <a:endParaRPr lang="cs-CZ" sz="2200" dirty="0"/>
          </a:p>
          <a:p>
            <a:pPr>
              <a:lnSpc>
                <a:spcPct val="80000"/>
              </a:lnSpc>
              <a:buNone/>
            </a:pPr>
            <a:r>
              <a:rPr lang="en-US" sz="2200" dirty="0"/>
              <a:t>    </a:t>
            </a:r>
            <a:r>
              <a:rPr lang="cs-CZ" sz="2200" dirty="0"/>
              <a:t>case (x: List[String]) =&gt; "strings"</a:t>
            </a:r>
          </a:p>
          <a:p>
            <a:pPr>
              <a:lnSpc>
                <a:spcPct val="80000"/>
              </a:lnSpc>
              <a:buNone/>
            </a:pPr>
            <a:r>
              <a:rPr lang="cs-CZ" sz="2200" dirty="0"/>
              <a: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88</a:t>
            </a:fld>
            <a:endParaRPr kumimoji="0" lang="en-US"/>
          </a:p>
        </p:txBody>
      </p:sp>
    </p:spTree>
    <p:extLst>
      <p:ext uri="{BB962C8B-B14F-4D97-AF65-F5344CB8AC3E}">
        <p14:creationId xmlns:p14="http://schemas.microsoft.com/office/powerpoint/2010/main" val="29251858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42882"/>
            <a:ext cx="8229600" cy="1143000"/>
          </a:xfrm>
        </p:spPr>
        <p:txBody>
          <a:bodyPr/>
          <a:lstStyle/>
          <a:p>
            <a:r>
              <a:rPr lang="en-US" sz="2800" dirty="0"/>
              <a:t>Adding methods to classes</a:t>
            </a:r>
            <a:endParaRPr lang="cs-CZ" sz="2800" dirty="0"/>
          </a:p>
        </p:txBody>
      </p:sp>
      <p:sp>
        <p:nvSpPr>
          <p:cNvPr id="27651" name="Rectangle 3"/>
          <p:cNvSpPr>
            <a:spLocks noGrp="1" noChangeArrowheads="1"/>
          </p:cNvSpPr>
          <p:nvPr>
            <p:ph idx="1"/>
          </p:nvPr>
        </p:nvSpPr>
        <p:spPr>
          <a:xfrm>
            <a:off x="609600" y="1371600"/>
            <a:ext cx="8229600" cy="4324360"/>
          </a:xfrm>
        </p:spPr>
        <p:txBody>
          <a:bodyPr/>
          <a:lstStyle/>
          <a:p>
            <a:r>
              <a:rPr lang="en-US" dirty="0"/>
              <a:t>Possible in dynamic </a:t>
            </a:r>
            <a:r>
              <a:rPr lang="en-US" dirty="0" smtClean="0"/>
              <a:t>languages (even </a:t>
            </a:r>
            <a:r>
              <a:rPr lang="en-US" dirty="0"/>
              <a:t>at runtime)</a:t>
            </a:r>
          </a:p>
          <a:p>
            <a:r>
              <a:rPr lang="en-US" dirty="0"/>
              <a:t>Possible using Extension methods in C</a:t>
            </a:r>
            <a:r>
              <a:rPr lang="en-US" dirty="0" smtClean="0"/>
              <a:t># </a:t>
            </a:r>
          </a:p>
          <a:p>
            <a:pPr lvl="1"/>
            <a:r>
              <a:rPr lang="en-US" dirty="0" smtClean="0"/>
              <a:t>(just syntax sugar for static methods)</a:t>
            </a:r>
            <a:endParaRPr lang="en-US" dirty="0"/>
          </a:p>
          <a:p>
            <a:endParaRPr lang="en-US" dirty="0"/>
          </a:p>
          <a:p>
            <a:r>
              <a:rPr lang="en-US" dirty="0"/>
              <a:t>How to do it in Scala?</a:t>
            </a:r>
            <a:endParaRPr lang="cs-CZ"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89</a:t>
            </a:fld>
            <a:endParaRPr kumimoji="0" lang="en-US"/>
          </a:p>
        </p:txBody>
      </p:sp>
    </p:spTree>
    <p:extLst>
      <p:ext uri="{BB962C8B-B14F-4D97-AF65-F5344CB8AC3E}">
        <p14:creationId xmlns:p14="http://schemas.microsoft.com/office/powerpoint/2010/main" val="2425074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19050"/>
            <a:ext cx="8229600" cy="1143000"/>
          </a:xfrm>
        </p:spPr>
        <p:txBody>
          <a:bodyPr/>
          <a:lstStyle/>
          <a:p>
            <a:r>
              <a:rPr lang="en-US" sz="2800" dirty="0"/>
              <a:t>Static typing</a:t>
            </a:r>
            <a:endParaRPr lang="cs-CZ" sz="2800" dirty="0"/>
          </a:p>
        </p:txBody>
      </p:sp>
      <p:sp>
        <p:nvSpPr>
          <p:cNvPr id="6147" name="Rectangle 3"/>
          <p:cNvSpPr>
            <a:spLocks noGrp="1" noChangeArrowheads="1"/>
          </p:cNvSpPr>
          <p:nvPr>
            <p:ph idx="1"/>
          </p:nvPr>
        </p:nvSpPr>
        <p:spPr>
          <a:xfrm>
            <a:off x="304800" y="1447800"/>
            <a:ext cx="8229600" cy="4324360"/>
          </a:xfrm>
        </p:spPr>
        <p:txBody>
          <a:bodyPr/>
          <a:lstStyle/>
          <a:p>
            <a:r>
              <a:rPr lang="en-US" dirty="0"/>
              <a:t>Type checking done at compile time</a:t>
            </a:r>
          </a:p>
          <a:p>
            <a:r>
              <a:rPr lang="en-US" dirty="0"/>
              <a:t>Type associated with variable, not </a:t>
            </a:r>
            <a:r>
              <a:rPr lang="en-US" dirty="0" smtClean="0"/>
              <a:t>value</a:t>
            </a:r>
          </a:p>
          <a:p>
            <a:r>
              <a:rPr lang="en-US" dirty="0" smtClean="0"/>
              <a:t>Better tools possible</a:t>
            </a:r>
            <a:endParaRPr lang="en-US" dirty="0"/>
          </a:p>
          <a:p>
            <a:r>
              <a:rPr lang="en-US" dirty="0" smtClean="0"/>
              <a:t>More </a:t>
            </a:r>
            <a:r>
              <a:rPr lang="en-US" dirty="0"/>
              <a:t>verbose code compared to dynamic language</a:t>
            </a:r>
          </a:p>
          <a:p>
            <a:r>
              <a:rPr lang="en-US" dirty="0" smtClean="0"/>
              <a:t>Can’t </a:t>
            </a:r>
            <a:r>
              <a:rPr lang="en-US" dirty="0"/>
              <a:t>add methods to class at runtime</a:t>
            </a:r>
          </a:p>
          <a:p>
            <a:r>
              <a:rPr lang="en-US" dirty="0"/>
              <a:t>No duck </a:t>
            </a:r>
            <a:r>
              <a:rPr lang="en-US" dirty="0" smtClean="0"/>
              <a:t>typing – really?</a:t>
            </a:r>
            <a:endParaRPr lang="en-US"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9</a:t>
            </a:fld>
            <a:endParaRPr kumimoji="0" lang="en-US"/>
          </a:p>
        </p:txBody>
      </p:sp>
    </p:spTree>
    <p:extLst>
      <p:ext uri="{BB962C8B-B14F-4D97-AF65-F5344CB8AC3E}">
        <p14:creationId xmlns:p14="http://schemas.microsoft.com/office/powerpoint/2010/main" val="18808050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2400" y="0"/>
            <a:ext cx="8229600" cy="1143000"/>
          </a:xfrm>
        </p:spPr>
        <p:txBody>
          <a:bodyPr/>
          <a:lstStyle/>
          <a:p>
            <a:r>
              <a:rPr lang="en-US" sz="2800" dirty="0" smtClean="0"/>
              <a:t>Adding methods </a:t>
            </a:r>
            <a:r>
              <a:rPr lang="en-US" sz="2800" dirty="0"/>
              <a:t>to classes</a:t>
            </a:r>
            <a:endParaRPr lang="cs-CZ" sz="2800" dirty="0"/>
          </a:p>
        </p:txBody>
      </p:sp>
      <p:sp>
        <p:nvSpPr>
          <p:cNvPr id="28675" name="Rectangle 3"/>
          <p:cNvSpPr>
            <a:spLocks noGrp="1" noChangeArrowheads="1"/>
          </p:cNvSpPr>
          <p:nvPr>
            <p:ph idx="1"/>
          </p:nvPr>
        </p:nvSpPr>
        <p:spPr>
          <a:xfrm>
            <a:off x="457200" y="1295400"/>
            <a:ext cx="8229600" cy="4324360"/>
          </a:xfrm>
        </p:spPr>
        <p:txBody>
          <a:bodyPr>
            <a:normAutofit/>
          </a:bodyPr>
          <a:lstStyle/>
          <a:p>
            <a:r>
              <a:rPr lang="en-US" dirty="0" err="1" smtClean="0"/>
              <a:t>ScalaTest</a:t>
            </a:r>
            <a:r>
              <a:rPr lang="en-US" dirty="0" smtClean="0"/>
              <a:t> test framework</a:t>
            </a:r>
          </a:p>
          <a:p>
            <a:pPr lvl="1">
              <a:buNone/>
            </a:pPr>
            <a:r>
              <a:rPr lang="en-US" dirty="0" smtClean="0"/>
              <a:t>map should have value 7		// legal scala code</a:t>
            </a:r>
          </a:p>
          <a:p>
            <a:endParaRPr lang="en-US" dirty="0" smtClean="0"/>
          </a:p>
          <a:p>
            <a:r>
              <a:rPr lang="en-US" dirty="0" smtClean="0"/>
              <a:t>We </a:t>
            </a:r>
            <a:r>
              <a:rPr lang="en-US" dirty="0"/>
              <a:t>want to be able to call </a:t>
            </a:r>
            <a:r>
              <a:rPr lang="en-US" dirty="0" err="1"/>
              <a:t>map.should</a:t>
            </a:r>
            <a:endParaRPr lang="en-US" dirty="0"/>
          </a:p>
          <a:p>
            <a:pPr lvl="1"/>
            <a:r>
              <a:rPr lang="en-US" dirty="0"/>
              <a:t>map does not have a </a:t>
            </a:r>
            <a:r>
              <a:rPr lang="en-US" dirty="0" smtClean="0"/>
              <a:t>“should” </a:t>
            </a:r>
            <a:r>
              <a:rPr lang="en-US" dirty="0"/>
              <a:t>method</a:t>
            </a:r>
          </a:p>
          <a:p>
            <a:pPr lvl="1"/>
            <a:endParaRPr lang="en-US" dirty="0"/>
          </a:p>
          <a:p>
            <a:r>
              <a:rPr lang="en-US" dirty="0"/>
              <a:t>Solution – wrapper object</a:t>
            </a:r>
          </a:p>
          <a:p>
            <a:pPr>
              <a:buFontTx/>
              <a:buNone/>
            </a:pPr>
            <a:r>
              <a:rPr lang="en-US" dirty="0"/>
              <a:t>class Wrapper(</a:t>
            </a:r>
            <a:r>
              <a:rPr lang="en-US" dirty="0" err="1"/>
              <a:t>wrappedObject</a:t>
            </a:r>
            <a:r>
              <a:rPr lang="en-US" dirty="0"/>
              <a:t> : Any) {</a:t>
            </a:r>
          </a:p>
          <a:p>
            <a:pPr>
              <a:buFontTx/>
              <a:buNone/>
            </a:pPr>
            <a:r>
              <a:rPr lang="en-US" dirty="0"/>
              <a:t>	</a:t>
            </a:r>
            <a:r>
              <a:rPr lang="en-US" dirty="0" err="1"/>
              <a:t>def</a:t>
            </a:r>
            <a:r>
              <a:rPr lang="en-US" dirty="0"/>
              <a:t> should() …</a:t>
            </a:r>
          </a:p>
          <a:p>
            <a:pPr>
              <a:buFontTx/>
              <a:buNone/>
            </a:pPr>
            <a:r>
              <a:rPr lang="en-US" dirty="0"/>
              <a:t>}</a:t>
            </a:r>
            <a:endParaRPr lang="cs-CZ"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90</a:t>
            </a:fld>
            <a:endParaRPr kumimoji="0" lang="en-US"/>
          </a:p>
        </p:txBody>
      </p:sp>
    </p:spTree>
    <p:extLst>
      <p:ext uri="{BB962C8B-B14F-4D97-AF65-F5344CB8AC3E}">
        <p14:creationId xmlns:p14="http://schemas.microsoft.com/office/powerpoint/2010/main" val="36323940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0"/>
            <a:ext cx="8229600" cy="1143000"/>
          </a:xfrm>
        </p:spPr>
        <p:txBody>
          <a:bodyPr/>
          <a:lstStyle/>
          <a:p>
            <a:r>
              <a:rPr lang="en-US" sz="2800" dirty="0" smtClean="0"/>
              <a:t>Adding methods </a:t>
            </a:r>
            <a:r>
              <a:rPr lang="en-US" sz="2800" dirty="0"/>
              <a:t>to classes</a:t>
            </a:r>
            <a:endParaRPr lang="cs-CZ" sz="2800" dirty="0"/>
          </a:p>
        </p:txBody>
      </p:sp>
      <p:sp>
        <p:nvSpPr>
          <p:cNvPr id="30723" name="Rectangle 3"/>
          <p:cNvSpPr>
            <a:spLocks noGrp="1" noChangeArrowheads="1"/>
          </p:cNvSpPr>
          <p:nvPr>
            <p:ph idx="1"/>
          </p:nvPr>
        </p:nvSpPr>
        <p:spPr>
          <a:xfrm>
            <a:off x="304800" y="1357322"/>
            <a:ext cx="8229600" cy="4324360"/>
          </a:xfrm>
        </p:spPr>
        <p:txBody>
          <a:bodyPr/>
          <a:lstStyle/>
          <a:p>
            <a:pPr>
              <a:buFontTx/>
              <a:buNone/>
            </a:pPr>
            <a:r>
              <a:rPr lang="en-US" dirty="0"/>
              <a:t>class Wrapper(</a:t>
            </a:r>
            <a:r>
              <a:rPr lang="en-US" dirty="0" err="1"/>
              <a:t>wrappedObject</a:t>
            </a:r>
            <a:r>
              <a:rPr lang="en-US" dirty="0"/>
              <a:t> : Any) {</a:t>
            </a:r>
          </a:p>
          <a:p>
            <a:pPr>
              <a:buFontTx/>
              <a:buNone/>
            </a:pPr>
            <a:r>
              <a:rPr lang="en-US" dirty="0"/>
              <a:t>	</a:t>
            </a:r>
            <a:r>
              <a:rPr lang="en-US" dirty="0" err="1"/>
              <a:t>def</a:t>
            </a:r>
            <a:r>
              <a:rPr lang="en-US" dirty="0"/>
              <a:t> </a:t>
            </a:r>
            <a:r>
              <a:rPr lang="en-US" dirty="0" smtClean="0"/>
              <a:t>added() </a:t>
            </a:r>
            <a:r>
              <a:rPr lang="en-US" dirty="0"/>
              <a:t>{ …}</a:t>
            </a:r>
          </a:p>
          <a:p>
            <a:pPr>
              <a:buFontTx/>
              <a:buNone/>
            </a:pPr>
            <a:r>
              <a:rPr lang="en-US" dirty="0"/>
              <a:t>}</a:t>
            </a:r>
          </a:p>
          <a:p>
            <a:r>
              <a:rPr lang="en-US" dirty="0"/>
              <a:t>Define implicit conversion </a:t>
            </a:r>
            <a:r>
              <a:rPr lang="en-US" dirty="0" smtClean="0"/>
              <a:t>method Any </a:t>
            </a:r>
            <a:r>
              <a:rPr lang="en-US" dirty="0"/>
              <a:t>-&gt; Wrapper</a:t>
            </a:r>
          </a:p>
          <a:p>
            <a:pPr>
              <a:buFontTx/>
              <a:buNone/>
            </a:pPr>
            <a:r>
              <a:rPr lang="en-US" dirty="0"/>
              <a:t>    implicit </a:t>
            </a:r>
            <a:r>
              <a:rPr lang="en-US" dirty="0" err="1"/>
              <a:t>def</a:t>
            </a:r>
            <a:r>
              <a:rPr lang="en-US" dirty="0"/>
              <a:t> wrap(o : Any) = new Wrapper(o)</a:t>
            </a:r>
          </a:p>
          <a:p>
            <a:pPr>
              <a:buFontTx/>
              <a:buNone/>
            </a:pPr>
            <a:endParaRPr lang="en-US" dirty="0"/>
          </a:p>
          <a:p>
            <a:pPr>
              <a:buFontTx/>
              <a:buNone/>
            </a:pPr>
            <a:r>
              <a:rPr lang="en-US" dirty="0" err="1" smtClean="0"/>
              <a:t>object.added</a:t>
            </a:r>
            <a:r>
              <a:rPr lang="en-US" dirty="0" smtClean="0"/>
              <a:t>()      compiles as       wrap(object).added()</a:t>
            </a:r>
            <a:endParaRPr lang="cs-CZ"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91</a:t>
            </a:fld>
            <a:endParaRPr kumimoji="0" lang="en-US"/>
          </a:p>
        </p:txBody>
      </p:sp>
    </p:spTree>
    <p:extLst>
      <p:ext uri="{BB962C8B-B14F-4D97-AF65-F5344CB8AC3E}">
        <p14:creationId xmlns:p14="http://schemas.microsoft.com/office/powerpoint/2010/main" val="12374981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76200"/>
            <a:ext cx="8229600" cy="838200"/>
          </a:xfrm>
        </p:spPr>
        <p:txBody>
          <a:bodyPr>
            <a:normAutofit/>
          </a:bodyPr>
          <a:lstStyle/>
          <a:p>
            <a:r>
              <a:rPr lang="en-US" sz="2800" dirty="0" smtClean="0"/>
              <a:t>Adding methods </a:t>
            </a:r>
            <a:r>
              <a:rPr lang="en-US" sz="2800" dirty="0" smtClean="0"/>
              <a:t>- demo</a:t>
            </a:r>
            <a:endParaRPr lang="cs-CZ" sz="2800" dirty="0"/>
          </a:p>
        </p:txBody>
      </p:sp>
      <p:sp>
        <p:nvSpPr>
          <p:cNvPr id="3" name="Zástupný symbol pro obsah 2"/>
          <p:cNvSpPr>
            <a:spLocks noGrp="1"/>
          </p:cNvSpPr>
          <p:nvPr>
            <p:ph idx="1"/>
          </p:nvPr>
        </p:nvSpPr>
        <p:spPr>
          <a:xfrm>
            <a:off x="533400" y="1371600"/>
            <a:ext cx="8229600" cy="4324360"/>
          </a:xfrm>
        </p:spPr>
        <p:txBody>
          <a:bodyPr>
            <a:normAutofit/>
          </a:bodyPr>
          <a:lstStyle/>
          <a:p>
            <a:pPr>
              <a:buNone/>
            </a:pPr>
            <a:r>
              <a:rPr lang="cs-CZ" sz="1800" dirty="0" smtClean="0"/>
              <a:t>class </a:t>
            </a:r>
            <a:r>
              <a:rPr lang="en-US" sz="1800" dirty="0" smtClean="0"/>
              <a:t>Collection</a:t>
            </a:r>
            <a:r>
              <a:rPr lang="cs-CZ" sz="1800" dirty="0" smtClean="0"/>
              <a:t>Wrapper[T](wrappedCollection : java.util.Collection[T]) {</a:t>
            </a:r>
          </a:p>
          <a:p>
            <a:pPr>
              <a:buNone/>
            </a:pPr>
            <a:r>
              <a:rPr lang="cs-CZ" sz="1800" dirty="0" smtClean="0"/>
              <a:t>def join(delim : String) : String = {</a:t>
            </a:r>
          </a:p>
          <a:p>
            <a:pPr>
              <a:buNone/>
            </a:pPr>
            <a:r>
              <a:rPr lang="cs-CZ" sz="1800" dirty="0" smtClean="0"/>
              <a:t>  </a:t>
            </a:r>
            <a:r>
              <a:rPr lang="en-US" sz="1800" dirty="0" smtClean="0"/>
              <a:t>	</a:t>
            </a:r>
            <a:r>
              <a:rPr lang="cs-CZ" sz="1800" dirty="0" smtClean="0"/>
              <a:t>va</a:t>
            </a:r>
            <a:r>
              <a:rPr lang="en-US" sz="1800" dirty="0" smtClean="0"/>
              <a:t>l</a:t>
            </a:r>
            <a:r>
              <a:rPr lang="cs-CZ" sz="1800" dirty="0" smtClean="0"/>
              <a:t> iter = wrappedCollection.iterator();</a:t>
            </a:r>
          </a:p>
          <a:p>
            <a:pPr>
              <a:buNone/>
            </a:pPr>
            <a:r>
              <a:rPr lang="cs-CZ" sz="1800" dirty="0" smtClean="0"/>
              <a:t>      va</a:t>
            </a:r>
            <a:r>
              <a:rPr lang="en-US" sz="1800" dirty="0" smtClean="0"/>
              <a:t>l</a:t>
            </a:r>
            <a:r>
              <a:rPr lang="cs-CZ" sz="1800" dirty="0" smtClean="0"/>
              <a:t> buffer = new StringBuffer(iter.next().toString());</a:t>
            </a:r>
          </a:p>
          <a:p>
            <a:pPr>
              <a:buNone/>
            </a:pPr>
            <a:r>
              <a:rPr lang="cs-CZ" sz="1800" dirty="0" smtClean="0"/>
              <a:t>      while (iter.hasNext()) buffer.append(delim).append(iter.next().toString());</a:t>
            </a:r>
          </a:p>
          <a:p>
            <a:pPr>
              <a:buNone/>
            </a:pPr>
            <a:r>
              <a:rPr lang="cs-CZ" sz="1800" dirty="0" smtClean="0"/>
              <a:t>      return buffer.toString();</a:t>
            </a:r>
          </a:p>
          <a:p>
            <a:pPr>
              <a:buNone/>
            </a:pPr>
            <a:r>
              <a:rPr lang="cs-CZ" sz="1800" dirty="0" smtClean="0"/>
              <a:t>    }</a:t>
            </a:r>
          </a:p>
          <a:p>
            <a:pPr>
              <a:buNone/>
            </a:pPr>
            <a:r>
              <a:rPr lang="cs-CZ" sz="1800" dirty="0" smtClean="0"/>
              <a:t>}</a:t>
            </a:r>
            <a:endParaRPr lang="en-US" sz="1800" dirty="0" smtClean="0"/>
          </a:p>
          <a:p>
            <a:pPr>
              <a:buNone/>
            </a:pPr>
            <a:endParaRPr lang="fr-FR" sz="1800" dirty="0" smtClean="0"/>
          </a:p>
          <a:p>
            <a:pPr>
              <a:buNone/>
            </a:pPr>
            <a:r>
              <a:rPr lang="fr-FR" sz="1800" dirty="0" err="1" smtClean="0"/>
              <a:t>implicit</a:t>
            </a:r>
            <a:r>
              <a:rPr lang="fr-FR" sz="1800" dirty="0" smtClean="0"/>
              <a:t> </a:t>
            </a:r>
            <a:r>
              <a:rPr lang="fr-FR" sz="1800" dirty="0" err="1" smtClean="0"/>
              <a:t>def</a:t>
            </a:r>
            <a:r>
              <a:rPr lang="fr-FR" sz="1800" dirty="0" smtClean="0"/>
              <a:t> </a:t>
            </a:r>
            <a:r>
              <a:rPr lang="fr-FR" sz="1800" dirty="0" err="1" smtClean="0"/>
              <a:t>wrapCollection</a:t>
            </a:r>
            <a:r>
              <a:rPr lang="fr-FR" sz="1800" dirty="0" smtClean="0"/>
              <a:t>[T](o : </a:t>
            </a:r>
            <a:r>
              <a:rPr lang="fr-FR" sz="1800" dirty="0" err="1" smtClean="0"/>
              <a:t>java.util.Collection</a:t>
            </a:r>
            <a:r>
              <a:rPr lang="fr-FR" sz="1800" dirty="0" smtClean="0"/>
              <a:t>[T]) = new </a:t>
            </a:r>
            <a:r>
              <a:rPr lang="en-US" sz="1800" dirty="0" smtClean="0"/>
              <a:t>Collection</a:t>
            </a:r>
            <a:r>
              <a:rPr lang="cs-CZ" sz="1800" dirty="0" smtClean="0"/>
              <a:t>Wrapper</a:t>
            </a:r>
            <a:r>
              <a:rPr lang="en-US" sz="1800" dirty="0" smtClean="0"/>
              <a:t>(o</a:t>
            </a:r>
            <a:r>
              <a:rPr lang="fr-FR" sz="1800" dirty="0" smtClean="0"/>
              <a:t>)</a:t>
            </a:r>
          </a:p>
          <a:p>
            <a:pPr>
              <a:buNone/>
            </a:pPr>
            <a:endParaRPr lang="fr-FR" sz="1800" dirty="0" smtClean="0"/>
          </a:p>
          <a:p>
            <a:pPr>
              <a:buNone/>
            </a:pPr>
            <a:r>
              <a:rPr lang="cs-CZ" sz="1800" dirty="0" smtClean="0"/>
              <a:t>var javaList = new java.util.ArrayList[String]();</a:t>
            </a:r>
            <a:endParaRPr lang="en-US" sz="1800" dirty="0" smtClean="0"/>
          </a:p>
          <a:p>
            <a:pPr>
              <a:buNone/>
            </a:pPr>
            <a:r>
              <a:rPr lang="cs-CZ" sz="1800" dirty="0" smtClean="0"/>
              <a:t>println(</a:t>
            </a:r>
            <a:r>
              <a:rPr lang="cs-CZ" sz="1800" b="1" dirty="0" smtClean="0"/>
              <a:t>javaList.join("-")</a:t>
            </a:r>
            <a:r>
              <a:rPr lang="cs-CZ" sz="1800" dirty="0" smtClean="0"/>
              <a:t>);</a:t>
            </a:r>
            <a:r>
              <a:rPr lang="en-US" sz="1800" dirty="0" smtClean="0"/>
              <a:t>		</a:t>
            </a:r>
            <a:r>
              <a:rPr lang="en-US" sz="1800" i="1" dirty="0" smtClean="0"/>
              <a:t>// same as </a:t>
            </a:r>
            <a:r>
              <a:rPr lang="fr-FR" sz="1800" i="1" dirty="0" err="1" smtClean="0"/>
              <a:t>wrapCollection</a:t>
            </a:r>
            <a:r>
              <a:rPr lang="fr-FR" sz="1800" i="1" dirty="0" smtClean="0"/>
              <a:t>(</a:t>
            </a:r>
            <a:r>
              <a:rPr lang="fr-FR" sz="1800" i="1" dirty="0" err="1" smtClean="0"/>
              <a:t>javaList</a:t>
            </a:r>
            <a:r>
              <a:rPr lang="fr-FR" sz="1800" i="1" dirty="0" smtClean="0"/>
              <a:t>).</a:t>
            </a:r>
            <a:r>
              <a:rPr lang="fr-FR" sz="1800" i="1" dirty="0" err="1" smtClean="0"/>
              <a:t>join</a:t>
            </a:r>
            <a:r>
              <a:rPr lang="fr-FR" sz="1800" i="1" dirty="0" smtClean="0"/>
              <a:t>(</a:t>
            </a:r>
            <a:r>
              <a:rPr lang="cs-CZ" sz="1800" i="1" dirty="0" smtClean="0"/>
              <a:t>“-“</a:t>
            </a:r>
            <a:r>
              <a:rPr lang="fr-FR" sz="1800" i="1" dirty="0" smtClean="0"/>
              <a:t>)</a:t>
            </a:r>
            <a:endParaRPr lang="cs-CZ" sz="1800" i="1"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92</a:t>
            </a:fld>
            <a:endParaRPr kumimoji="0" lang="en-US"/>
          </a:p>
        </p:txBody>
      </p:sp>
    </p:spTree>
    <p:extLst>
      <p:ext uri="{BB962C8B-B14F-4D97-AF65-F5344CB8AC3E}">
        <p14:creationId xmlns:p14="http://schemas.microsoft.com/office/powerpoint/2010/main" val="21126390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0"/>
            <a:ext cx="8229600" cy="990600"/>
          </a:xfrm>
        </p:spPr>
        <p:txBody>
          <a:bodyPr/>
          <a:lstStyle/>
          <a:p>
            <a:r>
              <a:rPr lang="en-US" sz="2800" dirty="0"/>
              <a:t>Structural types</a:t>
            </a:r>
            <a:endParaRPr lang="cs-CZ" sz="2800" dirty="0"/>
          </a:p>
        </p:txBody>
      </p:sp>
      <p:sp>
        <p:nvSpPr>
          <p:cNvPr id="41987" name="Rectangle 3"/>
          <p:cNvSpPr>
            <a:spLocks noGrp="1" noChangeArrowheads="1"/>
          </p:cNvSpPr>
          <p:nvPr>
            <p:ph idx="1"/>
          </p:nvPr>
        </p:nvSpPr>
        <p:spPr>
          <a:xfrm>
            <a:off x="533400" y="1295400"/>
            <a:ext cx="8229600" cy="4324360"/>
          </a:xfrm>
        </p:spPr>
        <p:txBody>
          <a:bodyPr/>
          <a:lstStyle/>
          <a:p>
            <a:r>
              <a:rPr lang="en-US" dirty="0"/>
              <a:t>{ val length : </a:t>
            </a:r>
            <a:r>
              <a:rPr lang="en-US" dirty="0" err="1"/>
              <a:t>Int</a:t>
            </a:r>
            <a:r>
              <a:rPr lang="en-US" dirty="0"/>
              <a:t> }</a:t>
            </a:r>
          </a:p>
          <a:p>
            <a:pPr lvl="1"/>
            <a:r>
              <a:rPr lang="en-US" dirty="0"/>
              <a:t>any object that has length field</a:t>
            </a:r>
          </a:p>
          <a:p>
            <a:r>
              <a:rPr lang="en-US" dirty="0"/>
              <a:t>{ </a:t>
            </a:r>
            <a:r>
              <a:rPr lang="en-US" dirty="0" err="1"/>
              <a:t>def</a:t>
            </a:r>
            <a:r>
              <a:rPr lang="en-US" dirty="0"/>
              <a:t> length() : </a:t>
            </a:r>
            <a:r>
              <a:rPr lang="en-US" dirty="0" err="1"/>
              <a:t>Int</a:t>
            </a:r>
            <a:r>
              <a:rPr lang="en-US" dirty="0"/>
              <a:t> }</a:t>
            </a:r>
          </a:p>
          <a:p>
            <a:pPr lvl="1"/>
            <a:r>
              <a:rPr lang="en-US" dirty="0"/>
              <a:t>any object that has length() </a:t>
            </a:r>
            <a:r>
              <a:rPr lang="en-US" dirty="0" smtClean="0"/>
              <a:t>method</a:t>
            </a:r>
          </a:p>
          <a:p>
            <a:pPr lvl="1"/>
            <a:endParaRPr lang="en-US" dirty="0" smtClean="0"/>
          </a:p>
          <a:p>
            <a:r>
              <a:rPr lang="en-US" dirty="0" smtClean="0"/>
              <a:t>Duck typing</a:t>
            </a:r>
          </a:p>
          <a:p>
            <a:r>
              <a:rPr lang="en-US" dirty="0" smtClean="0"/>
              <a:t>Invoking methods on the object uses reflection - slower</a:t>
            </a:r>
            <a:endParaRPr lang="cs-CZ" dirty="0"/>
          </a:p>
        </p:txBody>
      </p:sp>
      <p:sp>
        <p:nvSpPr>
          <p:cNvPr id="3" name="Slide Number Placeholder 2"/>
          <p:cNvSpPr>
            <a:spLocks noGrp="1"/>
          </p:cNvSpPr>
          <p:nvPr>
            <p:ph type="sldNum" sz="quarter" idx="12"/>
          </p:nvPr>
        </p:nvSpPr>
        <p:spPr/>
        <p:txBody>
          <a:bodyPr/>
          <a:lstStyle/>
          <a:p>
            <a:fld id="{042AED99-7FB4-404E-8A97-64753DCE42EC}" type="slidenum">
              <a:rPr kumimoji="0" lang="en-US" smtClean="0"/>
              <a:pPr/>
              <a:t>93</a:t>
            </a:fld>
            <a:endParaRPr kumimoji="0" lang="en-US"/>
          </a:p>
        </p:txBody>
      </p:sp>
    </p:spTree>
    <p:extLst>
      <p:ext uri="{BB962C8B-B14F-4D97-AF65-F5344CB8AC3E}">
        <p14:creationId xmlns:p14="http://schemas.microsoft.com/office/powerpoint/2010/main" val="299544361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228600" y="76200"/>
            <a:ext cx="8229600" cy="914400"/>
          </a:xfrm>
        </p:spPr>
        <p:txBody>
          <a:bodyPr/>
          <a:lstStyle/>
          <a:p>
            <a:r>
              <a:rPr lang="en-US" sz="2800" dirty="0" smtClean="0"/>
              <a:t>XML</a:t>
            </a:r>
            <a:endParaRPr lang="cs-CZ" sz="2800" dirty="0"/>
          </a:p>
        </p:txBody>
      </p:sp>
      <p:sp>
        <p:nvSpPr>
          <p:cNvPr id="3" name="Zástupný symbol pro obsah 2"/>
          <p:cNvSpPr>
            <a:spLocks noGrp="1"/>
          </p:cNvSpPr>
          <p:nvPr>
            <p:ph idx="1"/>
          </p:nvPr>
        </p:nvSpPr>
        <p:spPr>
          <a:xfrm>
            <a:off x="457200" y="1371600"/>
            <a:ext cx="8229600" cy="4324360"/>
          </a:xfrm>
        </p:spPr>
        <p:txBody>
          <a:bodyPr>
            <a:normAutofit/>
          </a:bodyPr>
          <a:lstStyle/>
          <a:p>
            <a:pPr>
              <a:buNone/>
            </a:pPr>
            <a:r>
              <a:rPr lang="cs-CZ" sz="1800" dirty="0"/>
              <a:t>import scala.xml._</a:t>
            </a:r>
            <a:endParaRPr lang="en-US" sz="1800" dirty="0"/>
          </a:p>
          <a:p>
            <a:pPr>
              <a:buNone/>
            </a:pPr>
            <a:endParaRPr lang="cs-CZ" sz="1800" dirty="0"/>
          </a:p>
          <a:p>
            <a:pPr>
              <a:buNone/>
            </a:pPr>
            <a:r>
              <a:rPr lang="cs-CZ" sz="1800" dirty="0"/>
              <a:t>val df = java.text.DateFormat.getDateInstance()</a:t>
            </a:r>
          </a:p>
          <a:p>
            <a:pPr>
              <a:buNone/>
            </a:pPr>
            <a:r>
              <a:rPr lang="cs-CZ" sz="1800" dirty="0"/>
              <a:t>val dateString = df.format(new java.util.Date())</a:t>
            </a:r>
            <a:endParaRPr lang="en-US" sz="1800" dirty="0"/>
          </a:p>
          <a:p>
            <a:pPr>
              <a:buNone/>
            </a:pPr>
            <a:endParaRPr lang="cs-CZ" sz="1800" dirty="0"/>
          </a:p>
          <a:p>
            <a:pPr>
              <a:buNone/>
            </a:pPr>
            <a:r>
              <a:rPr lang="cs-CZ" sz="1800" dirty="0"/>
              <a:t>def theDate(name: String) = </a:t>
            </a:r>
          </a:p>
          <a:p>
            <a:pPr>
              <a:buNone/>
            </a:pPr>
            <a:r>
              <a:rPr lang="en-US" sz="1800" dirty="0"/>
              <a:t>  </a:t>
            </a:r>
            <a:r>
              <a:rPr lang="cs-CZ" sz="1800" dirty="0"/>
              <a:t>&lt;dateMsg addressedTo={ name }&gt;</a:t>
            </a:r>
          </a:p>
          <a:p>
            <a:pPr>
              <a:buNone/>
            </a:pPr>
            <a:r>
              <a:rPr lang="en-US" sz="1800" dirty="0"/>
              <a:t>    Hello, { name }! Today is { </a:t>
            </a:r>
            <a:r>
              <a:rPr lang="en-US" sz="1800" dirty="0" err="1"/>
              <a:t>dateString</a:t>
            </a:r>
            <a:r>
              <a:rPr lang="en-US" sz="1800" dirty="0"/>
              <a:t> }</a:t>
            </a:r>
          </a:p>
          <a:p>
            <a:pPr>
              <a:buNone/>
            </a:pPr>
            <a:r>
              <a:rPr lang="en-US" sz="1800" dirty="0"/>
              <a:t>  </a:t>
            </a:r>
            <a:r>
              <a:rPr lang="cs-CZ" sz="1800" dirty="0"/>
              <a:t>&lt;/dateMsg&gt;;</a:t>
            </a:r>
            <a:endParaRPr lang="en-US" sz="1800" dirty="0"/>
          </a:p>
          <a:p>
            <a:pPr>
              <a:buNone/>
            </a:pPr>
            <a:endParaRPr lang="en-US" sz="1800" dirty="0"/>
          </a:p>
          <a:p>
            <a:pPr>
              <a:buNone/>
            </a:pPr>
            <a:endParaRPr lang="cs-CZ" sz="1800" dirty="0"/>
          </a:p>
          <a:p>
            <a:pPr>
              <a:buNone/>
            </a:pPr>
            <a:r>
              <a:rPr lang="cs-CZ" sz="1800" dirty="0"/>
              <a:t>println(theDate("John Doe").toString())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94</a:t>
            </a:fld>
            <a:endParaRPr kumimoji="0" lang="en-US"/>
          </a:p>
        </p:txBody>
      </p:sp>
    </p:spTree>
    <p:extLst>
      <p:ext uri="{BB962C8B-B14F-4D97-AF65-F5344CB8AC3E}">
        <p14:creationId xmlns:p14="http://schemas.microsoft.com/office/powerpoint/2010/main" val="27559767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
            <a:ext cx="8382000" cy="952500"/>
          </a:xfrm>
        </p:spPr>
        <p:txBody>
          <a:bodyPr/>
          <a:lstStyle/>
          <a:p>
            <a:r>
              <a:rPr lang="en-US" sz="2800" dirty="0" smtClean="0"/>
              <a:t>REPL</a:t>
            </a:r>
            <a:endParaRPr lang="en-IN" sz="2800" dirty="0"/>
          </a:p>
        </p:txBody>
      </p:sp>
      <p:sp>
        <p:nvSpPr>
          <p:cNvPr id="3" name="Content Placeholder 2"/>
          <p:cNvSpPr>
            <a:spLocks noGrp="1"/>
          </p:cNvSpPr>
          <p:nvPr>
            <p:ph idx="1"/>
          </p:nvPr>
        </p:nvSpPr>
        <p:spPr>
          <a:xfrm>
            <a:off x="533400" y="1524000"/>
            <a:ext cx="8229600" cy="4324360"/>
          </a:xfrm>
        </p:spPr>
        <p:txBody>
          <a:bodyPr/>
          <a:lstStyle/>
          <a:p>
            <a:r>
              <a:rPr lang="en-IN" dirty="0"/>
              <a:t>R</a:t>
            </a:r>
            <a:r>
              <a:rPr lang="en-IN" dirty="0" smtClean="0"/>
              <a:t>ead </a:t>
            </a:r>
            <a:r>
              <a:rPr lang="en-IN" dirty="0"/>
              <a:t>E</a:t>
            </a:r>
            <a:r>
              <a:rPr lang="en-IN" dirty="0" smtClean="0"/>
              <a:t>val </a:t>
            </a:r>
            <a:r>
              <a:rPr lang="en-IN" dirty="0"/>
              <a:t>P</a:t>
            </a:r>
            <a:r>
              <a:rPr lang="en-IN" dirty="0" smtClean="0"/>
              <a:t>rint </a:t>
            </a:r>
            <a:r>
              <a:rPr lang="en-IN" dirty="0" smtClean="0"/>
              <a:t>Loop</a:t>
            </a:r>
            <a:endParaRPr lang="en-IN" dirty="0" smtClean="0"/>
          </a:p>
          <a:p>
            <a:r>
              <a:rPr lang="en-IN" dirty="0"/>
              <a:t>The Scala REPL is a tool </a:t>
            </a:r>
            <a:r>
              <a:rPr lang="en-IN" dirty="0" smtClean="0"/>
              <a:t>(</a:t>
            </a:r>
            <a:r>
              <a:rPr lang="en-IN" i="1" dirty="0" smtClean="0"/>
              <a:t>Scala</a:t>
            </a:r>
            <a:r>
              <a:rPr lang="en-IN" dirty="0" smtClean="0"/>
              <a:t>) </a:t>
            </a:r>
            <a:r>
              <a:rPr lang="en-IN" dirty="0"/>
              <a:t>for evaluating expressions in Scala.</a:t>
            </a:r>
          </a:p>
          <a:p>
            <a:r>
              <a:rPr lang="en-IN" dirty="0"/>
              <a:t>E</a:t>
            </a:r>
            <a:r>
              <a:rPr lang="en-IN" dirty="0" smtClean="0"/>
              <a:t>xecute </a:t>
            </a:r>
            <a:r>
              <a:rPr lang="en-IN" dirty="0"/>
              <a:t>a source script by wrapping it in a template and then </a:t>
            </a:r>
            <a:r>
              <a:rPr lang="en-IN" dirty="0" smtClean="0"/>
              <a:t>compiling and executing the resulting program.</a:t>
            </a:r>
          </a:p>
          <a:p>
            <a:r>
              <a:rPr lang="en-IN" dirty="0"/>
              <a:t>Previous results are automatically imported into the scope of the current expression as required</a:t>
            </a:r>
            <a:r>
              <a:rPr lang="en-IN" dirty="0" smtClean="0"/>
              <a:t>.</a:t>
            </a:r>
          </a:p>
          <a:p>
            <a:r>
              <a:rPr lang="en-IN" dirty="0"/>
              <a:t>The REPL source is part of the Scala project.</a:t>
            </a:r>
          </a:p>
          <a:p>
            <a:endParaRPr lang="en-IN"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95</a:t>
            </a:fld>
            <a:endParaRPr kumimoji="0" lang="en-US"/>
          </a:p>
        </p:txBody>
      </p:sp>
    </p:spTree>
    <p:extLst>
      <p:ext uri="{BB962C8B-B14F-4D97-AF65-F5344CB8AC3E}">
        <p14:creationId xmlns:p14="http://schemas.microsoft.com/office/powerpoint/2010/main" val="8418609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990600"/>
          </a:xfrm>
        </p:spPr>
        <p:txBody>
          <a:bodyPr/>
          <a:lstStyle/>
          <a:p>
            <a:r>
              <a:rPr lang="en-IN" sz="2800" dirty="0"/>
              <a:t>REPL features </a:t>
            </a:r>
            <a:r>
              <a:rPr lang="en-IN" sz="2800" dirty="0" smtClean="0"/>
              <a:t>and usage </a:t>
            </a:r>
            <a:endParaRPr lang="en-IN" sz="2800" dirty="0"/>
          </a:p>
        </p:txBody>
      </p:sp>
      <p:sp>
        <p:nvSpPr>
          <p:cNvPr id="3" name="Content Placeholder 2"/>
          <p:cNvSpPr>
            <a:spLocks noGrp="1"/>
          </p:cNvSpPr>
          <p:nvPr>
            <p:ph idx="1"/>
          </p:nvPr>
        </p:nvSpPr>
        <p:spPr>
          <a:xfrm>
            <a:off x="457200" y="1524000"/>
            <a:ext cx="8229600" cy="4324360"/>
          </a:xfrm>
        </p:spPr>
        <p:txBody>
          <a:bodyPr/>
          <a:lstStyle/>
          <a:p>
            <a:r>
              <a:rPr lang="en-US" dirty="0" smtClean="0"/>
              <a:t>REPL’s </a:t>
            </a:r>
            <a:r>
              <a:rPr lang="en-US" dirty="0" err="1"/>
              <a:t>IMain</a:t>
            </a:r>
            <a:r>
              <a:rPr lang="en-US" dirty="0"/>
              <a:t> is bound to $</a:t>
            </a:r>
            <a:r>
              <a:rPr lang="en-US" dirty="0" err="1"/>
              <a:t>intp</a:t>
            </a:r>
            <a:r>
              <a:rPr lang="en-US" dirty="0"/>
              <a:t>.</a:t>
            </a:r>
          </a:p>
          <a:p>
            <a:r>
              <a:rPr lang="en-US" dirty="0" smtClean="0"/>
              <a:t>REPL’s </a:t>
            </a:r>
            <a:r>
              <a:rPr lang="en-US" dirty="0"/>
              <a:t>last exception is bound to </a:t>
            </a:r>
            <a:r>
              <a:rPr lang="en-US" dirty="0" err="1"/>
              <a:t>lastException</a:t>
            </a:r>
            <a:r>
              <a:rPr lang="en-US" dirty="0"/>
              <a:t>.</a:t>
            </a:r>
          </a:p>
          <a:p>
            <a:r>
              <a:rPr lang="en-US" dirty="0" smtClean="0"/>
              <a:t>use</a:t>
            </a:r>
            <a:r>
              <a:rPr lang="en-US" dirty="0"/>
              <a:t> //print&lt;tab&gt; to show typed </a:t>
            </a:r>
            <a:r>
              <a:rPr lang="en-US" dirty="0" err="1"/>
              <a:t>desugarings</a:t>
            </a:r>
            <a:r>
              <a:rPr lang="en-US" dirty="0"/>
              <a:t>.</a:t>
            </a:r>
          </a:p>
          <a:p>
            <a:r>
              <a:rPr lang="en-US" dirty="0"/>
              <a:t>use :help for a list of commands.</a:t>
            </a:r>
          </a:p>
          <a:p>
            <a:r>
              <a:rPr lang="en-US" dirty="0"/>
              <a:t>use :paste to enter a class and object as companions.</a:t>
            </a:r>
          </a:p>
          <a:p>
            <a:r>
              <a:rPr lang="en-US" dirty="0"/>
              <a:t>use :paste -raw to disable code wrapping, to define a package.</a:t>
            </a:r>
          </a:p>
          <a:p>
            <a:r>
              <a:rPr lang="en-US" dirty="0"/>
              <a:t>use :</a:t>
            </a:r>
            <a:r>
              <a:rPr lang="en-US" dirty="0" err="1"/>
              <a:t>javap</a:t>
            </a:r>
            <a:r>
              <a:rPr lang="en-US" dirty="0"/>
              <a:t> to inspect class artifacts.</a:t>
            </a:r>
          </a:p>
          <a:p>
            <a:r>
              <a:rPr lang="en-US" dirty="0"/>
              <a:t>use -</a:t>
            </a:r>
            <a:r>
              <a:rPr lang="en-US" dirty="0" err="1"/>
              <a:t>Yrepl-outdir</a:t>
            </a:r>
            <a:r>
              <a:rPr lang="en-US" dirty="0"/>
              <a:t> to inspect class artifacts with external tools.</a:t>
            </a:r>
          </a:p>
          <a:p>
            <a:r>
              <a:rPr lang="en-US" dirty="0"/>
              <a:t>use :power to enter power mode and import compiler components</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96</a:t>
            </a:fld>
            <a:endParaRPr kumimoji="0" lang="en-US"/>
          </a:p>
        </p:txBody>
      </p:sp>
    </p:spTree>
    <p:extLst>
      <p:ext uri="{BB962C8B-B14F-4D97-AF65-F5344CB8AC3E}">
        <p14:creationId xmlns:p14="http://schemas.microsoft.com/office/powerpoint/2010/main" val="9232260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42AED99-7FB4-404E-8A97-64753DCE42EC}" type="slidenum">
              <a:rPr kumimoji="0" lang="en-US" smtClean="0"/>
              <a:pPr/>
              <a:t>97</a:t>
            </a:fld>
            <a:endParaRPr kumimoji="0"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629940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xsl:apply-templates mode=&amp;quot;main&amp;quot; select=&amp;quot;Title&amp;quot;/&amp;gt;&amp;quot;&quot;/&gt;&lt;property id=&quot;20307&quot; value=&quot;593&quot;/&gt;&lt;/object&gt;&lt;object type=&quot;3&quot; unique_id=&quot;10005&quot;&gt;&lt;property id=&quot;20148&quot; value=&quot;5&quot;/&gt;&lt;property id=&quot;20300&quot; value=&quot;Slide 2 - &amp;quot;&amp;lt;xsl:apply-templates mode=&amp;quot;main&amp;quot; select=&amp;quot;Title&amp;quot;/&amp;gt;&amp;quot;&quot;/&gt;&lt;property id=&quot;20307&quot; value=&quot;600&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PPT_Template_EN_V5">
  <a:themeElements>
    <a:clrScheme name="NL Academy">
      <a:dk1>
        <a:srgbClr val="003366"/>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lg"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lg"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Xyleme_Intro_200412 1">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Xyleme_Intro_200412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CC0000"/>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TotalTime>
  <Words>3617</Words>
  <Application>Microsoft Office PowerPoint</Application>
  <PresentationFormat>On-screen Show (4:3)</PresentationFormat>
  <Paragraphs>1198</Paragraphs>
  <Slides>97</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97</vt:i4>
      </vt:variant>
    </vt:vector>
  </HeadingPairs>
  <TitlesOfParts>
    <vt:vector size="107" baseType="lpstr">
      <vt:lpstr>Arial Unicode MS</vt:lpstr>
      <vt:lpstr>Arial</vt:lpstr>
      <vt:lpstr>Calibri</vt:lpstr>
      <vt:lpstr>Courier New</vt:lpstr>
      <vt:lpstr>Lucida Console</vt:lpstr>
      <vt:lpstr>Times New Roman</vt:lpstr>
      <vt:lpstr>Verdana</vt:lpstr>
      <vt:lpstr>Wingdings</vt:lpstr>
      <vt:lpstr>Wingdings 2</vt:lpstr>
      <vt:lpstr>PPT_Template_EN_V5</vt:lpstr>
      <vt:lpstr>Scala Programming Language</vt:lpstr>
      <vt:lpstr>What is SCALA</vt:lpstr>
      <vt:lpstr>Why SCALA?</vt:lpstr>
      <vt:lpstr>Installation</vt:lpstr>
      <vt:lpstr>Setting up the Development Environment</vt:lpstr>
      <vt:lpstr>Features of Scala</vt:lpstr>
      <vt:lpstr>Other Features</vt:lpstr>
      <vt:lpstr>Scala properties</vt:lpstr>
      <vt:lpstr>Static typing</vt:lpstr>
      <vt:lpstr>Functional programming</vt:lpstr>
      <vt:lpstr>Variables and Values, Type Inference</vt:lpstr>
      <vt:lpstr>Variables and Values, Type Inference</vt:lpstr>
      <vt:lpstr>Data Types</vt:lpstr>
      <vt:lpstr>Scala Keywords (Reserved)</vt:lpstr>
      <vt:lpstr>Immutability</vt:lpstr>
      <vt:lpstr>Scala Conditional Expressions</vt:lpstr>
      <vt:lpstr>Scala Conditional Expressions</vt:lpstr>
      <vt:lpstr>Scala Conditional Expressions</vt:lpstr>
      <vt:lpstr>Scala Loop Statements</vt:lpstr>
      <vt:lpstr>Scala Loop Statements</vt:lpstr>
      <vt:lpstr>Scala Loop Statements</vt:lpstr>
      <vt:lpstr>Scala Class Hierarchy</vt:lpstr>
      <vt:lpstr>Scala Functions</vt:lpstr>
      <vt:lpstr>Scala functions</vt:lpstr>
      <vt:lpstr>Scala functions</vt:lpstr>
      <vt:lpstr>Scala functions</vt:lpstr>
      <vt:lpstr>Scala functions</vt:lpstr>
      <vt:lpstr>Function Parameter with Default Value</vt:lpstr>
      <vt:lpstr>Scala Function Named Parameter Example</vt:lpstr>
      <vt:lpstr>Scala Higher Order Functions</vt:lpstr>
      <vt:lpstr>Scala Higher Order Functions</vt:lpstr>
      <vt:lpstr>Scala Higher Order Functions</vt:lpstr>
      <vt:lpstr>Scala Function with Variable Length Parameters</vt:lpstr>
      <vt:lpstr>Scala Inheritance</vt:lpstr>
      <vt:lpstr>Types of Inheritance in Scala</vt:lpstr>
      <vt:lpstr>Scala Multilevel Inheritance Example</vt:lpstr>
      <vt:lpstr>Scala Collection</vt:lpstr>
      <vt:lpstr>Scala Immutable Collections Hierarchy</vt:lpstr>
      <vt:lpstr>Scala Set</vt:lpstr>
      <vt:lpstr>Scala HashSet</vt:lpstr>
      <vt:lpstr>Scala BitSet</vt:lpstr>
      <vt:lpstr>Scala Listset</vt:lpstr>
      <vt:lpstr>Scala Maps</vt:lpstr>
      <vt:lpstr>Arrays</vt:lpstr>
      <vt:lpstr>Arrays</vt:lpstr>
      <vt:lpstr>Arrays are no special type</vt:lpstr>
      <vt:lpstr>Every operation is a method call</vt:lpstr>
      <vt:lpstr>Lists</vt:lpstr>
      <vt:lpstr>Lists</vt:lpstr>
      <vt:lpstr>Lists</vt:lpstr>
      <vt:lpstr>Lists</vt:lpstr>
      <vt:lpstr>Lists</vt:lpstr>
      <vt:lpstr>Lists</vt:lpstr>
      <vt:lpstr>Lists</vt:lpstr>
      <vt:lpstr>Currying</vt:lpstr>
      <vt:lpstr>Currying</vt:lpstr>
      <vt:lpstr>Tuples</vt:lpstr>
      <vt:lpstr>Tuples</vt:lpstr>
      <vt:lpstr>Pattern matching</vt:lpstr>
      <vt:lpstr>Performance</vt:lpstr>
      <vt:lpstr>Classes and Objects</vt:lpstr>
      <vt:lpstr>Classes</vt:lpstr>
      <vt:lpstr>Case classes</vt:lpstr>
      <vt:lpstr>Case classes</vt:lpstr>
      <vt:lpstr>Objects</vt:lpstr>
      <vt:lpstr>Traits</vt:lpstr>
      <vt:lpstr>Extending traits</vt:lpstr>
      <vt:lpstr>Traits - mixins</vt:lpstr>
      <vt:lpstr>Traits – common use</vt:lpstr>
      <vt:lpstr>Maps and Sets</vt:lpstr>
      <vt:lpstr>Map – simple example</vt:lpstr>
      <vt:lpstr>ListBuffer</vt:lpstr>
      <vt:lpstr>Option</vt:lpstr>
      <vt:lpstr>What is an Actor</vt:lpstr>
      <vt:lpstr>Actors – a trivial example</vt:lpstr>
      <vt:lpstr>Actors – trivial example</vt:lpstr>
      <vt:lpstr>Actors – trivial example</vt:lpstr>
      <vt:lpstr>Actors – trivial example</vt:lpstr>
      <vt:lpstr>Actors – what else is available?</vt:lpstr>
      <vt:lpstr>Creating “keywords”</vt:lpstr>
      <vt:lpstr>Creating “keywords”</vt:lpstr>
      <vt:lpstr>Creating keywords - lock in Java</vt:lpstr>
      <vt:lpstr>Lock “keyword” implemetation</vt:lpstr>
      <vt:lpstr>Parallelism</vt:lpstr>
      <vt:lpstr>scala.Seq</vt:lpstr>
      <vt:lpstr>Yield, iterators</vt:lpstr>
      <vt:lpstr>Matching generic arguments?</vt:lpstr>
      <vt:lpstr>Matching generic arguments?</vt:lpstr>
      <vt:lpstr>Adding methods to classes</vt:lpstr>
      <vt:lpstr>Adding methods to classes</vt:lpstr>
      <vt:lpstr>Adding methods to classes</vt:lpstr>
      <vt:lpstr>Adding methods - demo</vt:lpstr>
      <vt:lpstr>Structural types</vt:lpstr>
      <vt:lpstr>XML</vt:lpstr>
      <vt:lpstr>REPL</vt:lpstr>
      <vt:lpstr>REPL features and usage </vt:lpstr>
      <vt:lpstr>PowerPoint Presentation</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Cassandra</dc:title>
  <dc:creator>Vulavala, Swaroop Kumar</dc:creator>
  <cp:lastModifiedBy>Gudipati, Swarat</cp:lastModifiedBy>
  <cp:revision>87</cp:revision>
  <cp:lastPrinted>1904-01-01T00:00:00Z</cp:lastPrinted>
  <dcterms:created xsi:type="dcterms:W3CDTF">2016-11-02T10:22:13Z</dcterms:created>
  <dcterms:modified xsi:type="dcterms:W3CDTF">2017-05-29T04:41:54Z</dcterms:modified>
</cp:coreProperties>
</file>