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6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>
        <p:scale>
          <a:sx n="76" d="100"/>
          <a:sy n="76" d="100"/>
        </p:scale>
        <p:origin x="-121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BDFD6-327B-4B1F-9A26-745D026A3987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9B92-4E8C-4840-9EB1-DFEE47D1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405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E13D-62E3-4775-A5D2-08E4245387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E2F5-709D-4101-9248-F52EBA0DA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ira.rexel.com/browse/CLOUD-10858" TargetMode="External"/><Relationship Id="rId3" Type="http://schemas.openxmlformats.org/officeDocument/2006/relationships/hyperlink" Target="https://jira.rexel.com/browse/CLOUD-10379" TargetMode="External"/><Relationship Id="rId7" Type="http://schemas.openxmlformats.org/officeDocument/2006/relationships/hyperlink" Target="https://jira.rexel.com/browse/CLOUD-10826" TargetMode="External"/><Relationship Id="rId2" Type="http://schemas.openxmlformats.org/officeDocument/2006/relationships/hyperlink" Target="https://jira.rexel.com/browse/CLOUD-105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ira.rexel.com/browse/CLOUD-10849" TargetMode="External"/><Relationship Id="rId5" Type="http://schemas.openxmlformats.org/officeDocument/2006/relationships/hyperlink" Target="https://jira.rexel.com/browse/CLOUD-10380" TargetMode="External"/><Relationship Id="rId10" Type="http://schemas.openxmlformats.org/officeDocument/2006/relationships/hyperlink" Target="https://jira.rexel.com/browse/CLOUD-10827" TargetMode="External"/><Relationship Id="rId4" Type="http://schemas.openxmlformats.org/officeDocument/2006/relationships/hyperlink" Target="https://jira.rexel.com/browse/CLOUD-10848" TargetMode="External"/><Relationship Id="rId9" Type="http://schemas.openxmlformats.org/officeDocument/2006/relationships/hyperlink" Target="https://jira.rexel.com/browse/CLOUD-105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697678" y="3200400"/>
            <a:ext cx="3276599" cy="280612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Webshop</a:t>
            </a:r>
            <a:r>
              <a:rPr lang="en-US" sz="1200" b="1" dirty="0" smtClean="0">
                <a:solidFill>
                  <a:schemeClr val="tx1"/>
                </a:solidFill>
              </a:rPr>
              <a:t> Pages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Display Indicator for Best Choice Products on </a:t>
            </a:r>
            <a:r>
              <a:rPr lang="en-US" sz="1200" dirty="0">
                <a:solidFill>
                  <a:schemeClr val="tx1"/>
                </a:solidFill>
              </a:rPr>
              <a:t>all </a:t>
            </a:r>
            <a:r>
              <a:rPr lang="en-US" sz="1200" dirty="0" smtClean="0">
                <a:solidFill>
                  <a:schemeClr val="tx1"/>
                </a:solidFill>
              </a:rPr>
              <a:t>pages as per ERP response for Best Choice flag:-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Search bar drop down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PLP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PDP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Compare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Offers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Cart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Checkout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152400" y="1013137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 with Projects Without Master Catalog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Finds all projects associated with him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016769" y="1003556"/>
            <a:ext cx="1459063" cy="138791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Select a Project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Personal Catalogs are displayed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(Best Choice personal catalog)</a:t>
            </a:r>
          </a:p>
        </p:txBody>
      </p:sp>
      <p:cxnSp>
        <p:nvCxnSpPr>
          <p:cNvPr id="12" name="Straight Arrow Connector 11"/>
          <p:cNvCxnSpPr>
            <a:stCxn id="16" idx="0"/>
            <a:endCxn id="23" idx="2"/>
          </p:cNvCxnSpPr>
          <p:nvPr/>
        </p:nvCxnSpPr>
        <p:spPr>
          <a:xfrm flipV="1">
            <a:off x="869864" y="2394665"/>
            <a:ext cx="0" cy="943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3"/>
            <a:endCxn id="21" idx="1"/>
          </p:cNvCxnSpPr>
          <p:nvPr/>
        </p:nvCxnSpPr>
        <p:spPr>
          <a:xfrm flipV="1">
            <a:off x="1587328" y="1697514"/>
            <a:ext cx="429441" cy="6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</p:cNvCxnSpPr>
          <p:nvPr/>
        </p:nvCxnSpPr>
        <p:spPr>
          <a:xfrm>
            <a:off x="3475832" y="1697514"/>
            <a:ext cx="441812" cy="6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20" idx="0"/>
          </p:cNvCxnSpPr>
          <p:nvPr/>
        </p:nvCxnSpPr>
        <p:spPr>
          <a:xfrm>
            <a:off x="7335978" y="6006526"/>
            <a:ext cx="0" cy="289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75507" y="6296230"/>
            <a:ext cx="720941" cy="413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44" y="194398"/>
            <a:ext cx="724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User with Best </a:t>
            </a:r>
            <a:r>
              <a:rPr lang="en-US" sz="2000" dirty="0">
                <a:solidFill>
                  <a:schemeClr val="tx2"/>
                </a:solidFill>
              </a:rPr>
              <a:t>Choice </a:t>
            </a:r>
            <a:r>
              <a:rPr lang="en-US" sz="2000" dirty="0" smtClean="0">
                <a:solidFill>
                  <a:schemeClr val="tx2"/>
                </a:solidFill>
              </a:rPr>
              <a:t>Products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917644" y="1013137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Select Best Choice Personal Catalog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Products displayed on the </a:t>
            </a:r>
            <a:r>
              <a:rPr lang="en-US" sz="1200" dirty="0" err="1" smtClean="0">
                <a:solidFill>
                  <a:schemeClr val="tx1"/>
                </a:solidFill>
              </a:rPr>
              <a:t>webshop</a:t>
            </a:r>
            <a:r>
              <a:rPr lang="en-US" sz="1200" dirty="0" smtClean="0">
                <a:solidFill>
                  <a:schemeClr val="tx1"/>
                </a:solidFill>
              </a:rPr>
              <a:t> as per Best Choice Personal Catalog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24" idx="2"/>
            <a:endCxn id="6" idx="0"/>
          </p:cNvCxnSpPr>
          <p:nvPr/>
        </p:nvCxnSpPr>
        <p:spPr>
          <a:xfrm rot="16200000" flipH="1">
            <a:off x="7005272" y="2869693"/>
            <a:ext cx="66141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09393" y="3338296"/>
            <a:ext cx="720941" cy="413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52400" y="4725276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User with Projects and Master Catalog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Finds all projects associated with him including master catalog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4"/>
            <a:endCxn id="17" idx="0"/>
          </p:cNvCxnSpPr>
          <p:nvPr/>
        </p:nvCxnSpPr>
        <p:spPr>
          <a:xfrm>
            <a:off x="869864" y="3751649"/>
            <a:ext cx="0" cy="97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6606445" y="868813"/>
            <a:ext cx="1459063" cy="167017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Search Best Choice products</a:t>
            </a:r>
          </a:p>
        </p:txBody>
      </p:sp>
      <p:cxnSp>
        <p:nvCxnSpPr>
          <p:cNvPr id="26" name="Straight Arrow Connector 25"/>
          <p:cNvCxnSpPr>
            <a:stCxn id="22" idx="3"/>
            <a:endCxn id="24" idx="1"/>
          </p:cNvCxnSpPr>
          <p:nvPr/>
        </p:nvCxnSpPr>
        <p:spPr>
          <a:xfrm>
            <a:off x="5352572" y="1703901"/>
            <a:ext cx="1253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1" idx="2"/>
          </p:cNvCxnSpPr>
          <p:nvPr/>
        </p:nvCxnSpPr>
        <p:spPr>
          <a:xfrm rot="5400000" flipH="1" flipV="1">
            <a:off x="847949" y="3130855"/>
            <a:ext cx="2637735" cy="1158969"/>
          </a:xfrm>
          <a:prstGeom prst="bentConnector3">
            <a:avLst>
              <a:gd name="adj1" fmla="val 7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7" idx="3"/>
          </p:cNvCxnSpPr>
          <p:nvPr/>
        </p:nvCxnSpPr>
        <p:spPr>
          <a:xfrm>
            <a:off x="1587328" y="5416040"/>
            <a:ext cx="1613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200400" y="2869693"/>
            <a:ext cx="0" cy="254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00400" y="2869694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096000" y="2209800"/>
            <a:ext cx="0" cy="65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6096000" y="2209800"/>
            <a:ext cx="510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989" y="418980"/>
            <a:ext cx="808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Webshop</a:t>
            </a:r>
            <a:r>
              <a:rPr lang="en-US" sz="2000" dirty="0" smtClean="0">
                <a:solidFill>
                  <a:schemeClr val="tx2"/>
                </a:solidFill>
              </a:rPr>
              <a:t> Admin – Configuration for the </a:t>
            </a:r>
            <a:r>
              <a:rPr lang="en-US" sz="2000" dirty="0" err="1" smtClean="0">
                <a:solidFill>
                  <a:schemeClr val="tx2"/>
                </a:solidFill>
              </a:rPr>
              <a:t>webshop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9831" y="1292558"/>
            <a:ext cx="7203960" cy="3124200"/>
            <a:chOff x="360532" y="613784"/>
            <a:chExt cx="7203960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360532" y="613784"/>
              <a:ext cx="5916950" cy="3124200"/>
              <a:chOff x="353585" y="763341"/>
              <a:chExt cx="6163096" cy="3124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53585" y="2113109"/>
                <a:ext cx="720941" cy="413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Start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67815" y="763341"/>
                <a:ext cx="4948866" cy="31242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HAC Configuration</a:t>
                </a:r>
              </a:p>
              <a:p>
                <a:pPr algn="ctr"/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Choice Products feature configuration – Enable / Disable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If Enabled -</a:t>
                </a:r>
                <a:r>
                  <a:rPr lang="en-US" sz="1200" dirty="0">
                    <a:solidFill>
                      <a:schemeClr val="tx1"/>
                    </a:solidFill>
                  </a:rPr>
                  <a:t> </a:t>
                </a: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</a:t>
                </a:r>
                <a:r>
                  <a:rPr lang="en-US" sz="1200" dirty="0">
                    <a:solidFill>
                      <a:schemeClr val="tx1"/>
                    </a:solidFill>
                  </a:rPr>
                  <a:t>Choice products feature will be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available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Projects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personal catalogs association will be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displayed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</a:t>
                </a:r>
                <a:r>
                  <a:rPr lang="en-US" sz="1200" dirty="0">
                    <a:solidFill>
                      <a:schemeClr val="tx1"/>
                    </a:solidFill>
                  </a:rPr>
                  <a:t>choice product indicator will be displayed for the best choice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products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If disabled –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</a:t>
                </a:r>
                <a:r>
                  <a:rPr lang="en-US" sz="1200" dirty="0">
                    <a:solidFill>
                      <a:schemeClr val="tx1"/>
                    </a:solidFill>
                  </a:rPr>
                  <a:t>choice products feature will not be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available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Projects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personal catalogs association will not be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displayed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</a:t>
                </a:r>
                <a:r>
                  <a:rPr lang="en-US" sz="1200" dirty="0">
                    <a:solidFill>
                      <a:schemeClr val="tx1"/>
                    </a:solidFill>
                  </a:rPr>
                  <a:t>choice product indicator will not be displayed for the best choice products. 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15" name="Straight Arrow Connector 14"/>
              <p:cNvCxnSpPr>
                <a:stCxn id="13" idx="6"/>
                <a:endCxn id="14" idx="1"/>
              </p:cNvCxnSpPr>
              <p:nvPr/>
            </p:nvCxnSpPr>
            <p:spPr>
              <a:xfrm>
                <a:off x="1074526" y="2319786"/>
                <a:ext cx="493288" cy="56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277482" y="1969830"/>
              <a:ext cx="1287010" cy="413352"/>
              <a:chOff x="6277482" y="1969830"/>
              <a:chExt cx="1287010" cy="413352"/>
            </a:xfrm>
          </p:grpSpPr>
          <p:cxnSp>
            <p:nvCxnSpPr>
              <p:cNvPr id="9" name="Straight Arrow Connector 8"/>
              <p:cNvCxnSpPr>
                <a:stCxn id="14" idx="3"/>
                <a:endCxn id="10" idx="2"/>
              </p:cNvCxnSpPr>
              <p:nvPr/>
            </p:nvCxnSpPr>
            <p:spPr>
              <a:xfrm>
                <a:off x="6277482" y="2175884"/>
                <a:ext cx="566069" cy="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6843551" y="1969830"/>
                <a:ext cx="720941" cy="4133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End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53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Capgemini</a:t>
            </a:r>
            <a:r>
              <a:rPr lang="en-US" dirty="0" smtClean="0"/>
              <a:t> Public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5515" y="316983"/>
            <a:ext cx="808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Webshop</a:t>
            </a:r>
            <a:r>
              <a:rPr lang="en-US" sz="2000" dirty="0" smtClean="0">
                <a:solidFill>
                  <a:schemeClr val="tx2"/>
                </a:solidFill>
              </a:rPr>
              <a:t> Admin / Catalog Manager - Best Choice products Personal Catalog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514" y="1066800"/>
            <a:ext cx="7684274" cy="1897872"/>
            <a:chOff x="589427" y="747747"/>
            <a:chExt cx="7684274" cy="1897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89427" y="754874"/>
              <a:ext cx="3947645" cy="1890745"/>
              <a:chOff x="592002" y="904431"/>
              <a:chExt cx="4111867" cy="189074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2002" y="1643128"/>
                <a:ext cx="720941" cy="413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Start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lowchart: Process 25"/>
              <p:cNvSpPr/>
              <p:nvPr/>
            </p:nvSpPr>
            <p:spPr>
              <a:xfrm>
                <a:off x="1857588" y="904431"/>
                <a:ext cx="2846281" cy="189074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Daily feed</a:t>
                </a:r>
              </a:p>
              <a:p>
                <a:pPr algn="ctr"/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Association between Account number,  Projects  and Personal Catalog  in daily feed.</a:t>
                </a:r>
              </a:p>
              <a:p>
                <a:pPr marL="171450" indent="-171450">
                  <a:buFontTx/>
                  <a:buChar char="-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Choice Personal Catalog with associated products in daily feed.</a:t>
                </a:r>
              </a:p>
            </p:txBody>
          </p:sp>
          <p:cxnSp>
            <p:nvCxnSpPr>
              <p:cNvPr id="27" name="Straight Arrow Connector 26"/>
              <p:cNvCxnSpPr>
                <a:stCxn id="25" idx="6"/>
                <a:endCxn id="26" idx="1"/>
              </p:cNvCxnSpPr>
              <p:nvPr/>
            </p:nvCxnSpPr>
            <p:spPr>
              <a:xfrm flipV="1">
                <a:off x="1312943" y="1849804"/>
                <a:ext cx="54464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537072" y="747747"/>
              <a:ext cx="3736629" cy="1890745"/>
              <a:chOff x="4537072" y="747747"/>
              <a:chExt cx="3736629" cy="1890745"/>
            </a:xfrm>
          </p:grpSpPr>
          <p:cxnSp>
            <p:nvCxnSpPr>
              <p:cNvPr id="19" name="Straight Arrow Connector 18"/>
              <p:cNvCxnSpPr>
                <a:stCxn id="23" idx="3"/>
                <a:endCxn id="22" idx="2"/>
              </p:cNvCxnSpPr>
              <p:nvPr/>
            </p:nvCxnSpPr>
            <p:spPr>
              <a:xfrm>
                <a:off x="7216907" y="1693120"/>
                <a:ext cx="335853" cy="71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7552760" y="1493571"/>
                <a:ext cx="720941" cy="4133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End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owchart: Process 22"/>
              <p:cNvSpPr/>
              <p:nvPr/>
            </p:nvSpPr>
            <p:spPr>
              <a:xfrm>
                <a:off x="5147310" y="747747"/>
                <a:ext cx="2069597" cy="189074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>
                    <a:solidFill>
                      <a:schemeClr val="tx1"/>
                    </a:solidFill>
                  </a:rPr>
                  <a:t>Hybris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Account number + Project + Personal Catalog association is available.</a:t>
                </a:r>
              </a:p>
              <a:p>
                <a:pPr marL="171450" indent="-171450">
                  <a:buFontTx/>
                  <a:buChar char="-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Best Choice Product Catalogs with Products are available.</a:t>
                </a:r>
              </a:p>
            </p:txBody>
          </p:sp>
          <p:cxnSp>
            <p:nvCxnSpPr>
              <p:cNvPr id="24" name="Straight Arrow Connector 23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4537072" y="1693120"/>
                <a:ext cx="610238" cy="71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485514" y="3562290"/>
            <a:ext cx="808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Company Admin – User rights to hide Master Catalog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85514" y="4274328"/>
            <a:ext cx="5278824" cy="1890745"/>
            <a:chOff x="589427" y="754874"/>
            <a:chExt cx="5278824" cy="1890745"/>
          </a:xfrm>
        </p:grpSpPr>
        <p:grpSp>
          <p:nvGrpSpPr>
            <p:cNvPr id="30" name="Group 29"/>
            <p:cNvGrpSpPr/>
            <p:nvPr/>
          </p:nvGrpSpPr>
          <p:grpSpPr>
            <a:xfrm>
              <a:off x="589427" y="754874"/>
              <a:ext cx="3947645" cy="1890745"/>
              <a:chOff x="592002" y="904431"/>
              <a:chExt cx="4111867" cy="189074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92002" y="1643128"/>
                <a:ext cx="720941" cy="413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Start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lowchart: Process 36"/>
              <p:cNvSpPr/>
              <p:nvPr/>
            </p:nvSpPr>
            <p:spPr>
              <a:xfrm>
                <a:off x="1857588" y="904431"/>
                <a:ext cx="2846281" cy="189074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My Company -&gt; Manage Users -&gt; Add/Edit User</a:t>
                </a:r>
              </a:p>
              <a:p>
                <a:pPr algn="ctr"/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A user right is displayed under Permissions section which will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restrcit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user to access master catalog.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This user right will restrict user to access only user’s personal catalogs.</a:t>
                </a:r>
              </a:p>
            </p:txBody>
          </p:sp>
          <p:cxnSp>
            <p:nvCxnSpPr>
              <p:cNvPr id="38" name="Straight Arrow Connector 37"/>
              <p:cNvCxnSpPr>
                <a:stCxn id="36" idx="6"/>
                <a:endCxn id="37" idx="1"/>
              </p:cNvCxnSpPr>
              <p:nvPr/>
            </p:nvCxnSpPr>
            <p:spPr>
              <a:xfrm flipV="1">
                <a:off x="1312943" y="1849804"/>
                <a:ext cx="54464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37072" y="1493571"/>
              <a:ext cx="1331179" cy="413352"/>
              <a:chOff x="4537072" y="1493571"/>
              <a:chExt cx="1331179" cy="413352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147310" y="1493571"/>
                <a:ext cx="720941" cy="4133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End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>
                <a:stCxn id="37" idx="3"/>
              </p:cNvCxnSpPr>
              <p:nvPr/>
            </p:nvCxnSpPr>
            <p:spPr>
              <a:xfrm flipV="1">
                <a:off x="4537072" y="1693120"/>
                <a:ext cx="610238" cy="71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61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599" y="311726"/>
            <a:ext cx="5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ERP sends Best Choice product flag for Products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7511" y="990600"/>
            <a:ext cx="7907677" cy="3124200"/>
            <a:chOff x="458419" y="3707234"/>
            <a:chExt cx="7907677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458419" y="3707234"/>
              <a:ext cx="7186736" cy="3124200"/>
              <a:chOff x="458420" y="230578"/>
              <a:chExt cx="7186736" cy="3124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8420" y="230578"/>
                <a:ext cx="4633071" cy="3124200"/>
                <a:chOff x="455546" y="380135"/>
                <a:chExt cx="4825805" cy="31242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455546" y="1735558"/>
                  <a:ext cx="720941" cy="413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Flowchart: Process 14"/>
                <p:cNvSpPr/>
                <p:nvPr/>
              </p:nvSpPr>
              <p:spPr>
                <a:xfrm>
                  <a:off x="1497118" y="380135"/>
                  <a:ext cx="3784233" cy="3124200"/>
                </a:xfrm>
                <a:prstGeom prst="flowChartProcess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For all </a:t>
                  </a:r>
                  <a:r>
                    <a:rPr lang="en-US" sz="1200" b="1" dirty="0" err="1" smtClean="0">
                      <a:solidFill>
                        <a:schemeClr val="tx1"/>
                      </a:solidFill>
                    </a:rPr>
                    <a:t>Webshop</a:t>
                  </a:r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 Pages</a:t>
                  </a:r>
                </a:p>
                <a:p>
                  <a:pPr algn="ctr"/>
                  <a:endParaRPr lang="en-US" sz="120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Create one flag for Best Choice Product in following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webservice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call :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lvl="1"/>
                  <a:r>
                    <a:rPr lang="en-US" sz="1200" dirty="0" err="1">
                      <a:solidFill>
                        <a:schemeClr val="tx1"/>
                      </a:solidFill>
                    </a:rPr>
                    <a:t>getCustomerStockAndPrice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lvl="1"/>
                  <a:endParaRPr lang="en-US" sz="1200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Pass Account number + Project number in input parameter </a:t>
                  </a:r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ERPCustomerID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 if user has selected any project.</a:t>
                  </a:r>
                </a:p>
                <a:p>
                  <a:pPr marL="171450" indent="-171450">
                    <a:buFontTx/>
                    <a:buChar char="-"/>
                  </a:pPr>
                  <a:endParaRPr lang="en-US" sz="1200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ERP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sends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true/false for Best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Choice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Product flag.</a:t>
                  </a:r>
                </a:p>
                <a:p>
                  <a:pPr lvl="1"/>
                  <a:r>
                    <a:rPr lang="en-US" sz="1200" dirty="0" smtClean="0">
                      <a:solidFill>
                        <a:schemeClr val="tx1"/>
                      </a:solidFill>
                    </a:rPr>
                    <a:t>True – means show Best choice product indicator on </a:t>
                  </a:r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webshop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lvl="1"/>
                  <a:r>
                    <a:rPr lang="en-US" sz="1200" dirty="0" smtClean="0">
                      <a:solidFill>
                        <a:schemeClr val="tx1"/>
                      </a:solidFill>
                    </a:rPr>
                    <a:t>False – means do not show Best Choice product indicator on </a:t>
                  </a:r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webshop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lvl="1"/>
                  <a:endParaRPr lang="en-US" sz="12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14" idx="6"/>
                  <a:endCxn id="15" idx="1"/>
                </p:cNvCxnSpPr>
                <p:nvPr/>
              </p:nvCxnSpPr>
              <p:spPr>
                <a:xfrm>
                  <a:off x="1176487" y="1942235"/>
                  <a:ext cx="32063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5091492" y="1068777"/>
                <a:ext cx="2553664" cy="1447800"/>
                <a:chOff x="5091492" y="1068777"/>
                <a:chExt cx="2553664" cy="1447800"/>
              </a:xfrm>
            </p:grpSpPr>
            <p:cxnSp>
              <p:nvCxnSpPr>
                <p:cNvPr id="11" name="Straight Arrow Connector 10"/>
                <p:cNvCxnSpPr>
                  <a:stCxn id="12" idx="3"/>
                  <a:endCxn id="8" idx="2"/>
                </p:cNvCxnSpPr>
                <p:nvPr/>
              </p:nvCxnSpPr>
              <p:spPr>
                <a:xfrm>
                  <a:off x="7125217" y="1792677"/>
                  <a:ext cx="519939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lowchart: Process 11"/>
                <p:cNvSpPr/>
                <p:nvPr/>
              </p:nvSpPr>
              <p:spPr>
                <a:xfrm>
                  <a:off x="5417952" y="1068777"/>
                  <a:ext cx="1707265" cy="1447800"/>
                </a:xfrm>
                <a:prstGeom prst="flowChartProcess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Flag from ERP</a:t>
                  </a:r>
                </a:p>
                <a:p>
                  <a:pPr algn="ctr"/>
                  <a:endParaRPr lang="en-US" sz="120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Products are updated with Best Choice Product flag.</a:t>
                  </a:r>
                </a:p>
                <a:p>
                  <a:endParaRPr lang="en-US" sz="12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stCxn id="15" idx="3"/>
                  <a:endCxn id="12" idx="1"/>
                </p:cNvCxnSpPr>
                <p:nvPr/>
              </p:nvCxnSpPr>
              <p:spPr>
                <a:xfrm flipV="1">
                  <a:off x="5091492" y="1792677"/>
                  <a:ext cx="326460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Oval 7"/>
            <p:cNvSpPr/>
            <p:nvPr/>
          </p:nvSpPr>
          <p:spPr>
            <a:xfrm>
              <a:off x="7645155" y="5062658"/>
              <a:ext cx="720941" cy="4133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4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29954" y="1309254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Configuration for the </a:t>
            </a:r>
            <a:r>
              <a:rPr lang="en-US" sz="1200" b="1" dirty="0" err="1" smtClean="0">
                <a:solidFill>
                  <a:schemeClr val="tx1"/>
                </a:solidFill>
              </a:rPr>
              <a:t>webshop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hlinkClick r:id="rId2"/>
              </a:rPr>
              <a:t>CLOUD-10540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664882" y="1993631"/>
            <a:ext cx="429441" cy="6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0945" y="194398"/>
            <a:ext cx="404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Best </a:t>
            </a:r>
            <a:r>
              <a:rPr lang="en-US" sz="2000" dirty="0">
                <a:solidFill>
                  <a:schemeClr val="tx2"/>
                </a:solidFill>
              </a:rPr>
              <a:t>Choice </a:t>
            </a:r>
            <a:r>
              <a:rPr lang="en-US" sz="2000" dirty="0" smtClean="0">
                <a:solidFill>
                  <a:schemeClr val="tx2"/>
                </a:solidFill>
              </a:rPr>
              <a:t>Products Stories flow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094323" y="1316181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right to hide master catalog from user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3"/>
              </a:rPr>
              <a:t>CLOUD-10379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3529251" y="2000558"/>
            <a:ext cx="429441" cy="6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958692" y="1316181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data modal for project and personal catalog association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4"/>
              </a:rPr>
              <a:t>CLOUD-10848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5393620" y="2000558"/>
            <a:ext cx="429441" cy="6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5823061" y="1316181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Projects with personal catalogs Data load - Daily feed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5"/>
              </a:rPr>
              <a:t>CLOUD-10380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endCxn id="17" idx="1"/>
          </p:cNvCxnSpPr>
          <p:nvPr/>
        </p:nvCxnSpPr>
        <p:spPr>
          <a:xfrm>
            <a:off x="7239000" y="1986704"/>
            <a:ext cx="3938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7632872" y="1295940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Index personal catalogs with projects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6"/>
              </a:rPr>
              <a:t>CLOUD-10849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7" idx="2"/>
            <a:endCxn id="22" idx="0"/>
          </p:cNvCxnSpPr>
          <p:nvPr/>
        </p:nvCxnSpPr>
        <p:spPr>
          <a:xfrm>
            <a:off x="8350336" y="2677468"/>
            <a:ext cx="0" cy="599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632872" y="3276600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Add flag for best choice product in </a:t>
            </a:r>
            <a:r>
              <a:rPr lang="en-US" sz="1200" b="1" dirty="0" err="1">
                <a:solidFill>
                  <a:schemeClr val="tx1"/>
                </a:solidFill>
              </a:rPr>
              <a:t>getCustomerStockAndPrice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7"/>
              </a:rPr>
              <a:t>CLOUD-10826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25" idx="3"/>
          </p:cNvCxnSpPr>
          <p:nvPr/>
        </p:nvCxnSpPr>
        <p:spPr>
          <a:xfrm flipH="1">
            <a:off x="7239000" y="3966825"/>
            <a:ext cx="429442" cy="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5804072" y="3276600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Display Project wise personal catalogs on </a:t>
            </a:r>
            <a:r>
              <a:rPr lang="en-US" sz="1200" b="1" dirty="0" err="1">
                <a:solidFill>
                  <a:schemeClr val="tx1"/>
                </a:solidFill>
              </a:rPr>
              <a:t>webshop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8"/>
              </a:rPr>
              <a:t>CLOUD-10858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endCxn id="27" idx="3"/>
          </p:cNvCxnSpPr>
          <p:nvPr/>
        </p:nvCxnSpPr>
        <p:spPr>
          <a:xfrm flipH="1">
            <a:off x="5374631" y="3966286"/>
            <a:ext cx="429442" cy="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939703" y="3276061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 product availability in assigned catalogs during checkout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9"/>
              </a:rPr>
              <a:t>CLOUD-10539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endCxn id="34" idx="3"/>
          </p:cNvCxnSpPr>
          <p:nvPr/>
        </p:nvCxnSpPr>
        <p:spPr>
          <a:xfrm flipH="1">
            <a:off x="3529251" y="3966286"/>
            <a:ext cx="429442" cy="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2094323" y="3276061"/>
            <a:ext cx="1434928" cy="138152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Display best choice indicator on </a:t>
            </a:r>
            <a:r>
              <a:rPr lang="en-US" sz="1200" b="1" dirty="0" err="1">
                <a:solidFill>
                  <a:schemeClr val="tx1"/>
                </a:solidFill>
              </a:rPr>
              <a:t>webshop</a:t>
            </a:r>
            <a:r>
              <a:rPr lang="en-US" sz="1200" b="1" dirty="0">
                <a:solidFill>
                  <a:schemeClr val="tx1"/>
                </a:solidFill>
              </a:rPr>
              <a:t> pages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hlinkClick r:id="rId10"/>
              </a:rPr>
              <a:t>CLOUD-10827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756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392</Words>
  <Application>Microsoft Office PowerPoint</Application>
  <PresentationFormat>On-screen Show (4:3)</PresentationFormat>
  <Paragraphs>101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 Beohar</dc:creator>
  <cp:lastModifiedBy>Dilip P Ambavat</cp:lastModifiedBy>
  <cp:revision>86</cp:revision>
  <dcterms:created xsi:type="dcterms:W3CDTF">2016-08-10T10:15:28Z</dcterms:created>
  <dcterms:modified xsi:type="dcterms:W3CDTF">2016-10-07T14:11:30Z</dcterms:modified>
</cp:coreProperties>
</file>