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dier, Benoit" initials="VB" lastIdx="1" clrIdx="0">
    <p:extLst>
      <p:ext uri="{19B8F6BF-5375-455C-9EA6-DF929625EA0E}">
        <p15:presenceInfo xmlns:p15="http://schemas.microsoft.com/office/powerpoint/2012/main" userId="S-1-5-21-2444594070-2837672950-2704474604-454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E2927-45DB-443F-BA10-FD04711DAB02}" type="datetimeFigureOut">
              <a:rPr lang="fr-FR" smtClean="0"/>
              <a:t>11/05/2017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5CDA7-8EBD-4356-8239-C74218AC3C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91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5CDA7-8EBD-4356-8239-C74218AC3C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2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E3F6-85D4-4063-9CDA-9D477BC8920A}" type="datetimeFigureOut">
              <a:rPr lang="fr-FR" smtClean="0"/>
              <a:t>11/05/2017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Capgemini Public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D32-FD5E-43C3-B846-B7A86741C8B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9436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E3F6-85D4-4063-9CDA-9D477BC8920A}" type="datetimeFigureOut">
              <a:rPr lang="fr-FR" smtClean="0"/>
              <a:t>11/05/2017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D32-FD5E-43C3-B846-B7A86741C8B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12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E3F6-85D4-4063-9CDA-9D477BC8920A}" type="datetimeFigureOut">
              <a:rPr lang="fr-FR" smtClean="0"/>
              <a:t>11/05/2017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D32-FD5E-43C3-B846-B7A86741C8B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109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E3F6-85D4-4063-9CDA-9D477BC8920A}" type="datetimeFigureOut">
              <a:rPr lang="fr-FR" smtClean="0"/>
              <a:t>11/05/2017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D32-FD5E-43C3-B846-B7A86741C8B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8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E3F6-85D4-4063-9CDA-9D477BC8920A}" type="datetimeFigureOut">
              <a:rPr lang="fr-FR" smtClean="0"/>
              <a:t>11/05/2017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D32-FD5E-43C3-B846-B7A86741C8B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15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E3F6-85D4-4063-9CDA-9D477BC8920A}" type="datetimeFigureOut">
              <a:rPr lang="fr-FR" smtClean="0"/>
              <a:t>11/05/2017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D32-FD5E-43C3-B846-B7A86741C8B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43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E3F6-85D4-4063-9CDA-9D477BC8920A}" type="datetimeFigureOut">
              <a:rPr lang="fr-FR" smtClean="0"/>
              <a:t>11/05/2017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D32-FD5E-43C3-B846-B7A86741C8B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59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E3F6-85D4-4063-9CDA-9D477BC8920A}" type="datetimeFigureOut">
              <a:rPr lang="fr-FR" smtClean="0"/>
              <a:t>11/05/2017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D32-FD5E-43C3-B846-B7A86741C8B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086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E3F6-85D4-4063-9CDA-9D477BC8920A}" type="datetimeFigureOut">
              <a:rPr lang="fr-FR" smtClean="0"/>
              <a:t>11/05/2017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D32-FD5E-43C3-B846-B7A86741C8B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28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E3F6-85D4-4063-9CDA-9D477BC8920A}" type="datetimeFigureOut">
              <a:rPr lang="fr-FR" smtClean="0"/>
              <a:t>11/05/2017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D32-FD5E-43C3-B846-B7A86741C8B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3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E3F6-85D4-4063-9CDA-9D477BC8920A}" type="datetimeFigureOut">
              <a:rPr lang="fr-FR" smtClean="0"/>
              <a:t>11/05/2017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BCD32-FD5E-43C3-B846-B7A86741C8B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7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E3F6-85D4-4063-9CDA-9D477BC8920A}" type="datetimeFigureOut">
              <a:rPr lang="fr-FR" smtClean="0"/>
              <a:t>11/05/2017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Capgemini Public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BCD32-FD5E-43C3-B846-B7A86741C8B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428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9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884" y="-25566"/>
            <a:ext cx="1092630" cy="1116383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4" name="Rectangle 3"/>
          <p:cNvSpPr/>
          <p:nvPr/>
        </p:nvSpPr>
        <p:spPr>
          <a:xfrm>
            <a:off x="2305554" y="780288"/>
            <a:ext cx="5303995" cy="5966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ogner et arrondir un rectangle à un seul coin 8"/>
          <p:cNvSpPr/>
          <p:nvPr/>
        </p:nvSpPr>
        <p:spPr>
          <a:xfrm>
            <a:off x="3979329" y="1451847"/>
            <a:ext cx="4306356" cy="1590629"/>
          </a:xfrm>
          <a:prstGeom prst="snipRoundRect">
            <a:avLst>
              <a:gd name="adj1" fmla="val 15278"/>
              <a:gd name="adj2" fmla="val 1527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ogner et arrondir un rectangle à un seul coin 9"/>
          <p:cNvSpPr/>
          <p:nvPr/>
        </p:nvSpPr>
        <p:spPr>
          <a:xfrm>
            <a:off x="3979329" y="3199954"/>
            <a:ext cx="4306356" cy="1590629"/>
          </a:xfrm>
          <a:prstGeom prst="snipRoundRect">
            <a:avLst>
              <a:gd name="adj1" fmla="val 15278"/>
              <a:gd name="adj2" fmla="val 1527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ogner et arrondir un rectangle à un seul coin 10"/>
          <p:cNvSpPr/>
          <p:nvPr/>
        </p:nvSpPr>
        <p:spPr>
          <a:xfrm>
            <a:off x="3979329" y="4948057"/>
            <a:ext cx="4306356" cy="1590629"/>
          </a:xfrm>
          <a:prstGeom prst="snipRoundRect">
            <a:avLst>
              <a:gd name="adj1" fmla="val 15278"/>
              <a:gd name="adj2" fmla="val 1527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827" y="2483860"/>
            <a:ext cx="311629" cy="358491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827" y="3407312"/>
            <a:ext cx="311629" cy="358491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827" y="4221251"/>
            <a:ext cx="311629" cy="358491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827" y="5184273"/>
            <a:ext cx="311629" cy="358491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827" y="5998212"/>
            <a:ext cx="311629" cy="358491"/>
          </a:xfrm>
          <a:prstGeom prst="rect">
            <a:avLst/>
          </a:prstGeom>
        </p:spPr>
      </p:pic>
      <p:graphicFrame>
        <p:nvGraphicFramePr>
          <p:cNvPr id="35" name="Obje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826917"/>
              </p:ext>
            </p:extLst>
          </p:nvPr>
        </p:nvGraphicFramePr>
        <p:xfrm>
          <a:off x="7110320" y="2430297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1" name="Image" r:id="rId6" imgW="1371240" imgH="1942560" progId="Photoshop.Image.13">
                  <p:embed/>
                </p:oleObj>
              </mc:Choice>
              <mc:Fallback>
                <p:oleObj name="Image" r:id="rId6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10320" y="2430297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61553"/>
              </p:ext>
            </p:extLst>
          </p:nvPr>
        </p:nvGraphicFramePr>
        <p:xfrm>
          <a:off x="7110320" y="3418382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2" name="Image" r:id="rId8" imgW="1371240" imgH="1942560" progId="Photoshop.Image.13">
                  <p:embed/>
                </p:oleObj>
              </mc:Choice>
              <mc:Fallback>
                <p:oleObj name="Image" r:id="rId8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10320" y="3418382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294011"/>
              </p:ext>
            </p:extLst>
          </p:nvPr>
        </p:nvGraphicFramePr>
        <p:xfrm>
          <a:off x="7110320" y="4162531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" name="Image" r:id="rId9" imgW="1371240" imgH="1942560" progId="Photoshop.Image.13">
                  <p:embed/>
                </p:oleObj>
              </mc:Choice>
              <mc:Fallback>
                <p:oleObj name="Image" r:id="rId9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10320" y="4162531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201079"/>
              </p:ext>
            </p:extLst>
          </p:nvPr>
        </p:nvGraphicFramePr>
        <p:xfrm>
          <a:off x="7108259" y="5941425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" name="Image" r:id="rId10" imgW="1371240" imgH="1942560" progId="Photoshop.Image.13">
                  <p:embed/>
                </p:oleObj>
              </mc:Choice>
              <mc:Fallback>
                <p:oleObj name="Image" r:id="rId10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08259" y="5941425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ZoneTexte 46"/>
          <p:cNvSpPr txBox="1"/>
          <p:nvPr/>
        </p:nvSpPr>
        <p:spPr>
          <a:xfrm>
            <a:off x="5541529" y="1281580"/>
            <a:ext cx="1181956" cy="246221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Sub</a:t>
            </a:r>
            <a:r>
              <a:rPr lang="fr-FR" sz="1000" dirty="0" smtClean="0"/>
              <a:t>. structure  #A</a:t>
            </a:r>
            <a:endParaRPr lang="fr-FR" sz="1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541529" y="3066474"/>
            <a:ext cx="1181956" cy="246221"/>
          </a:xfrm>
          <a:prstGeom prst="rect">
            <a:avLst/>
          </a:prstGeom>
          <a:solidFill>
            <a:schemeClr val="accent2">
              <a:lumMod val="60000"/>
              <a:lumOff val="40000"/>
              <a:alpha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Sub</a:t>
            </a:r>
            <a:r>
              <a:rPr lang="fr-FR" sz="1000" dirty="0" smtClean="0"/>
              <a:t>. structure  #B</a:t>
            </a:r>
            <a:endParaRPr lang="fr-FR" sz="1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5541529" y="4834185"/>
            <a:ext cx="1181956" cy="246221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Sub</a:t>
            </a:r>
            <a:r>
              <a:rPr lang="fr-FR" sz="1000" dirty="0" smtClean="0"/>
              <a:t>. structure  #C</a:t>
            </a:r>
            <a:endParaRPr lang="fr-FR" sz="1000" dirty="0"/>
          </a:p>
        </p:txBody>
      </p:sp>
      <p:sp>
        <p:nvSpPr>
          <p:cNvPr id="56" name="Parchemin vertical 55"/>
          <p:cNvSpPr/>
          <p:nvPr/>
        </p:nvSpPr>
        <p:spPr>
          <a:xfrm>
            <a:off x="8539255" y="1451847"/>
            <a:ext cx="3151811" cy="5086840"/>
          </a:xfrm>
          <a:prstGeom prst="verticalScroll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latin typeface="Lucida Bright" panose="02040602050505020304" pitchFamily="18" charset="0"/>
              </a:rPr>
              <a:t>Structure </a:t>
            </a:r>
            <a:r>
              <a:rPr lang="fr-FR" dirty="0" err="1" smtClean="0">
                <a:latin typeface="Lucida Bright" panose="02040602050505020304" pitchFamily="18" charset="0"/>
              </a:rPr>
              <a:t>define</a:t>
            </a:r>
            <a:r>
              <a:rPr lang="fr-FR" dirty="0">
                <a:latin typeface="Lucida Bright" panose="02040602050505020304" pitchFamily="18" charset="0"/>
              </a:rPr>
              <a:t> </a:t>
            </a:r>
            <a:r>
              <a:rPr lang="fr-FR" dirty="0" smtClean="0">
                <a:latin typeface="Lucida Bright" panose="02040602050505020304" pitchFamily="18" charset="0"/>
              </a:rPr>
              <a:t>the « </a:t>
            </a:r>
            <a:r>
              <a:rPr lang="fr-FR" dirty="0" err="1" smtClean="0">
                <a:latin typeface="Lucida Bright" panose="02040602050505020304" pitchFamily="18" charset="0"/>
              </a:rPr>
              <a:t>view</a:t>
            </a:r>
            <a:r>
              <a:rPr lang="fr-FR" dirty="0" smtClean="0">
                <a:latin typeface="Lucida Bright" panose="02040602050505020304" pitchFamily="18" charset="0"/>
              </a:rPr>
              <a:t> » </a:t>
            </a:r>
            <a:r>
              <a:rPr lang="fr-FR" dirty="0" err="1" smtClean="0">
                <a:latin typeface="Lucida Bright" panose="02040602050505020304" pitchFamily="18" charset="0"/>
              </a:rPr>
              <a:t>we</a:t>
            </a:r>
            <a:r>
              <a:rPr lang="fr-FR" dirty="0" smtClean="0">
                <a:latin typeface="Lucida Bright" panose="02040602050505020304" pitchFamily="18" charset="0"/>
              </a:rPr>
              <a:t> </a:t>
            </a:r>
            <a:r>
              <a:rPr lang="fr-FR" dirty="0" err="1" smtClean="0">
                <a:latin typeface="Lucida Bright" panose="02040602050505020304" pitchFamily="18" charset="0"/>
              </a:rPr>
              <a:t>want</a:t>
            </a:r>
            <a:r>
              <a:rPr lang="fr-FR" dirty="0" smtClean="0">
                <a:latin typeface="Lucida Bright" panose="02040602050505020304" pitchFamily="18" charset="0"/>
              </a:rPr>
              <a:t> to </a:t>
            </a:r>
            <a:r>
              <a:rPr lang="fr-FR" dirty="0" err="1" smtClean="0">
                <a:latin typeface="Lucida Bright" panose="02040602050505020304" pitchFamily="18" charset="0"/>
              </a:rPr>
              <a:t>give</a:t>
            </a:r>
            <a:r>
              <a:rPr lang="fr-FR" dirty="0" smtClean="0">
                <a:latin typeface="Lucida Bright" panose="02040602050505020304" pitchFamily="18" charset="0"/>
              </a:rPr>
              <a:t> to </a:t>
            </a:r>
            <a:r>
              <a:rPr lang="fr-FR" dirty="0" err="1" smtClean="0">
                <a:latin typeface="Lucida Bright" panose="02040602050505020304" pitchFamily="18" charset="0"/>
              </a:rPr>
              <a:t>users</a:t>
            </a:r>
            <a:r>
              <a:rPr lang="fr-FR" dirty="0" smtClean="0">
                <a:latin typeface="Lucida Bright" panose="02040602050505020304" pitchFamily="18" charset="0"/>
              </a:rPr>
              <a:t> in the </a:t>
            </a:r>
            <a:r>
              <a:rPr lang="fr-FR" dirty="0" err="1" smtClean="0">
                <a:latin typeface="Lucida Bright" panose="02040602050505020304" pitchFamily="18" charset="0"/>
              </a:rPr>
              <a:t>hierarchy</a:t>
            </a:r>
            <a:r>
              <a:rPr lang="fr-FR" dirty="0">
                <a:latin typeface="Lucida Bright" panose="02040602050505020304" pitchFamily="18" charset="0"/>
              </a:rPr>
              <a:t> </a:t>
            </a:r>
            <a:r>
              <a:rPr lang="fr-FR" dirty="0" smtClean="0">
                <a:latin typeface="Lucida Bright" panose="02040602050505020304" pitchFamily="18" charset="0"/>
              </a:rPr>
              <a:t>…</a:t>
            </a:r>
            <a:endParaRPr lang="fr-FR" dirty="0">
              <a:latin typeface="Lucida Bright" panose="02040602050505020304" pitchFamily="18" charset="0"/>
            </a:endParaRPr>
          </a:p>
          <a:p>
            <a:pPr algn="ctr"/>
            <a:endParaRPr lang="fr-FR" dirty="0">
              <a:latin typeface="Lucida Bright" panose="02040602050505020304" pitchFamily="18" charset="0"/>
            </a:endParaRPr>
          </a:p>
          <a:p>
            <a:pPr algn="ctr"/>
            <a:r>
              <a:rPr lang="fr-FR" dirty="0" smtClean="0">
                <a:latin typeface="Lucida Bright" panose="02040602050505020304" pitchFamily="18" charset="0"/>
              </a:rPr>
              <a:t>…no </a:t>
            </a:r>
            <a:r>
              <a:rPr lang="fr-FR" dirty="0" err="1" smtClean="0">
                <a:latin typeface="Lucida Bright" panose="02040602050505020304" pitchFamily="18" charset="0"/>
              </a:rPr>
              <a:t>matter</a:t>
            </a:r>
            <a:r>
              <a:rPr lang="fr-FR" dirty="0" smtClean="0">
                <a:latin typeface="Lucida Bright" panose="02040602050505020304" pitchFamily="18" charset="0"/>
              </a:rPr>
              <a:t> </a:t>
            </a:r>
            <a:r>
              <a:rPr lang="fr-FR" dirty="0" err="1" smtClean="0">
                <a:latin typeface="Lucida Bright" panose="02040602050505020304" pitchFamily="18" charset="0"/>
              </a:rPr>
              <a:t>their</a:t>
            </a:r>
            <a:r>
              <a:rPr lang="fr-FR" dirty="0" smtClean="0">
                <a:latin typeface="Lucida Bright" panose="02040602050505020304" pitchFamily="18" charset="0"/>
              </a:rPr>
              <a:t> permissions.</a:t>
            </a:r>
            <a:endParaRPr lang="fr-FR" dirty="0">
              <a:latin typeface="Lucida Bright" panose="02040602050505020304" pitchFamily="18" charset="0"/>
            </a:endParaRPr>
          </a:p>
        </p:txBody>
      </p:sp>
      <p:cxnSp>
        <p:nvCxnSpPr>
          <p:cNvPr id="60" name="Connecteur droit 59"/>
          <p:cNvCxnSpPr>
            <a:stCxn id="20" idx="3"/>
          </p:cNvCxnSpPr>
          <p:nvPr/>
        </p:nvCxnSpPr>
        <p:spPr>
          <a:xfrm>
            <a:off x="3793660" y="2247162"/>
            <a:ext cx="3385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793660" y="3993791"/>
            <a:ext cx="33850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793659" y="5813103"/>
            <a:ext cx="338505" cy="0"/>
          </a:xfrm>
          <a:prstGeom prst="line">
            <a:avLst/>
          </a:prstGeom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4382114" y="1854723"/>
            <a:ext cx="1408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4382114" y="2679382"/>
            <a:ext cx="14082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4358001" y="3575837"/>
            <a:ext cx="14082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4358001" y="4400496"/>
            <a:ext cx="14082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4358001" y="5352798"/>
            <a:ext cx="140826" cy="0"/>
          </a:xfrm>
          <a:prstGeom prst="line">
            <a:avLst/>
          </a:prstGeom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4358001" y="6177457"/>
            <a:ext cx="140826" cy="0"/>
          </a:xfrm>
          <a:prstGeom prst="line">
            <a:avLst/>
          </a:prstGeom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ccolade ouvrante 79"/>
          <p:cNvSpPr/>
          <p:nvPr/>
        </p:nvSpPr>
        <p:spPr>
          <a:xfrm>
            <a:off x="4123152" y="1854722"/>
            <a:ext cx="258961" cy="824659"/>
          </a:xfrm>
          <a:prstGeom prst="leftBrace">
            <a:avLst>
              <a:gd name="adj1" fmla="val 8333"/>
              <a:gd name="adj2" fmla="val 47552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Accolade ouvrante 80"/>
          <p:cNvSpPr/>
          <p:nvPr/>
        </p:nvSpPr>
        <p:spPr>
          <a:xfrm>
            <a:off x="4114801" y="3576979"/>
            <a:ext cx="258961" cy="824659"/>
          </a:xfrm>
          <a:prstGeom prst="leftBrace">
            <a:avLst>
              <a:gd name="adj1" fmla="val 8333"/>
              <a:gd name="adj2" fmla="val 50632"/>
            </a:avLst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Accolade ouvrante 81"/>
          <p:cNvSpPr/>
          <p:nvPr/>
        </p:nvSpPr>
        <p:spPr>
          <a:xfrm>
            <a:off x="4137174" y="5352798"/>
            <a:ext cx="258961" cy="824659"/>
          </a:xfrm>
          <a:prstGeom prst="leftBrace">
            <a:avLst>
              <a:gd name="adj1" fmla="val 8333"/>
              <a:gd name="adj2" fmla="val 55560"/>
            </a:avLst>
          </a:prstGeom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 flipV="1">
            <a:off x="4810456" y="2663105"/>
            <a:ext cx="2289915" cy="255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V="1">
            <a:off x="4806446" y="4390160"/>
            <a:ext cx="2289915" cy="25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V="1">
            <a:off x="4807916" y="6146127"/>
            <a:ext cx="868972" cy="3770"/>
          </a:xfrm>
          <a:prstGeom prst="line">
            <a:avLst/>
          </a:prstGeom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4808405" y="6304068"/>
            <a:ext cx="2298116" cy="2930"/>
          </a:xfrm>
          <a:prstGeom prst="line">
            <a:avLst/>
          </a:prstGeom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4810456" y="6222043"/>
            <a:ext cx="1605134" cy="0"/>
          </a:xfrm>
          <a:prstGeom prst="line">
            <a:avLst/>
          </a:prstGeom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238739"/>
              </p:ext>
            </p:extLst>
          </p:nvPr>
        </p:nvGraphicFramePr>
        <p:xfrm>
          <a:off x="6432123" y="5941425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name="Image" r:id="rId11" imgW="1371240" imgH="1942560" progId="Photoshop.Image.13">
                  <p:embed/>
                </p:oleObj>
              </mc:Choice>
              <mc:Fallback>
                <p:oleObj name="Image" r:id="rId11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32123" y="5941425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700770"/>
              </p:ext>
            </p:extLst>
          </p:nvPr>
        </p:nvGraphicFramePr>
        <p:xfrm>
          <a:off x="5676888" y="5941425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Image" r:id="rId12" imgW="1371240" imgH="1942560" progId="Photoshop.Image.13">
                  <p:embed/>
                </p:oleObj>
              </mc:Choice>
              <mc:Fallback>
                <p:oleObj name="Image" r:id="rId12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6888" y="5941425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584733"/>
              </p:ext>
            </p:extLst>
          </p:nvPr>
        </p:nvGraphicFramePr>
        <p:xfrm>
          <a:off x="7106952" y="5160625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Image" r:id="rId13" imgW="1371240" imgH="1942560" progId="Photoshop.Image.13">
                  <p:embed/>
                </p:oleObj>
              </mc:Choice>
              <mc:Fallback>
                <p:oleObj name="Image" r:id="rId13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06952" y="5160625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9" name="Connecteur droit 118"/>
          <p:cNvCxnSpPr/>
          <p:nvPr/>
        </p:nvCxnSpPr>
        <p:spPr>
          <a:xfrm flipV="1">
            <a:off x="4806609" y="5370407"/>
            <a:ext cx="868972" cy="3770"/>
          </a:xfrm>
          <a:prstGeom prst="line">
            <a:avLst/>
          </a:prstGeom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4807098" y="5512092"/>
            <a:ext cx="2298116" cy="2930"/>
          </a:xfrm>
          <a:prstGeom prst="line">
            <a:avLst/>
          </a:prstGeom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809149" y="5446323"/>
            <a:ext cx="1605134" cy="0"/>
          </a:xfrm>
          <a:prstGeom prst="line">
            <a:avLst/>
          </a:prstGeom>
          <a:ln>
            <a:solidFill>
              <a:schemeClr val="accent5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Obje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904002"/>
              </p:ext>
            </p:extLst>
          </p:nvPr>
        </p:nvGraphicFramePr>
        <p:xfrm>
          <a:off x="6430816" y="5165705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" name="Image" r:id="rId14" imgW="1371240" imgH="1942560" progId="Photoshop.Image.13">
                  <p:embed/>
                </p:oleObj>
              </mc:Choice>
              <mc:Fallback>
                <p:oleObj name="Image" r:id="rId14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30816" y="5165705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Obje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6580"/>
              </p:ext>
            </p:extLst>
          </p:nvPr>
        </p:nvGraphicFramePr>
        <p:xfrm>
          <a:off x="5675581" y="5165705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" name="Image" r:id="rId15" imgW="1371240" imgH="1942560" progId="Photoshop.Image.13">
                  <p:embed/>
                </p:oleObj>
              </mc:Choice>
              <mc:Fallback>
                <p:oleObj name="Image" r:id="rId15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5581" y="5165705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4" name="Connecteur droit 123"/>
          <p:cNvCxnSpPr/>
          <p:nvPr/>
        </p:nvCxnSpPr>
        <p:spPr>
          <a:xfrm flipV="1">
            <a:off x="4806445" y="3709605"/>
            <a:ext cx="2289915" cy="255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V="1">
            <a:off x="4806445" y="3583273"/>
            <a:ext cx="1822984" cy="690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859030"/>
              </p:ext>
            </p:extLst>
          </p:nvPr>
        </p:nvGraphicFramePr>
        <p:xfrm>
          <a:off x="6414283" y="3402753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" name="Image" r:id="rId16" imgW="1371240" imgH="1942560" progId="Photoshop.Image.13">
                  <p:embed/>
                </p:oleObj>
              </mc:Choice>
              <mc:Fallback>
                <p:oleObj name="Image" r:id="rId16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4283" y="3402753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081530"/>
              </p:ext>
            </p:extLst>
          </p:nvPr>
        </p:nvGraphicFramePr>
        <p:xfrm>
          <a:off x="7106952" y="1625346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" name="Image" r:id="rId17" imgW="1371240" imgH="1942560" progId="Photoshop.Image.13">
                  <p:embed/>
                </p:oleObj>
              </mc:Choice>
              <mc:Fallback>
                <p:oleObj name="Image" r:id="rId17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06952" y="1625346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0" name="Connecteur droit 129"/>
          <p:cNvCxnSpPr/>
          <p:nvPr/>
        </p:nvCxnSpPr>
        <p:spPr>
          <a:xfrm flipV="1">
            <a:off x="4808514" y="1835128"/>
            <a:ext cx="868972" cy="377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4809003" y="1976813"/>
            <a:ext cx="2298116" cy="293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4809149" y="1911044"/>
            <a:ext cx="160513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" name="Objet 1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036194"/>
              </p:ext>
            </p:extLst>
          </p:nvPr>
        </p:nvGraphicFramePr>
        <p:xfrm>
          <a:off x="6430816" y="1630426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Image" r:id="rId18" imgW="1371240" imgH="1942560" progId="Photoshop.Image.13">
                  <p:embed/>
                </p:oleObj>
              </mc:Choice>
              <mc:Fallback>
                <p:oleObj name="Image" r:id="rId18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30816" y="1630426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t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373449"/>
              </p:ext>
            </p:extLst>
          </p:nvPr>
        </p:nvGraphicFramePr>
        <p:xfrm>
          <a:off x="5675581" y="1630426"/>
          <a:ext cx="294502" cy="417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Image" r:id="rId19" imgW="1371240" imgH="1942560" progId="Photoshop.Image.13">
                  <p:embed/>
                </p:oleObj>
              </mc:Choice>
              <mc:Fallback>
                <p:oleObj name="Image" r:id="rId19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5581" y="1630426"/>
                        <a:ext cx="294502" cy="417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827" y="1669921"/>
            <a:ext cx="311629" cy="358491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1327052" y="899971"/>
            <a:ext cx="1188146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 err="1" smtClean="0"/>
              <a:t>Company</a:t>
            </a:r>
            <a:r>
              <a:rPr lang="fr-FR" sz="1000" dirty="0" smtClean="0"/>
              <a:t> admin</a:t>
            </a:r>
          </a:p>
          <a:p>
            <a:r>
              <a:rPr lang="fr-FR" sz="900" dirty="0" smtClean="0"/>
              <a:t>(top of the </a:t>
            </a:r>
            <a:r>
              <a:rPr lang="fr-FR" sz="900" dirty="0" err="1" smtClean="0"/>
              <a:t>hierarchy</a:t>
            </a:r>
            <a:r>
              <a:rPr lang="fr-FR" sz="900" dirty="0" smtClean="0"/>
              <a:t>)</a:t>
            </a:r>
            <a:endParaRPr lang="fr-FR" sz="900" dirty="0"/>
          </a:p>
        </p:txBody>
      </p:sp>
      <p:sp>
        <p:nvSpPr>
          <p:cNvPr id="137" name="Rectangle à coins arrondis 136"/>
          <p:cNvSpPr/>
          <p:nvPr/>
        </p:nvSpPr>
        <p:spPr>
          <a:xfrm>
            <a:off x="15639" y="1681497"/>
            <a:ext cx="2222381" cy="957406"/>
          </a:xfrm>
          <a:prstGeom prst="wedgeRoundRectCallout">
            <a:avLst>
              <a:gd name="adj1" fmla="val 87438"/>
              <a:gd name="adj2" fmla="val 29427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Admin </a:t>
            </a:r>
            <a:r>
              <a:rPr lang="fr-FR" sz="1000" b="1" dirty="0" smtClean="0">
                <a:solidFill>
                  <a:schemeClr val="bg2">
                    <a:lumMod val="25000"/>
                  </a:schemeClr>
                </a:solidFill>
              </a:rPr>
              <a:t>#A</a:t>
            </a:r>
            <a:r>
              <a:rPr lang="fr-FR" sz="1000" b="1" dirty="0" smtClean="0"/>
              <a:t> can view/edit only  :</a:t>
            </a:r>
            <a:r>
              <a:rPr lang="fr-FR" sz="1000" dirty="0" smtClean="0"/>
              <a:t/>
            </a:r>
            <a:br>
              <a:rPr lang="fr-FR" sz="1000" dirty="0" smtClean="0"/>
            </a:br>
            <a:endParaRPr lang="fr-FR" sz="300" dirty="0" smtClean="0"/>
          </a:p>
          <a:p>
            <a:pPr marL="171450" indent="-171450">
              <a:buFontTx/>
              <a:buChar char="-"/>
            </a:pPr>
            <a:r>
              <a:rPr lang="fr-FR" sz="1000" dirty="0" smtClean="0"/>
              <a:t>users from level </a:t>
            </a:r>
            <a:r>
              <a:rPr lang="fr-FR" sz="1000" b="1" dirty="0" smtClean="0">
                <a:solidFill>
                  <a:schemeClr val="bg2">
                    <a:lumMod val="25000"/>
                  </a:schemeClr>
                </a:solidFill>
              </a:rPr>
              <a:t>#A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smtClean="0"/>
              <a:t>Select approvers from level</a:t>
            </a:r>
            <a:r>
              <a:rPr lang="fr-FR" sz="1000" b="1" dirty="0" smtClean="0">
                <a:solidFill>
                  <a:schemeClr val="bg2">
                    <a:lumMod val="25000"/>
                  </a:schemeClr>
                </a:solidFill>
              </a:rPr>
              <a:t> #A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smtClean="0"/>
              <a:t>orders from level </a:t>
            </a:r>
            <a:r>
              <a:rPr lang="fr-FR" sz="1000" b="1" dirty="0" smtClean="0">
                <a:solidFill>
                  <a:schemeClr val="bg2">
                    <a:lumMod val="25000"/>
                  </a:schemeClr>
                </a:solidFill>
              </a:rPr>
              <a:t>#A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smtClean="0"/>
              <a:t>level </a:t>
            </a:r>
            <a:r>
              <a:rPr lang="fr-FR" sz="1000" b="1" dirty="0" smtClean="0">
                <a:solidFill>
                  <a:schemeClr val="bg2">
                    <a:lumMod val="25000"/>
                  </a:schemeClr>
                </a:solidFill>
              </a:rPr>
              <a:t>#A</a:t>
            </a:r>
            <a:r>
              <a:rPr lang="fr-FR" sz="1000" dirty="0" smtClean="0"/>
              <a:t> and under from structure</a:t>
            </a:r>
            <a:endParaRPr lang="fr-FR" sz="1000" dirty="0"/>
          </a:p>
        </p:txBody>
      </p:sp>
      <p:sp>
        <p:nvSpPr>
          <p:cNvPr id="140" name="Rectangle à coins arrondis 139"/>
          <p:cNvSpPr/>
          <p:nvPr/>
        </p:nvSpPr>
        <p:spPr>
          <a:xfrm>
            <a:off x="15639" y="3402753"/>
            <a:ext cx="2222381" cy="957406"/>
          </a:xfrm>
          <a:prstGeom prst="wedgeRoundRectCallout">
            <a:avLst>
              <a:gd name="adj1" fmla="val 87438"/>
              <a:gd name="adj2" fmla="val 2942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Admin </a:t>
            </a:r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#B </a:t>
            </a:r>
            <a:r>
              <a:rPr lang="fr-FR" sz="1000" b="1" dirty="0" smtClean="0"/>
              <a:t>can view/edit only  :</a:t>
            </a:r>
            <a:r>
              <a:rPr lang="fr-FR" sz="1000" dirty="0" smtClean="0"/>
              <a:t/>
            </a:r>
            <a:br>
              <a:rPr lang="fr-FR" sz="1000" dirty="0" smtClean="0"/>
            </a:br>
            <a:endParaRPr lang="fr-FR" sz="300" dirty="0" smtClean="0"/>
          </a:p>
          <a:p>
            <a:pPr marL="171450" indent="-171450">
              <a:buFontTx/>
              <a:buChar char="-"/>
            </a:pPr>
            <a:r>
              <a:rPr lang="fr-FR" sz="1000" dirty="0" smtClean="0"/>
              <a:t>users from level </a:t>
            </a:r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#B 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smtClean="0"/>
              <a:t>Select approvers from level</a:t>
            </a:r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 #B 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smtClean="0"/>
              <a:t>orders from level </a:t>
            </a:r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#B 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smtClean="0"/>
              <a:t>level</a:t>
            </a:r>
            <a:r>
              <a:rPr lang="fr-FR" sz="1000" b="1" dirty="0" smtClean="0">
                <a:solidFill>
                  <a:schemeClr val="accent2">
                    <a:lumMod val="75000"/>
                  </a:schemeClr>
                </a:solidFill>
              </a:rPr>
              <a:t> #B</a:t>
            </a:r>
            <a:r>
              <a:rPr lang="fr-FR" sz="1000" dirty="0" smtClean="0"/>
              <a:t> and under from structure</a:t>
            </a:r>
            <a:endParaRPr lang="fr-FR" sz="1000" dirty="0"/>
          </a:p>
        </p:txBody>
      </p:sp>
      <p:sp>
        <p:nvSpPr>
          <p:cNvPr id="141" name="Rectangle à coins arrondis 140"/>
          <p:cNvSpPr/>
          <p:nvPr/>
        </p:nvSpPr>
        <p:spPr>
          <a:xfrm>
            <a:off x="7527" y="5231626"/>
            <a:ext cx="2222381" cy="957406"/>
          </a:xfrm>
          <a:prstGeom prst="wedgeRoundRectCallout">
            <a:avLst>
              <a:gd name="adj1" fmla="val 87438"/>
              <a:gd name="adj2" fmla="val 2942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/>
              <a:t>Admin </a:t>
            </a:r>
            <a:r>
              <a:rPr lang="fr-FR" sz="1000" b="1" dirty="0" smtClean="0">
                <a:solidFill>
                  <a:srgbClr val="0070C0"/>
                </a:solidFill>
              </a:rPr>
              <a:t>#C </a:t>
            </a:r>
            <a:r>
              <a:rPr lang="fr-FR" sz="1000" b="1" dirty="0" smtClean="0"/>
              <a:t>can view/edit only  :</a:t>
            </a:r>
            <a:r>
              <a:rPr lang="fr-FR" sz="1000" dirty="0" smtClean="0"/>
              <a:t/>
            </a:r>
            <a:br>
              <a:rPr lang="fr-FR" sz="1000" dirty="0" smtClean="0"/>
            </a:br>
            <a:endParaRPr lang="fr-FR" sz="300" dirty="0" smtClean="0"/>
          </a:p>
          <a:p>
            <a:pPr marL="171450" indent="-171450">
              <a:buFontTx/>
              <a:buChar char="-"/>
            </a:pPr>
            <a:r>
              <a:rPr lang="fr-FR" sz="1000" dirty="0" smtClean="0"/>
              <a:t>users from level </a:t>
            </a:r>
            <a:r>
              <a:rPr lang="fr-FR" sz="1000" b="1" dirty="0" smtClean="0">
                <a:solidFill>
                  <a:srgbClr val="0070C0"/>
                </a:solidFill>
              </a:rPr>
              <a:t>#C 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smtClean="0"/>
              <a:t>Select approvers from level</a:t>
            </a:r>
            <a:r>
              <a:rPr lang="fr-FR" sz="1000" b="1" dirty="0" smtClean="0">
                <a:solidFill>
                  <a:srgbClr val="0070C0"/>
                </a:solidFill>
              </a:rPr>
              <a:t> #C 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smtClean="0"/>
              <a:t>orders from level </a:t>
            </a:r>
            <a:r>
              <a:rPr lang="fr-FR" sz="1000" b="1" dirty="0" smtClean="0">
                <a:solidFill>
                  <a:srgbClr val="0070C0"/>
                </a:solidFill>
              </a:rPr>
              <a:t>#C </a:t>
            </a:r>
            <a:endParaRPr lang="fr-FR" sz="1000" dirty="0" smtClean="0"/>
          </a:p>
          <a:p>
            <a:pPr marL="171450" indent="-171450">
              <a:buFontTx/>
              <a:buChar char="-"/>
            </a:pPr>
            <a:r>
              <a:rPr lang="fr-FR" sz="1000" dirty="0" smtClean="0"/>
              <a:t>level </a:t>
            </a:r>
            <a:r>
              <a:rPr lang="fr-FR" sz="1000" b="1" dirty="0" smtClean="0">
                <a:solidFill>
                  <a:srgbClr val="0070C0"/>
                </a:solidFill>
              </a:rPr>
              <a:t>#C</a:t>
            </a:r>
            <a:r>
              <a:rPr lang="fr-FR" sz="1000" dirty="0" smtClean="0"/>
              <a:t> and under from structure</a:t>
            </a:r>
            <a:endParaRPr lang="fr-FR" sz="1000" dirty="0"/>
          </a:p>
        </p:txBody>
      </p:sp>
      <p:sp>
        <p:nvSpPr>
          <p:cNvPr id="46" name="ZoneTexte 45"/>
          <p:cNvSpPr txBox="1"/>
          <p:nvPr/>
        </p:nvSpPr>
        <p:spPr>
          <a:xfrm>
            <a:off x="3127107" y="446394"/>
            <a:ext cx="4000644" cy="43088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  <a:alpha val="0"/>
                </a:schemeClr>
              </a:gs>
            </a:gsLst>
            <a:lin ang="54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00B050"/>
                </a:solidFill>
              </a:rPr>
              <a:t>X</a:t>
            </a:r>
            <a:r>
              <a:rPr lang="fr-FR" dirty="0" smtClean="0">
                <a:solidFill>
                  <a:srgbClr val="FFFF00"/>
                </a:solidFill>
              </a:rPr>
              <a:t>Y</a:t>
            </a:r>
            <a:r>
              <a:rPr lang="fr-FR" sz="1600" dirty="0" smtClean="0">
                <a:solidFill>
                  <a:srgbClr val="FF0000"/>
                </a:solidFill>
              </a:rPr>
              <a:t>Z</a:t>
            </a:r>
            <a:r>
              <a:rPr lang="fr-FR" dirty="0" smtClean="0"/>
              <a:t> Corp.  3 levels of Hierarchy structure</a:t>
            </a:r>
            <a:endParaRPr lang="fr-FR" dirty="0"/>
          </a:p>
        </p:txBody>
      </p:sp>
      <p:cxnSp>
        <p:nvCxnSpPr>
          <p:cNvPr id="157" name="Connecteur droit 156"/>
          <p:cNvCxnSpPr>
            <a:endCxn id="19" idx="0"/>
          </p:cNvCxnSpPr>
          <p:nvPr/>
        </p:nvCxnSpPr>
        <p:spPr>
          <a:xfrm>
            <a:off x="3405099" y="1068559"/>
            <a:ext cx="6190" cy="4352803"/>
          </a:xfrm>
          <a:prstGeom prst="line">
            <a:avLst/>
          </a:prstGeom>
          <a:ln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48" y="1855421"/>
            <a:ext cx="766812" cy="783482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848" y="3590175"/>
            <a:ext cx="766812" cy="78348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883" y="5421362"/>
            <a:ext cx="766812" cy="783482"/>
          </a:xfrm>
          <a:prstGeom prst="rect">
            <a:avLst/>
          </a:prstGeom>
        </p:spPr>
      </p:pic>
      <p:cxnSp>
        <p:nvCxnSpPr>
          <p:cNvPr id="169" name="Connecteur droit 168"/>
          <p:cNvCxnSpPr/>
          <p:nvPr/>
        </p:nvCxnSpPr>
        <p:spPr>
          <a:xfrm flipH="1">
            <a:off x="2507819" y="1059945"/>
            <a:ext cx="890366" cy="8614"/>
          </a:xfrm>
          <a:prstGeom prst="line">
            <a:avLst/>
          </a:prstGeom>
          <a:ln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Imag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9676" y="191552"/>
            <a:ext cx="323093" cy="330117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334" y="567912"/>
            <a:ext cx="246151" cy="283167"/>
          </a:xfrm>
          <a:prstGeom prst="rect">
            <a:avLst/>
          </a:prstGeom>
        </p:spPr>
      </p:pic>
      <p:graphicFrame>
        <p:nvGraphicFramePr>
          <p:cNvPr id="78" name="Obje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117498"/>
              </p:ext>
            </p:extLst>
          </p:nvPr>
        </p:nvGraphicFramePr>
        <p:xfrm>
          <a:off x="11230983" y="889829"/>
          <a:ext cx="232623" cy="329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" name="Image" r:id="rId20" imgW="1371240" imgH="1942560" progId="Photoshop.Image.13">
                  <p:embed/>
                </p:oleObj>
              </mc:Choice>
              <mc:Fallback>
                <p:oleObj name="Image" r:id="rId20" imgW="1371240" imgH="1942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30983" y="889829"/>
                        <a:ext cx="232623" cy="329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ZoneTexte 78"/>
          <p:cNvSpPr txBox="1"/>
          <p:nvPr/>
        </p:nvSpPr>
        <p:spPr>
          <a:xfrm>
            <a:off x="11374562" y="220750"/>
            <a:ext cx="741828" cy="24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admin</a:t>
            </a:r>
            <a:endParaRPr lang="fr-FR" sz="1000" dirty="0"/>
          </a:p>
        </p:txBody>
      </p:sp>
      <p:sp>
        <p:nvSpPr>
          <p:cNvPr id="83" name="ZoneTexte 82"/>
          <p:cNvSpPr txBox="1"/>
          <p:nvPr/>
        </p:nvSpPr>
        <p:spPr>
          <a:xfrm>
            <a:off x="11395642" y="585210"/>
            <a:ext cx="741828" cy="24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approver</a:t>
            </a:r>
            <a:endParaRPr lang="fr-FR" sz="1000" dirty="0"/>
          </a:p>
        </p:txBody>
      </p:sp>
      <p:sp>
        <p:nvSpPr>
          <p:cNvPr id="84" name="ZoneTexte 83"/>
          <p:cNvSpPr txBox="1"/>
          <p:nvPr/>
        </p:nvSpPr>
        <p:spPr>
          <a:xfrm>
            <a:off x="11396024" y="896435"/>
            <a:ext cx="741828" cy="24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purchaser</a:t>
            </a:r>
            <a:endParaRPr lang="fr-FR" sz="1000" dirty="0"/>
          </a:p>
        </p:txBody>
      </p:sp>
      <p:sp>
        <p:nvSpPr>
          <p:cNvPr id="2" name="ZoneTexte 1"/>
          <p:cNvSpPr txBox="1"/>
          <p:nvPr/>
        </p:nvSpPr>
        <p:spPr>
          <a:xfrm>
            <a:off x="10852721" y="-27106"/>
            <a:ext cx="1636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accent5"/>
                </a:solidFill>
              </a:rPr>
              <a:t>Key </a:t>
            </a:r>
            <a:r>
              <a:rPr lang="fr-FR" sz="1000" b="1" dirty="0" err="1" smtClean="0">
                <a:solidFill>
                  <a:schemeClr val="accent5"/>
                </a:solidFill>
              </a:rPr>
              <a:t>characters</a:t>
            </a:r>
            <a:r>
              <a:rPr lang="fr-FR" sz="1000" b="1" dirty="0" smtClean="0">
                <a:solidFill>
                  <a:schemeClr val="accent5"/>
                </a:solidFill>
              </a:rPr>
              <a:t> </a:t>
            </a:r>
            <a:r>
              <a:rPr lang="fr-FR" sz="1000" b="1" dirty="0" err="1" smtClean="0">
                <a:solidFill>
                  <a:schemeClr val="accent5"/>
                </a:solidFill>
              </a:rPr>
              <a:t>legend</a:t>
            </a:r>
            <a:endParaRPr lang="fr-FR" sz="1000" b="1" dirty="0">
              <a:solidFill>
                <a:schemeClr val="accent5"/>
              </a:solidFill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96312" y="106846"/>
            <a:ext cx="1184267" cy="744233"/>
          </a:xfrm>
          <a:prstGeom prst="wedgeRoundRectCallout">
            <a:avLst>
              <a:gd name="adj1" fmla="val 65819"/>
              <a:gd name="adj2" fmla="val 3106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 smtClean="0">
                <a:solidFill>
                  <a:schemeClr val="accent1"/>
                </a:solidFill>
              </a:rPr>
              <a:t>Company</a:t>
            </a:r>
            <a:r>
              <a:rPr lang="fr-FR" sz="1000" dirty="0" smtClean="0">
                <a:solidFill>
                  <a:schemeClr val="accent1"/>
                </a:solidFill>
              </a:rPr>
              <a:t> Admin </a:t>
            </a:r>
          </a:p>
          <a:p>
            <a:pPr algn="ctr"/>
            <a:r>
              <a:rPr lang="fr-FR" sz="1000" dirty="0" err="1" smtClean="0">
                <a:solidFill>
                  <a:schemeClr val="accent1"/>
                </a:solidFill>
              </a:rPr>
              <a:t>view</a:t>
            </a:r>
            <a:r>
              <a:rPr lang="fr-FR" sz="1000" dirty="0" smtClean="0">
                <a:solidFill>
                  <a:schemeClr val="accent1"/>
                </a:solidFill>
              </a:rPr>
              <a:t> </a:t>
            </a:r>
            <a:r>
              <a:rPr lang="fr-FR" sz="1000" dirty="0" err="1" smtClean="0">
                <a:solidFill>
                  <a:schemeClr val="accent1"/>
                </a:solidFill>
              </a:rPr>
              <a:t>evertything</a:t>
            </a:r>
            <a:endParaRPr lang="fr-FR" sz="1000" dirty="0">
              <a:solidFill>
                <a:schemeClr val="accent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5703882" y="621207"/>
            <a:ext cx="925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XYZ structure</a:t>
            </a:r>
            <a:endParaRPr lang="fr-FR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Capgemini Public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355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47" grpId="0" animBg="1"/>
      <p:bldP spid="48" grpId="0" animBg="1"/>
      <p:bldP spid="49" grpId="0" animBg="1"/>
      <p:bldP spid="56" grpId="0" animBg="1"/>
      <p:bldP spid="80" grpId="0" animBg="1"/>
      <p:bldP spid="81" grpId="0" animBg="1"/>
      <p:bldP spid="82" grpId="0" animBg="1"/>
      <p:bldP spid="45" grpId="0"/>
      <p:bldP spid="137" grpId="0" animBg="1"/>
      <p:bldP spid="140" grpId="0" animBg="1"/>
      <p:bldP spid="141" grpId="0" animBg="1"/>
      <p:bldP spid="46" grpId="0" animBg="1"/>
      <p:bldP spid="85" grpId="0" animBg="1"/>
      <p:bldP spid="8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71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Bright</vt:lpstr>
      <vt:lpstr>Thème Office</vt:lpstr>
      <vt:lpstr>Image</vt:lpstr>
      <vt:lpstr>PowerPoint Presentation</vt:lpstr>
    </vt:vector>
  </TitlesOfParts>
  <Company>Rexel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Verdier, Benoit</dc:creator>
  <cp:lastModifiedBy>Bobde, Nilesh</cp:lastModifiedBy>
  <cp:revision>26</cp:revision>
  <dcterms:created xsi:type="dcterms:W3CDTF">2017-02-07T08:53:13Z</dcterms:created>
  <dcterms:modified xsi:type="dcterms:W3CDTF">2017-05-11T10:31:08Z</dcterms:modified>
</cp:coreProperties>
</file>