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3"/>
    <p:sldId id="264" r:id="rId4"/>
    <p:sldId id="266" r:id="rId5"/>
    <p:sldId id="265" r:id="rId6"/>
    <p:sldId id="267" r:id="rId7"/>
    <p:sldId id="259" r:id="rId8"/>
    <p:sldId id="258" r:id="rId9"/>
    <p:sldId id="262" r:id="rId10"/>
    <p:sldId id="269" r:id="rId11"/>
    <p:sldId id="268" r:id="rId12"/>
    <p:sldId id="270" r:id="rId13"/>
    <p:sldId id="272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PTer_Ta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B38"/>
    <a:srgbClr val="C5C5C5"/>
    <a:srgbClr val="9D5F3A"/>
    <a:srgbClr val="CAA577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5633" autoAdjust="0"/>
  </p:normalViewPr>
  <p:slideViewPr>
    <p:cSldViewPr>
      <p:cViewPr varScale="1">
        <p:scale>
          <a:sx n="105" d="100"/>
          <a:sy n="105" d="100"/>
        </p:scale>
        <p:origin x="-1158" y="-78"/>
      </p:cViewPr>
      <p:guideLst>
        <p:guide orient="horz" pos="2150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58C7360-7069-450A-8D39-8A6A138A4D5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60CB8C0-E29E-436A-85F7-462D30393A5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C5E2D-A7A3-406C-877F-13C3397CCC7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2AB07-1AD9-4B84-9648-67B73D8861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69FF-F9AA-43D0-B98B-08F3FCE69A5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EDF32-5488-4ADB-9B06-5D4E1E2065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CEC51-A157-45B5-A6A0-26A0155481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57FA4-5C90-4892-9C3A-F64FE6723D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FE96B-0751-4172-822F-645C811F1E4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9DA7F-A1A0-4CDA-A5E5-103A350EA9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5DEF-650F-497F-AF1E-4A626171337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C9DC9-2A72-477A-8D4B-E09572B92E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246F0-7672-479D-A8E1-3438BCC7CB5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C88D4-814D-40FE-8E14-24CB09479B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17A1F-D874-4C36-9E2A-F7D0EC18239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C5AED-0A03-4E03-A1ED-CDBA3F7815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830DC-8776-421D-B2C0-1E1CB1939CB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D16E5-9196-4898-AFEE-A06A506D12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B1EB8-A8D5-4B8D-BA63-F78AA5B9C2C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6CE54-EAD1-4F09-A6F5-8F211EC745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4EA7E-C63A-4F30-8506-A5DFDCF2286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DCEAF-7090-4A65-949F-1EBC6DCCE0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2768D-E8FC-4615-ACAD-539513A172D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E7E64-0F92-422E-B498-3C0932E0C5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B9932F-FCA5-4668-88ED-BC9BD065C2C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04506D-9D4D-40D5-842D-88E15B6DAA2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3851910" y="1988820"/>
            <a:ext cx="5660390" cy="1680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基于</a:t>
            </a:r>
            <a:r>
              <a:rPr lang="en-US" altLang="zh-CN" sz="320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OBD</a:t>
            </a:r>
            <a:r>
              <a:rPr lang="zh-CN" altLang="en-US" sz="320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的车辆状况监控</a:t>
            </a:r>
            <a:endParaRPr lang="zh-CN" altLang="en-US" sz="320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1352923 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馬致遠</a:t>
            </a:r>
            <a:endParaRPr lang="zh-CN" alt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1354202 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王雨晴</a:t>
            </a:r>
            <a:endParaRPr lang="zh-CN" alt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1352894 豆雨桐</a:t>
            </a:r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995738" y="2564765"/>
            <a:ext cx="300037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3260" y="3284855"/>
            <a:ext cx="2139950" cy="444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1559" y="1633711"/>
            <a:ext cx="2139958" cy="444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99335" y="1438275"/>
            <a:ext cx="6303645" cy="473075"/>
          </a:xfrm>
          <a:prstGeom prst="rect">
            <a:avLst/>
          </a:prstGeom>
          <a:solidFill>
            <a:srgbClr val="9D5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ym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2891" y="1587435"/>
            <a:ext cx="1275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 smtClean="0">
                <a:solidFill>
                  <a:schemeClr val="bg1"/>
                </a:solidFill>
              </a:rPr>
              <a:t>PART  A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411877" y="1484753"/>
            <a:ext cx="6147251" cy="368300"/>
          </a:xfrm>
          <a:prstGeom prst="rect">
            <a:avLst/>
          </a:prstGeom>
          <a:solidFill>
            <a:srgbClr val="9D5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ym typeface="+mn-ea"/>
              </a:rPr>
              <a:t>现有的基于obd的app几乎没有对车辆数据进行分析的服务</a:t>
            </a:r>
            <a:endParaRPr lang="zh-CN" altLang="en-US" dirty="0">
              <a:sym typeface="+mn-ea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3154" y="4869036"/>
            <a:ext cx="2139958" cy="444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483485" y="4652645"/>
            <a:ext cx="4629785" cy="473075"/>
          </a:xfrm>
          <a:prstGeom prst="rect">
            <a:avLst/>
          </a:prstGeom>
          <a:solidFill>
            <a:srgbClr val="9D5F3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TextBox 28"/>
          <p:cNvSpPr txBox="1"/>
          <p:nvPr/>
        </p:nvSpPr>
        <p:spPr>
          <a:xfrm>
            <a:off x="899891" y="4796725"/>
            <a:ext cx="154559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PART  C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56022" y="4725158"/>
            <a:ext cx="6147251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帮助车主养成更好、更安全的驾驶习惯</a:t>
            </a:r>
            <a:endParaRPr lang="zh-CN" altLang="en-US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44312" y="2924933"/>
            <a:ext cx="6147251" cy="3657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分析市场、用户需求并了解国内外学术研究成果</a:t>
            </a:r>
            <a:endParaRPr lang="zh-CN" altLang="en-US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339340" y="3068955"/>
            <a:ext cx="5397500" cy="473075"/>
          </a:xfrm>
          <a:prstGeom prst="rect">
            <a:avLst/>
          </a:prstGeom>
          <a:solidFill>
            <a:srgbClr val="9D5F3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11730" y="3140710"/>
            <a:ext cx="6147435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更好地达到了控制污染的目的，帮助改善大气环境</a:t>
            </a:r>
            <a:endParaRPr lang="zh-CN" altLang="en-US" dirty="0" smtClean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1" name="TextBox 28"/>
          <p:cNvSpPr txBox="1"/>
          <p:nvPr/>
        </p:nvSpPr>
        <p:spPr>
          <a:xfrm>
            <a:off x="834390" y="3238500"/>
            <a:ext cx="152654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 smtClean="0">
                <a:solidFill>
                  <a:schemeClr val="bg1"/>
                </a:solidFill>
              </a:rPr>
              <a:t>PART  B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2483485" y="2204720"/>
            <a:ext cx="5660390" cy="1254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+mn-ea"/>
              </a:rPr>
              <a:t>PART1</a:t>
            </a:r>
            <a:endParaRPr lang="en-US" altLang="zh-CN" sz="4400" b="1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+mn-ea"/>
            </a:endParaRPr>
          </a:p>
          <a:p>
            <a:pPr algn="ctr"/>
            <a:r>
              <a:rPr lang="zh-CN" altLang="en-US" sz="4400">
                <a:solidFill>
                  <a:schemeClr val="bg1"/>
                </a:solidFill>
                <a:latin typeface="等线 Light" charset="0"/>
                <a:ea typeface="等线 Light" charset="0"/>
              </a:rPr>
              <a:t>项目特点</a:t>
            </a:r>
            <a:endParaRPr lang="zh-CN" altLang="en-US" sz="4400">
              <a:solidFill>
                <a:schemeClr val="bg1"/>
              </a:solidFill>
              <a:latin typeface="等线 Light" charset="0"/>
              <a:ea typeface="等线 Light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42334" y="2709085"/>
            <a:ext cx="2583180" cy="11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D5F3A"/>
                </a:solidFill>
              </a14:hiddenFill>
            </a:ext>
          </a:extLst>
        </p:spPr>
        <p:txBody>
          <a:bodyPr wrap="none">
            <a:spAutoFit/>
          </a:bodyPr>
          <a:p>
            <a:pPr algn="ctr"/>
            <a:r>
              <a:rPr lang="en-US" altLang="zh-CN" sz="7200" b="1" dirty="0" smtClean="0">
                <a:solidFill>
                  <a:schemeClr val="accent6">
                    <a:lumMod val="50000"/>
                  </a:schemeClr>
                </a:solidFill>
                <a:uFillTx/>
                <a:latin typeface="+mj-lt"/>
                <a:ea typeface="Arial Unicode MS" pitchFamily="34" charset="-122"/>
                <a:cs typeface="Arial Unicode MS" pitchFamily="34" charset="-122"/>
              </a:rPr>
              <a:t>PART4</a:t>
            </a:r>
            <a:endParaRPr lang="en-US" altLang="zh-CN" sz="7200" b="1" dirty="0" smtClean="0">
              <a:solidFill>
                <a:schemeClr val="accent6">
                  <a:lumMod val="50000"/>
                </a:schemeClr>
              </a:solidFill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927600" y="284480"/>
            <a:ext cx="3901440" cy="863600"/>
            <a:chOff x="7241" y="6397"/>
            <a:chExt cx="6144" cy="1360"/>
          </a:xfrm>
        </p:grpSpPr>
        <p:grpSp>
          <p:nvGrpSpPr>
            <p:cNvPr id="53" name="组合 52"/>
            <p:cNvGrpSpPr/>
            <p:nvPr/>
          </p:nvGrpSpPr>
          <p:grpSpPr>
            <a:xfrm flipH="1">
              <a:off x="7241" y="6397"/>
              <a:ext cx="6145" cy="1352"/>
              <a:chOff x="258284" y="2211771"/>
              <a:chExt cx="3902236" cy="858274"/>
            </a:xfrm>
            <a:solidFill>
              <a:srgbClr val="CAA577"/>
            </a:solidFill>
          </p:grpSpPr>
          <p:sp>
            <p:nvSpPr>
              <p:cNvPr id="54" name="圆角矩形 53"/>
              <p:cNvSpPr/>
              <p:nvPr/>
            </p:nvSpPr>
            <p:spPr>
              <a:xfrm>
                <a:off x="258284" y="2211771"/>
                <a:ext cx="3646204" cy="858274"/>
              </a:xfrm>
              <a:prstGeom prst="roundRect">
                <a:avLst>
                  <a:gd name="adj" fmla="val 102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等腰三角形 54"/>
              <p:cNvSpPr/>
              <p:nvPr/>
            </p:nvSpPr>
            <p:spPr>
              <a:xfrm rot="5400000">
                <a:off x="3945636" y="2514600"/>
                <a:ext cx="173736" cy="2560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7660" y="6473"/>
              <a:ext cx="1356" cy="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04</a:t>
              </a:r>
              <a:endParaRPr lang="zh-CN" altLang="en-US" sz="4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5" name="矩形 44">
              <a:hlinkClick r:id="" action="ppaction://noaction"/>
            </p:cNvPr>
            <p:cNvSpPr/>
            <p:nvPr/>
          </p:nvSpPr>
          <p:spPr>
            <a:xfrm>
              <a:off x="9969" y="6699"/>
              <a:ext cx="2208" cy="7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Adobe 黑体 Std R" pitchFamily="34" charset="-122"/>
                  <a:ea typeface="Adobe 黑体 Std R" pitchFamily="34" charset="-122"/>
                </a:rPr>
                <a:t>进度分析</a:t>
              </a:r>
              <a:endParaRPr lang="zh-CN" altLang="en-US" sz="240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271" name="组合 7270"/>
          <p:cNvGrpSpPr/>
          <p:nvPr/>
        </p:nvGrpSpPr>
        <p:grpSpPr>
          <a:xfrm>
            <a:off x="1115539" y="1988621"/>
            <a:ext cx="7775032" cy="3340396"/>
            <a:chOff x="672666" y="569451"/>
            <a:chExt cx="8291624" cy="3663611"/>
          </a:xfrm>
        </p:grpSpPr>
        <p:grpSp>
          <p:nvGrpSpPr>
            <p:cNvPr id="7269" name="组合 7268"/>
            <p:cNvGrpSpPr>
              <a:grpSpLocks noChangeAspect="1"/>
            </p:cNvGrpSpPr>
            <p:nvPr/>
          </p:nvGrpSpPr>
          <p:grpSpPr>
            <a:xfrm>
              <a:off x="672666" y="779620"/>
              <a:ext cx="7165655" cy="3150399"/>
              <a:chOff x="237421" y="3044811"/>
              <a:chExt cx="4195103" cy="1844388"/>
            </a:xfrm>
          </p:grpSpPr>
          <p:sp>
            <p:nvSpPr>
              <p:cNvPr id="5" name="Freeform 5"/>
              <p:cNvSpPr/>
              <p:nvPr/>
            </p:nvSpPr>
            <p:spPr bwMode="auto">
              <a:xfrm>
                <a:off x="237421" y="3916678"/>
                <a:ext cx="1025443" cy="113467"/>
              </a:xfrm>
              <a:custGeom>
                <a:avLst/>
                <a:gdLst>
                  <a:gd name="T0" fmla="*/ 176 w 176"/>
                  <a:gd name="T1" fmla="*/ 0 h 18"/>
                  <a:gd name="T2" fmla="*/ 176 w 176"/>
                  <a:gd name="T3" fmla="*/ 18 h 18"/>
                  <a:gd name="T4" fmla="*/ 4 w 176"/>
                  <a:gd name="T5" fmla="*/ 18 h 18"/>
                  <a:gd name="T6" fmla="*/ 0 w 176"/>
                  <a:gd name="T7" fmla="*/ 9 h 18"/>
                  <a:gd name="T8" fmla="*/ 4 w 176"/>
                  <a:gd name="T9" fmla="*/ 0 h 18"/>
                  <a:gd name="T10" fmla="*/ 176 w 176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" h="18">
                    <a:moveTo>
                      <a:pt x="176" y="0"/>
                    </a:moveTo>
                    <a:cubicBezTo>
                      <a:pt x="176" y="18"/>
                      <a:pt x="176" y="18"/>
                      <a:pt x="176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2" y="18"/>
                      <a:pt x="0" y="14"/>
                      <a:pt x="0" y="9"/>
                    </a:cubicBezTo>
                    <a:cubicBezTo>
                      <a:pt x="0" y="4"/>
                      <a:pt x="2" y="0"/>
                      <a:pt x="4" y="0"/>
                    </a:cubicBezTo>
                    <a:cubicBezTo>
                      <a:pt x="176" y="0"/>
                      <a:pt x="176" y="0"/>
                      <a:pt x="176" y="0"/>
                    </a:cubicBezTo>
                  </a:path>
                </a:pathLst>
              </a:custGeom>
              <a:solidFill>
                <a:srgbClr val="9D5F3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1262864" y="3916678"/>
                <a:ext cx="1026944" cy="1134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289808" y="3916678"/>
                <a:ext cx="1025443" cy="113467"/>
              </a:xfrm>
              <a:prstGeom prst="rect">
                <a:avLst/>
              </a:prstGeom>
              <a:solidFill>
                <a:srgbClr val="9D5F3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grpSp>
            <p:nvGrpSpPr>
              <p:cNvPr id="7268" name="组合 7267"/>
              <p:cNvGrpSpPr/>
              <p:nvPr/>
            </p:nvGrpSpPr>
            <p:grpSpPr>
              <a:xfrm>
                <a:off x="523875" y="3044811"/>
                <a:ext cx="837534" cy="830327"/>
                <a:chOff x="523875" y="3073386"/>
                <a:chExt cx="837534" cy="830327"/>
              </a:xfrm>
            </p:grpSpPr>
            <p:cxnSp>
              <p:nvCxnSpPr>
                <p:cNvPr id="7262" name="直接连接符 7261"/>
                <p:cNvCxnSpPr/>
                <p:nvPr/>
              </p:nvCxnSpPr>
              <p:spPr>
                <a:xfrm flipV="1">
                  <a:off x="523875" y="3076867"/>
                  <a:ext cx="448843" cy="826846"/>
                </a:xfrm>
                <a:prstGeom prst="line">
                  <a:avLst/>
                </a:prstGeom>
                <a:ln w="28575">
                  <a:solidFill>
                    <a:srgbClr val="FF67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7" name="直接连接符 7266"/>
                <p:cNvCxnSpPr/>
                <p:nvPr/>
              </p:nvCxnSpPr>
              <p:spPr>
                <a:xfrm>
                  <a:off x="999901" y="3073386"/>
                  <a:ext cx="361508" cy="1"/>
                </a:xfrm>
                <a:prstGeom prst="line">
                  <a:avLst/>
                </a:prstGeom>
                <a:ln w="28575">
                  <a:solidFill>
                    <a:srgbClr val="FF67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Rectangle 6"/>
              <p:cNvSpPr>
                <a:spLocks noChangeArrowheads="1"/>
              </p:cNvSpPr>
              <p:nvPr/>
            </p:nvSpPr>
            <p:spPr bwMode="auto">
              <a:xfrm>
                <a:off x="1262864" y="3916678"/>
                <a:ext cx="1026944" cy="113467"/>
              </a:xfrm>
              <a:prstGeom prst="rect">
                <a:avLst/>
              </a:prstGeom>
              <a:solidFill>
                <a:srgbClr val="CAA57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" name="Freeform 5"/>
              <p:cNvSpPr/>
              <p:nvPr/>
            </p:nvSpPr>
            <p:spPr bwMode="auto">
              <a:xfrm flipH="1">
                <a:off x="3311448" y="3916678"/>
                <a:ext cx="1025443" cy="113467"/>
              </a:xfrm>
              <a:custGeom>
                <a:avLst/>
                <a:gdLst>
                  <a:gd name="T0" fmla="*/ 176 w 176"/>
                  <a:gd name="T1" fmla="*/ 0 h 18"/>
                  <a:gd name="T2" fmla="*/ 176 w 176"/>
                  <a:gd name="T3" fmla="*/ 18 h 18"/>
                  <a:gd name="T4" fmla="*/ 4 w 176"/>
                  <a:gd name="T5" fmla="*/ 18 h 18"/>
                  <a:gd name="T6" fmla="*/ 0 w 176"/>
                  <a:gd name="T7" fmla="*/ 9 h 18"/>
                  <a:gd name="T8" fmla="*/ 4 w 176"/>
                  <a:gd name="T9" fmla="*/ 0 h 18"/>
                  <a:gd name="T10" fmla="*/ 176 w 176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" h="18">
                    <a:moveTo>
                      <a:pt x="176" y="0"/>
                    </a:moveTo>
                    <a:cubicBezTo>
                      <a:pt x="176" y="18"/>
                      <a:pt x="176" y="18"/>
                      <a:pt x="176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2" y="18"/>
                      <a:pt x="0" y="14"/>
                      <a:pt x="0" y="9"/>
                    </a:cubicBezTo>
                    <a:cubicBezTo>
                      <a:pt x="0" y="4"/>
                      <a:pt x="2" y="0"/>
                      <a:pt x="4" y="0"/>
                    </a:cubicBezTo>
                    <a:cubicBezTo>
                      <a:pt x="176" y="0"/>
                      <a:pt x="176" y="0"/>
                      <a:pt x="176" y="0"/>
                    </a:cubicBezTo>
                  </a:path>
                </a:pathLst>
              </a:custGeom>
              <a:solidFill>
                <a:srgbClr val="CAA57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grpSp>
            <p:nvGrpSpPr>
              <p:cNvPr id="135" name="组合 134"/>
              <p:cNvGrpSpPr/>
              <p:nvPr/>
            </p:nvGrpSpPr>
            <p:grpSpPr>
              <a:xfrm>
                <a:off x="2751752" y="3048293"/>
                <a:ext cx="718256" cy="826845"/>
                <a:chOff x="523875" y="3076868"/>
                <a:chExt cx="718256" cy="826845"/>
              </a:xfrm>
            </p:grpSpPr>
            <p:cxnSp>
              <p:nvCxnSpPr>
                <p:cNvPr id="136" name="直接连接符 135"/>
                <p:cNvCxnSpPr/>
                <p:nvPr/>
              </p:nvCxnSpPr>
              <p:spPr>
                <a:xfrm flipV="1">
                  <a:off x="523875" y="3120109"/>
                  <a:ext cx="356748" cy="783604"/>
                </a:xfrm>
                <a:prstGeom prst="line">
                  <a:avLst/>
                </a:prstGeom>
                <a:ln w="28575">
                  <a:solidFill>
                    <a:srgbClr val="FF8B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/>
                <p:cNvCxnSpPr/>
                <p:nvPr/>
              </p:nvCxnSpPr>
              <p:spPr>
                <a:xfrm>
                  <a:off x="880623" y="3076868"/>
                  <a:ext cx="361508" cy="1"/>
                </a:xfrm>
                <a:prstGeom prst="line">
                  <a:avLst/>
                </a:prstGeom>
                <a:ln w="28575">
                  <a:solidFill>
                    <a:srgbClr val="FF8B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组合 137"/>
              <p:cNvGrpSpPr/>
              <p:nvPr/>
            </p:nvGrpSpPr>
            <p:grpSpPr>
              <a:xfrm flipV="1">
                <a:off x="1747742" y="4073902"/>
                <a:ext cx="774084" cy="815297"/>
                <a:chOff x="523875" y="3088415"/>
                <a:chExt cx="774084" cy="815297"/>
              </a:xfrm>
            </p:grpSpPr>
            <p:cxnSp>
              <p:nvCxnSpPr>
                <p:cNvPr id="139" name="直接连接符 138"/>
                <p:cNvCxnSpPr/>
                <p:nvPr/>
              </p:nvCxnSpPr>
              <p:spPr>
                <a:xfrm flipV="1">
                  <a:off x="523875" y="3088416"/>
                  <a:ext cx="397687" cy="815296"/>
                </a:xfrm>
                <a:prstGeom prst="line">
                  <a:avLst/>
                </a:prstGeom>
                <a:ln w="28575">
                  <a:solidFill>
                    <a:srgbClr val="FF67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连接符 139"/>
                <p:cNvCxnSpPr/>
                <p:nvPr/>
              </p:nvCxnSpPr>
              <p:spPr>
                <a:xfrm>
                  <a:off x="936451" y="3088415"/>
                  <a:ext cx="361508" cy="1"/>
                </a:xfrm>
                <a:prstGeom prst="line">
                  <a:avLst/>
                </a:prstGeom>
                <a:ln w="28575">
                  <a:solidFill>
                    <a:srgbClr val="FF67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组合 140"/>
              <p:cNvGrpSpPr/>
              <p:nvPr/>
            </p:nvGrpSpPr>
            <p:grpSpPr>
              <a:xfrm flipV="1">
                <a:off x="3631733" y="4073902"/>
                <a:ext cx="800791" cy="815297"/>
                <a:chOff x="523875" y="3088415"/>
                <a:chExt cx="800791" cy="815297"/>
              </a:xfrm>
            </p:grpSpPr>
            <p:cxnSp>
              <p:nvCxnSpPr>
                <p:cNvPr id="142" name="直接连接符 141"/>
                <p:cNvCxnSpPr/>
                <p:nvPr/>
              </p:nvCxnSpPr>
              <p:spPr>
                <a:xfrm flipV="1">
                  <a:off x="523875" y="3088415"/>
                  <a:ext cx="439283" cy="815297"/>
                </a:xfrm>
                <a:prstGeom prst="line">
                  <a:avLst/>
                </a:prstGeom>
                <a:ln w="28575">
                  <a:solidFill>
                    <a:srgbClr val="FF67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963158" y="3088416"/>
                  <a:ext cx="361508" cy="1"/>
                </a:xfrm>
                <a:prstGeom prst="line">
                  <a:avLst/>
                </a:prstGeom>
                <a:ln w="28575">
                  <a:solidFill>
                    <a:srgbClr val="FF67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70" name="TextBox 7269"/>
            <p:cNvSpPr txBox="1"/>
            <p:nvPr/>
          </p:nvSpPr>
          <p:spPr>
            <a:xfrm>
              <a:off x="2592663" y="648579"/>
              <a:ext cx="1149870" cy="425526"/>
            </a:xfrm>
            <a:prstGeom prst="rect">
              <a:avLst/>
            </a:prstGeom>
            <a:solidFill>
              <a:srgbClr val="CAA577"/>
            </a:solidFill>
          </p:spPr>
          <p:txBody>
            <a:bodyPr wrap="none" rtlCol="0">
              <a:spAutoFit/>
            </a:bodyPr>
            <a:p>
              <a:r>
                <a:rPr lang="en-US" altLang="zh-CN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4/20~5/1</a:t>
              </a:r>
              <a:endParaRPr lang="zh-CN" altLang="en-US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201281" y="569451"/>
              <a:ext cx="1285308" cy="401151"/>
            </a:xfrm>
            <a:prstGeom prst="rect">
              <a:avLst/>
            </a:prstGeom>
            <a:solidFill>
              <a:srgbClr val="CAA577"/>
            </a:solidFill>
          </p:spPr>
          <p:txBody>
            <a:bodyPr wrap="none" rtlCol="0">
              <a:spAutoFit/>
            </a:bodyPr>
            <a:p>
              <a:r>
                <a:rPr lang="en-US" dirty="0" smtClean="0">
                  <a:solidFill>
                    <a:schemeClr val="bg1"/>
                  </a:solidFill>
                </a:rPr>
                <a:t>5/13~6/30</a:t>
              </a:r>
              <a:endParaRPr lang="en-US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588713" y="3728877"/>
              <a:ext cx="1149870" cy="425526"/>
            </a:xfrm>
            <a:prstGeom prst="rect">
              <a:avLst/>
            </a:prstGeom>
            <a:solidFill>
              <a:srgbClr val="CAA577"/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solidFill>
                    <a:schemeClr val="bg1"/>
                  </a:solidFill>
                </a:rPr>
                <a:t>5/2~5/1</a:t>
              </a:r>
              <a:r>
                <a:rPr lang="en-US" altLang="zh-CN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814420" y="3807536"/>
              <a:ext cx="1149870" cy="425526"/>
            </a:xfrm>
            <a:prstGeom prst="rect">
              <a:avLst/>
            </a:prstGeom>
            <a:solidFill>
              <a:srgbClr val="CAA577"/>
            </a:solidFill>
          </p:spPr>
          <p:txBody>
            <a:bodyPr wrap="none" rtlCol="0">
              <a:spAutoFit/>
            </a:bodyPr>
            <a:p>
              <a:r>
                <a:rPr lang="en-US" altLang="zh-CN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7/1~7/15</a:t>
              </a:r>
              <a:endParaRPr lang="en-US" altLang="zh-CN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 flipH="1">
            <a:off x="4598243" y="3014157"/>
            <a:ext cx="3902236" cy="858274"/>
            <a:chOff x="258284" y="2184339"/>
            <a:chExt cx="3902236" cy="858274"/>
          </a:xfrm>
          <a:solidFill>
            <a:srgbClr val="93634C"/>
          </a:solidFill>
        </p:grpSpPr>
        <p:sp>
          <p:nvSpPr>
            <p:cNvPr id="51" name="圆角矩形 50"/>
            <p:cNvSpPr/>
            <p:nvPr/>
          </p:nvSpPr>
          <p:spPr>
            <a:xfrm>
              <a:off x="258284" y="2184339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3945636" y="2487168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24044" y="4062368"/>
            <a:ext cx="3902236" cy="858274"/>
            <a:chOff x="258284" y="2184339"/>
            <a:chExt cx="3902236" cy="858274"/>
          </a:xfrm>
          <a:solidFill>
            <a:srgbClr val="94634C"/>
          </a:solidFill>
        </p:grpSpPr>
        <p:sp>
          <p:nvSpPr>
            <p:cNvPr id="48" name="圆角矩形 47"/>
            <p:cNvSpPr/>
            <p:nvPr/>
          </p:nvSpPr>
          <p:spPr>
            <a:xfrm>
              <a:off x="258284" y="2184339"/>
              <a:ext cx="3646204" cy="858274"/>
            </a:xfrm>
            <a:prstGeom prst="roundRect">
              <a:avLst>
                <a:gd name="adj" fmla="val 10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3945636" y="2487168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4044" y="3014157"/>
            <a:ext cx="3902236" cy="858274"/>
            <a:chOff x="258284" y="2184339"/>
            <a:chExt cx="3902236" cy="858274"/>
          </a:xfrm>
        </p:grpSpPr>
        <p:sp>
          <p:nvSpPr>
            <p:cNvPr id="4" name="圆角矩形 3"/>
            <p:cNvSpPr/>
            <p:nvPr/>
          </p:nvSpPr>
          <p:spPr>
            <a:xfrm>
              <a:off x="258284" y="2184339"/>
              <a:ext cx="3646204" cy="858274"/>
            </a:xfrm>
            <a:prstGeom prst="roundRect">
              <a:avLst>
                <a:gd name="adj" fmla="val 10275"/>
              </a:avLst>
            </a:prstGeom>
            <a:solidFill>
              <a:srgbClr val="9D5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3945636" y="2487168"/>
              <a:ext cx="173736" cy="256032"/>
            </a:xfrm>
            <a:prstGeom prst="triangle">
              <a:avLst/>
            </a:prstGeom>
            <a:solidFill>
              <a:srgbClr val="9D5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58" name="Line 21"/>
          <p:cNvSpPr>
            <a:spLocks noChangeShapeType="1"/>
          </p:cNvSpPr>
          <p:nvPr/>
        </p:nvSpPr>
        <p:spPr bwMode="auto">
          <a:xfrm flipH="1">
            <a:off x="1543426" y="3413624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9" name="Line 22"/>
          <p:cNvSpPr>
            <a:spLocks noChangeShapeType="1"/>
          </p:cNvSpPr>
          <p:nvPr/>
        </p:nvSpPr>
        <p:spPr bwMode="auto">
          <a:xfrm flipH="1">
            <a:off x="1543426" y="3413624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8" name="TextBox 2067"/>
          <p:cNvSpPr txBox="1"/>
          <p:nvPr/>
        </p:nvSpPr>
        <p:spPr>
          <a:xfrm flipH="1">
            <a:off x="3420819" y="3059120"/>
            <a:ext cx="841169" cy="81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863158" y="3059120"/>
            <a:ext cx="861201" cy="81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422560" y="4106832"/>
            <a:ext cx="841169" cy="81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58254" y="1340766"/>
            <a:ext cx="4011840" cy="822960"/>
            <a:chOff x="2558254" y="702972"/>
            <a:chExt cx="4011840" cy="822960"/>
          </a:xfrm>
        </p:grpSpPr>
        <p:sp>
          <p:nvSpPr>
            <p:cNvPr id="2049" name="TextBox 2048"/>
            <p:cNvSpPr txBox="1"/>
            <p:nvPr/>
          </p:nvSpPr>
          <p:spPr>
            <a:xfrm>
              <a:off x="3996074" y="702972"/>
              <a:ext cx="1407160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40000"/>
                      <a:lumOff val="60000"/>
                    </a:schemeClr>
                  </a:solidFill>
                </a14:hiddenFill>
              </a:ext>
            </a:extLst>
          </p:spPr>
          <p:txBody>
            <a:bodyPr wrap="none" rtlCol="0">
              <a:spAutoFit/>
            </a:bodyPr>
            <a:lstStyle/>
            <a:p>
              <a:r>
                <a:rPr lang="zh-CN" altLang="en-US" sz="4800" b="1" dirty="0">
                  <a:solidFill>
                    <a:srgbClr val="1C2B38"/>
                  </a:solidFill>
                  <a:latin typeface="+mj-lt"/>
                </a:rPr>
                <a:t>内容</a:t>
              </a:r>
              <a:endParaRPr lang="zh-CN" altLang="en-US" sz="4800" b="1" dirty="0">
                <a:solidFill>
                  <a:srgbClr val="1C2B38"/>
                </a:solidFill>
                <a:latin typeface="+mj-lt"/>
              </a:endParaRPr>
            </a:p>
          </p:txBody>
        </p:sp>
        <p:grpSp>
          <p:nvGrpSpPr>
            <p:cNvPr id="162" name="组合 161"/>
            <p:cNvGrpSpPr>
              <a:grpSpLocks noChangeAspect="1"/>
            </p:cNvGrpSpPr>
            <p:nvPr/>
          </p:nvGrpSpPr>
          <p:grpSpPr>
            <a:xfrm>
              <a:off x="2558254" y="904761"/>
              <a:ext cx="491493" cy="404558"/>
              <a:chOff x="1928813" y="1763600"/>
              <a:chExt cx="1373188" cy="1130300"/>
            </a:xfrm>
          </p:grpSpPr>
          <p:sp>
            <p:nvSpPr>
              <p:cNvPr id="164" name="Rectangle 25"/>
              <p:cNvSpPr>
                <a:spLocks noChangeArrowheads="1"/>
              </p:cNvSpPr>
              <p:nvPr/>
            </p:nvSpPr>
            <p:spPr bwMode="auto">
              <a:xfrm>
                <a:off x="1928813" y="2747850"/>
                <a:ext cx="231775" cy="146050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Rectangle 26"/>
              <p:cNvSpPr>
                <a:spLocks noChangeArrowheads="1"/>
              </p:cNvSpPr>
              <p:nvPr/>
            </p:nvSpPr>
            <p:spPr bwMode="auto">
              <a:xfrm>
                <a:off x="2160588" y="2473212"/>
                <a:ext cx="223838" cy="420687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Rectangle 27"/>
              <p:cNvSpPr>
                <a:spLocks noChangeArrowheads="1"/>
              </p:cNvSpPr>
              <p:nvPr/>
            </p:nvSpPr>
            <p:spPr bwMode="auto">
              <a:xfrm>
                <a:off x="2384425" y="2060462"/>
                <a:ext cx="231775" cy="833437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Rectangle 28"/>
              <p:cNvSpPr>
                <a:spLocks noChangeArrowheads="1"/>
              </p:cNvSpPr>
              <p:nvPr/>
            </p:nvSpPr>
            <p:spPr bwMode="auto">
              <a:xfrm>
                <a:off x="2616200" y="1763600"/>
                <a:ext cx="230188" cy="1130300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Rectangle 29"/>
              <p:cNvSpPr>
                <a:spLocks noChangeArrowheads="1"/>
              </p:cNvSpPr>
              <p:nvPr/>
            </p:nvSpPr>
            <p:spPr bwMode="auto">
              <a:xfrm>
                <a:off x="2846388" y="2406537"/>
                <a:ext cx="225425" cy="487362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Rectangle 30"/>
              <p:cNvSpPr>
                <a:spLocks noChangeArrowheads="1"/>
              </p:cNvSpPr>
              <p:nvPr/>
            </p:nvSpPr>
            <p:spPr bwMode="auto">
              <a:xfrm>
                <a:off x="3071813" y="2692287"/>
                <a:ext cx="230188" cy="201612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0" name="组合 169"/>
            <p:cNvGrpSpPr>
              <a:grpSpLocks noChangeAspect="1"/>
            </p:cNvGrpSpPr>
            <p:nvPr/>
          </p:nvGrpSpPr>
          <p:grpSpPr>
            <a:xfrm flipH="1">
              <a:off x="6078601" y="904761"/>
              <a:ext cx="491493" cy="404558"/>
              <a:chOff x="1928813" y="1763600"/>
              <a:chExt cx="1373188" cy="1130300"/>
            </a:xfrm>
          </p:grpSpPr>
          <p:sp>
            <p:nvSpPr>
              <p:cNvPr id="172" name="Rectangle 25"/>
              <p:cNvSpPr>
                <a:spLocks noChangeArrowheads="1"/>
              </p:cNvSpPr>
              <p:nvPr/>
            </p:nvSpPr>
            <p:spPr bwMode="auto">
              <a:xfrm>
                <a:off x="1928813" y="2747850"/>
                <a:ext cx="231775" cy="146050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Rectangle 26"/>
              <p:cNvSpPr>
                <a:spLocks noChangeArrowheads="1"/>
              </p:cNvSpPr>
              <p:nvPr/>
            </p:nvSpPr>
            <p:spPr bwMode="auto">
              <a:xfrm>
                <a:off x="2160588" y="2473212"/>
                <a:ext cx="223838" cy="420687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Rectangle 27"/>
              <p:cNvSpPr>
                <a:spLocks noChangeArrowheads="1"/>
              </p:cNvSpPr>
              <p:nvPr/>
            </p:nvSpPr>
            <p:spPr bwMode="auto">
              <a:xfrm>
                <a:off x="2384425" y="2060462"/>
                <a:ext cx="231775" cy="833437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Rectangle 28"/>
              <p:cNvSpPr>
                <a:spLocks noChangeArrowheads="1"/>
              </p:cNvSpPr>
              <p:nvPr/>
            </p:nvSpPr>
            <p:spPr bwMode="auto">
              <a:xfrm>
                <a:off x="2616200" y="1763600"/>
                <a:ext cx="230188" cy="1130300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Rectangle 29"/>
              <p:cNvSpPr>
                <a:spLocks noChangeArrowheads="1"/>
              </p:cNvSpPr>
              <p:nvPr/>
            </p:nvSpPr>
            <p:spPr bwMode="auto">
              <a:xfrm>
                <a:off x="2846388" y="2406537"/>
                <a:ext cx="225425" cy="487362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Rectangle 30"/>
              <p:cNvSpPr>
                <a:spLocks noChangeArrowheads="1"/>
              </p:cNvSpPr>
              <p:nvPr/>
            </p:nvSpPr>
            <p:spPr bwMode="auto">
              <a:xfrm>
                <a:off x="3071813" y="2692287"/>
                <a:ext cx="230188" cy="201612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7" name="矩形 36">
            <a:hlinkClick r:id="rId1" action="ppaction://hlinksldjump"/>
          </p:cNvPr>
          <p:cNvSpPr/>
          <p:nvPr/>
        </p:nvSpPr>
        <p:spPr>
          <a:xfrm>
            <a:off x="1078359" y="3215630"/>
            <a:ext cx="2011680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项目特点分析</a:t>
            </a:r>
            <a:endParaRPr lang="zh-CN" altLang="en-US" sz="2400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4" name="矩形 43">
            <a:hlinkClick r:id="" action="ppaction://noaction"/>
          </p:cNvPr>
          <p:cNvSpPr/>
          <p:nvPr/>
        </p:nvSpPr>
        <p:spPr>
          <a:xfrm>
            <a:off x="1230759" y="4253766"/>
            <a:ext cx="1706880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创新性分析</a:t>
            </a:r>
            <a:endParaRPr lang="zh-CN" altLang="en-US" sz="2400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03115" y="4076700"/>
            <a:ext cx="3901440" cy="863600"/>
            <a:chOff x="7241" y="6397"/>
            <a:chExt cx="6144" cy="1360"/>
          </a:xfrm>
        </p:grpSpPr>
        <p:grpSp>
          <p:nvGrpSpPr>
            <p:cNvPr id="53" name="组合 52"/>
            <p:cNvGrpSpPr/>
            <p:nvPr/>
          </p:nvGrpSpPr>
          <p:grpSpPr>
            <a:xfrm flipH="1">
              <a:off x="7241" y="6397"/>
              <a:ext cx="6145" cy="1352"/>
              <a:chOff x="258284" y="2211771"/>
              <a:chExt cx="3902236" cy="858274"/>
            </a:xfrm>
            <a:solidFill>
              <a:srgbClr val="CAA577"/>
            </a:solidFill>
          </p:grpSpPr>
          <p:sp>
            <p:nvSpPr>
              <p:cNvPr id="54" name="圆角矩形 53"/>
              <p:cNvSpPr/>
              <p:nvPr/>
            </p:nvSpPr>
            <p:spPr>
              <a:xfrm>
                <a:off x="258284" y="2211771"/>
                <a:ext cx="3646204" cy="858274"/>
              </a:xfrm>
              <a:prstGeom prst="roundRect">
                <a:avLst>
                  <a:gd name="adj" fmla="val 102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等腰三角形 54"/>
              <p:cNvSpPr/>
              <p:nvPr/>
            </p:nvSpPr>
            <p:spPr>
              <a:xfrm rot="5400000">
                <a:off x="3945636" y="2514600"/>
                <a:ext cx="173736" cy="2560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7660" y="6473"/>
              <a:ext cx="1356" cy="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04</a:t>
              </a:r>
              <a:endParaRPr lang="zh-CN" altLang="en-US" sz="4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5" name="矩形 44">
              <a:hlinkClick r:id="" action="ppaction://noaction"/>
            </p:cNvPr>
            <p:cNvSpPr/>
            <p:nvPr/>
          </p:nvSpPr>
          <p:spPr>
            <a:xfrm>
              <a:off x="9969" y="6699"/>
              <a:ext cx="2208" cy="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Adobe 黑体 Std R" pitchFamily="34" charset="-122"/>
                  <a:ea typeface="Adobe 黑体 Std R" pitchFamily="34" charset="-122"/>
                </a:rPr>
                <a:t>进度分析</a:t>
              </a:r>
              <a:endParaRPr lang="zh-CN" altLang="en-US" sz="240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endParaRPr>
            </a:p>
          </p:txBody>
        </p:sp>
      </p:grpSp>
      <p:sp>
        <p:nvSpPr>
          <p:cNvPr id="46" name="矩形 45">
            <a:hlinkClick r:id="" action="ppaction://noaction"/>
          </p:cNvPr>
          <p:cNvSpPr/>
          <p:nvPr/>
        </p:nvSpPr>
        <p:spPr>
          <a:xfrm>
            <a:off x="5994817" y="3212636"/>
            <a:ext cx="2011680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技术实现分析</a:t>
            </a:r>
            <a:endParaRPr lang="zh-CN" altLang="en-US" sz="2400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9280" y="3011170"/>
            <a:ext cx="3901440" cy="860425"/>
            <a:chOff x="928" y="4742"/>
            <a:chExt cx="6144" cy="1355"/>
          </a:xfrm>
        </p:grpSpPr>
        <p:grpSp>
          <p:nvGrpSpPr>
            <p:cNvPr id="3" name="组合 2"/>
            <p:cNvGrpSpPr/>
            <p:nvPr/>
          </p:nvGrpSpPr>
          <p:grpSpPr>
            <a:xfrm>
              <a:off x="928" y="4742"/>
              <a:ext cx="6145" cy="1352"/>
              <a:chOff x="258284" y="2184339"/>
              <a:chExt cx="3902236" cy="858274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258284" y="2184339"/>
                <a:ext cx="3646204" cy="858274"/>
              </a:xfrm>
              <a:prstGeom prst="roundRect">
                <a:avLst>
                  <a:gd name="adj" fmla="val 10275"/>
                </a:avLst>
              </a:prstGeom>
              <a:solidFill>
                <a:srgbClr val="9D5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5400000">
                <a:off x="3945636" y="2487168"/>
                <a:ext cx="173736" cy="256032"/>
              </a:xfrm>
              <a:prstGeom prst="triangle">
                <a:avLst/>
              </a:prstGeom>
              <a:solidFill>
                <a:srgbClr val="9D5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" name="TextBox 2067"/>
            <p:cNvSpPr txBox="1"/>
            <p:nvPr/>
          </p:nvSpPr>
          <p:spPr>
            <a:xfrm flipH="1">
              <a:off x="5332" y="4813"/>
              <a:ext cx="1325" cy="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01</a:t>
              </a:r>
              <a:endParaRPr lang="zh-CN" altLang="en-US" sz="4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0" name="矩形 9">
              <a:hlinkClick r:id="rId1" action="ppaction://hlinksldjump"/>
            </p:cNvPr>
            <p:cNvSpPr/>
            <p:nvPr/>
          </p:nvSpPr>
          <p:spPr>
            <a:xfrm>
              <a:off x="1643" y="5059"/>
              <a:ext cx="3168" cy="7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Adobe 黑体 Std R" pitchFamily="34" charset="-122"/>
                  <a:ea typeface="Adobe 黑体 Std R" pitchFamily="34" charset="-122"/>
                </a:rPr>
                <a:t>项目特点分析</a:t>
              </a:r>
              <a:endParaRPr lang="zh-CN" altLang="en-US" sz="240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2483485" y="2204720"/>
            <a:ext cx="5660390" cy="1254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+mn-ea"/>
              </a:rPr>
              <a:t>PART1</a:t>
            </a:r>
            <a:endParaRPr lang="en-US" altLang="zh-CN" sz="4400" b="1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+mn-ea"/>
            </a:endParaRPr>
          </a:p>
          <a:p>
            <a:pPr algn="ctr"/>
            <a:r>
              <a:rPr lang="zh-CN" altLang="en-US" sz="4400">
                <a:solidFill>
                  <a:schemeClr val="bg1"/>
                </a:solidFill>
                <a:latin typeface="等线 Light" charset="0"/>
                <a:ea typeface="等线 Light" charset="0"/>
              </a:rPr>
              <a:t>项目特点</a:t>
            </a:r>
            <a:endParaRPr lang="zh-CN" altLang="en-US" sz="4400">
              <a:solidFill>
                <a:schemeClr val="bg1"/>
              </a:solidFill>
              <a:latin typeface="等线 Light" charset="0"/>
              <a:ea typeface="等线 Light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19474" y="2709085"/>
            <a:ext cx="2628900" cy="127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D5F3A"/>
                </a:solidFill>
              </a14:hiddenFill>
            </a:ext>
          </a:extLst>
        </p:spPr>
        <p:txBody>
          <a:bodyPr wrap="none">
            <a:spAutoFit/>
          </a:bodyPr>
          <a:p>
            <a:pPr algn="ctr"/>
            <a:r>
              <a:rPr lang="en-US" altLang="zh-CN" sz="7200" b="1" dirty="0" smtClean="0">
                <a:solidFill>
                  <a:schemeClr val="accent6">
                    <a:lumMod val="50000"/>
                  </a:schemeClr>
                </a:solidFill>
                <a:uFillTx/>
                <a:latin typeface="+mj-lt"/>
                <a:ea typeface="Arial Unicode MS" pitchFamily="34" charset="-122"/>
                <a:cs typeface="Arial Unicode MS" pitchFamily="34" charset="-122"/>
              </a:rPr>
              <a:t>PART</a:t>
            </a:r>
            <a:r>
              <a:rPr lang="en-US" altLang="zh-CN" sz="7200" b="1" dirty="0" smtClean="0">
                <a:solidFill>
                  <a:schemeClr val="accent6">
                    <a:lumMod val="50000"/>
                  </a:schemeClr>
                </a:solidFill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en-US" altLang="zh-CN" sz="7200" b="1" dirty="0" smtClean="0">
              <a:solidFill>
                <a:schemeClr val="accent6">
                  <a:lumMod val="50000"/>
                </a:schemeClr>
              </a:solidFill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95605" y="332105"/>
            <a:ext cx="3901440" cy="860425"/>
            <a:chOff x="928" y="4742"/>
            <a:chExt cx="6144" cy="1355"/>
          </a:xfrm>
        </p:grpSpPr>
        <p:grpSp>
          <p:nvGrpSpPr>
            <p:cNvPr id="9" name="组合 8"/>
            <p:cNvGrpSpPr/>
            <p:nvPr/>
          </p:nvGrpSpPr>
          <p:grpSpPr>
            <a:xfrm>
              <a:off x="928" y="4742"/>
              <a:ext cx="6145" cy="1352"/>
              <a:chOff x="258284" y="2184339"/>
              <a:chExt cx="3902236" cy="858274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258284" y="2184339"/>
                <a:ext cx="3646204" cy="858274"/>
              </a:xfrm>
              <a:prstGeom prst="roundRect">
                <a:avLst>
                  <a:gd name="adj" fmla="val 10275"/>
                </a:avLst>
              </a:prstGeom>
              <a:solidFill>
                <a:srgbClr val="9D5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5400000">
                <a:off x="3945636" y="2487168"/>
                <a:ext cx="173736" cy="256032"/>
              </a:xfrm>
              <a:prstGeom prst="triangle">
                <a:avLst/>
              </a:prstGeom>
              <a:solidFill>
                <a:srgbClr val="9D5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" name="TextBox 2067"/>
            <p:cNvSpPr txBox="1"/>
            <p:nvPr/>
          </p:nvSpPr>
          <p:spPr>
            <a:xfrm flipH="1">
              <a:off x="5332" y="4813"/>
              <a:ext cx="1325" cy="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01</a:t>
              </a:r>
              <a:endParaRPr lang="zh-CN" altLang="en-US" sz="4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" name="矩形 13">
              <a:hlinkClick r:id="rId1" action="ppaction://hlinksldjump"/>
            </p:cNvPr>
            <p:cNvSpPr/>
            <p:nvPr/>
          </p:nvSpPr>
          <p:spPr>
            <a:xfrm>
              <a:off x="1643" y="5059"/>
              <a:ext cx="3168" cy="7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Adobe 黑体 Std R" pitchFamily="34" charset="-122"/>
                  <a:ea typeface="Adobe 黑体 Std R" pitchFamily="34" charset="-122"/>
                </a:rPr>
                <a:t>项目特点分析</a:t>
              </a:r>
              <a:endParaRPr lang="zh-CN" altLang="en-US" sz="240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1" name="矩形 6"/>
          <p:cNvSpPr>
            <a:spLocks noChangeArrowheads="1"/>
          </p:cNvSpPr>
          <p:nvPr/>
        </p:nvSpPr>
        <p:spPr bwMode="auto">
          <a:xfrm>
            <a:off x="357188" y="285750"/>
            <a:ext cx="160274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algn="l"/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what for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19885" y="2780665"/>
            <a:ext cx="1728470" cy="1652905"/>
          </a:xfrm>
          <a:prstGeom prst="ellipse">
            <a:avLst/>
          </a:prstGeom>
          <a:solidFill>
            <a:srgbClr val="CAA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ym typeface="+mn-ea"/>
              </a:rPr>
              <a:t>爱车的健康状况一无所知</a:t>
            </a:r>
            <a:endParaRPr lang="zh-CN" altLang="en-US" dirty="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228080" y="1700530"/>
            <a:ext cx="1728470" cy="1652905"/>
          </a:xfrm>
          <a:prstGeom prst="ellipse">
            <a:avLst/>
          </a:prstGeom>
          <a:solidFill>
            <a:srgbClr val="CAA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ym typeface="+mn-ea"/>
              </a:rPr>
              <a:t>. . .solution?</a:t>
            </a:r>
            <a:endParaRPr lang="zh-CN" altLang="en-US" dirty="0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27855" y="4004945"/>
            <a:ext cx="1728470" cy="1652905"/>
          </a:xfrm>
          <a:prstGeom prst="ellipse">
            <a:avLst/>
          </a:prstGeom>
          <a:solidFill>
            <a:srgbClr val="CAA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ym typeface="+mn-ea"/>
              </a:rPr>
              <a:t>安全隐患</a:t>
            </a:r>
            <a:endParaRPr lang="zh-CN" altLang="en-US" dirty="0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419475" y="908685"/>
            <a:ext cx="1728470" cy="1652905"/>
          </a:xfrm>
          <a:prstGeom prst="ellipse">
            <a:avLst/>
          </a:prstGeom>
          <a:solidFill>
            <a:srgbClr val="CAA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ym typeface="+mn-ea"/>
              </a:rPr>
              <a:t>驾驶习惯毫无头绪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2483485" y="2204720"/>
            <a:ext cx="5660390" cy="1254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+mn-ea"/>
              </a:rPr>
              <a:t>PART1</a:t>
            </a:r>
            <a:endParaRPr lang="en-US" altLang="zh-CN" sz="4400" b="1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+mn-ea"/>
            </a:endParaRPr>
          </a:p>
          <a:p>
            <a:pPr algn="ctr"/>
            <a:r>
              <a:rPr lang="zh-CN" altLang="en-US" sz="4400">
                <a:solidFill>
                  <a:schemeClr val="bg1"/>
                </a:solidFill>
                <a:latin typeface="等线 Light" charset="0"/>
                <a:ea typeface="等线 Light" charset="0"/>
              </a:rPr>
              <a:t>项目特点</a:t>
            </a:r>
            <a:endParaRPr lang="zh-CN" altLang="en-US" sz="4400">
              <a:solidFill>
                <a:schemeClr val="bg1"/>
              </a:solidFill>
              <a:latin typeface="等线 Light" charset="0"/>
              <a:ea typeface="等线 Light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42334" y="2709085"/>
            <a:ext cx="2583180" cy="11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D5F3A"/>
                </a:solidFill>
              </a14:hiddenFill>
            </a:ext>
          </a:extLst>
        </p:spPr>
        <p:txBody>
          <a:bodyPr wrap="none">
            <a:spAutoFit/>
          </a:bodyPr>
          <a:p>
            <a:pPr algn="ctr"/>
            <a:r>
              <a:rPr lang="en-US" altLang="zh-CN" sz="7200" b="1" dirty="0" smtClean="0">
                <a:solidFill>
                  <a:schemeClr val="accent6">
                    <a:lumMod val="50000"/>
                  </a:schemeClr>
                </a:solidFill>
                <a:uFillTx/>
                <a:latin typeface="+mj-lt"/>
                <a:ea typeface="Arial Unicode MS" pitchFamily="34" charset="-122"/>
                <a:cs typeface="Arial Unicode MS" pitchFamily="34" charset="-122"/>
              </a:rPr>
              <a:t>PART2</a:t>
            </a:r>
            <a:endParaRPr lang="en-US" altLang="zh-CN" sz="7200" b="1" dirty="0" smtClean="0">
              <a:solidFill>
                <a:schemeClr val="accent6">
                  <a:lumMod val="50000"/>
                </a:schemeClr>
              </a:solidFill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63160" y="332105"/>
            <a:ext cx="3901440" cy="860425"/>
            <a:chOff x="7241" y="4747"/>
            <a:chExt cx="6144" cy="1355"/>
          </a:xfrm>
        </p:grpSpPr>
        <p:grpSp>
          <p:nvGrpSpPr>
            <p:cNvPr id="50" name="组合 49"/>
            <p:cNvGrpSpPr/>
            <p:nvPr/>
          </p:nvGrpSpPr>
          <p:grpSpPr>
            <a:xfrm flipH="1">
              <a:off x="7241" y="4747"/>
              <a:ext cx="6145" cy="1352"/>
              <a:chOff x="258284" y="2184339"/>
              <a:chExt cx="3902236" cy="858274"/>
            </a:xfrm>
            <a:solidFill>
              <a:srgbClr val="93634C"/>
            </a:solidFill>
          </p:grpSpPr>
          <p:sp>
            <p:nvSpPr>
              <p:cNvPr id="51" name="圆角矩形 50"/>
              <p:cNvSpPr/>
              <p:nvPr/>
            </p:nvSpPr>
            <p:spPr>
              <a:xfrm>
                <a:off x="258284" y="2184339"/>
                <a:ext cx="3646204" cy="858274"/>
              </a:xfrm>
              <a:prstGeom prst="roundRect">
                <a:avLst>
                  <a:gd name="adj" fmla="val 102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 rot="5400000">
                <a:off x="3945636" y="2487168"/>
                <a:ext cx="173736" cy="2560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7659" y="4818"/>
              <a:ext cx="1356" cy="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02</a:t>
              </a:r>
              <a:endParaRPr lang="zh-CN" altLang="en-US" sz="4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矩形 45">
              <a:hlinkClick r:id="" action="ppaction://noaction"/>
            </p:cNvPr>
            <p:cNvSpPr/>
            <p:nvPr/>
          </p:nvSpPr>
          <p:spPr>
            <a:xfrm>
              <a:off x="9441" y="5059"/>
              <a:ext cx="3168" cy="7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Adobe 黑体 Std R" pitchFamily="34" charset="-122"/>
                  <a:ea typeface="Adobe 黑体 Std R" pitchFamily="34" charset="-122"/>
                </a:rPr>
                <a:t>技术实现分析</a:t>
              </a:r>
              <a:endParaRPr lang="zh-CN" altLang="en-US" sz="240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1" name="矩形 6"/>
          <p:cNvSpPr>
            <a:spLocks noChangeArrowheads="1"/>
          </p:cNvSpPr>
          <p:nvPr/>
        </p:nvSpPr>
        <p:spPr bwMode="auto">
          <a:xfrm>
            <a:off x="357188" y="285750"/>
            <a:ext cx="1605280" cy="548640"/>
          </a:xfrm>
          <a:prstGeom prst="rect">
            <a:avLst/>
          </a:prstGeom>
          <a:solidFill>
            <a:srgbClr val="CAA577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总体架构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6" descr="未标题-1"/>
          <p:cNvPicPr>
            <a:picLocks noChangeAspect="1"/>
          </p:cNvPicPr>
          <p:nvPr/>
        </p:nvPicPr>
        <p:blipFill>
          <a:blip r:embed="rId1"/>
          <a:srcRect l="4723" t="7397" r="5073" b="7919"/>
          <a:stretch>
            <a:fillRect/>
          </a:stretch>
        </p:blipFill>
        <p:spPr>
          <a:xfrm>
            <a:off x="899795" y="1412875"/>
            <a:ext cx="6986270" cy="3474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18"/>
          <p:cNvGrpSpPr/>
          <p:nvPr/>
        </p:nvGrpSpPr>
        <p:grpSpPr bwMode="auto">
          <a:xfrm>
            <a:off x="826770" y="1435100"/>
            <a:ext cx="7623176" cy="4610735"/>
            <a:chOff x="2262178" y="1492250"/>
            <a:chExt cx="4347848" cy="2630259"/>
          </a:xfrm>
        </p:grpSpPr>
        <p:sp>
          <p:nvSpPr>
            <p:cNvPr id="11" name="等腰三角形 10"/>
            <p:cNvSpPr/>
            <p:nvPr/>
          </p:nvSpPr>
          <p:spPr>
            <a:xfrm>
              <a:off x="2262178" y="2118933"/>
              <a:ext cx="1559141" cy="1372545"/>
            </a:xfrm>
            <a:prstGeom prst="triangle">
              <a:avLst/>
            </a:prstGeom>
            <a:solidFill>
              <a:srgbClr val="CAA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4332702" y="2118933"/>
              <a:ext cx="1452663" cy="1376892"/>
            </a:xfrm>
            <a:prstGeom prst="triangle">
              <a:avLst/>
            </a:prstGeom>
            <a:solidFill>
              <a:srgbClr val="CAA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5283398" y="2137046"/>
              <a:ext cx="1326628" cy="1354795"/>
            </a:xfrm>
            <a:prstGeom prst="triangle">
              <a:avLst/>
            </a:prstGeom>
            <a:solidFill>
              <a:srgbClr val="9D5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3453716" y="2095387"/>
              <a:ext cx="1253832" cy="1416377"/>
            </a:xfrm>
            <a:prstGeom prst="triangle">
              <a:avLst/>
            </a:prstGeom>
            <a:solidFill>
              <a:srgbClr val="9D5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5" name="直接连接符 14"/>
            <p:cNvCxnSpPr>
              <a:stCxn id="11" idx="0"/>
            </p:cNvCxnSpPr>
            <p:nvPr/>
          </p:nvCxnSpPr>
          <p:spPr>
            <a:xfrm flipH="1" flipV="1">
              <a:off x="3028167" y="1492250"/>
              <a:ext cx="13582" cy="626683"/>
            </a:xfrm>
            <a:prstGeom prst="line">
              <a:avLst/>
            </a:prstGeom>
            <a:ln>
              <a:solidFill>
                <a:srgbClr val="0C1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5948522" y="3454892"/>
              <a:ext cx="14487" cy="626683"/>
            </a:xfrm>
            <a:prstGeom prst="line">
              <a:avLst/>
            </a:prstGeom>
            <a:ln>
              <a:solidFill>
                <a:srgbClr val="0C1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044728" y="1523947"/>
              <a:ext cx="14487" cy="627589"/>
            </a:xfrm>
            <a:prstGeom prst="line">
              <a:avLst/>
            </a:prstGeom>
            <a:ln>
              <a:solidFill>
                <a:srgbClr val="0C1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4100190" y="3495826"/>
              <a:ext cx="14487" cy="626683"/>
            </a:xfrm>
            <a:prstGeom prst="line">
              <a:avLst/>
            </a:prstGeom>
            <a:ln>
              <a:solidFill>
                <a:srgbClr val="0C1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3" name="矩形 6"/>
          <p:cNvSpPr>
            <a:spLocks noChangeArrowheads="1"/>
          </p:cNvSpPr>
          <p:nvPr/>
        </p:nvSpPr>
        <p:spPr bwMode="auto">
          <a:xfrm>
            <a:off x="179388" y="260350"/>
            <a:ext cx="154559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1595" y="4364990"/>
            <a:ext cx="1783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客户注册与登录</a:t>
            </a:r>
            <a:endParaRPr lang="zh-CN"/>
          </a:p>
        </p:txBody>
      </p:sp>
      <p:sp>
        <p:nvSpPr>
          <p:cNvPr id="5" name="文本框 4"/>
          <p:cNvSpPr txBox="1"/>
          <p:nvPr/>
        </p:nvSpPr>
        <p:spPr>
          <a:xfrm>
            <a:off x="3203575" y="2708910"/>
            <a:ext cx="18211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从</a:t>
            </a:r>
            <a:r>
              <a:rPr lang="en-US" altLang="zh-CN"/>
              <a:t>OBD</a:t>
            </a:r>
            <a:r>
              <a:rPr lang="zh-CN" altLang="en-US"/>
              <a:t>获取汽车</a:t>
            </a:r>
            <a:endParaRPr lang="zh-CN" altLang="en-US"/>
          </a:p>
          <a:p>
            <a:pPr algn="l"/>
            <a:r>
              <a:rPr lang="zh-CN" altLang="en-US"/>
              <a:t>相关数据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72000" y="3933190"/>
            <a:ext cx="20370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    </a:t>
            </a:r>
            <a:r>
              <a:rPr lang="zh-CN" altLang="en-US"/>
              <a:t>数据</a:t>
            </a:r>
            <a:r>
              <a:rPr lang="zh-CN"/>
              <a:t>上传服务器</a:t>
            </a:r>
            <a:endParaRPr lang="zh-CN"/>
          </a:p>
          <a:p>
            <a:pPr algn="l"/>
            <a:r>
              <a:rPr lang="zh-CN"/>
              <a:t>    进行存储和分析</a:t>
            </a:r>
            <a:endParaRPr lang="zh-CN"/>
          </a:p>
        </p:txBody>
      </p:sp>
      <p:sp>
        <p:nvSpPr>
          <p:cNvPr id="7" name="文本框 6"/>
          <p:cNvSpPr txBox="1"/>
          <p:nvPr/>
        </p:nvSpPr>
        <p:spPr>
          <a:xfrm>
            <a:off x="6443980" y="2852420"/>
            <a:ext cx="19926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展示实时数据与分析报告</a:t>
            </a: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五边形 10"/>
          <p:cNvSpPr/>
          <p:nvPr/>
        </p:nvSpPr>
        <p:spPr>
          <a:xfrm rot="10800000">
            <a:off x="3347403" y="1844675"/>
            <a:ext cx="5795962" cy="3289300"/>
          </a:xfrm>
          <a:prstGeom prst="homePlate">
            <a:avLst/>
          </a:prstGeom>
          <a:solidFill>
            <a:srgbClr val="9D5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五边形 11"/>
          <p:cNvSpPr/>
          <p:nvPr/>
        </p:nvSpPr>
        <p:spPr>
          <a:xfrm>
            <a:off x="0" y="1897063"/>
            <a:ext cx="5867400" cy="3246437"/>
          </a:xfrm>
          <a:prstGeom prst="homePlate">
            <a:avLst>
              <a:gd name="adj" fmla="val 49575"/>
            </a:avLst>
          </a:prstGeom>
          <a:solidFill>
            <a:srgbClr val="CAA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3" name="直角三角形 12"/>
          <p:cNvSpPr/>
          <p:nvPr/>
        </p:nvSpPr>
        <p:spPr>
          <a:xfrm rot="2707387">
            <a:off x="3721894" y="2609057"/>
            <a:ext cx="1838325" cy="1817687"/>
          </a:xfrm>
          <a:prstGeom prst="rtTriangle">
            <a:avLst/>
          </a:prstGeom>
          <a:solidFill>
            <a:srgbClr val="9D5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19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1" name="矩形 6"/>
          <p:cNvSpPr>
            <a:spLocks noChangeArrowheads="1"/>
          </p:cNvSpPr>
          <p:nvPr/>
        </p:nvSpPr>
        <p:spPr bwMode="auto">
          <a:xfrm>
            <a:off x="357188" y="285750"/>
            <a:ext cx="8940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技術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2" name="矩形 13"/>
          <p:cNvSpPr>
            <a:spLocks noChangeArrowheads="1"/>
          </p:cNvSpPr>
          <p:nvPr/>
        </p:nvSpPr>
        <p:spPr bwMode="auto">
          <a:xfrm>
            <a:off x="5580063" y="3284855"/>
            <a:ext cx="3420110" cy="933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>
                <a:latin typeface="微软雅黑" pitchFamily="34" charset="-122"/>
                <a:ea typeface="微软雅黑" pitchFamily="34" charset="-122"/>
              </a:rPr>
              <a:t>Java and .NET interoperability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>
                <a:latin typeface="微软雅黑" pitchFamily="34" charset="-122"/>
                <a:ea typeface="微软雅黑" pitchFamily="34" charset="-122"/>
              </a:rPr>
              <a:t>	 IKVM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3" name="矩形 15"/>
          <p:cNvSpPr>
            <a:spLocks noChangeArrowheads="1"/>
          </p:cNvSpPr>
          <p:nvPr/>
        </p:nvSpPr>
        <p:spPr bwMode="auto">
          <a:xfrm>
            <a:off x="179388" y="3212783"/>
            <a:ext cx="4101465" cy="659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Universal Windows Platform (UWP) 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 development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2483485" y="2204720"/>
            <a:ext cx="5660390" cy="1254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+mn-ea"/>
              </a:rPr>
              <a:t>PART1</a:t>
            </a:r>
            <a:endParaRPr lang="en-US" altLang="zh-CN" sz="4400" b="1" dirty="0" smtClean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+mn-ea"/>
            </a:endParaRPr>
          </a:p>
          <a:p>
            <a:pPr algn="ctr"/>
            <a:r>
              <a:rPr lang="zh-CN" altLang="en-US" sz="4400">
                <a:solidFill>
                  <a:schemeClr val="bg1"/>
                </a:solidFill>
                <a:latin typeface="等线 Light" charset="0"/>
                <a:ea typeface="等线 Light" charset="0"/>
              </a:rPr>
              <a:t>项目特点</a:t>
            </a:r>
            <a:endParaRPr lang="zh-CN" altLang="en-US" sz="4400">
              <a:solidFill>
                <a:schemeClr val="bg1"/>
              </a:solidFill>
              <a:latin typeface="等线 Light" charset="0"/>
              <a:ea typeface="等线 Light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42334" y="2709085"/>
            <a:ext cx="2583180" cy="11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D5F3A"/>
                </a:solidFill>
              </a14:hiddenFill>
            </a:ext>
          </a:extLst>
        </p:spPr>
        <p:txBody>
          <a:bodyPr wrap="none">
            <a:spAutoFit/>
          </a:bodyPr>
          <a:p>
            <a:pPr algn="ctr"/>
            <a:r>
              <a:rPr lang="en-US" altLang="zh-CN" sz="7200" b="1" dirty="0" smtClean="0">
                <a:solidFill>
                  <a:schemeClr val="accent6">
                    <a:lumMod val="50000"/>
                  </a:schemeClr>
                </a:solidFill>
                <a:uFillTx/>
                <a:latin typeface="+mj-lt"/>
                <a:ea typeface="Arial Unicode MS" pitchFamily="34" charset="-122"/>
                <a:cs typeface="Arial Unicode MS" pitchFamily="34" charset="-122"/>
              </a:rPr>
              <a:t>PART3</a:t>
            </a:r>
            <a:endParaRPr lang="en-US" altLang="zh-CN" sz="7200" b="1" dirty="0" smtClean="0">
              <a:solidFill>
                <a:schemeClr val="accent6">
                  <a:lumMod val="50000"/>
                </a:schemeClr>
              </a:solidFill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3215" y="332105"/>
            <a:ext cx="3901440" cy="859790"/>
            <a:chOff x="983" y="6397"/>
            <a:chExt cx="6144" cy="1354"/>
          </a:xfrm>
        </p:grpSpPr>
        <p:grpSp>
          <p:nvGrpSpPr>
            <p:cNvPr id="47" name="组合 46"/>
            <p:cNvGrpSpPr/>
            <p:nvPr/>
          </p:nvGrpSpPr>
          <p:grpSpPr>
            <a:xfrm>
              <a:off x="983" y="6397"/>
              <a:ext cx="6145" cy="1352"/>
              <a:chOff x="258284" y="2184339"/>
              <a:chExt cx="3902236" cy="858274"/>
            </a:xfrm>
            <a:solidFill>
              <a:srgbClr val="94634C"/>
            </a:solidFill>
          </p:grpSpPr>
          <p:sp>
            <p:nvSpPr>
              <p:cNvPr id="48" name="圆角矩形 47"/>
              <p:cNvSpPr/>
              <p:nvPr/>
            </p:nvSpPr>
            <p:spPr>
              <a:xfrm>
                <a:off x="258284" y="2184339"/>
                <a:ext cx="3646204" cy="858274"/>
              </a:xfrm>
              <a:prstGeom prst="roundRect">
                <a:avLst>
                  <a:gd name="adj" fmla="val 102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 rot="5400000">
                <a:off x="3945636" y="2487168"/>
                <a:ext cx="173736" cy="25603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5390" y="6467"/>
              <a:ext cx="1325" cy="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03</a:t>
              </a:r>
              <a:endParaRPr lang="zh-CN" altLang="en-US" sz="44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4" name="矩形 43">
              <a:hlinkClick r:id="" action="ppaction://noaction"/>
            </p:cNvPr>
            <p:cNvSpPr/>
            <p:nvPr/>
          </p:nvSpPr>
          <p:spPr>
            <a:xfrm>
              <a:off x="1938" y="6699"/>
              <a:ext cx="2688" cy="7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Adobe 黑体 Std R" pitchFamily="34" charset="-122"/>
                  <a:ea typeface="Adobe 黑体 Std R" pitchFamily="34" charset="-122"/>
                </a:rPr>
                <a:t>创新性分析</a:t>
              </a:r>
              <a:endParaRPr lang="zh-CN" altLang="en-US" sz="2400" dirty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WPS 演示</Application>
  <PresentationFormat>全屏显示(4:3)</PresentationFormat>
  <Paragraphs>144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wyq</cp:lastModifiedBy>
  <cp:revision>292</cp:revision>
  <dcterms:created xsi:type="dcterms:W3CDTF">2013-10-30T09:04:00Z</dcterms:created>
  <dcterms:modified xsi:type="dcterms:W3CDTF">2016-05-15T07:43:22Z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2052-10.1.0.5737</vt:lpwstr>
  </property>
</Properties>
</file>