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CAE6D9"/>
          </a:solidFill>
        </a:fill>
      </a:tcStyle>
    </a:wholeTbl>
    <a:band2H>
      <a:tcTxStyle b="def" i="def"/>
      <a:tcStyle>
        <a:tcBdr/>
        <a:fill>
          <a:solidFill>
            <a:srgbClr val="E6F3ED"/>
          </a:solidFill>
        </a:fill>
      </a:tcStyle>
    </a:band2H>
    <a:firstCol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00BA89"/>
          </a:solidFill>
        </a:fill>
      </a:tcStyle>
    </a:firstCol>
    <a:lastRow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381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00BA89"/>
          </a:solidFill>
        </a:fill>
      </a:tcStyle>
    </a:lastRow>
    <a:firstRow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381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00BA89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FFE5CD"/>
          </a:solidFill>
        </a:fill>
      </a:tcStyle>
    </a:wholeTbl>
    <a:band2H>
      <a:tcTxStyle b="def" i="def"/>
      <a:tcStyle>
        <a:tcBdr/>
        <a:fill>
          <a:solidFill>
            <a:srgbClr val="FFF2E8"/>
          </a:solidFill>
        </a:fill>
      </a:tcStyle>
    </a:band2H>
    <a:firstCol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FFB441"/>
          </a:solidFill>
        </a:fill>
      </a:tcStyle>
    </a:firstCol>
    <a:lastRow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381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FFB441"/>
          </a:solidFill>
        </a:fill>
      </a:tcStyle>
    </a:lastRow>
    <a:firstRow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381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FFB44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CEE1F4"/>
          </a:solidFill>
        </a:fill>
      </a:tcStyle>
    </a:wholeTbl>
    <a:band2H>
      <a:tcTxStyle b="def" i="def"/>
      <a:tcStyle>
        <a:tcBdr/>
        <a:fill>
          <a:solidFill>
            <a:srgbClr val="E8F0FA"/>
          </a:solidFill>
        </a:fill>
      </a:tcStyle>
    </a:band2H>
    <a:firstCol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46A7E2"/>
          </a:solidFill>
        </a:fill>
      </a:tcStyle>
    </a:firstCol>
    <a:lastRow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381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46A7E2"/>
          </a:solidFill>
        </a:fill>
      </a:tcStyle>
    </a:lastRow>
    <a:firstRow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381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46A7E2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BA89"/>
          </a:solidFill>
        </a:fill>
      </a:tcStyle>
    </a:band2H>
    <a:firstCol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A89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A89"/>
          </a:solidFill>
        </a:fill>
      </a:tcStyle>
    </a:lastRow>
    <a:firstRow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A89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38100" cap="flat">
              <a:solidFill>
                <a:srgbClr val="00BA89"/>
              </a:solidFill>
              <a:prstDash val="solid"/>
              <a:bevel/>
            </a:ln>
          </a:top>
          <a:bottom>
            <a:ln w="127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00BA89"/>
        </a:fontRef>
        <a:srgbClr val="00BA89"/>
      </a:tcTxStyle>
      <a:tcStyle>
        <a:tcBdr>
          <a:left>
            <a:ln w="12700" cap="flat">
              <a:solidFill>
                <a:srgbClr val="00BA89"/>
              </a:solidFill>
              <a:prstDash val="solid"/>
              <a:bevel/>
            </a:ln>
          </a:left>
          <a:right>
            <a:ln w="12700" cap="flat">
              <a:solidFill>
                <a:srgbClr val="00BA89"/>
              </a:solidFill>
              <a:prstDash val="solid"/>
              <a:bevel/>
            </a:ln>
          </a:right>
          <a:top>
            <a:ln w="12700" cap="flat">
              <a:solidFill>
                <a:srgbClr val="00BA89"/>
              </a:solidFill>
              <a:prstDash val="solid"/>
              <a:bevel/>
            </a:ln>
          </a:top>
          <a:bottom>
            <a:ln w="38100" cap="flat">
              <a:solidFill>
                <a:srgbClr val="00BA89"/>
              </a:solidFill>
              <a:prstDash val="solid"/>
              <a:bevel/>
            </a:ln>
          </a:bottom>
          <a:insideH>
            <a:ln w="12700" cap="flat">
              <a:solidFill>
                <a:srgbClr val="00BA89"/>
              </a:solidFill>
              <a:prstDash val="solid"/>
              <a:bevel/>
            </a:ln>
          </a:insideH>
          <a:insideV>
            <a:ln w="12700" cap="flat">
              <a:solidFill>
                <a:srgbClr val="00BA89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7" name="Shape 4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/>
            </a:lvl1pPr>
          </a:lstStyle>
          <a:p>
            <a:pPr lvl="0">
              <a:defRPr sz="1800"/>
            </a:pPr>
            <a:r>
              <a:rPr sz="1200"/>
              <a:t>我们的展示就到这里，大家有什么问题吗？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 lvl="0">
              <a:defRPr sz="1800"/>
            </a:pPr>
            <a:r>
              <a:rPr sz="2400"/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724900" y="0"/>
            <a:ext cx="2628900" cy="65420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31850" y="4589462"/>
            <a:ext cx="10515600" cy="226853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38200" y="0"/>
            <a:ext cx="10515600" cy="20558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183187" y="987425"/>
            <a:ext cx="6172202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6"/>
            <a:ext cx="10515600" cy="159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292"/>
            <a:ext cx="27432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lnSpc>
          <a:spcPct val="90000"/>
        </a:lnSpc>
        <a:defRPr sz="4400">
          <a:latin typeface="+mn-lt"/>
          <a:ea typeface="+mn-ea"/>
          <a:cs typeface="+mn-cs"/>
          <a:sym typeface="Helvetica"/>
        </a:defRPr>
      </a:lvl1pPr>
      <a:lvl2pPr>
        <a:lnSpc>
          <a:spcPct val="90000"/>
        </a:lnSpc>
        <a:defRPr sz="4400">
          <a:latin typeface="+mn-lt"/>
          <a:ea typeface="+mn-ea"/>
          <a:cs typeface="+mn-cs"/>
          <a:sym typeface="Helvetica"/>
        </a:defRPr>
      </a:lvl2pPr>
      <a:lvl3pPr>
        <a:lnSpc>
          <a:spcPct val="90000"/>
        </a:lnSpc>
        <a:defRPr sz="4400">
          <a:latin typeface="+mn-lt"/>
          <a:ea typeface="+mn-ea"/>
          <a:cs typeface="+mn-cs"/>
          <a:sym typeface="Helvetica"/>
        </a:defRPr>
      </a:lvl3pPr>
      <a:lvl4pPr>
        <a:lnSpc>
          <a:spcPct val="90000"/>
        </a:lnSpc>
        <a:defRPr sz="4400">
          <a:latin typeface="+mn-lt"/>
          <a:ea typeface="+mn-ea"/>
          <a:cs typeface="+mn-cs"/>
          <a:sym typeface="Helvetica"/>
        </a:defRPr>
      </a:lvl4pPr>
      <a:lvl5pPr>
        <a:lnSpc>
          <a:spcPct val="90000"/>
        </a:lnSpc>
        <a:defRPr sz="4400">
          <a:latin typeface="+mn-lt"/>
          <a:ea typeface="+mn-ea"/>
          <a:cs typeface="+mn-cs"/>
          <a:sym typeface="Helvetica"/>
        </a:defRPr>
      </a:lvl5pPr>
      <a:lvl6pPr>
        <a:lnSpc>
          <a:spcPct val="90000"/>
        </a:lnSpc>
        <a:defRPr sz="4400">
          <a:latin typeface="+mn-lt"/>
          <a:ea typeface="+mn-ea"/>
          <a:cs typeface="+mn-cs"/>
          <a:sym typeface="Helvetica"/>
        </a:defRPr>
      </a:lvl6pPr>
      <a:lvl7pPr>
        <a:lnSpc>
          <a:spcPct val="90000"/>
        </a:lnSpc>
        <a:defRPr sz="4400">
          <a:latin typeface="+mn-lt"/>
          <a:ea typeface="+mn-ea"/>
          <a:cs typeface="+mn-cs"/>
          <a:sym typeface="Helvetica"/>
        </a:defRPr>
      </a:lvl7pPr>
      <a:lvl8pPr>
        <a:lnSpc>
          <a:spcPct val="90000"/>
        </a:lnSpc>
        <a:defRPr sz="4400">
          <a:latin typeface="+mn-lt"/>
          <a:ea typeface="+mn-ea"/>
          <a:cs typeface="+mn-cs"/>
          <a:sym typeface="Helvetica"/>
        </a:defRPr>
      </a:lvl8pPr>
      <a:lvl9pPr>
        <a:lnSpc>
          <a:spcPct val="90000"/>
        </a:lnSpc>
        <a:defRPr sz="4400">
          <a:latin typeface="+mn-lt"/>
          <a:ea typeface="+mn-ea"/>
          <a:cs typeface="+mn-cs"/>
          <a:sym typeface="Helvetica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+mn-lt"/>
          <a:ea typeface="+mn-ea"/>
          <a:cs typeface="+mn-cs"/>
          <a:sym typeface="Helvetica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+mn-lt"/>
          <a:ea typeface="+mn-ea"/>
          <a:cs typeface="+mn-cs"/>
          <a:sym typeface="Helvetica"/>
        </a:defRPr>
      </a:lvl2pPr>
      <a:lvl3pPr marL="1234438" indent="-320038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+mn-lt"/>
          <a:ea typeface="+mn-ea"/>
          <a:cs typeface="+mn-cs"/>
          <a:sym typeface="Helvetica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+mn-lt"/>
          <a:ea typeface="+mn-ea"/>
          <a:cs typeface="+mn-cs"/>
          <a:sym typeface="Helvetica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+mn-lt"/>
          <a:ea typeface="+mn-ea"/>
          <a:cs typeface="+mn-cs"/>
          <a:sym typeface="Helvetica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+mn-lt"/>
          <a:ea typeface="+mn-ea"/>
          <a:cs typeface="+mn-cs"/>
          <a:sym typeface="Helvetica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+mn-lt"/>
          <a:ea typeface="+mn-ea"/>
          <a:cs typeface="+mn-cs"/>
          <a:sym typeface="Helvetica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+mn-lt"/>
          <a:ea typeface="+mn-ea"/>
          <a:cs typeface="+mn-cs"/>
          <a:sym typeface="Helvetica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+mn-lt"/>
          <a:ea typeface="+mn-ea"/>
          <a:cs typeface="+mn-cs"/>
          <a:sym typeface="Helvetic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B37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55" name="Group 55"/>
          <p:cNvGrpSpPr/>
          <p:nvPr/>
        </p:nvGrpSpPr>
        <p:grpSpPr>
          <a:xfrm>
            <a:off x="2198907" y="854216"/>
            <a:ext cx="8805002" cy="3427130"/>
            <a:chOff x="-5" y="-50"/>
            <a:chExt cx="8805001" cy="3427128"/>
          </a:xfrm>
        </p:grpSpPr>
        <p:grpSp>
          <p:nvGrpSpPr>
            <p:cNvPr id="53" name="Group 53"/>
            <p:cNvGrpSpPr/>
            <p:nvPr/>
          </p:nvGrpSpPr>
          <p:grpSpPr>
            <a:xfrm>
              <a:off x="-6" y="-51"/>
              <a:ext cx="8600902" cy="3427130"/>
              <a:chOff x="-4" y="-49"/>
              <a:chExt cx="8600901" cy="3427128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396002" y="579741"/>
                <a:ext cx="8204895" cy="28473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/>
                <a:r>
                  <a:rPr sz="6600">
                    <a:solidFill>
                      <a:srgbClr val="00BA89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Bookstore</a:t>
                </a:r>
                <a:r>
                  <a:rPr sz="8800">
                    <a:solidFill>
                      <a:srgbClr val="00BA89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 </a:t>
                </a:r>
                <a:endParaRPr sz="8800">
                  <a:solidFill>
                    <a:srgbClr val="00BA89"/>
                  </a:solidFill>
                  <a:latin typeface="微软雅黑"/>
                  <a:ea typeface="微软雅黑"/>
                  <a:cs typeface="微软雅黑"/>
                  <a:sym typeface="微软雅黑"/>
                </a:endParaRPr>
              </a:p>
              <a:p>
                <a:pPr lvl="0"/>
                <a:r>
                  <a:rPr sz="4000">
                    <a:solidFill>
                      <a:srgbClr val="00BA89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             </a:t>
                </a:r>
                <a:r>
                  <a:rPr sz="4400">
                    <a:solidFill>
                      <a:srgbClr val="00BA89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Management System</a:t>
                </a:r>
                <a:endParaRPr sz="4400">
                  <a:solidFill>
                    <a:srgbClr val="00BA89"/>
                  </a:solidFill>
                  <a:latin typeface="微软雅黑"/>
                  <a:ea typeface="微软雅黑"/>
                  <a:cs typeface="微软雅黑"/>
                  <a:sym typeface="微软雅黑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sz="4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       </a:t>
                </a: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-5" y="-50"/>
                <a:ext cx="2036530" cy="21409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94" h="18913" fill="norm" stroke="1" extrusionOk="0">
                    <a:moveTo>
                      <a:pt x="19933" y="13936"/>
                    </a:moveTo>
                    <a:cubicBezTo>
                      <a:pt x="17159" y="18534"/>
                      <a:pt x="10733" y="20256"/>
                      <a:pt x="5579" y="17782"/>
                    </a:cubicBezTo>
                    <a:cubicBezTo>
                      <a:pt x="424" y="15308"/>
                      <a:pt x="-1506" y="9575"/>
                      <a:pt x="1267" y="4976"/>
                    </a:cubicBezTo>
                    <a:cubicBezTo>
                      <a:pt x="4040" y="378"/>
                      <a:pt x="10467" y="-1344"/>
                      <a:pt x="15621" y="1130"/>
                    </a:cubicBezTo>
                    <a:cubicBezTo>
                      <a:pt x="17555" y="2058"/>
                      <a:pt x="19118" y="3500"/>
                      <a:pt x="20094" y="5255"/>
                    </a:cubicBezTo>
                  </a:path>
                </a:pathLst>
              </a:custGeom>
              <a:noFill/>
              <a:ln w="25400" cap="flat">
                <a:solidFill>
                  <a:srgbClr val="00BA89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54" name="Shape 54"/>
            <p:cNvSpPr/>
            <p:nvPr/>
          </p:nvSpPr>
          <p:spPr>
            <a:xfrm>
              <a:off x="4591340" y="1073114"/>
              <a:ext cx="4213656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400">
                  <a:solidFill>
                    <a:srgbClr val="FFFFFF"/>
                  </a:solidFill>
                </a:rPr>
                <a:t>书店管理系统</a:t>
              </a:r>
            </a:p>
          </p:txBody>
        </p:sp>
      </p:grp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image7.jpeg"/>
          <p:cNvPicPr/>
          <p:nvPr/>
        </p:nvPicPr>
        <p:blipFill>
          <a:blip r:embed="rId2">
            <a:extLst/>
          </a:blip>
          <a:srcRect l="14880" t="61391" r="66248" b="5953"/>
          <a:stretch>
            <a:fillRect/>
          </a:stretch>
        </p:blipFill>
        <p:spPr>
          <a:xfrm>
            <a:off x="6982514" y="4532988"/>
            <a:ext cx="1170130" cy="1344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7.jpeg"/>
          <p:cNvPicPr/>
          <p:nvPr/>
        </p:nvPicPr>
        <p:blipFill>
          <a:blip r:embed="rId2">
            <a:extLst/>
          </a:blip>
          <a:srcRect l="4650" t="33672" r="76478" b="33672"/>
          <a:stretch>
            <a:fillRect/>
          </a:stretch>
        </p:blipFill>
        <p:spPr>
          <a:xfrm>
            <a:off x="6185101" y="3154993"/>
            <a:ext cx="1327590" cy="1525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image7.jpeg"/>
          <p:cNvPicPr/>
          <p:nvPr/>
        </p:nvPicPr>
        <p:blipFill>
          <a:blip r:embed="rId2">
            <a:extLst/>
          </a:blip>
          <a:srcRect l="14880" t="5953" r="66248" b="61391"/>
          <a:stretch>
            <a:fillRect/>
          </a:stretch>
        </p:blipFill>
        <p:spPr>
          <a:xfrm>
            <a:off x="7072638" y="1928267"/>
            <a:ext cx="1170130" cy="1344978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hape 361"/>
          <p:cNvSpPr/>
          <p:nvPr/>
        </p:nvSpPr>
        <p:spPr>
          <a:xfrm>
            <a:off x="4895470" y="1071939"/>
            <a:ext cx="2057666" cy="2365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4698"/>
                </a:lnTo>
                <a:lnTo>
                  <a:pt x="21600" y="16902"/>
                </a:lnTo>
                <a:lnTo>
                  <a:pt x="10800" y="21600"/>
                </a:lnTo>
                <a:lnTo>
                  <a:pt x="0" y="16902"/>
                </a:lnTo>
                <a:lnTo>
                  <a:pt x="0" y="4698"/>
                </a:lnTo>
                <a:lnTo>
                  <a:pt x="10800" y="0"/>
                </a:ln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1600200">
              <a:lnSpc>
                <a:spcPct val="90000"/>
              </a:lnSpc>
              <a:spcBef>
                <a:spcPts val="700"/>
              </a:spcBef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7740922" y="3394552"/>
            <a:ext cx="912293" cy="104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4698"/>
                </a:lnTo>
                <a:lnTo>
                  <a:pt x="21600" y="16902"/>
                </a:lnTo>
                <a:lnTo>
                  <a:pt x="10800" y="21600"/>
                </a:lnTo>
                <a:lnTo>
                  <a:pt x="0" y="16902"/>
                </a:lnTo>
                <a:lnTo>
                  <a:pt x="0" y="4698"/>
                </a:lnTo>
                <a:lnTo>
                  <a:pt x="10800" y="0"/>
                </a:ln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1600200">
              <a:lnSpc>
                <a:spcPct val="90000"/>
              </a:lnSpc>
              <a:spcBef>
                <a:spcPts val="700"/>
              </a:spcBef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5291354" y="4519926"/>
            <a:ext cx="1423376" cy="1636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4698"/>
                </a:lnTo>
                <a:lnTo>
                  <a:pt x="21600" y="16902"/>
                </a:lnTo>
                <a:lnTo>
                  <a:pt x="10800" y="21600"/>
                </a:lnTo>
                <a:lnTo>
                  <a:pt x="0" y="16902"/>
                </a:lnTo>
                <a:lnTo>
                  <a:pt x="0" y="4698"/>
                </a:lnTo>
                <a:lnTo>
                  <a:pt x="10800" y="0"/>
                </a:ln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1600200">
              <a:lnSpc>
                <a:spcPct val="90000"/>
              </a:lnSpc>
              <a:spcBef>
                <a:spcPts val="700"/>
              </a:spcBef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4" name="Shape 364"/>
          <p:cNvSpPr/>
          <p:nvPr/>
        </p:nvSpPr>
        <p:spPr>
          <a:xfrm flipH="1">
            <a:off x="8791407" y="2722683"/>
            <a:ext cx="766632" cy="766632"/>
          </a:xfrm>
          <a:prstGeom prst="line">
            <a:avLst/>
          </a:prstGeom>
          <a:ln w="25400">
            <a:solidFill>
              <a:srgbClr val="FFFFFF"/>
            </a:solidFill>
            <a:miter/>
            <a:headEnd type="oval"/>
            <a:tailEnd type="oval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9560824" y="2726209"/>
            <a:ext cx="1198361" cy="2"/>
          </a:xfrm>
          <a:prstGeom prst="line">
            <a:avLst/>
          </a:prstGeom>
          <a:ln w="25400">
            <a:solidFill>
              <a:srgbClr val="FFFFFF"/>
            </a:solidFill>
            <a:round/>
            <a:tailEnd type="oval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9828930" y="2844388"/>
            <a:ext cx="8153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3130">
              <a:def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角色</a:t>
            </a:r>
          </a:p>
        </p:txBody>
      </p:sp>
      <p:sp>
        <p:nvSpPr>
          <p:cNvPr id="367" name="Shape 367"/>
          <p:cNvSpPr/>
          <p:nvPr/>
        </p:nvSpPr>
        <p:spPr>
          <a:xfrm flipV="1">
            <a:off x="3580562" y="1598756"/>
            <a:ext cx="1073965" cy="6530"/>
          </a:xfrm>
          <a:prstGeom prst="line">
            <a:avLst/>
          </a:prstGeom>
          <a:ln w="25400">
            <a:solidFill>
              <a:srgbClr val="FFFFFF"/>
            </a:solidFill>
            <a:round/>
            <a:headEnd type="oval"/>
            <a:tailEnd type="oval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4151095" y="4533526"/>
            <a:ext cx="892370" cy="669652"/>
          </a:xfrm>
          <a:prstGeom prst="line">
            <a:avLst/>
          </a:prstGeom>
          <a:ln w="25400">
            <a:solidFill>
              <a:srgbClr val="FFFFFF"/>
            </a:solidFill>
            <a:round/>
            <a:headEnd type="oval"/>
            <a:tailEnd type="oval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5291354" y="1679959"/>
            <a:ext cx="1203610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 defTabSz="913130">
              <a:defRPr b="1" sz="7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200">
                <a:solidFill>
                  <a:srgbClr val="FFFFFF"/>
                </a:solidFill>
              </a:rPr>
              <a:t>19</a:t>
            </a:r>
          </a:p>
        </p:txBody>
      </p:sp>
      <p:sp>
        <p:nvSpPr>
          <p:cNvPr id="370" name="Shape 370"/>
          <p:cNvSpPr/>
          <p:nvPr/>
        </p:nvSpPr>
        <p:spPr>
          <a:xfrm>
            <a:off x="-2" y="2036"/>
            <a:ext cx="754747" cy="1171070"/>
          </a:xfrm>
          <a:prstGeom prst="rect">
            <a:avLst/>
          </a:pr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878679" y="268189"/>
            <a:ext cx="3264363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物理结构设计</a:t>
            </a:r>
          </a:p>
        </p:txBody>
      </p:sp>
      <p:sp>
        <p:nvSpPr>
          <p:cNvPr id="372" name="Shape 372"/>
          <p:cNvSpPr/>
          <p:nvPr/>
        </p:nvSpPr>
        <p:spPr>
          <a:xfrm>
            <a:off x="7929598" y="3564032"/>
            <a:ext cx="534939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 defTabSz="913130">
              <a:defRPr b="1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73" name="Shape 373"/>
          <p:cNvSpPr/>
          <p:nvPr/>
        </p:nvSpPr>
        <p:spPr>
          <a:xfrm>
            <a:off x="2122234" y="2564494"/>
            <a:ext cx="11709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关系表</a:t>
            </a:r>
          </a:p>
        </p:txBody>
      </p:sp>
      <p:sp>
        <p:nvSpPr>
          <p:cNvPr id="374" name="Shape 374"/>
          <p:cNvSpPr/>
          <p:nvPr/>
        </p:nvSpPr>
        <p:spPr>
          <a:xfrm flipH="1">
            <a:off x="2807170" y="1608095"/>
            <a:ext cx="766632" cy="766632"/>
          </a:xfrm>
          <a:prstGeom prst="line">
            <a:avLst/>
          </a:prstGeom>
          <a:ln w="25400">
            <a:solidFill>
              <a:srgbClr val="FFFFFF"/>
            </a:solidFill>
            <a:miter/>
            <a:headEnd type="oval"/>
            <a:tailEnd type="oval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5368492" y="4945686"/>
            <a:ext cx="1205309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 defTabSz="913130">
              <a:defRPr b="1"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3+1</a:t>
            </a:r>
          </a:p>
        </p:txBody>
      </p:sp>
      <p:sp>
        <p:nvSpPr>
          <p:cNvPr id="376" name="Shape 376"/>
          <p:cNvSpPr/>
          <p:nvPr/>
        </p:nvSpPr>
        <p:spPr>
          <a:xfrm flipH="1">
            <a:off x="3091287" y="4531228"/>
            <a:ext cx="1023520" cy="3514"/>
          </a:xfrm>
          <a:prstGeom prst="line">
            <a:avLst/>
          </a:prstGeom>
          <a:ln w="25400">
            <a:solidFill>
              <a:srgbClr val="FFFFFF"/>
            </a:solidFill>
            <a:round/>
            <a:tailEnd type="oval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2943086" y="4724567"/>
            <a:ext cx="1980610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触发器、</a:t>
            </a:r>
            <a:endParaRPr b="1" sz="2800">
              <a:solidFill>
                <a:srgbClr val="FFFFFF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50000"/>
              </a:lnSpc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视图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 flipV="1">
            <a:off x="3702541" y="4376854"/>
            <a:ext cx="1440002" cy="2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76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5827" y="0"/>
                </a:lnTo>
                <a:close/>
                <a:moveTo>
                  <a:pt x="0" y="21600"/>
                </a:moveTo>
                <a:lnTo>
                  <a:pt x="5227" y="21600"/>
                </a:lnTo>
                <a:lnTo>
                  <a:pt x="5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A8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87" name="Group 387"/>
          <p:cNvGrpSpPr/>
          <p:nvPr/>
        </p:nvGrpSpPr>
        <p:grpSpPr>
          <a:xfrm>
            <a:off x="5601950" y="2656254"/>
            <a:ext cx="755523" cy="755522"/>
            <a:chOff x="0" y="0"/>
            <a:chExt cx="755521" cy="755521"/>
          </a:xfrm>
        </p:grpSpPr>
        <p:grpSp>
          <p:nvGrpSpPr>
            <p:cNvPr id="385" name="Group 385"/>
            <p:cNvGrpSpPr/>
            <p:nvPr/>
          </p:nvGrpSpPr>
          <p:grpSpPr>
            <a:xfrm>
              <a:off x="-1" y="-1"/>
              <a:ext cx="755522" cy="755522"/>
              <a:chOff x="0" y="0"/>
              <a:chExt cx="755521" cy="755521"/>
            </a:xfrm>
          </p:grpSpPr>
          <p:sp>
            <p:nvSpPr>
              <p:cNvPr id="380" name="Shape 380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626608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83" name="Shape 383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84" name="Shape 384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386" name="Shape 386"/>
            <p:cNvSpPr/>
            <p:nvPr/>
          </p:nvSpPr>
          <p:spPr>
            <a:xfrm>
              <a:off x="224968" y="152243"/>
              <a:ext cx="395058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388" name="Shape 388"/>
          <p:cNvSpPr/>
          <p:nvPr/>
        </p:nvSpPr>
        <p:spPr>
          <a:xfrm>
            <a:off x="1323497" y="3433197"/>
            <a:ext cx="3185903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PART  THREE </a:t>
            </a:r>
          </a:p>
        </p:txBody>
      </p:sp>
      <p:sp>
        <p:nvSpPr>
          <p:cNvPr id="389" name="Shape 389"/>
          <p:cNvSpPr/>
          <p:nvPr/>
        </p:nvSpPr>
        <p:spPr>
          <a:xfrm>
            <a:off x="1274069" y="4113110"/>
            <a:ext cx="3442051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solidFill>
                  <a:srgbClr val="0F2B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0F2B37"/>
                </a:solidFill>
              </a:rPr>
              <a:t>系统功能实现</a:t>
            </a:r>
          </a:p>
        </p:txBody>
      </p:sp>
      <p:sp>
        <p:nvSpPr>
          <p:cNvPr id="390" name="Shape 390"/>
          <p:cNvSpPr/>
          <p:nvPr/>
        </p:nvSpPr>
        <p:spPr>
          <a:xfrm>
            <a:off x="5862740" y="3584058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401" name="Group 401"/>
          <p:cNvGrpSpPr/>
          <p:nvPr/>
        </p:nvGrpSpPr>
        <p:grpSpPr>
          <a:xfrm>
            <a:off x="1162205" y="-16462"/>
            <a:ext cx="10163445" cy="2414899"/>
            <a:chOff x="80571" y="804965"/>
            <a:chExt cx="10163444" cy="2414897"/>
          </a:xfrm>
        </p:grpSpPr>
        <p:sp>
          <p:nvSpPr>
            <p:cNvPr id="391" name="Shape 391"/>
            <p:cNvSpPr/>
            <p:nvPr/>
          </p:nvSpPr>
          <p:spPr>
            <a:xfrm rot="10800000">
              <a:off x="2431884" y="804965"/>
              <a:ext cx="4884020" cy="2414898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92" name="Shape 392"/>
            <p:cNvSpPr/>
            <p:nvPr/>
          </p:nvSpPr>
          <p:spPr>
            <a:xfrm rot="10800000">
              <a:off x="4873894" y="804965"/>
              <a:ext cx="2442010" cy="241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93" name="Shape 393"/>
            <p:cNvSpPr/>
            <p:nvPr/>
          </p:nvSpPr>
          <p:spPr>
            <a:xfrm rot="10800000">
              <a:off x="5851847" y="804965"/>
              <a:ext cx="2928114" cy="1447803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7315903" y="804965"/>
              <a:ext cx="1464058" cy="144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 rot="10800000">
              <a:off x="890718" y="804965"/>
              <a:ext cx="3660142" cy="1809754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 rot="10800000">
              <a:off x="2720788" y="804965"/>
              <a:ext cx="1830072" cy="1809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 rot="10800000">
              <a:off x="9202371" y="804966"/>
              <a:ext cx="1041645" cy="515042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 rot="10800000">
              <a:off x="9723192" y="804966"/>
              <a:ext cx="520824" cy="51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 rot="10800000">
              <a:off x="80571" y="804966"/>
              <a:ext cx="1041645" cy="515042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601392" y="804966"/>
              <a:ext cx="520824" cy="51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409" name="Group 409"/>
          <p:cNvGrpSpPr/>
          <p:nvPr/>
        </p:nvGrpSpPr>
        <p:grpSpPr>
          <a:xfrm>
            <a:off x="5592113" y="3990403"/>
            <a:ext cx="755522" cy="755522"/>
            <a:chOff x="0" y="0"/>
            <a:chExt cx="755521" cy="755521"/>
          </a:xfrm>
        </p:grpSpPr>
        <p:grpSp>
          <p:nvGrpSpPr>
            <p:cNvPr id="407" name="Group 407"/>
            <p:cNvGrpSpPr/>
            <p:nvPr/>
          </p:nvGrpSpPr>
          <p:grpSpPr>
            <a:xfrm>
              <a:off x="-1" y="-1"/>
              <a:ext cx="755522" cy="755522"/>
              <a:chOff x="0" y="0"/>
              <a:chExt cx="755521" cy="755521"/>
            </a:xfrm>
          </p:grpSpPr>
          <p:sp>
            <p:nvSpPr>
              <p:cNvPr id="402" name="Shape 402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03" name="Shape 403"/>
              <p:cNvSpPr/>
              <p:nvPr/>
            </p:nvSpPr>
            <p:spPr>
              <a:xfrm>
                <a:off x="626608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05" name="Shape 405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06" name="Shape 406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408" name="Shape 408"/>
            <p:cNvSpPr/>
            <p:nvPr/>
          </p:nvSpPr>
          <p:spPr>
            <a:xfrm>
              <a:off x="212611" y="152243"/>
              <a:ext cx="395058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410" name="Shape 410"/>
          <p:cNvSpPr/>
          <p:nvPr/>
        </p:nvSpPr>
        <p:spPr>
          <a:xfrm>
            <a:off x="5852903" y="4918206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418" name="Group 418"/>
          <p:cNvGrpSpPr/>
          <p:nvPr/>
        </p:nvGrpSpPr>
        <p:grpSpPr>
          <a:xfrm>
            <a:off x="5595629" y="5330668"/>
            <a:ext cx="755522" cy="755522"/>
            <a:chOff x="-1" y="0"/>
            <a:chExt cx="755521" cy="755521"/>
          </a:xfrm>
        </p:grpSpPr>
        <p:grpSp>
          <p:nvGrpSpPr>
            <p:cNvPr id="416" name="Group 416"/>
            <p:cNvGrpSpPr/>
            <p:nvPr/>
          </p:nvGrpSpPr>
          <p:grpSpPr>
            <a:xfrm>
              <a:off x="-2" y="-1"/>
              <a:ext cx="755523" cy="755522"/>
              <a:chOff x="0" y="0"/>
              <a:chExt cx="755521" cy="755521"/>
            </a:xfrm>
          </p:grpSpPr>
          <p:sp>
            <p:nvSpPr>
              <p:cNvPr id="411" name="Shape 411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626607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14" name="Shape 414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15" name="Shape 415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417" name="Shape 417"/>
            <p:cNvSpPr/>
            <p:nvPr/>
          </p:nvSpPr>
          <p:spPr>
            <a:xfrm>
              <a:off x="212611" y="164600"/>
              <a:ext cx="395057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419" name="Shape 419"/>
          <p:cNvSpPr/>
          <p:nvPr/>
        </p:nvSpPr>
        <p:spPr>
          <a:xfrm>
            <a:off x="5856419" y="6258472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6542155" y="2820578"/>
            <a:ext cx="2545492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库存管理</a:t>
            </a:r>
          </a:p>
        </p:txBody>
      </p:sp>
      <p:sp>
        <p:nvSpPr>
          <p:cNvPr id="421" name="Shape 421"/>
          <p:cNvSpPr/>
          <p:nvPr/>
        </p:nvSpPr>
        <p:spPr>
          <a:xfrm>
            <a:off x="6542154" y="4151998"/>
            <a:ext cx="2817340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员工管理</a:t>
            </a:r>
          </a:p>
        </p:txBody>
      </p:sp>
      <p:sp>
        <p:nvSpPr>
          <p:cNvPr id="422" name="Shape 422"/>
          <p:cNvSpPr/>
          <p:nvPr/>
        </p:nvSpPr>
        <p:spPr>
          <a:xfrm>
            <a:off x="6532277" y="5467548"/>
            <a:ext cx="2827218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销售管理</a:t>
            </a:r>
          </a:p>
        </p:txBody>
      </p:sp>
      <p:grpSp>
        <p:nvGrpSpPr>
          <p:cNvPr id="430" name="Group 430"/>
          <p:cNvGrpSpPr/>
          <p:nvPr/>
        </p:nvGrpSpPr>
        <p:grpSpPr>
          <a:xfrm>
            <a:off x="8571696" y="2648013"/>
            <a:ext cx="755522" cy="755522"/>
            <a:chOff x="-1" y="0"/>
            <a:chExt cx="755521" cy="755521"/>
          </a:xfrm>
        </p:grpSpPr>
        <p:grpSp>
          <p:nvGrpSpPr>
            <p:cNvPr id="428" name="Group 428"/>
            <p:cNvGrpSpPr/>
            <p:nvPr/>
          </p:nvGrpSpPr>
          <p:grpSpPr>
            <a:xfrm>
              <a:off x="-2" y="-1"/>
              <a:ext cx="755523" cy="755522"/>
              <a:chOff x="0" y="0"/>
              <a:chExt cx="755521" cy="755521"/>
            </a:xfrm>
          </p:grpSpPr>
          <p:sp>
            <p:nvSpPr>
              <p:cNvPr id="423" name="Shape 423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626607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27" name="Shape 427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429" name="Shape 429"/>
            <p:cNvSpPr/>
            <p:nvPr/>
          </p:nvSpPr>
          <p:spPr>
            <a:xfrm>
              <a:off x="212611" y="152243"/>
              <a:ext cx="395057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431" name="Shape 431"/>
          <p:cNvSpPr/>
          <p:nvPr/>
        </p:nvSpPr>
        <p:spPr>
          <a:xfrm>
            <a:off x="8832487" y="3575817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439" name="Group 439"/>
          <p:cNvGrpSpPr/>
          <p:nvPr/>
        </p:nvGrpSpPr>
        <p:grpSpPr>
          <a:xfrm>
            <a:off x="8561859" y="3982162"/>
            <a:ext cx="755522" cy="755523"/>
            <a:chOff x="-1" y="0"/>
            <a:chExt cx="755521" cy="755521"/>
          </a:xfrm>
        </p:grpSpPr>
        <p:grpSp>
          <p:nvGrpSpPr>
            <p:cNvPr id="437" name="Group 437"/>
            <p:cNvGrpSpPr/>
            <p:nvPr/>
          </p:nvGrpSpPr>
          <p:grpSpPr>
            <a:xfrm>
              <a:off x="-2" y="-1"/>
              <a:ext cx="755523" cy="755522"/>
              <a:chOff x="0" y="0"/>
              <a:chExt cx="755521" cy="755521"/>
            </a:xfrm>
          </p:grpSpPr>
          <p:sp>
            <p:nvSpPr>
              <p:cNvPr id="432" name="Shape 432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626607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35" name="Shape 435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36" name="Shape 436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438" name="Shape 438"/>
            <p:cNvSpPr/>
            <p:nvPr/>
          </p:nvSpPr>
          <p:spPr>
            <a:xfrm>
              <a:off x="212611" y="164600"/>
              <a:ext cx="395057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</a:t>
              </a:r>
            </a:p>
          </p:txBody>
        </p:sp>
      </p:grpSp>
      <p:sp>
        <p:nvSpPr>
          <p:cNvPr id="440" name="Shape 440"/>
          <p:cNvSpPr/>
          <p:nvPr/>
        </p:nvSpPr>
        <p:spPr>
          <a:xfrm>
            <a:off x="8822648" y="4909965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448" name="Group 448"/>
          <p:cNvGrpSpPr/>
          <p:nvPr/>
        </p:nvGrpSpPr>
        <p:grpSpPr>
          <a:xfrm>
            <a:off x="8565374" y="5322427"/>
            <a:ext cx="755522" cy="755522"/>
            <a:chOff x="-1" y="0"/>
            <a:chExt cx="755521" cy="755521"/>
          </a:xfrm>
        </p:grpSpPr>
        <p:grpSp>
          <p:nvGrpSpPr>
            <p:cNvPr id="446" name="Group 446"/>
            <p:cNvGrpSpPr/>
            <p:nvPr/>
          </p:nvGrpSpPr>
          <p:grpSpPr>
            <a:xfrm>
              <a:off x="-2" y="-1"/>
              <a:ext cx="755523" cy="755522"/>
              <a:chOff x="0" y="0"/>
              <a:chExt cx="755521" cy="755521"/>
            </a:xfrm>
          </p:grpSpPr>
          <p:sp>
            <p:nvSpPr>
              <p:cNvPr id="441" name="Shape 441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626607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44" name="Shape 444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45" name="Shape 445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447" name="Shape 447"/>
            <p:cNvSpPr/>
            <p:nvPr/>
          </p:nvSpPr>
          <p:spPr>
            <a:xfrm>
              <a:off x="212611" y="164600"/>
              <a:ext cx="395057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6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8826165" y="6250231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9572662" y="2747484"/>
            <a:ext cx="2545495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预订管理</a:t>
            </a:r>
          </a:p>
        </p:txBody>
      </p:sp>
      <p:sp>
        <p:nvSpPr>
          <p:cNvPr id="451" name="Shape 451"/>
          <p:cNvSpPr/>
          <p:nvPr/>
        </p:nvSpPr>
        <p:spPr>
          <a:xfrm>
            <a:off x="9572662" y="4078904"/>
            <a:ext cx="281734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会员管理</a:t>
            </a:r>
          </a:p>
        </p:txBody>
      </p:sp>
      <p:sp>
        <p:nvSpPr>
          <p:cNvPr id="452" name="Shape 452"/>
          <p:cNvSpPr/>
          <p:nvPr/>
        </p:nvSpPr>
        <p:spPr>
          <a:xfrm>
            <a:off x="9575141" y="5419169"/>
            <a:ext cx="2827218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报表生成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 rot="21420000">
            <a:off x="-2788011" y="-196279"/>
            <a:ext cx="9726883" cy="7378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5966" y="0"/>
                </a:lnTo>
                <a:lnTo>
                  <a:pt x="15634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F2B37">
              <a:alpha val="8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55" name="Shape 455"/>
          <p:cNvSpPr/>
          <p:nvPr>
            <p:ph type="title"/>
          </p:nvPr>
        </p:nvSpPr>
        <p:spPr>
          <a:xfrm>
            <a:off x="1008061" y="2562225"/>
            <a:ext cx="9815516" cy="2266950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sz="11500">
                <a:solidFill>
                  <a:srgbClr val="00BA89"/>
                </a:solidFill>
                <a:latin typeface="华文细黑"/>
                <a:ea typeface="华文细黑"/>
                <a:cs typeface="华文细黑"/>
                <a:sym typeface="华文细黑"/>
              </a:rPr>
              <a:t>  Q</a:t>
            </a:r>
            <a:r>
              <a:rPr sz="11500">
                <a:latin typeface="华文细黑"/>
                <a:ea typeface="华文细黑"/>
                <a:cs typeface="华文细黑"/>
                <a:sym typeface="华文细黑"/>
              </a:rPr>
              <a:t> </a:t>
            </a:r>
            <a:r>
              <a:rPr sz="11500">
                <a:solidFill>
                  <a:srgbClr val="FFFFFF"/>
                </a:solidFill>
                <a:latin typeface="华文细黑"/>
                <a:ea typeface="华文细黑"/>
                <a:cs typeface="华文细黑"/>
                <a:sym typeface="华文细黑"/>
              </a:rPr>
              <a:t>&amp; A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465" name="Group 465"/>
          <p:cNvGrpSpPr/>
          <p:nvPr/>
        </p:nvGrpSpPr>
        <p:grpSpPr>
          <a:xfrm>
            <a:off x="3663981" y="2983377"/>
            <a:ext cx="5451444" cy="902497"/>
            <a:chOff x="0" y="0"/>
            <a:chExt cx="5451443" cy="902496"/>
          </a:xfrm>
        </p:grpSpPr>
        <p:sp>
          <p:nvSpPr>
            <p:cNvPr id="460" name="Shape 460"/>
            <p:cNvSpPr/>
            <p:nvPr/>
          </p:nvSpPr>
          <p:spPr>
            <a:xfrm>
              <a:off x="-1" y="-1"/>
              <a:ext cx="4809532" cy="44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82" y="721"/>
                  </a:moveTo>
                  <a:lnTo>
                    <a:pt x="18285" y="721"/>
                  </a:lnTo>
                  <a:lnTo>
                    <a:pt x="16640" y="17862"/>
                  </a:lnTo>
                  <a:lnTo>
                    <a:pt x="16895" y="21600"/>
                  </a:lnTo>
                  <a:lnTo>
                    <a:pt x="15644" y="21600"/>
                  </a:lnTo>
                  <a:close/>
                  <a:moveTo>
                    <a:pt x="15117" y="721"/>
                  </a:moveTo>
                  <a:lnTo>
                    <a:pt x="15635" y="721"/>
                  </a:lnTo>
                  <a:lnTo>
                    <a:pt x="15635" y="21600"/>
                  </a:lnTo>
                  <a:lnTo>
                    <a:pt x="15117" y="21600"/>
                  </a:lnTo>
                  <a:close/>
                  <a:moveTo>
                    <a:pt x="13788" y="721"/>
                  </a:moveTo>
                  <a:lnTo>
                    <a:pt x="14285" y="721"/>
                  </a:lnTo>
                  <a:lnTo>
                    <a:pt x="14285" y="21600"/>
                  </a:lnTo>
                  <a:lnTo>
                    <a:pt x="13788" y="21600"/>
                  </a:lnTo>
                  <a:close/>
                  <a:moveTo>
                    <a:pt x="11197" y="721"/>
                  </a:moveTo>
                  <a:lnTo>
                    <a:pt x="11729" y="721"/>
                  </a:lnTo>
                  <a:lnTo>
                    <a:pt x="13023" y="21600"/>
                  </a:lnTo>
                  <a:lnTo>
                    <a:pt x="12426" y="21600"/>
                  </a:lnTo>
                  <a:lnTo>
                    <a:pt x="11694" y="9782"/>
                  </a:lnTo>
                  <a:lnTo>
                    <a:pt x="11694" y="21600"/>
                  </a:lnTo>
                  <a:lnTo>
                    <a:pt x="11197" y="21600"/>
                  </a:lnTo>
                  <a:close/>
                  <a:moveTo>
                    <a:pt x="8641" y="721"/>
                  </a:moveTo>
                  <a:lnTo>
                    <a:pt x="9200" y="721"/>
                  </a:lnTo>
                  <a:lnTo>
                    <a:pt x="9992" y="21600"/>
                  </a:lnTo>
                  <a:lnTo>
                    <a:pt x="9454" y="21600"/>
                  </a:lnTo>
                  <a:lnTo>
                    <a:pt x="9186" y="13937"/>
                  </a:lnTo>
                  <a:cubicBezTo>
                    <a:pt x="9062" y="10378"/>
                    <a:pt x="8969" y="7454"/>
                    <a:pt x="8908" y="5165"/>
                  </a:cubicBezTo>
                  <a:cubicBezTo>
                    <a:pt x="8859" y="7878"/>
                    <a:pt x="8788" y="10571"/>
                    <a:pt x="8697" y="13245"/>
                  </a:cubicBezTo>
                  <a:lnTo>
                    <a:pt x="8407" y="21600"/>
                  </a:lnTo>
                  <a:lnTo>
                    <a:pt x="7898" y="21600"/>
                  </a:lnTo>
                  <a:close/>
                  <a:moveTo>
                    <a:pt x="3647" y="721"/>
                  </a:moveTo>
                  <a:lnTo>
                    <a:pt x="4165" y="721"/>
                  </a:lnTo>
                  <a:lnTo>
                    <a:pt x="4165" y="18093"/>
                  </a:lnTo>
                  <a:lnTo>
                    <a:pt x="6203" y="18093"/>
                  </a:lnTo>
                  <a:lnTo>
                    <a:pt x="6203" y="721"/>
                  </a:lnTo>
                  <a:lnTo>
                    <a:pt x="6721" y="721"/>
                  </a:lnTo>
                  <a:lnTo>
                    <a:pt x="6721" y="21600"/>
                  </a:lnTo>
                  <a:lnTo>
                    <a:pt x="3647" y="21600"/>
                  </a:lnTo>
                  <a:close/>
                  <a:moveTo>
                    <a:pt x="0" y="721"/>
                  </a:moveTo>
                  <a:lnTo>
                    <a:pt x="3107" y="721"/>
                  </a:lnTo>
                  <a:lnTo>
                    <a:pt x="3107" y="5713"/>
                  </a:lnTo>
                  <a:lnTo>
                    <a:pt x="1810" y="5713"/>
                  </a:lnTo>
                  <a:lnTo>
                    <a:pt x="1810" y="21600"/>
                  </a:lnTo>
                  <a:lnTo>
                    <a:pt x="1291" y="21600"/>
                  </a:lnTo>
                  <a:lnTo>
                    <a:pt x="1291" y="5713"/>
                  </a:lnTo>
                  <a:lnTo>
                    <a:pt x="0" y="5713"/>
                  </a:lnTo>
                  <a:close/>
                  <a:moveTo>
                    <a:pt x="20127" y="0"/>
                  </a:moveTo>
                  <a:cubicBezTo>
                    <a:pt x="20417" y="0"/>
                    <a:pt x="20674" y="505"/>
                    <a:pt x="20896" y="1515"/>
                  </a:cubicBezTo>
                  <a:cubicBezTo>
                    <a:pt x="21117" y="2525"/>
                    <a:pt x="21288" y="4011"/>
                    <a:pt x="21407" y="5973"/>
                  </a:cubicBezTo>
                  <a:cubicBezTo>
                    <a:pt x="21527" y="7935"/>
                    <a:pt x="21591" y="10157"/>
                    <a:pt x="21600" y="12639"/>
                  </a:cubicBezTo>
                  <a:lnTo>
                    <a:pt x="21103" y="13043"/>
                  </a:lnTo>
                  <a:cubicBezTo>
                    <a:pt x="21076" y="10369"/>
                    <a:pt x="20986" y="8349"/>
                    <a:pt x="20831" y="6983"/>
                  </a:cubicBezTo>
                  <a:cubicBezTo>
                    <a:pt x="20677" y="5617"/>
                    <a:pt x="20449" y="4934"/>
                    <a:pt x="20148" y="4934"/>
                  </a:cubicBezTo>
                  <a:cubicBezTo>
                    <a:pt x="19835" y="4934"/>
                    <a:pt x="19606" y="5555"/>
                    <a:pt x="19462" y="6796"/>
                  </a:cubicBezTo>
                  <a:cubicBezTo>
                    <a:pt x="19319" y="8036"/>
                    <a:pt x="19247" y="9532"/>
                    <a:pt x="19247" y="11283"/>
                  </a:cubicBezTo>
                  <a:cubicBezTo>
                    <a:pt x="19247" y="12802"/>
                    <a:pt x="19298" y="14053"/>
                    <a:pt x="19400" y="15034"/>
                  </a:cubicBezTo>
                  <a:cubicBezTo>
                    <a:pt x="19499" y="16015"/>
                    <a:pt x="19760" y="17020"/>
                    <a:pt x="20182" y="18049"/>
                  </a:cubicBezTo>
                  <a:cubicBezTo>
                    <a:pt x="20603" y="19079"/>
                    <a:pt x="20892" y="19978"/>
                    <a:pt x="21049" y="20747"/>
                  </a:cubicBezTo>
                  <a:lnTo>
                    <a:pt x="21181" y="21600"/>
                  </a:lnTo>
                  <a:lnTo>
                    <a:pt x="19475" y="21600"/>
                  </a:lnTo>
                  <a:lnTo>
                    <a:pt x="19303" y="20863"/>
                  </a:lnTo>
                  <a:cubicBezTo>
                    <a:pt x="19116" y="19805"/>
                    <a:pt x="18977" y="18492"/>
                    <a:pt x="18885" y="16924"/>
                  </a:cubicBezTo>
                  <a:cubicBezTo>
                    <a:pt x="18793" y="15356"/>
                    <a:pt x="18747" y="13601"/>
                    <a:pt x="18747" y="11658"/>
                  </a:cubicBezTo>
                  <a:cubicBezTo>
                    <a:pt x="18747" y="9522"/>
                    <a:pt x="18803" y="7527"/>
                    <a:pt x="18916" y="5670"/>
                  </a:cubicBezTo>
                  <a:cubicBezTo>
                    <a:pt x="19028" y="3814"/>
                    <a:pt x="19192" y="2405"/>
                    <a:pt x="19408" y="1443"/>
                  </a:cubicBezTo>
                  <a:cubicBezTo>
                    <a:pt x="19623" y="481"/>
                    <a:pt x="19863" y="0"/>
                    <a:pt x="2012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9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287536" y="445621"/>
              <a:ext cx="4548189" cy="45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28" y="0"/>
                  </a:moveTo>
                  <a:lnTo>
                    <a:pt x="21032" y="0"/>
                  </a:lnTo>
                  <a:lnTo>
                    <a:pt x="21208" y="1051"/>
                  </a:lnTo>
                  <a:cubicBezTo>
                    <a:pt x="21297" y="1752"/>
                    <a:pt x="21370" y="2527"/>
                    <a:pt x="21428" y="3376"/>
                  </a:cubicBezTo>
                  <a:cubicBezTo>
                    <a:pt x="21543" y="5074"/>
                    <a:pt x="21600" y="7030"/>
                    <a:pt x="21600" y="9244"/>
                  </a:cubicBezTo>
                  <a:cubicBezTo>
                    <a:pt x="21600" y="11440"/>
                    <a:pt x="21537" y="13508"/>
                    <a:pt x="21411" y="15450"/>
                  </a:cubicBezTo>
                  <a:cubicBezTo>
                    <a:pt x="21284" y="17392"/>
                    <a:pt x="21103" y="18903"/>
                    <a:pt x="20866" y="19982"/>
                  </a:cubicBezTo>
                  <a:cubicBezTo>
                    <a:pt x="20630" y="21061"/>
                    <a:pt x="20364" y="21600"/>
                    <a:pt x="20068" y="21600"/>
                  </a:cubicBezTo>
                  <a:cubicBezTo>
                    <a:pt x="19693" y="21600"/>
                    <a:pt x="19378" y="21056"/>
                    <a:pt x="19125" y="19968"/>
                  </a:cubicBezTo>
                  <a:cubicBezTo>
                    <a:pt x="18871" y="18879"/>
                    <a:pt x="18672" y="17242"/>
                    <a:pt x="18528" y="15056"/>
                  </a:cubicBezTo>
                  <a:cubicBezTo>
                    <a:pt x="18384" y="12870"/>
                    <a:pt x="18308" y="10398"/>
                    <a:pt x="18301" y="7640"/>
                  </a:cubicBezTo>
                  <a:lnTo>
                    <a:pt x="18818" y="7190"/>
                  </a:lnTo>
                  <a:cubicBezTo>
                    <a:pt x="18843" y="9254"/>
                    <a:pt x="18900" y="10947"/>
                    <a:pt x="18989" y="12270"/>
                  </a:cubicBezTo>
                  <a:cubicBezTo>
                    <a:pt x="19079" y="13593"/>
                    <a:pt x="19218" y="14662"/>
                    <a:pt x="19406" y="15478"/>
                  </a:cubicBezTo>
                  <a:cubicBezTo>
                    <a:pt x="19595" y="16295"/>
                    <a:pt x="19807" y="16703"/>
                    <a:pt x="20042" y="16703"/>
                  </a:cubicBezTo>
                  <a:cubicBezTo>
                    <a:pt x="20251" y="16703"/>
                    <a:pt x="20436" y="16393"/>
                    <a:pt x="20596" y="15774"/>
                  </a:cubicBezTo>
                  <a:cubicBezTo>
                    <a:pt x="20757" y="15155"/>
                    <a:pt x="20876" y="14306"/>
                    <a:pt x="20954" y="13227"/>
                  </a:cubicBezTo>
                  <a:cubicBezTo>
                    <a:pt x="21032" y="12148"/>
                    <a:pt x="21071" y="10971"/>
                    <a:pt x="21071" y="9695"/>
                  </a:cubicBezTo>
                  <a:cubicBezTo>
                    <a:pt x="21071" y="8400"/>
                    <a:pt x="21034" y="7269"/>
                    <a:pt x="20958" y="6303"/>
                  </a:cubicBezTo>
                  <a:cubicBezTo>
                    <a:pt x="20883" y="5337"/>
                    <a:pt x="20758" y="4525"/>
                    <a:pt x="20585" y="3869"/>
                  </a:cubicBezTo>
                  <a:cubicBezTo>
                    <a:pt x="20474" y="3437"/>
                    <a:pt x="20228" y="2766"/>
                    <a:pt x="19847" y="1856"/>
                  </a:cubicBezTo>
                  <a:cubicBezTo>
                    <a:pt x="19657" y="1401"/>
                    <a:pt x="19495" y="959"/>
                    <a:pt x="19362" y="530"/>
                  </a:cubicBezTo>
                  <a:close/>
                  <a:moveTo>
                    <a:pt x="14620" y="0"/>
                  </a:moveTo>
                  <a:lnTo>
                    <a:pt x="15168" y="0"/>
                  </a:lnTo>
                  <a:lnTo>
                    <a:pt x="15168" y="97"/>
                  </a:lnTo>
                  <a:lnTo>
                    <a:pt x="15178" y="0"/>
                  </a:lnTo>
                  <a:lnTo>
                    <a:pt x="16501" y="0"/>
                  </a:lnTo>
                  <a:lnTo>
                    <a:pt x="18046" y="20896"/>
                  </a:lnTo>
                  <a:lnTo>
                    <a:pt x="17322" y="20896"/>
                  </a:lnTo>
                  <a:lnTo>
                    <a:pt x="15847" y="13"/>
                  </a:lnTo>
                  <a:lnTo>
                    <a:pt x="15168" y="6599"/>
                  </a:lnTo>
                  <a:lnTo>
                    <a:pt x="15168" y="20896"/>
                  </a:lnTo>
                  <a:lnTo>
                    <a:pt x="14620" y="20896"/>
                  </a:lnTo>
                  <a:close/>
                  <a:moveTo>
                    <a:pt x="11775" y="0"/>
                  </a:moveTo>
                  <a:lnTo>
                    <a:pt x="12406" y="0"/>
                  </a:lnTo>
                  <a:lnTo>
                    <a:pt x="13214" y="12031"/>
                  </a:lnTo>
                  <a:lnTo>
                    <a:pt x="13214" y="0"/>
                  </a:lnTo>
                  <a:lnTo>
                    <a:pt x="13740" y="0"/>
                  </a:lnTo>
                  <a:lnTo>
                    <a:pt x="13740" y="20896"/>
                  </a:lnTo>
                  <a:lnTo>
                    <a:pt x="13178" y="20896"/>
                  </a:lnTo>
                  <a:close/>
                  <a:moveTo>
                    <a:pt x="10475" y="0"/>
                  </a:moveTo>
                  <a:lnTo>
                    <a:pt x="11001" y="0"/>
                  </a:lnTo>
                  <a:lnTo>
                    <a:pt x="11001" y="20896"/>
                  </a:lnTo>
                  <a:lnTo>
                    <a:pt x="10475" y="20896"/>
                  </a:lnTo>
                  <a:close/>
                  <a:moveTo>
                    <a:pt x="6986" y="0"/>
                  </a:moveTo>
                  <a:lnTo>
                    <a:pt x="7525" y="0"/>
                  </a:lnTo>
                  <a:lnTo>
                    <a:pt x="7376" y="3953"/>
                  </a:lnTo>
                  <a:lnTo>
                    <a:pt x="8781" y="3953"/>
                  </a:lnTo>
                  <a:lnTo>
                    <a:pt x="8632" y="0"/>
                  </a:lnTo>
                  <a:lnTo>
                    <a:pt x="9200" y="0"/>
                  </a:lnTo>
                  <a:lnTo>
                    <a:pt x="10059" y="20896"/>
                  </a:lnTo>
                  <a:lnTo>
                    <a:pt x="9434" y="20896"/>
                  </a:lnTo>
                  <a:lnTo>
                    <a:pt x="8951" y="8400"/>
                  </a:lnTo>
                  <a:lnTo>
                    <a:pt x="7218" y="8400"/>
                  </a:lnTo>
                  <a:lnTo>
                    <a:pt x="6763" y="20896"/>
                  </a:lnTo>
                  <a:lnTo>
                    <a:pt x="6180" y="20896"/>
                  </a:lnTo>
                  <a:close/>
                  <a:moveTo>
                    <a:pt x="2491" y="0"/>
                  </a:moveTo>
                  <a:lnTo>
                    <a:pt x="5742" y="0"/>
                  </a:lnTo>
                  <a:lnTo>
                    <a:pt x="5742" y="20896"/>
                  </a:lnTo>
                  <a:lnTo>
                    <a:pt x="5194" y="20896"/>
                  </a:lnTo>
                  <a:lnTo>
                    <a:pt x="5194" y="1448"/>
                  </a:lnTo>
                  <a:lnTo>
                    <a:pt x="3039" y="1448"/>
                  </a:lnTo>
                  <a:lnTo>
                    <a:pt x="3039" y="20896"/>
                  </a:lnTo>
                  <a:lnTo>
                    <a:pt x="2491" y="20896"/>
                  </a:lnTo>
                  <a:close/>
                  <a:moveTo>
                    <a:pt x="0" y="0"/>
                  </a:moveTo>
                  <a:lnTo>
                    <a:pt x="548" y="0"/>
                  </a:lnTo>
                  <a:lnTo>
                    <a:pt x="548" y="20896"/>
                  </a:lnTo>
                  <a:lnTo>
                    <a:pt x="0" y="20896"/>
                  </a:lnTo>
                  <a:close/>
                </a:path>
              </a:pathLst>
            </a:cu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96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62" name="Shape 462"/>
            <p:cNvSpPr/>
            <p:nvPr/>
          </p:nvSpPr>
          <p:spPr>
            <a:xfrm>
              <a:off x="5237130" y="-1"/>
              <a:ext cx="214313" cy="442915"/>
            </a:xfrm>
            <a:prstGeom prst="rect">
              <a:avLst/>
            </a:prstGeom>
            <a:solidFill>
              <a:srgbClr val="0F2B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63" name="Shape 463"/>
            <p:cNvSpPr/>
            <p:nvPr/>
          </p:nvSpPr>
          <p:spPr>
            <a:xfrm>
              <a:off x="5237130" y="442911"/>
              <a:ext cx="214313" cy="108003"/>
            </a:xfrm>
            <a:prstGeom prst="rect">
              <a:avLst/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237130" y="761849"/>
              <a:ext cx="214313" cy="140645"/>
            </a:xfrm>
            <a:prstGeom prst="rect">
              <a:avLst/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7"/>
          <p:cNvGrpSpPr/>
          <p:nvPr/>
        </p:nvGrpSpPr>
        <p:grpSpPr>
          <a:xfrm>
            <a:off x="754741" y="4436390"/>
            <a:ext cx="10163445" cy="2429411"/>
            <a:chOff x="80571" y="0"/>
            <a:chExt cx="10163443" cy="2429410"/>
          </a:xfrm>
        </p:grpSpPr>
        <p:sp>
          <p:nvSpPr>
            <p:cNvPr id="57" name="Shape 57"/>
            <p:cNvSpPr/>
            <p:nvPr/>
          </p:nvSpPr>
          <p:spPr>
            <a:xfrm>
              <a:off x="3008682" y="14513"/>
              <a:ext cx="4884019" cy="2414898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3008681" y="0"/>
              <a:ext cx="2415872" cy="242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74" y="0"/>
                  </a:moveTo>
                  <a:lnTo>
                    <a:pt x="21600" y="21600"/>
                  </a:lnTo>
                  <a:lnTo>
                    <a:pt x="0" y="21600"/>
                  </a:lnTo>
                  <a:cubicBezTo>
                    <a:pt x="7278" y="14443"/>
                    <a:pt x="14296" y="7157"/>
                    <a:pt x="21574" y="0"/>
                  </a:cubicBez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1544626" y="981607"/>
              <a:ext cx="2928114" cy="1447804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1544626" y="981607"/>
              <a:ext cx="1464058" cy="1447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5773727" y="619657"/>
              <a:ext cx="3660142" cy="1809754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5773727" y="619657"/>
              <a:ext cx="1830072" cy="1809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80571" y="1914369"/>
              <a:ext cx="1041645" cy="515041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80571" y="1914368"/>
              <a:ext cx="520824" cy="51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9202371" y="1914369"/>
              <a:ext cx="1041645" cy="515041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9202371" y="1914368"/>
              <a:ext cx="520824" cy="51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68" name="Shape 68"/>
          <p:cNvSpPr/>
          <p:nvPr/>
        </p:nvSpPr>
        <p:spPr>
          <a:xfrm>
            <a:off x="6090140" y="0"/>
            <a:ext cx="6101860" cy="6858000"/>
          </a:xfrm>
          <a:prstGeom prst="rect">
            <a:avLst/>
          </a:prstGeom>
          <a:solidFill>
            <a:srgbClr val="0F2B37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959642" y="75658"/>
            <a:ext cx="450056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CONTENTS</a:t>
            </a:r>
          </a:p>
        </p:txBody>
      </p:sp>
      <p:grpSp>
        <p:nvGrpSpPr>
          <p:cNvPr id="74" name="Group 74"/>
          <p:cNvGrpSpPr/>
          <p:nvPr/>
        </p:nvGrpSpPr>
        <p:grpSpPr>
          <a:xfrm>
            <a:off x="3013872" y="1923835"/>
            <a:ext cx="7155059" cy="631239"/>
            <a:chOff x="0" y="0"/>
            <a:chExt cx="7155057" cy="631238"/>
          </a:xfrm>
        </p:grpSpPr>
        <p:sp>
          <p:nvSpPr>
            <p:cNvPr id="70" name="Shape 70"/>
            <p:cNvSpPr/>
            <p:nvPr/>
          </p:nvSpPr>
          <p:spPr>
            <a:xfrm>
              <a:off x="413669" y="107999"/>
              <a:ext cx="2057400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PART ONE 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3539213" y="89607"/>
              <a:ext cx="1594454" cy="444501"/>
            </a:xfrm>
            <a:prstGeom prst="rect">
              <a:avLst/>
            </a:prstGeom>
            <a:noFill/>
            <a:ln w="25400" cap="flat">
              <a:solidFill>
                <a:srgbClr val="008864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FFFF"/>
                  </a:solidFill>
                </a:rPr>
                <a:t>项目概述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x="7047056" y="-1"/>
              <a:ext cx="108002" cy="108002"/>
            </a:xfrm>
            <a:prstGeom prst="rect">
              <a:avLst/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1601" y="222660"/>
              <a:ext cx="314927" cy="29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46" fill="norm" stroke="1" extrusionOk="0">
                  <a:moveTo>
                    <a:pt x="1516" y="18155"/>
                  </a:moveTo>
                  <a:cubicBezTo>
                    <a:pt x="19548" y="18155"/>
                    <a:pt x="19548" y="18155"/>
                    <a:pt x="19548" y="18155"/>
                  </a:cubicBezTo>
                  <a:cubicBezTo>
                    <a:pt x="21426" y="18155"/>
                    <a:pt x="21238" y="16920"/>
                    <a:pt x="20863" y="16097"/>
                  </a:cubicBezTo>
                  <a:cubicBezTo>
                    <a:pt x="11659" y="463"/>
                    <a:pt x="11659" y="463"/>
                    <a:pt x="11659" y="463"/>
                  </a:cubicBezTo>
                  <a:cubicBezTo>
                    <a:pt x="11283" y="-154"/>
                    <a:pt x="9969" y="-154"/>
                    <a:pt x="9405" y="463"/>
                  </a:cubicBezTo>
                  <a:cubicBezTo>
                    <a:pt x="202" y="16097"/>
                    <a:pt x="202" y="16097"/>
                    <a:pt x="202" y="16097"/>
                  </a:cubicBezTo>
                  <a:cubicBezTo>
                    <a:pt x="-174" y="17126"/>
                    <a:pt x="-174" y="18155"/>
                    <a:pt x="1516" y="18155"/>
                  </a:cubicBezTo>
                  <a:close/>
                  <a:moveTo>
                    <a:pt x="10532" y="2315"/>
                  </a:moveTo>
                  <a:cubicBezTo>
                    <a:pt x="18984" y="16509"/>
                    <a:pt x="18984" y="16509"/>
                    <a:pt x="18984" y="16509"/>
                  </a:cubicBezTo>
                  <a:cubicBezTo>
                    <a:pt x="18609" y="16509"/>
                    <a:pt x="3395" y="16509"/>
                    <a:pt x="2080" y="16509"/>
                  </a:cubicBezTo>
                  <a:lnTo>
                    <a:pt x="10532" y="2315"/>
                  </a:lnTo>
                  <a:close/>
                  <a:moveTo>
                    <a:pt x="20299" y="19800"/>
                  </a:moveTo>
                  <a:cubicBezTo>
                    <a:pt x="765" y="19800"/>
                    <a:pt x="765" y="19800"/>
                    <a:pt x="765" y="19800"/>
                  </a:cubicBezTo>
                  <a:cubicBezTo>
                    <a:pt x="389" y="19800"/>
                    <a:pt x="14" y="20212"/>
                    <a:pt x="14" y="20623"/>
                  </a:cubicBezTo>
                  <a:cubicBezTo>
                    <a:pt x="14" y="21035"/>
                    <a:pt x="389" y="21446"/>
                    <a:pt x="765" y="21446"/>
                  </a:cubicBezTo>
                  <a:cubicBezTo>
                    <a:pt x="20299" y="21446"/>
                    <a:pt x="20299" y="21446"/>
                    <a:pt x="20299" y="21446"/>
                  </a:cubicBezTo>
                  <a:cubicBezTo>
                    <a:pt x="20675" y="21446"/>
                    <a:pt x="21050" y="21035"/>
                    <a:pt x="21050" y="20623"/>
                  </a:cubicBezTo>
                  <a:cubicBezTo>
                    <a:pt x="21050" y="20212"/>
                    <a:pt x="20675" y="19800"/>
                    <a:pt x="20299" y="19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75" name="Shape 75"/>
          <p:cNvSpPr/>
          <p:nvPr/>
        </p:nvSpPr>
        <p:spPr>
          <a:xfrm>
            <a:off x="-2" y="2036"/>
            <a:ext cx="754747" cy="1171070"/>
          </a:xfrm>
          <a:prstGeom prst="rect">
            <a:avLst/>
          </a:pr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flipV="1">
            <a:off x="3702541" y="4376854"/>
            <a:ext cx="1440002" cy="2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76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5827" y="0"/>
                </a:lnTo>
                <a:close/>
                <a:moveTo>
                  <a:pt x="0" y="21600"/>
                </a:moveTo>
                <a:lnTo>
                  <a:pt x="5227" y="21600"/>
                </a:lnTo>
                <a:lnTo>
                  <a:pt x="5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A8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85" name="Group 85"/>
          <p:cNvGrpSpPr/>
          <p:nvPr/>
        </p:nvGrpSpPr>
        <p:grpSpPr>
          <a:xfrm>
            <a:off x="5534734" y="2578833"/>
            <a:ext cx="755523" cy="755522"/>
            <a:chOff x="0" y="0"/>
            <a:chExt cx="755521" cy="755521"/>
          </a:xfrm>
        </p:grpSpPr>
        <p:grpSp>
          <p:nvGrpSpPr>
            <p:cNvPr id="83" name="Group 83"/>
            <p:cNvGrpSpPr/>
            <p:nvPr/>
          </p:nvGrpSpPr>
          <p:grpSpPr>
            <a:xfrm>
              <a:off x="-1" y="-1"/>
              <a:ext cx="755522" cy="755522"/>
              <a:chOff x="0" y="0"/>
              <a:chExt cx="755521" cy="755521"/>
            </a:xfrm>
          </p:grpSpPr>
          <p:sp>
            <p:nvSpPr>
              <p:cNvPr id="78" name="Shape 78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626608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84" name="Shape 84"/>
            <p:cNvSpPr/>
            <p:nvPr/>
          </p:nvSpPr>
          <p:spPr>
            <a:xfrm>
              <a:off x="212611" y="102815"/>
              <a:ext cx="39505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6" name="Shape 86"/>
          <p:cNvSpPr/>
          <p:nvPr/>
        </p:nvSpPr>
        <p:spPr>
          <a:xfrm>
            <a:off x="1867192" y="3198414"/>
            <a:ext cx="259359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PART ONE </a:t>
            </a:r>
          </a:p>
        </p:txBody>
      </p:sp>
      <p:sp>
        <p:nvSpPr>
          <p:cNvPr id="87" name="Shape 87"/>
          <p:cNvSpPr/>
          <p:nvPr/>
        </p:nvSpPr>
        <p:spPr>
          <a:xfrm>
            <a:off x="1867193" y="3878326"/>
            <a:ext cx="2439568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400">
                <a:solidFill>
                  <a:srgbClr val="0F2B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0F2B37"/>
                </a:solidFill>
              </a:rPr>
              <a:t>项目概述</a:t>
            </a:r>
          </a:p>
        </p:txBody>
      </p:sp>
      <p:sp>
        <p:nvSpPr>
          <p:cNvPr id="88" name="Shape 88"/>
          <p:cNvSpPr/>
          <p:nvPr/>
        </p:nvSpPr>
        <p:spPr>
          <a:xfrm>
            <a:off x="5795525" y="3506636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99" name="Group 99"/>
          <p:cNvGrpSpPr/>
          <p:nvPr/>
        </p:nvGrpSpPr>
        <p:grpSpPr>
          <a:xfrm>
            <a:off x="1162205" y="-16462"/>
            <a:ext cx="10163445" cy="2414899"/>
            <a:chOff x="80571" y="804965"/>
            <a:chExt cx="10163444" cy="2414897"/>
          </a:xfrm>
        </p:grpSpPr>
        <p:sp>
          <p:nvSpPr>
            <p:cNvPr id="89" name="Shape 89"/>
            <p:cNvSpPr/>
            <p:nvPr/>
          </p:nvSpPr>
          <p:spPr>
            <a:xfrm rot="10800000">
              <a:off x="2431884" y="804965"/>
              <a:ext cx="4884020" cy="2414898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4873894" y="804965"/>
              <a:ext cx="2442010" cy="241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 rot="10800000">
              <a:off x="5851847" y="804965"/>
              <a:ext cx="2928114" cy="1447803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 rot="10800000">
              <a:off x="7315903" y="804965"/>
              <a:ext cx="1464058" cy="144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3" name="Shape 93"/>
            <p:cNvSpPr/>
            <p:nvPr/>
          </p:nvSpPr>
          <p:spPr>
            <a:xfrm rot="10800000">
              <a:off x="890718" y="804965"/>
              <a:ext cx="3660142" cy="1809754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2720788" y="804965"/>
              <a:ext cx="1830072" cy="1809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9202371" y="804966"/>
              <a:ext cx="1041645" cy="515042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 rot="10800000">
              <a:off x="9723192" y="804966"/>
              <a:ext cx="520824" cy="51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 rot="10800000">
              <a:off x="80571" y="804966"/>
              <a:ext cx="1041645" cy="515042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 rot="10800000">
              <a:off x="601392" y="804966"/>
              <a:ext cx="520824" cy="51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107" name="Group 107"/>
          <p:cNvGrpSpPr/>
          <p:nvPr/>
        </p:nvGrpSpPr>
        <p:grpSpPr>
          <a:xfrm>
            <a:off x="5524897" y="3912982"/>
            <a:ext cx="755522" cy="755522"/>
            <a:chOff x="0" y="0"/>
            <a:chExt cx="755521" cy="755521"/>
          </a:xfrm>
        </p:grpSpPr>
        <p:grpSp>
          <p:nvGrpSpPr>
            <p:cNvPr id="105" name="Group 105"/>
            <p:cNvGrpSpPr/>
            <p:nvPr/>
          </p:nvGrpSpPr>
          <p:grpSpPr>
            <a:xfrm>
              <a:off x="-1" y="-1"/>
              <a:ext cx="755522" cy="755522"/>
              <a:chOff x="0" y="0"/>
              <a:chExt cx="755521" cy="755521"/>
            </a:xfrm>
          </p:grpSpPr>
          <p:sp>
            <p:nvSpPr>
              <p:cNvPr id="100" name="Shape 100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626608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3" name="Shape 103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4" name="Shape 104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106" name="Shape 106"/>
            <p:cNvSpPr/>
            <p:nvPr/>
          </p:nvSpPr>
          <p:spPr>
            <a:xfrm>
              <a:off x="212611" y="102815"/>
              <a:ext cx="39505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08" name="Shape 108"/>
          <p:cNvSpPr/>
          <p:nvPr/>
        </p:nvSpPr>
        <p:spPr>
          <a:xfrm>
            <a:off x="5785687" y="4840786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16" name="Group 116"/>
          <p:cNvGrpSpPr/>
          <p:nvPr/>
        </p:nvGrpSpPr>
        <p:grpSpPr>
          <a:xfrm>
            <a:off x="5528413" y="5253247"/>
            <a:ext cx="755522" cy="755522"/>
            <a:chOff x="0" y="0"/>
            <a:chExt cx="755521" cy="755521"/>
          </a:xfrm>
        </p:grpSpPr>
        <p:grpSp>
          <p:nvGrpSpPr>
            <p:cNvPr id="114" name="Group 114"/>
            <p:cNvGrpSpPr/>
            <p:nvPr/>
          </p:nvGrpSpPr>
          <p:grpSpPr>
            <a:xfrm>
              <a:off x="-1" y="-1"/>
              <a:ext cx="755522" cy="755522"/>
              <a:chOff x="0" y="0"/>
              <a:chExt cx="755521" cy="755521"/>
            </a:xfrm>
          </p:grpSpPr>
          <p:sp>
            <p:nvSpPr>
              <p:cNvPr id="109" name="Shape 109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626608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12" name="Shape 112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13" name="Shape 113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115" name="Shape 115"/>
            <p:cNvSpPr/>
            <p:nvPr/>
          </p:nvSpPr>
          <p:spPr>
            <a:xfrm>
              <a:off x="212611" y="102815"/>
              <a:ext cx="39505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117" name="Shape 117"/>
          <p:cNvSpPr/>
          <p:nvPr/>
        </p:nvSpPr>
        <p:spPr>
          <a:xfrm>
            <a:off x="5789203" y="6181051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6672650" y="2669014"/>
            <a:ext cx="2545494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需求分析</a:t>
            </a:r>
          </a:p>
        </p:txBody>
      </p:sp>
      <p:sp>
        <p:nvSpPr>
          <p:cNvPr id="119" name="Shape 119"/>
          <p:cNvSpPr/>
          <p:nvPr/>
        </p:nvSpPr>
        <p:spPr>
          <a:xfrm>
            <a:off x="6672650" y="4000434"/>
            <a:ext cx="2817340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系统开发环境</a:t>
            </a:r>
          </a:p>
        </p:txBody>
      </p:sp>
      <p:sp>
        <p:nvSpPr>
          <p:cNvPr id="120" name="Shape 120"/>
          <p:cNvSpPr/>
          <p:nvPr/>
        </p:nvSpPr>
        <p:spPr>
          <a:xfrm>
            <a:off x="6687487" y="5340701"/>
            <a:ext cx="2827218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功能组织架构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4"/>
          <p:cNvGrpSpPr/>
          <p:nvPr/>
        </p:nvGrpSpPr>
        <p:grpSpPr>
          <a:xfrm>
            <a:off x="-544390" y="-390088"/>
            <a:ext cx="6624675" cy="7979962"/>
            <a:chOff x="0" y="-1"/>
            <a:chExt cx="6624674" cy="7979960"/>
          </a:xfrm>
        </p:grpSpPr>
        <p:pic>
          <p:nvPicPr>
            <p:cNvPr id="122" name="image2.jpeg"/>
            <p:cNvPicPr/>
            <p:nvPr/>
          </p:nvPicPr>
          <p:blipFill>
            <a:blip r:embed="rId2">
              <a:extLst/>
            </a:blip>
            <a:srcRect l="37657" t="0" r="12664" b="1669"/>
            <a:stretch>
              <a:fillRect/>
            </a:stretch>
          </p:blipFill>
          <p:spPr>
            <a:xfrm rot="21332686">
              <a:off x="283396" y="223907"/>
              <a:ext cx="6057881" cy="7532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 rot="5132686">
              <a:off x="-453735" y="961039"/>
              <a:ext cx="7532144" cy="6057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2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F2B37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25" name="Shape 125"/>
          <p:cNvSpPr/>
          <p:nvPr/>
        </p:nvSpPr>
        <p:spPr>
          <a:xfrm>
            <a:off x="-2" y="2036"/>
            <a:ext cx="754747" cy="1171070"/>
          </a:xfrm>
          <a:prstGeom prst="rect">
            <a:avLst/>
          </a:pr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28" name="Group 128"/>
          <p:cNvGrpSpPr/>
          <p:nvPr/>
        </p:nvGrpSpPr>
        <p:grpSpPr>
          <a:xfrm>
            <a:off x="4533596" y="4917163"/>
            <a:ext cx="674577" cy="674577"/>
            <a:chOff x="0" y="0"/>
            <a:chExt cx="674576" cy="674576"/>
          </a:xfrm>
        </p:grpSpPr>
        <p:sp>
          <p:nvSpPr>
            <p:cNvPr id="126" name="Shape 126"/>
            <p:cNvSpPr/>
            <p:nvPr/>
          </p:nvSpPr>
          <p:spPr>
            <a:xfrm>
              <a:off x="-1" y="-1"/>
              <a:ext cx="674578" cy="674578"/>
            </a:xfrm>
            <a:prstGeom prst="roundRect">
              <a:avLst>
                <a:gd name="adj" fmla="val 12431"/>
              </a:avLst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7105" y="96781"/>
              <a:ext cx="360366" cy="48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725"/>
                  </a:moveTo>
                  <a:cubicBezTo>
                    <a:pt x="8325" y="4725"/>
                    <a:pt x="6300" y="6244"/>
                    <a:pt x="6300" y="8100"/>
                  </a:cubicBezTo>
                  <a:cubicBezTo>
                    <a:pt x="6300" y="9956"/>
                    <a:pt x="8325" y="11475"/>
                    <a:pt x="10800" y="11475"/>
                  </a:cubicBezTo>
                  <a:cubicBezTo>
                    <a:pt x="13275" y="11475"/>
                    <a:pt x="15300" y="9956"/>
                    <a:pt x="15300" y="8100"/>
                  </a:cubicBezTo>
                  <a:cubicBezTo>
                    <a:pt x="15300" y="6244"/>
                    <a:pt x="13275" y="4725"/>
                    <a:pt x="10800" y="4725"/>
                  </a:cubicBezTo>
                  <a:close/>
                  <a:moveTo>
                    <a:pt x="10800" y="10125"/>
                  </a:moveTo>
                  <a:cubicBezTo>
                    <a:pt x="9225" y="10125"/>
                    <a:pt x="8100" y="9281"/>
                    <a:pt x="8100" y="8100"/>
                  </a:cubicBezTo>
                  <a:cubicBezTo>
                    <a:pt x="8100" y="6919"/>
                    <a:pt x="9225" y="6075"/>
                    <a:pt x="10800" y="6075"/>
                  </a:cubicBezTo>
                  <a:cubicBezTo>
                    <a:pt x="12375" y="6075"/>
                    <a:pt x="13500" y="6919"/>
                    <a:pt x="13500" y="8100"/>
                  </a:cubicBezTo>
                  <a:cubicBezTo>
                    <a:pt x="13500" y="9281"/>
                    <a:pt x="12375" y="10125"/>
                    <a:pt x="10800" y="10125"/>
                  </a:cubicBezTo>
                  <a:close/>
                  <a:moveTo>
                    <a:pt x="10800" y="0"/>
                  </a:moveTo>
                  <a:cubicBezTo>
                    <a:pt x="4725" y="0"/>
                    <a:pt x="0" y="3544"/>
                    <a:pt x="0" y="8100"/>
                  </a:cubicBezTo>
                  <a:cubicBezTo>
                    <a:pt x="0" y="11475"/>
                    <a:pt x="9000" y="21600"/>
                    <a:pt x="10800" y="21600"/>
                  </a:cubicBezTo>
                  <a:cubicBezTo>
                    <a:pt x="12600" y="21600"/>
                    <a:pt x="21600" y="11475"/>
                    <a:pt x="21600" y="8100"/>
                  </a:cubicBezTo>
                  <a:cubicBezTo>
                    <a:pt x="21600" y="3544"/>
                    <a:pt x="16875" y="0"/>
                    <a:pt x="10800" y="0"/>
                  </a:cubicBezTo>
                  <a:close/>
                  <a:moveTo>
                    <a:pt x="10800" y="19575"/>
                  </a:moveTo>
                  <a:cubicBezTo>
                    <a:pt x="9225" y="19575"/>
                    <a:pt x="1800" y="10969"/>
                    <a:pt x="1800" y="8100"/>
                  </a:cubicBezTo>
                  <a:cubicBezTo>
                    <a:pt x="1800" y="4388"/>
                    <a:pt x="5850" y="1350"/>
                    <a:pt x="10800" y="1350"/>
                  </a:cubicBezTo>
                  <a:cubicBezTo>
                    <a:pt x="15750" y="1350"/>
                    <a:pt x="19800" y="4388"/>
                    <a:pt x="19800" y="8100"/>
                  </a:cubicBezTo>
                  <a:cubicBezTo>
                    <a:pt x="19800" y="10800"/>
                    <a:pt x="12375" y="19575"/>
                    <a:pt x="10800" y="1957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4086104" y="2801279"/>
            <a:ext cx="674577" cy="674577"/>
            <a:chOff x="0" y="0"/>
            <a:chExt cx="674576" cy="674576"/>
          </a:xfrm>
        </p:grpSpPr>
        <p:sp>
          <p:nvSpPr>
            <p:cNvPr id="129" name="Shape 129"/>
            <p:cNvSpPr/>
            <p:nvPr/>
          </p:nvSpPr>
          <p:spPr>
            <a:xfrm>
              <a:off x="-1" y="-1"/>
              <a:ext cx="674578" cy="674578"/>
            </a:xfrm>
            <a:prstGeom prst="roundRect">
              <a:avLst>
                <a:gd name="adj" fmla="val 12431"/>
              </a:avLst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96781" y="97574"/>
              <a:ext cx="481015" cy="479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50" y="16200"/>
                  </a:moveTo>
                  <a:cubicBezTo>
                    <a:pt x="9956" y="16200"/>
                    <a:pt x="9956" y="16200"/>
                    <a:pt x="9956" y="16200"/>
                  </a:cubicBezTo>
                  <a:cubicBezTo>
                    <a:pt x="9788" y="15019"/>
                    <a:pt x="8606" y="14175"/>
                    <a:pt x="7425" y="14175"/>
                  </a:cubicBezTo>
                  <a:cubicBezTo>
                    <a:pt x="6244" y="14175"/>
                    <a:pt x="5063" y="15019"/>
                    <a:pt x="4894" y="16200"/>
                  </a:cubicBezTo>
                  <a:cubicBezTo>
                    <a:pt x="4050" y="16200"/>
                    <a:pt x="4050" y="16200"/>
                    <a:pt x="4050" y="16200"/>
                  </a:cubicBezTo>
                  <a:cubicBezTo>
                    <a:pt x="3713" y="16200"/>
                    <a:pt x="3375" y="16538"/>
                    <a:pt x="3375" y="16875"/>
                  </a:cubicBezTo>
                  <a:cubicBezTo>
                    <a:pt x="3375" y="17213"/>
                    <a:pt x="3713" y="17550"/>
                    <a:pt x="4050" y="17550"/>
                  </a:cubicBezTo>
                  <a:cubicBezTo>
                    <a:pt x="4894" y="17550"/>
                    <a:pt x="4894" y="17550"/>
                    <a:pt x="4894" y="17550"/>
                  </a:cubicBezTo>
                  <a:cubicBezTo>
                    <a:pt x="5063" y="18731"/>
                    <a:pt x="6244" y="19575"/>
                    <a:pt x="7425" y="19575"/>
                  </a:cubicBezTo>
                  <a:cubicBezTo>
                    <a:pt x="8606" y="19575"/>
                    <a:pt x="9788" y="18731"/>
                    <a:pt x="9956" y="17550"/>
                  </a:cubicBezTo>
                  <a:cubicBezTo>
                    <a:pt x="17550" y="17550"/>
                    <a:pt x="17550" y="17550"/>
                    <a:pt x="17550" y="17550"/>
                  </a:cubicBezTo>
                  <a:cubicBezTo>
                    <a:pt x="17887" y="17550"/>
                    <a:pt x="18225" y="17213"/>
                    <a:pt x="18225" y="16875"/>
                  </a:cubicBezTo>
                  <a:cubicBezTo>
                    <a:pt x="18225" y="16538"/>
                    <a:pt x="17887" y="16200"/>
                    <a:pt x="17550" y="16200"/>
                  </a:cubicBezTo>
                  <a:close/>
                  <a:moveTo>
                    <a:pt x="7425" y="18563"/>
                  </a:moveTo>
                  <a:cubicBezTo>
                    <a:pt x="6581" y="18563"/>
                    <a:pt x="5738" y="17719"/>
                    <a:pt x="5738" y="16875"/>
                  </a:cubicBezTo>
                  <a:cubicBezTo>
                    <a:pt x="5738" y="16031"/>
                    <a:pt x="6581" y="15188"/>
                    <a:pt x="7425" y="15188"/>
                  </a:cubicBezTo>
                  <a:cubicBezTo>
                    <a:pt x="8269" y="15188"/>
                    <a:pt x="9113" y="16031"/>
                    <a:pt x="9113" y="16875"/>
                  </a:cubicBezTo>
                  <a:cubicBezTo>
                    <a:pt x="9113" y="17719"/>
                    <a:pt x="8269" y="18563"/>
                    <a:pt x="7425" y="18563"/>
                  </a:cubicBezTo>
                  <a:close/>
                  <a:moveTo>
                    <a:pt x="17550" y="10800"/>
                  </a:moveTo>
                  <a:cubicBezTo>
                    <a:pt x="16031" y="10800"/>
                    <a:pt x="16031" y="10800"/>
                    <a:pt x="16031" y="10800"/>
                  </a:cubicBezTo>
                  <a:cubicBezTo>
                    <a:pt x="15862" y="9619"/>
                    <a:pt x="14681" y="8775"/>
                    <a:pt x="13500" y="8775"/>
                  </a:cubicBezTo>
                  <a:cubicBezTo>
                    <a:pt x="12319" y="8775"/>
                    <a:pt x="11137" y="9619"/>
                    <a:pt x="10969" y="10800"/>
                  </a:cubicBezTo>
                  <a:cubicBezTo>
                    <a:pt x="4050" y="10800"/>
                    <a:pt x="4050" y="10800"/>
                    <a:pt x="4050" y="10800"/>
                  </a:cubicBezTo>
                  <a:cubicBezTo>
                    <a:pt x="3713" y="10800"/>
                    <a:pt x="3375" y="11138"/>
                    <a:pt x="3375" y="11475"/>
                  </a:cubicBezTo>
                  <a:cubicBezTo>
                    <a:pt x="3375" y="11813"/>
                    <a:pt x="3713" y="12150"/>
                    <a:pt x="4050" y="12150"/>
                  </a:cubicBezTo>
                  <a:cubicBezTo>
                    <a:pt x="10969" y="12150"/>
                    <a:pt x="10969" y="12150"/>
                    <a:pt x="10969" y="12150"/>
                  </a:cubicBezTo>
                  <a:cubicBezTo>
                    <a:pt x="11137" y="13331"/>
                    <a:pt x="12319" y="14175"/>
                    <a:pt x="13500" y="14175"/>
                  </a:cubicBezTo>
                  <a:cubicBezTo>
                    <a:pt x="14681" y="14175"/>
                    <a:pt x="15862" y="13331"/>
                    <a:pt x="16031" y="12150"/>
                  </a:cubicBezTo>
                  <a:cubicBezTo>
                    <a:pt x="17550" y="12150"/>
                    <a:pt x="17550" y="12150"/>
                    <a:pt x="17550" y="12150"/>
                  </a:cubicBezTo>
                  <a:cubicBezTo>
                    <a:pt x="17887" y="12150"/>
                    <a:pt x="18225" y="11813"/>
                    <a:pt x="18225" y="11475"/>
                  </a:cubicBezTo>
                  <a:cubicBezTo>
                    <a:pt x="18225" y="11138"/>
                    <a:pt x="17887" y="10800"/>
                    <a:pt x="17550" y="10800"/>
                  </a:cubicBezTo>
                  <a:close/>
                  <a:moveTo>
                    <a:pt x="13500" y="13163"/>
                  </a:moveTo>
                  <a:cubicBezTo>
                    <a:pt x="12656" y="13163"/>
                    <a:pt x="11812" y="12319"/>
                    <a:pt x="11812" y="11475"/>
                  </a:cubicBezTo>
                  <a:cubicBezTo>
                    <a:pt x="11812" y="10631"/>
                    <a:pt x="12656" y="9787"/>
                    <a:pt x="13500" y="9787"/>
                  </a:cubicBezTo>
                  <a:cubicBezTo>
                    <a:pt x="14344" y="9787"/>
                    <a:pt x="15187" y="10631"/>
                    <a:pt x="15187" y="11475"/>
                  </a:cubicBezTo>
                  <a:cubicBezTo>
                    <a:pt x="15187" y="12319"/>
                    <a:pt x="14344" y="13163"/>
                    <a:pt x="13500" y="13163"/>
                  </a:cubicBezTo>
                  <a:close/>
                  <a:moveTo>
                    <a:pt x="18900" y="0"/>
                  </a:moveTo>
                  <a:cubicBezTo>
                    <a:pt x="2700" y="0"/>
                    <a:pt x="2700" y="0"/>
                    <a:pt x="2700" y="0"/>
                  </a:cubicBezTo>
                  <a:cubicBezTo>
                    <a:pt x="1181" y="0"/>
                    <a:pt x="0" y="1181"/>
                    <a:pt x="0" y="2700"/>
                  </a:cubicBezTo>
                  <a:cubicBezTo>
                    <a:pt x="0" y="18900"/>
                    <a:pt x="0" y="18900"/>
                    <a:pt x="0" y="18900"/>
                  </a:cubicBezTo>
                  <a:cubicBezTo>
                    <a:pt x="0" y="20419"/>
                    <a:pt x="1181" y="21600"/>
                    <a:pt x="2700" y="21600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20419" y="21600"/>
                    <a:pt x="21600" y="20419"/>
                    <a:pt x="21600" y="18900"/>
                  </a:cubicBezTo>
                  <a:cubicBezTo>
                    <a:pt x="21600" y="2700"/>
                    <a:pt x="21600" y="2700"/>
                    <a:pt x="21600" y="2700"/>
                  </a:cubicBezTo>
                  <a:cubicBezTo>
                    <a:pt x="21600" y="1181"/>
                    <a:pt x="20419" y="0"/>
                    <a:pt x="18900" y="0"/>
                  </a:cubicBezTo>
                  <a:close/>
                  <a:moveTo>
                    <a:pt x="20250" y="18900"/>
                  </a:moveTo>
                  <a:cubicBezTo>
                    <a:pt x="20250" y="19575"/>
                    <a:pt x="19575" y="20250"/>
                    <a:pt x="18900" y="20250"/>
                  </a:cubicBezTo>
                  <a:cubicBezTo>
                    <a:pt x="2700" y="20250"/>
                    <a:pt x="2700" y="20250"/>
                    <a:pt x="2700" y="20250"/>
                  </a:cubicBezTo>
                  <a:cubicBezTo>
                    <a:pt x="2025" y="20250"/>
                    <a:pt x="1350" y="19575"/>
                    <a:pt x="1350" y="18900"/>
                  </a:cubicBezTo>
                  <a:cubicBezTo>
                    <a:pt x="1350" y="2700"/>
                    <a:pt x="1350" y="2700"/>
                    <a:pt x="1350" y="2700"/>
                  </a:cubicBezTo>
                  <a:cubicBezTo>
                    <a:pt x="1350" y="2025"/>
                    <a:pt x="2025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9575" y="1350"/>
                    <a:pt x="20250" y="2025"/>
                    <a:pt x="20250" y="2700"/>
                  </a:cubicBezTo>
                  <a:lnTo>
                    <a:pt x="20250" y="18900"/>
                  </a:lnTo>
                  <a:close/>
                  <a:moveTo>
                    <a:pt x="17550" y="5400"/>
                  </a:moveTo>
                  <a:cubicBezTo>
                    <a:pt x="9956" y="5400"/>
                    <a:pt x="9956" y="5400"/>
                    <a:pt x="9956" y="5400"/>
                  </a:cubicBezTo>
                  <a:cubicBezTo>
                    <a:pt x="9788" y="4219"/>
                    <a:pt x="8606" y="3375"/>
                    <a:pt x="7425" y="3375"/>
                  </a:cubicBezTo>
                  <a:cubicBezTo>
                    <a:pt x="6244" y="3375"/>
                    <a:pt x="5063" y="4219"/>
                    <a:pt x="4894" y="5400"/>
                  </a:cubicBezTo>
                  <a:cubicBezTo>
                    <a:pt x="4050" y="5400"/>
                    <a:pt x="4050" y="5400"/>
                    <a:pt x="4050" y="5400"/>
                  </a:cubicBezTo>
                  <a:cubicBezTo>
                    <a:pt x="3713" y="5400"/>
                    <a:pt x="3375" y="5737"/>
                    <a:pt x="3375" y="6075"/>
                  </a:cubicBezTo>
                  <a:cubicBezTo>
                    <a:pt x="3375" y="6412"/>
                    <a:pt x="3713" y="6750"/>
                    <a:pt x="4050" y="6750"/>
                  </a:cubicBezTo>
                  <a:cubicBezTo>
                    <a:pt x="4894" y="6750"/>
                    <a:pt x="4894" y="6750"/>
                    <a:pt x="4894" y="6750"/>
                  </a:cubicBezTo>
                  <a:cubicBezTo>
                    <a:pt x="5063" y="7931"/>
                    <a:pt x="6244" y="8775"/>
                    <a:pt x="7425" y="8775"/>
                  </a:cubicBezTo>
                  <a:cubicBezTo>
                    <a:pt x="8606" y="8775"/>
                    <a:pt x="9788" y="7931"/>
                    <a:pt x="9956" y="6750"/>
                  </a:cubicBezTo>
                  <a:cubicBezTo>
                    <a:pt x="17550" y="6750"/>
                    <a:pt x="17550" y="6750"/>
                    <a:pt x="17550" y="6750"/>
                  </a:cubicBezTo>
                  <a:cubicBezTo>
                    <a:pt x="17887" y="6750"/>
                    <a:pt x="18225" y="6412"/>
                    <a:pt x="18225" y="6075"/>
                  </a:cubicBezTo>
                  <a:cubicBezTo>
                    <a:pt x="18225" y="5737"/>
                    <a:pt x="17887" y="5400"/>
                    <a:pt x="17550" y="5400"/>
                  </a:cubicBezTo>
                  <a:close/>
                  <a:moveTo>
                    <a:pt x="7425" y="7762"/>
                  </a:moveTo>
                  <a:cubicBezTo>
                    <a:pt x="6581" y="7762"/>
                    <a:pt x="5738" y="6919"/>
                    <a:pt x="5738" y="6075"/>
                  </a:cubicBezTo>
                  <a:cubicBezTo>
                    <a:pt x="5738" y="5231"/>
                    <a:pt x="6581" y="4387"/>
                    <a:pt x="7425" y="4387"/>
                  </a:cubicBezTo>
                  <a:cubicBezTo>
                    <a:pt x="8269" y="4387"/>
                    <a:pt x="9113" y="5231"/>
                    <a:pt x="9113" y="6075"/>
                  </a:cubicBezTo>
                  <a:cubicBezTo>
                    <a:pt x="9113" y="6919"/>
                    <a:pt x="8269" y="7762"/>
                    <a:pt x="7425" y="776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3544615" y="818678"/>
            <a:ext cx="674577" cy="674576"/>
            <a:chOff x="0" y="0"/>
            <a:chExt cx="674576" cy="674575"/>
          </a:xfrm>
        </p:grpSpPr>
        <p:sp>
          <p:nvSpPr>
            <p:cNvPr id="132" name="Shape 132"/>
            <p:cNvSpPr/>
            <p:nvPr/>
          </p:nvSpPr>
          <p:spPr>
            <a:xfrm>
              <a:off x="-1" y="-1"/>
              <a:ext cx="674578" cy="674576"/>
            </a:xfrm>
            <a:prstGeom prst="roundRect">
              <a:avLst>
                <a:gd name="adj" fmla="val 12431"/>
              </a:avLst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97574" y="96781"/>
              <a:ext cx="479429" cy="48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25" y="0"/>
                  </a:moveTo>
                  <a:cubicBezTo>
                    <a:pt x="8944" y="0"/>
                    <a:pt x="8944" y="0"/>
                    <a:pt x="8944" y="0"/>
                  </a:cubicBezTo>
                  <a:cubicBezTo>
                    <a:pt x="8944" y="2025"/>
                    <a:pt x="8944" y="2025"/>
                    <a:pt x="8944" y="2025"/>
                  </a:cubicBezTo>
                  <a:cubicBezTo>
                    <a:pt x="3881" y="2531"/>
                    <a:pt x="0" y="6750"/>
                    <a:pt x="0" y="11812"/>
                  </a:cubicBezTo>
                  <a:cubicBezTo>
                    <a:pt x="0" y="17212"/>
                    <a:pt x="4387" y="21600"/>
                    <a:pt x="9787" y="21600"/>
                  </a:cubicBezTo>
                  <a:cubicBezTo>
                    <a:pt x="13838" y="21600"/>
                    <a:pt x="17213" y="19237"/>
                    <a:pt x="18731" y="15862"/>
                  </a:cubicBezTo>
                  <a:cubicBezTo>
                    <a:pt x="20250" y="16200"/>
                    <a:pt x="20250" y="16200"/>
                    <a:pt x="20250" y="16200"/>
                  </a:cubicBezTo>
                  <a:cubicBezTo>
                    <a:pt x="20925" y="15019"/>
                    <a:pt x="21600" y="13331"/>
                    <a:pt x="21600" y="11137"/>
                  </a:cubicBezTo>
                  <a:cubicBezTo>
                    <a:pt x="21600" y="5063"/>
                    <a:pt x="15863" y="0"/>
                    <a:pt x="10125" y="0"/>
                  </a:cubicBezTo>
                  <a:close/>
                  <a:moveTo>
                    <a:pt x="9787" y="20250"/>
                  </a:moveTo>
                  <a:cubicBezTo>
                    <a:pt x="5062" y="20250"/>
                    <a:pt x="1350" y="16537"/>
                    <a:pt x="1350" y="11812"/>
                  </a:cubicBezTo>
                  <a:cubicBezTo>
                    <a:pt x="1350" y="7594"/>
                    <a:pt x="4725" y="4050"/>
                    <a:pt x="8775" y="3375"/>
                  </a:cubicBezTo>
                  <a:cubicBezTo>
                    <a:pt x="8775" y="13162"/>
                    <a:pt x="8775" y="13162"/>
                    <a:pt x="8775" y="13162"/>
                  </a:cubicBezTo>
                  <a:cubicBezTo>
                    <a:pt x="10125" y="13500"/>
                    <a:pt x="10125" y="13500"/>
                    <a:pt x="10125" y="13500"/>
                  </a:cubicBezTo>
                  <a:cubicBezTo>
                    <a:pt x="17381" y="15356"/>
                    <a:pt x="17381" y="15356"/>
                    <a:pt x="17381" y="15356"/>
                  </a:cubicBezTo>
                  <a:cubicBezTo>
                    <a:pt x="16200" y="18394"/>
                    <a:pt x="12994" y="20250"/>
                    <a:pt x="9787" y="20250"/>
                  </a:cubicBezTo>
                  <a:close/>
                  <a:moveTo>
                    <a:pt x="19238" y="14512"/>
                  </a:moveTo>
                  <a:cubicBezTo>
                    <a:pt x="10125" y="12150"/>
                    <a:pt x="10125" y="12150"/>
                    <a:pt x="10125" y="12150"/>
                  </a:cubicBezTo>
                  <a:cubicBezTo>
                    <a:pt x="10125" y="1350"/>
                    <a:pt x="10125" y="1350"/>
                    <a:pt x="10125" y="1350"/>
                  </a:cubicBezTo>
                  <a:cubicBezTo>
                    <a:pt x="15019" y="1350"/>
                    <a:pt x="20250" y="5906"/>
                    <a:pt x="20250" y="11137"/>
                  </a:cubicBezTo>
                  <a:cubicBezTo>
                    <a:pt x="20250" y="12656"/>
                    <a:pt x="19744" y="13669"/>
                    <a:pt x="19238" y="1451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35" name="Shape 135"/>
          <p:cNvSpPr/>
          <p:nvPr/>
        </p:nvSpPr>
        <p:spPr>
          <a:xfrm>
            <a:off x="5208170" y="604990"/>
            <a:ext cx="4877591" cy="1990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defTabSz="913130">
              <a:lnSpc>
                <a:spcPct val="150000"/>
              </a:lnSpc>
            </a:pPr>
            <a:r>
              <a:rPr b="1"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针对大中型书店</a:t>
            </a:r>
            <a:endParaRPr b="1">
              <a:solidFill>
                <a:srgbClr val="FFFF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913130">
              <a:lnSpc>
                <a:spcPct val="150000"/>
              </a:lnSpc>
            </a:pPr>
            <a:r>
              <a:rPr>
                <a:solidFill>
                  <a:srgbClr val="184458"/>
                </a:solidFill>
                <a:latin typeface="+mn-lt"/>
                <a:ea typeface="+mn-ea"/>
                <a:cs typeface="+mn-cs"/>
                <a:sym typeface="Helvetica"/>
              </a:rPr>
              <a:t>    · </a:t>
            </a:r>
            <a:r>
              <a:rPr>
                <a:solidFill>
                  <a:srgbClr val="184458"/>
                </a:solidFill>
                <a:latin typeface="微软雅黑"/>
                <a:ea typeface="微软雅黑"/>
                <a:cs typeface="微软雅黑"/>
                <a:sym typeface="微软雅黑"/>
              </a:rPr>
              <a:t>书籍数量和类别众多</a:t>
            </a:r>
            <a:endParaRPr>
              <a:solidFill>
                <a:srgbClr val="184458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913130">
              <a:lnSpc>
                <a:spcPct val="150000"/>
              </a:lnSpc>
            </a:pPr>
            <a:r>
              <a:rPr>
                <a:solidFill>
                  <a:srgbClr val="184458"/>
                </a:solidFill>
                <a:latin typeface="+mn-lt"/>
                <a:ea typeface="+mn-ea"/>
                <a:cs typeface="+mn-cs"/>
                <a:sym typeface="Helvetica"/>
              </a:rPr>
              <a:t>        · </a:t>
            </a:r>
            <a:r>
              <a:rPr>
                <a:solidFill>
                  <a:srgbClr val="184458"/>
                </a:solidFill>
                <a:latin typeface="微软雅黑"/>
                <a:ea typeface="微软雅黑"/>
                <a:cs typeface="微软雅黑"/>
                <a:sym typeface="微软雅黑"/>
              </a:rPr>
              <a:t>多楼层和区域摆放书架</a:t>
            </a:r>
            <a:endParaRPr>
              <a:solidFill>
                <a:srgbClr val="184458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913130">
              <a:lnSpc>
                <a:spcPct val="150000"/>
              </a:lnSpc>
            </a:pPr>
            <a:r>
              <a:rPr>
                <a:solidFill>
                  <a:srgbClr val="184458"/>
                </a:solidFill>
                <a:latin typeface="+mn-lt"/>
                <a:ea typeface="+mn-ea"/>
                <a:cs typeface="+mn-cs"/>
                <a:sym typeface="Helvetica"/>
              </a:rPr>
              <a:t>            · </a:t>
            </a:r>
            <a:r>
              <a:rPr>
                <a:solidFill>
                  <a:srgbClr val="184458"/>
                </a:solidFill>
                <a:latin typeface="微软雅黑"/>
                <a:ea typeface="微软雅黑"/>
                <a:cs typeface="微软雅黑"/>
                <a:sym typeface="微软雅黑"/>
              </a:rPr>
              <a:t>不同岗位的员工 </a:t>
            </a:r>
            <a:r>
              <a:rPr>
                <a:solidFill>
                  <a:srgbClr val="184458"/>
                </a:solidFill>
                <a:latin typeface="+mn-lt"/>
                <a:ea typeface="+mn-ea"/>
                <a:cs typeface="+mn-cs"/>
                <a:sym typeface="Helvetica"/>
              </a:rPr>
              <a:t>&amp; </a:t>
            </a:r>
            <a:r>
              <a:rPr>
                <a:solidFill>
                  <a:srgbClr val="184458"/>
                </a:solidFill>
                <a:latin typeface="微软雅黑"/>
                <a:ea typeface="微软雅黑"/>
                <a:cs typeface="微软雅黑"/>
                <a:sym typeface="微软雅黑"/>
              </a:rPr>
              <a:t>不同等级的会员</a:t>
            </a:r>
          </a:p>
        </p:txBody>
      </p:sp>
      <p:sp>
        <p:nvSpPr>
          <p:cNvPr id="136" name="Shape 136"/>
          <p:cNvSpPr/>
          <p:nvPr/>
        </p:nvSpPr>
        <p:spPr>
          <a:xfrm>
            <a:off x="5865719" y="2733330"/>
            <a:ext cx="3977726" cy="1990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913130">
              <a:lnSpc>
                <a:spcPct val="150000"/>
              </a:lnSpc>
            </a:pPr>
            <a:r>
              <a:rPr b="1"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自动化、全方位的管理系统</a:t>
            </a:r>
            <a:endParaRPr b="1" sz="2400">
              <a:solidFill>
                <a:srgbClr val="FFFF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913130">
              <a:lnSpc>
                <a:spcPct val="150000"/>
              </a:lnSpc>
            </a:pPr>
            <a:r>
              <a:rPr>
                <a:solidFill>
                  <a:srgbClr val="184458"/>
                </a:solidFill>
                <a:latin typeface="+mn-lt"/>
                <a:ea typeface="+mn-ea"/>
                <a:cs typeface="+mn-cs"/>
                <a:sym typeface="Helvetica"/>
              </a:rPr>
              <a:t>    · </a:t>
            </a:r>
            <a:r>
              <a:rPr>
                <a:solidFill>
                  <a:srgbClr val="184458"/>
                </a:solidFill>
                <a:latin typeface="微软雅黑"/>
                <a:ea typeface="微软雅黑"/>
                <a:cs typeface="微软雅黑"/>
                <a:sym typeface="微软雅黑"/>
              </a:rPr>
              <a:t>业务涵盖前台销售与后台库存管理</a:t>
            </a:r>
            <a:endParaRPr>
              <a:solidFill>
                <a:srgbClr val="184458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913130">
              <a:lnSpc>
                <a:spcPct val="150000"/>
              </a:lnSpc>
            </a:pPr>
            <a:r>
              <a:rPr>
                <a:solidFill>
                  <a:srgbClr val="184458"/>
                </a:solidFill>
                <a:latin typeface="+mn-lt"/>
                <a:ea typeface="+mn-ea"/>
                <a:cs typeface="+mn-cs"/>
                <a:sym typeface="Helvetica"/>
              </a:rPr>
              <a:t>        · </a:t>
            </a:r>
            <a:r>
              <a:rPr>
                <a:solidFill>
                  <a:srgbClr val="184458"/>
                </a:solidFill>
                <a:latin typeface="微软雅黑"/>
                <a:ea typeface="微软雅黑"/>
                <a:cs typeface="微软雅黑"/>
                <a:sym typeface="微软雅黑"/>
              </a:rPr>
              <a:t>人员管理包括员工和会员</a:t>
            </a:r>
            <a:endParaRPr>
              <a:solidFill>
                <a:srgbClr val="184458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913130">
              <a:lnSpc>
                <a:spcPct val="150000"/>
              </a:lnSpc>
            </a:pPr>
            <a:r>
              <a:rPr>
                <a:solidFill>
                  <a:srgbClr val="184458"/>
                </a:solidFill>
                <a:latin typeface="+mn-lt"/>
                <a:ea typeface="+mn-ea"/>
                <a:cs typeface="+mn-cs"/>
                <a:sym typeface="Helvetica"/>
              </a:rPr>
              <a:t>             · </a:t>
            </a:r>
            <a:r>
              <a:rPr>
                <a:solidFill>
                  <a:srgbClr val="184458"/>
                </a:solidFill>
                <a:latin typeface="微软雅黑"/>
                <a:ea typeface="微软雅黑"/>
                <a:cs typeface="微软雅黑"/>
                <a:sym typeface="微软雅黑"/>
              </a:rPr>
              <a:t>生成报表，进行数据分析</a:t>
            </a:r>
          </a:p>
        </p:txBody>
      </p:sp>
      <p:sp>
        <p:nvSpPr>
          <p:cNvPr id="137" name="Shape 137"/>
          <p:cNvSpPr/>
          <p:nvPr/>
        </p:nvSpPr>
        <p:spPr>
          <a:xfrm>
            <a:off x="6603499" y="4870667"/>
            <a:ext cx="4854063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913130">
              <a:lnSpc>
                <a:spcPct val="150000"/>
              </a:lnSpc>
            </a:pPr>
            <a:r>
              <a:rPr b="1"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权限分明，人性化设计</a:t>
            </a:r>
            <a:endParaRPr b="1" sz="2400">
              <a:solidFill>
                <a:srgbClr val="FFFF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913130">
              <a:lnSpc>
                <a:spcPct val="150000"/>
              </a:lnSpc>
            </a:pPr>
            <a:r>
              <a:rPr>
                <a:solidFill>
                  <a:srgbClr val="184458"/>
                </a:solidFill>
                <a:latin typeface="+mn-lt"/>
                <a:ea typeface="+mn-ea"/>
                <a:cs typeface="+mn-cs"/>
                <a:sym typeface="Helvetica"/>
              </a:rPr>
              <a:t>   · </a:t>
            </a:r>
            <a:r>
              <a:rPr>
                <a:solidFill>
                  <a:srgbClr val="184458"/>
                </a:solidFill>
                <a:latin typeface="微软雅黑"/>
                <a:ea typeface="微软雅黑"/>
                <a:cs typeface="微软雅黑"/>
                <a:sym typeface="微软雅黑"/>
              </a:rPr>
              <a:t>不同角色登陆后进入的主页不同</a:t>
            </a:r>
            <a:endParaRPr>
              <a:solidFill>
                <a:srgbClr val="184458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913130">
              <a:lnSpc>
                <a:spcPct val="150000"/>
              </a:lnSpc>
            </a:pPr>
            <a:r>
              <a:rPr>
                <a:solidFill>
                  <a:srgbClr val="184458"/>
                </a:solidFill>
                <a:latin typeface="+mn-lt"/>
                <a:ea typeface="+mn-ea"/>
                <a:cs typeface="+mn-cs"/>
                <a:sym typeface="Helvetica"/>
              </a:rPr>
              <a:t>         ·</a:t>
            </a:r>
            <a:r>
              <a:rPr>
                <a:solidFill>
                  <a:srgbClr val="184458"/>
                </a:solidFill>
                <a:latin typeface="微软雅黑"/>
                <a:ea typeface="微软雅黑"/>
                <a:cs typeface="微软雅黑"/>
                <a:sym typeface="微软雅黑"/>
              </a:rPr>
              <a:t>避免手工操作过程中繁琐且易出错的现象</a:t>
            </a:r>
          </a:p>
        </p:txBody>
      </p:sp>
      <p:sp>
        <p:nvSpPr>
          <p:cNvPr id="138" name="Shape 138"/>
          <p:cNvSpPr/>
          <p:nvPr/>
        </p:nvSpPr>
        <p:spPr>
          <a:xfrm>
            <a:off x="3248168" y="1692317"/>
            <a:ext cx="108832" cy="8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3718240" y="3761268"/>
            <a:ext cx="108002" cy="10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4192403" y="5713603"/>
            <a:ext cx="108002" cy="10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754741" y="312603"/>
            <a:ext cx="3582112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/>
            <a:r>
              <a: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  需求分析</a:t>
            </a:r>
            <a:r>
              <a: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990569" y="4274672"/>
            <a:ext cx="2257426" cy="800102"/>
          </a:xfrm>
          <a:prstGeom prst="rect">
            <a:avLst/>
          </a:pr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4194057" y="4274672"/>
            <a:ext cx="3533812" cy="8001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683714" y="4274672"/>
            <a:ext cx="2257427" cy="800102"/>
          </a:xfrm>
          <a:prstGeom prst="rect">
            <a:avLst/>
          </a:pr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3553828" y="4593759"/>
            <a:ext cx="390527" cy="481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2" y="8269"/>
                </a:moveTo>
                <a:cubicBezTo>
                  <a:pt x="18900" y="4219"/>
                  <a:pt x="18900" y="4219"/>
                  <a:pt x="18900" y="4219"/>
                </a:cubicBezTo>
                <a:cubicBezTo>
                  <a:pt x="18692" y="4050"/>
                  <a:pt x="18485" y="4050"/>
                  <a:pt x="18277" y="4050"/>
                </a:cubicBezTo>
                <a:cubicBezTo>
                  <a:pt x="13292" y="4050"/>
                  <a:pt x="13292" y="4050"/>
                  <a:pt x="13292" y="4050"/>
                </a:cubicBezTo>
                <a:cubicBezTo>
                  <a:pt x="13292" y="2700"/>
                  <a:pt x="13292" y="2700"/>
                  <a:pt x="13292" y="2700"/>
                </a:cubicBezTo>
                <a:cubicBezTo>
                  <a:pt x="13292" y="1181"/>
                  <a:pt x="11838" y="0"/>
                  <a:pt x="9969" y="0"/>
                </a:cubicBezTo>
                <a:cubicBezTo>
                  <a:pt x="8308" y="0"/>
                  <a:pt x="8308" y="0"/>
                  <a:pt x="8308" y="0"/>
                </a:cubicBezTo>
                <a:cubicBezTo>
                  <a:pt x="6438" y="0"/>
                  <a:pt x="4985" y="1181"/>
                  <a:pt x="4985" y="2700"/>
                </a:cubicBezTo>
                <a:cubicBezTo>
                  <a:pt x="4985" y="4050"/>
                  <a:pt x="4985" y="4050"/>
                  <a:pt x="4985" y="4050"/>
                </a:cubicBezTo>
                <a:cubicBezTo>
                  <a:pt x="1662" y="4050"/>
                  <a:pt x="1662" y="4050"/>
                  <a:pt x="1662" y="4050"/>
                </a:cubicBezTo>
                <a:cubicBezTo>
                  <a:pt x="831" y="4050"/>
                  <a:pt x="0" y="4725"/>
                  <a:pt x="0" y="5400"/>
                </a:cubicBezTo>
                <a:cubicBezTo>
                  <a:pt x="0" y="12150"/>
                  <a:pt x="0" y="12150"/>
                  <a:pt x="0" y="12150"/>
                </a:cubicBezTo>
                <a:cubicBezTo>
                  <a:pt x="0" y="12825"/>
                  <a:pt x="831" y="13500"/>
                  <a:pt x="1662" y="13500"/>
                </a:cubicBezTo>
                <a:cubicBezTo>
                  <a:pt x="4985" y="13500"/>
                  <a:pt x="4985" y="13500"/>
                  <a:pt x="4985" y="13500"/>
                </a:cubicBezTo>
                <a:cubicBezTo>
                  <a:pt x="4985" y="18900"/>
                  <a:pt x="4985" y="18900"/>
                  <a:pt x="4985" y="18900"/>
                </a:cubicBezTo>
                <a:cubicBezTo>
                  <a:pt x="4985" y="20419"/>
                  <a:pt x="6438" y="21600"/>
                  <a:pt x="8308" y="21600"/>
                </a:cubicBezTo>
                <a:cubicBezTo>
                  <a:pt x="9969" y="21600"/>
                  <a:pt x="9969" y="21600"/>
                  <a:pt x="9969" y="21600"/>
                </a:cubicBezTo>
                <a:cubicBezTo>
                  <a:pt x="11838" y="21600"/>
                  <a:pt x="13292" y="20419"/>
                  <a:pt x="13292" y="18900"/>
                </a:cubicBezTo>
                <a:cubicBezTo>
                  <a:pt x="13292" y="13500"/>
                  <a:pt x="13292" y="13500"/>
                  <a:pt x="13292" y="13500"/>
                </a:cubicBezTo>
                <a:cubicBezTo>
                  <a:pt x="18277" y="13500"/>
                  <a:pt x="18277" y="13500"/>
                  <a:pt x="18277" y="13500"/>
                </a:cubicBezTo>
                <a:cubicBezTo>
                  <a:pt x="18277" y="13500"/>
                  <a:pt x="18277" y="13500"/>
                  <a:pt x="18277" y="13500"/>
                </a:cubicBezTo>
                <a:cubicBezTo>
                  <a:pt x="18485" y="13500"/>
                  <a:pt x="18692" y="13500"/>
                  <a:pt x="18900" y="13331"/>
                </a:cubicBezTo>
                <a:cubicBezTo>
                  <a:pt x="21392" y="9281"/>
                  <a:pt x="21392" y="9281"/>
                  <a:pt x="21392" y="9281"/>
                </a:cubicBezTo>
                <a:cubicBezTo>
                  <a:pt x="21600" y="8944"/>
                  <a:pt x="21600" y="8944"/>
                  <a:pt x="21600" y="8775"/>
                </a:cubicBezTo>
                <a:cubicBezTo>
                  <a:pt x="21600" y="8606"/>
                  <a:pt x="21600" y="8438"/>
                  <a:pt x="21392" y="8269"/>
                </a:cubicBezTo>
                <a:close/>
                <a:moveTo>
                  <a:pt x="6646" y="2700"/>
                </a:moveTo>
                <a:cubicBezTo>
                  <a:pt x="6646" y="2025"/>
                  <a:pt x="7477" y="1350"/>
                  <a:pt x="8308" y="1350"/>
                </a:cubicBezTo>
                <a:cubicBezTo>
                  <a:pt x="9969" y="1350"/>
                  <a:pt x="9969" y="1350"/>
                  <a:pt x="9969" y="1350"/>
                </a:cubicBezTo>
                <a:cubicBezTo>
                  <a:pt x="10800" y="1350"/>
                  <a:pt x="11631" y="2025"/>
                  <a:pt x="11631" y="2700"/>
                </a:cubicBezTo>
                <a:cubicBezTo>
                  <a:pt x="11631" y="4050"/>
                  <a:pt x="11631" y="4050"/>
                  <a:pt x="11631" y="4050"/>
                </a:cubicBezTo>
                <a:cubicBezTo>
                  <a:pt x="6646" y="4050"/>
                  <a:pt x="6646" y="4050"/>
                  <a:pt x="6646" y="4050"/>
                </a:cubicBezTo>
                <a:lnTo>
                  <a:pt x="6646" y="2700"/>
                </a:lnTo>
                <a:close/>
                <a:moveTo>
                  <a:pt x="11631" y="18900"/>
                </a:moveTo>
                <a:cubicBezTo>
                  <a:pt x="11631" y="19575"/>
                  <a:pt x="10800" y="20250"/>
                  <a:pt x="9969" y="20250"/>
                </a:cubicBezTo>
                <a:cubicBezTo>
                  <a:pt x="8308" y="20250"/>
                  <a:pt x="8308" y="20250"/>
                  <a:pt x="8308" y="20250"/>
                </a:cubicBezTo>
                <a:cubicBezTo>
                  <a:pt x="7477" y="20250"/>
                  <a:pt x="6646" y="19575"/>
                  <a:pt x="6646" y="18900"/>
                </a:cubicBezTo>
                <a:cubicBezTo>
                  <a:pt x="6646" y="13500"/>
                  <a:pt x="6646" y="13500"/>
                  <a:pt x="6646" y="13500"/>
                </a:cubicBezTo>
                <a:cubicBezTo>
                  <a:pt x="11631" y="13500"/>
                  <a:pt x="11631" y="13500"/>
                  <a:pt x="11631" y="13500"/>
                </a:cubicBezTo>
                <a:lnTo>
                  <a:pt x="11631" y="18900"/>
                </a:lnTo>
                <a:close/>
                <a:moveTo>
                  <a:pt x="17862" y="11981"/>
                </a:moveTo>
                <a:cubicBezTo>
                  <a:pt x="17862" y="12150"/>
                  <a:pt x="17654" y="12150"/>
                  <a:pt x="17446" y="12150"/>
                </a:cubicBezTo>
                <a:cubicBezTo>
                  <a:pt x="2492" y="12150"/>
                  <a:pt x="2492" y="12150"/>
                  <a:pt x="2492" y="12150"/>
                </a:cubicBezTo>
                <a:cubicBezTo>
                  <a:pt x="2077" y="12150"/>
                  <a:pt x="1662" y="11812"/>
                  <a:pt x="1662" y="11475"/>
                </a:cubicBezTo>
                <a:cubicBezTo>
                  <a:pt x="1662" y="6075"/>
                  <a:pt x="1662" y="6075"/>
                  <a:pt x="1662" y="6075"/>
                </a:cubicBezTo>
                <a:cubicBezTo>
                  <a:pt x="1662" y="5738"/>
                  <a:pt x="2077" y="5400"/>
                  <a:pt x="2492" y="5400"/>
                </a:cubicBezTo>
                <a:cubicBezTo>
                  <a:pt x="17446" y="5400"/>
                  <a:pt x="17446" y="5400"/>
                  <a:pt x="17446" y="5400"/>
                </a:cubicBezTo>
                <a:cubicBezTo>
                  <a:pt x="17654" y="5400"/>
                  <a:pt x="17862" y="5400"/>
                  <a:pt x="17862" y="5569"/>
                </a:cubicBezTo>
                <a:cubicBezTo>
                  <a:pt x="19938" y="8775"/>
                  <a:pt x="19938" y="8775"/>
                  <a:pt x="19938" y="8775"/>
                </a:cubicBezTo>
                <a:lnTo>
                  <a:pt x="17862" y="1198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012072" y="4593759"/>
            <a:ext cx="390527" cy="481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2" y="8269"/>
                </a:moveTo>
                <a:cubicBezTo>
                  <a:pt x="18900" y="4219"/>
                  <a:pt x="18900" y="4219"/>
                  <a:pt x="18900" y="4219"/>
                </a:cubicBezTo>
                <a:cubicBezTo>
                  <a:pt x="18692" y="4050"/>
                  <a:pt x="18485" y="4050"/>
                  <a:pt x="18277" y="4050"/>
                </a:cubicBezTo>
                <a:cubicBezTo>
                  <a:pt x="13292" y="4050"/>
                  <a:pt x="13292" y="4050"/>
                  <a:pt x="13292" y="4050"/>
                </a:cubicBezTo>
                <a:cubicBezTo>
                  <a:pt x="13292" y="2700"/>
                  <a:pt x="13292" y="2700"/>
                  <a:pt x="13292" y="2700"/>
                </a:cubicBezTo>
                <a:cubicBezTo>
                  <a:pt x="13292" y="1181"/>
                  <a:pt x="11838" y="0"/>
                  <a:pt x="9969" y="0"/>
                </a:cubicBezTo>
                <a:cubicBezTo>
                  <a:pt x="8308" y="0"/>
                  <a:pt x="8308" y="0"/>
                  <a:pt x="8308" y="0"/>
                </a:cubicBezTo>
                <a:cubicBezTo>
                  <a:pt x="6438" y="0"/>
                  <a:pt x="4985" y="1181"/>
                  <a:pt x="4985" y="2700"/>
                </a:cubicBezTo>
                <a:cubicBezTo>
                  <a:pt x="4985" y="4050"/>
                  <a:pt x="4985" y="4050"/>
                  <a:pt x="4985" y="4050"/>
                </a:cubicBezTo>
                <a:cubicBezTo>
                  <a:pt x="1662" y="4050"/>
                  <a:pt x="1662" y="4050"/>
                  <a:pt x="1662" y="4050"/>
                </a:cubicBezTo>
                <a:cubicBezTo>
                  <a:pt x="831" y="4050"/>
                  <a:pt x="0" y="4725"/>
                  <a:pt x="0" y="5400"/>
                </a:cubicBezTo>
                <a:cubicBezTo>
                  <a:pt x="0" y="12150"/>
                  <a:pt x="0" y="12150"/>
                  <a:pt x="0" y="12150"/>
                </a:cubicBezTo>
                <a:cubicBezTo>
                  <a:pt x="0" y="12825"/>
                  <a:pt x="831" y="13500"/>
                  <a:pt x="1662" y="13500"/>
                </a:cubicBezTo>
                <a:cubicBezTo>
                  <a:pt x="4985" y="13500"/>
                  <a:pt x="4985" y="13500"/>
                  <a:pt x="4985" y="13500"/>
                </a:cubicBezTo>
                <a:cubicBezTo>
                  <a:pt x="4985" y="18900"/>
                  <a:pt x="4985" y="18900"/>
                  <a:pt x="4985" y="18900"/>
                </a:cubicBezTo>
                <a:cubicBezTo>
                  <a:pt x="4985" y="20419"/>
                  <a:pt x="6438" y="21600"/>
                  <a:pt x="8308" y="21600"/>
                </a:cubicBezTo>
                <a:cubicBezTo>
                  <a:pt x="9969" y="21600"/>
                  <a:pt x="9969" y="21600"/>
                  <a:pt x="9969" y="21600"/>
                </a:cubicBezTo>
                <a:cubicBezTo>
                  <a:pt x="11838" y="21600"/>
                  <a:pt x="13292" y="20419"/>
                  <a:pt x="13292" y="18900"/>
                </a:cubicBezTo>
                <a:cubicBezTo>
                  <a:pt x="13292" y="13500"/>
                  <a:pt x="13292" y="13500"/>
                  <a:pt x="13292" y="13500"/>
                </a:cubicBezTo>
                <a:cubicBezTo>
                  <a:pt x="18277" y="13500"/>
                  <a:pt x="18277" y="13500"/>
                  <a:pt x="18277" y="13500"/>
                </a:cubicBezTo>
                <a:cubicBezTo>
                  <a:pt x="18277" y="13500"/>
                  <a:pt x="18277" y="13500"/>
                  <a:pt x="18277" y="13500"/>
                </a:cubicBezTo>
                <a:cubicBezTo>
                  <a:pt x="18485" y="13500"/>
                  <a:pt x="18692" y="13500"/>
                  <a:pt x="18900" y="13331"/>
                </a:cubicBezTo>
                <a:cubicBezTo>
                  <a:pt x="21392" y="9281"/>
                  <a:pt x="21392" y="9281"/>
                  <a:pt x="21392" y="9281"/>
                </a:cubicBezTo>
                <a:cubicBezTo>
                  <a:pt x="21600" y="8944"/>
                  <a:pt x="21600" y="8944"/>
                  <a:pt x="21600" y="8775"/>
                </a:cubicBezTo>
                <a:cubicBezTo>
                  <a:pt x="21600" y="8606"/>
                  <a:pt x="21600" y="8438"/>
                  <a:pt x="21392" y="8269"/>
                </a:cubicBezTo>
                <a:close/>
                <a:moveTo>
                  <a:pt x="6646" y="2700"/>
                </a:moveTo>
                <a:cubicBezTo>
                  <a:pt x="6646" y="2025"/>
                  <a:pt x="7477" y="1350"/>
                  <a:pt x="8308" y="1350"/>
                </a:cubicBezTo>
                <a:cubicBezTo>
                  <a:pt x="9969" y="1350"/>
                  <a:pt x="9969" y="1350"/>
                  <a:pt x="9969" y="1350"/>
                </a:cubicBezTo>
                <a:cubicBezTo>
                  <a:pt x="10800" y="1350"/>
                  <a:pt x="11631" y="2025"/>
                  <a:pt x="11631" y="2700"/>
                </a:cubicBezTo>
                <a:cubicBezTo>
                  <a:pt x="11631" y="4050"/>
                  <a:pt x="11631" y="4050"/>
                  <a:pt x="11631" y="4050"/>
                </a:cubicBezTo>
                <a:cubicBezTo>
                  <a:pt x="6646" y="4050"/>
                  <a:pt x="6646" y="4050"/>
                  <a:pt x="6646" y="4050"/>
                </a:cubicBezTo>
                <a:lnTo>
                  <a:pt x="6646" y="2700"/>
                </a:lnTo>
                <a:close/>
                <a:moveTo>
                  <a:pt x="11631" y="18900"/>
                </a:moveTo>
                <a:cubicBezTo>
                  <a:pt x="11631" y="19575"/>
                  <a:pt x="10800" y="20250"/>
                  <a:pt x="9969" y="20250"/>
                </a:cubicBezTo>
                <a:cubicBezTo>
                  <a:pt x="8308" y="20250"/>
                  <a:pt x="8308" y="20250"/>
                  <a:pt x="8308" y="20250"/>
                </a:cubicBezTo>
                <a:cubicBezTo>
                  <a:pt x="7477" y="20250"/>
                  <a:pt x="6646" y="19575"/>
                  <a:pt x="6646" y="18900"/>
                </a:cubicBezTo>
                <a:cubicBezTo>
                  <a:pt x="6646" y="13500"/>
                  <a:pt x="6646" y="13500"/>
                  <a:pt x="6646" y="13500"/>
                </a:cubicBezTo>
                <a:cubicBezTo>
                  <a:pt x="11631" y="13500"/>
                  <a:pt x="11631" y="13500"/>
                  <a:pt x="11631" y="13500"/>
                </a:cubicBezTo>
                <a:lnTo>
                  <a:pt x="11631" y="18900"/>
                </a:lnTo>
                <a:close/>
                <a:moveTo>
                  <a:pt x="17862" y="11981"/>
                </a:moveTo>
                <a:cubicBezTo>
                  <a:pt x="17862" y="12150"/>
                  <a:pt x="17654" y="12150"/>
                  <a:pt x="17446" y="12150"/>
                </a:cubicBezTo>
                <a:cubicBezTo>
                  <a:pt x="2492" y="12150"/>
                  <a:pt x="2492" y="12150"/>
                  <a:pt x="2492" y="12150"/>
                </a:cubicBezTo>
                <a:cubicBezTo>
                  <a:pt x="2077" y="12150"/>
                  <a:pt x="1662" y="11812"/>
                  <a:pt x="1662" y="11475"/>
                </a:cubicBezTo>
                <a:cubicBezTo>
                  <a:pt x="1662" y="6075"/>
                  <a:pt x="1662" y="6075"/>
                  <a:pt x="1662" y="6075"/>
                </a:cubicBezTo>
                <a:cubicBezTo>
                  <a:pt x="1662" y="5738"/>
                  <a:pt x="2077" y="5400"/>
                  <a:pt x="2492" y="5400"/>
                </a:cubicBezTo>
                <a:cubicBezTo>
                  <a:pt x="17446" y="5400"/>
                  <a:pt x="17446" y="5400"/>
                  <a:pt x="17446" y="5400"/>
                </a:cubicBezTo>
                <a:cubicBezTo>
                  <a:pt x="17654" y="5400"/>
                  <a:pt x="17862" y="5400"/>
                  <a:pt x="17862" y="5569"/>
                </a:cubicBezTo>
                <a:cubicBezTo>
                  <a:pt x="19938" y="8775"/>
                  <a:pt x="19938" y="8775"/>
                  <a:pt x="19938" y="8775"/>
                </a:cubicBezTo>
                <a:lnTo>
                  <a:pt x="17862" y="1198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1210954" y="4443888"/>
            <a:ext cx="18246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3130">
              <a:defRPr b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C#   WPF</a:t>
            </a:r>
          </a:p>
        </p:txBody>
      </p:sp>
      <p:sp>
        <p:nvSpPr>
          <p:cNvPr id="149" name="Shape 149"/>
          <p:cNvSpPr/>
          <p:nvPr/>
        </p:nvSpPr>
        <p:spPr>
          <a:xfrm>
            <a:off x="4230806" y="4443888"/>
            <a:ext cx="343038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3130">
              <a:defRPr b="1" sz="2400">
                <a:solidFill>
                  <a:srgbClr val="0F2B3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F2B37"/>
                </a:solidFill>
              </a:rPr>
              <a:t>Visual Studio 2015</a:t>
            </a:r>
          </a:p>
        </p:txBody>
      </p:sp>
      <p:sp>
        <p:nvSpPr>
          <p:cNvPr id="150" name="Shape 150"/>
          <p:cNvSpPr/>
          <p:nvPr/>
        </p:nvSpPr>
        <p:spPr>
          <a:xfrm>
            <a:off x="8987445" y="4443888"/>
            <a:ext cx="164629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913130">
              <a:defRPr b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Oracle 12c</a:t>
            </a:r>
          </a:p>
        </p:txBody>
      </p:sp>
      <p:sp>
        <p:nvSpPr>
          <p:cNvPr id="151" name="Shape 151"/>
          <p:cNvSpPr/>
          <p:nvPr/>
        </p:nvSpPr>
        <p:spPr>
          <a:xfrm flipV="1">
            <a:off x="990540" y="5386832"/>
            <a:ext cx="2231946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2" name="Shape 152"/>
          <p:cNvSpPr/>
          <p:nvPr/>
        </p:nvSpPr>
        <p:spPr>
          <a:xfrm flipV="1">
            <a:off x="4707368" y="5386832"/>
            <a:ext cx="2231946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8683686" y="5386832"/>
            <a:ext cx="2231945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-2" y="2036"/>
            <a:ext cx="754747" cy="1171070"/>
          </a:xfrm>
          <a:prstGeom prst="rect">
            <a:avLst/>
          </a:pr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816526" y="263173"/>
            <a:ext cx="3582112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系统开发环境</a:t>
            </a:r>
          </a:p>
        </p:txBody>
      </p:sp>
      <p:pic>
        <p:nvPicPr>
          <p:cNvPr id="156" name="image3.jpeg"/>
          <p:cNvPicPr/>
          <p:nvPr/>
        </p:nvPicPr>
        <p:blipFill>
          <a:blip r:embed="rId2">
            <a:extLst/>
          </a:blip>
          <a:srcRect l="34029" t="0" r="33928" b="0"/>
          <a:stretch>
            <a:fillRect/>
          </a:stretch>
        </p:blipFill>
        <p:spPr>
          <a:xfrm rot="5400000">
            <a:off x="4925883" y="-3761848"/>
            <a:ext cx="2336801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-1" y="1164931"/>
            <a:ext cx="12192004" cy="2336802"/>
          </a:xfrm>
          <a:prstGeom prst="rect">
            <a:avLst/>
          </a:prstGeom>
          <a:solidFill>
            <a:srgbClr val="0F2B37">
              <a:alpha val="5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-2" y="791408"/>
            <a:ext cx="12192003" cy="6066594"/>
          </a:xfrm>
          <a:prstGeom prst="rect">
            <a:avLst/>
          </a:prstGeom>
          <a:solidFill>
            <a:srgbClr val="0F2B37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62" name="Group 162"/>
          <p:cNvGrpSpPr/>
          <p:nvPr/>
        </p:nvGrpSpPr>
        <p:grpSpPr>
          <a:xfrm>
            <a:off x="0" y="2036"/>
            <a:ext cx="4143042" cy="1171071"/>
            <a:chOff x="0" y="0"/>
            <a:chExt cx="4143041" cy="1171070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754745" cy="1171071"/>
            </a:xfrm>
            <a:prstGeom prst="rect">
              <a:avLst/>
            </a:prstGeom>
            <a:solidFill>
              <a:srgbClr val="0F2B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78680" y="266153"/>
              <a:ext cx="3264362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功能组织架构</a:t>
              </a:r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1629032" y="1157120"/>
            <a:ext cx="9205786" cy="5260451"/>
            <a:chOff x="0" y="-1"/>
            <a:chExt cx="9205784" cy="5260450"/>
          </a:xfrm>
        </p:grpSpPr>
        <p:grpSp>
          <p:nvGrpSpPr>
            <p:cNvPr id="165" name="Group 165"/>
            <p:cNvGrpSpPr/>
            <p:nvPr/>
          </p:nvGrpSpPr>
          <p:grpSpPr>
            <a:xfrm>
              <a:off x="3945334" y="-2"/>
              <a:ext cx="1052092" cy="526049"/>
              <a:chOff x="0" y="-1"/>
              <a:chExt cx="1052091" cy="526048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0" y="-2"/>
                <a:ext cx="1052092" cy="526050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b="1"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</a:defRPr>
                </a:pPr>
                <a:r>
                  <a:rPr b="1" sz="900">
                    <a:solidFill>
                      <a:srgbClr val="FFFFFF"/>
                    </a:solidFill>
                  </a:rPr>
                  <a:t>书店管理系统</a:t>
                </a:r>
              </a:p>
            </p:txBody>
          </p:sp>
        </p:grpSp>
        <p:grpSp>
          <p:nvGrpSpPr>
            <p:cNvPr id="168" name="Group 168"/>
            <p:cNvGrpSpPr/>
            <p:nvPr/>
          </p:nvGrpSpPr>
          <p:grpSpPr>
            <a:xfrm>
              <a:off x="-1" y="789065"/>
              <a:ext cx="1052091" cy="526048"/>
              <a:chOff x="0" y="-1"/>
              <a:chExt cx="1052090" cy="526047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-1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-1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b="1" sz="9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/>
                </a:pPr>
                <a:r>
                  <a:rPr b="1" sz="900"/>
                  <a:t>库存管理模块</a:t>
                </a:r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525844" y="525321"/>
              <a:ext cx="3945423" cy="26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777"/>
                  </a:lnTo>
                  <a:lnTo>
                    <a:pt x="0" y="10777"/>
                  </a:lnTo>
                  <a:lnTo>
                    <a:pt x="0" y="21600"/>
                  </a:lnTo>
                </a:path>
              </a:pathLst>
            </a:custGeom>
            <a:noFill/>
            <a:ln w="6350" cap="flat">
              <a:solidFill>
                <a:srgbClr val="00936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72" name="Group 172"/>
            <p:cNvGrpSpPr/>
            <p:nvPr/>
          </p:nvGrpSpPr>
          <p:grpSpPr>
            <a:xfrm>
              <a:off x="263021" y="1578132"/>
              <a:ext cx="1052092" cy="526048"/>
              <a:chOff x="0" y="-1"/>
              <a:chExt cx="1052091" cy="526047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更新库存</a:t>
                </a:r>
              </a:p>
            </p:txBody>
          </p:sp>
        </p:grpSp>
        <p:sp>
          <p:nvSpPr>
            <p:cNvPr id="173" name="Shape 173"/>
            <p:cNvSpPr/>
            <p:nvPr/>
          </p:nvSpPr>
          <p:spPr>
            <a:xfrm>
              <a:off x="92063" y="1314625"/>
              <a:ext cx="171086" cy="52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76" name="Group 176"/>
            <p:cNvGrpSpPr/>
            <p:nvPr/>
          </p:nvGrpSpPr>
          <p:grpSpPr>
            <a:xfrm>
              <a:off x="263021" y="2367199"/>
              <a:ext cx="1052092" cy="526048"/>
              <a:chOff x="0" y="-1"/>
              <a:chExt cx="1052091" cy="526047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查询库存</a:t>
                </a:r>
              </a:p>
            </p:txBody>
          </p:sp>
        </p:grpSp>
        <p:sp>
          <p:nvSpPr>
            <p:cNvPr id="177" name="Shape 177"/>
            <p:cNvSpPr/>
            <p:nvPr/>
          </p:nvSpPr>
          <p:spPr>
            <a:xfrm>
              <a:off x="92063" y="1314625"/>
              <a:ext cx="171086" cy="131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80" name="Group 180"/>
            <p:cNvGrpSpPr/>
            <p:nvPr/>
          </p:nvGrpSpPr>
          <p:grpSpPr>
            <a:xfrm>
              <a:off x="263021" y="3156267"/>
              <a:ext cx="1052092" cy="526048"/>
              <a:chOff x="0" y="-1"/>
              <a:chExt cx="1052091" cy="526047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图书分类</a:t>
                </a:r>
              </a:p>
            </p:txBody>
          </p:sp>
        </p:grpSp>
        <p:sp>
          <p:nvSpPr>
            <p:cNvPr id="181" name="Shape 181"/>
            <p:cNvSpPr/>
            <p:nvPr/>
          </p:nvSpPr>
          <p:spPr>
            <a:xfrm>
              <a:off x="92063" y="1314625"/>
              <a:ext cx="171086" cy="2104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84" name="Group 184"/>
            <p:cNvGrpSpPr/>
            <p:nvPr/>
          </p:nvGrpSpPr>
          <p:grpSpPr>
            <a:xfrm>
              <a:off x="263021" y="3945334"/>
              <a:ext cx="1052092" cy="526048"/>
              <a:chOff x="0" y="-1"/>
              <a:chExt cx="1052091" cy="526047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图书摆放</a:t>
                </a:r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92063" y="1314625"/>
              <a:ext cx="171086" cy="2893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88" name="Group 188"/>
            <p:cNvGrpSpPr/>
            <p:nvPr/>
          </p:nvGrpSpPr>
          <p:grpSpPr>
            <a:xfrm>
              <a:off x="1315111" y="789065"/>
              <a:ext cx="1052092" cy="526048"/>
              <a:chOff x="0" y="-1"/>
              <a:chExt cx="1052091" cy="526047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b="1" sz="9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/>
                </a:pPr>
                <a:r>
                  <a:rPr b="1" sz="900"/>
                  <a:t>员工管理模块</a:t>
                </a:r>
              </a:p>
            </p:txBody>
          </p:sp>
        </p:grpSp>
        <p:sp>
          <p:nvSpPr>
            <p:cNvPr id="189" name="Shape 189"/>
            <p:cNvSpPr/>
            <p:nvPr/>
          </p:nvSpPr>
          <p:spPr>
            <a:xfrm>
              <a:off x="1840985" y="525321"/>
              <a:ext cx="2630283" cy="26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777"/>
                  </a:lnTo>
                  <a:lnTo>
                    <a:pt x="0" y="10777"/>
                  </a:lnTo>
                  <a:lnTo>
                    <a:pt x="0" y="21600"/>
                  </a:lnTo>
                </a:path>
              </a:pathLst>
            </a:custGeom>
            <a:noFill/>
            <a:ln w="6350" cap="flat">
              <a:solidFill>
                <a:srgbClr val="00936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92" name="Group 192"/>
            <p:cNvGrpSpPr/>
            <p:nvPr/>
          </p:nvGrpSpPr>
          <p:grpSpPr>
            <a:xfrm>
              <a:off x="1578133" y="1578132"/>
              <a:ext cx="1052092" cy="526048"/>
              <a:chOff x="0" y="-1"/>
              <a:chExt cx="1052091" cy="526047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查询员工信息</a:t>
                </a:r>
              </a:p>
            </p:txBody>
          </p:sp>
        </p:grpSp>
        <p:sp>
          <p:nvSpPr>
            <p:cNvPr id="193" name="Shape 193"/>
            <p:cNvSpPr/>
            <p:nvPr/>
          </p:nvSpPr>
          <p:spPr>
            <a:xfrm>
              <a:off x="1407204" y="1314625"/>
              <a:ext cx="171086" cy="52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96" name="Group 196"/>
            <p:cNvGrpSpPr/>
            <p:nvPr/>
          </p:nvGrpSpPr>
          <p:grpSpPr>
            <a:xfrm>
              <a:off x="1578133" y="2367199"/>
              <a:ext cx="1052092" cy="526048"/>
              <a:chOff x="0" y="-1"/>
              <a:chExt cx="1052091" cy="526047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更新员工信息</a:t>
                </a:r>
              </a:p>
            </p:txBody>
          </p:sp>
        </p:grpSp>
        <p:sp>
          <p:nvSpPr>
            <p:cNvPr id="197" name="Shape 197"/>
            <p:cNvSpPr/>
            <p:nvPr/>
          </p:nvSpPr>
          <p:spPr>
            <a:xfrm>
              <a:off x="1407204" y="1314625"/>
              <a:ext cx="171086" cy="131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00" name="Group 200"/>
            <p:cNvGrpSpPr/>
            <p:nvPr/>
          </p:nvGrpSpPr>
          <p:grpSpPr>
            <a:xfrm>
              <a:off x="1578133" y="3156267"/>
              <a:ext cx="1052092" cy="526048"/>
              <a:chOff x="0" y="-1"/>
              <a:chExt cx="1052091" cy="526047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出勤管理</a:t>
                </a: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1407204" y="1314625"/>
              <a:ext cx="171086" cy="2104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04" name="Group 204"/>
            <p:cNvGrpSpPr/>
            <p:nvPr/>
          </p:nvGrpSpPr>
          <p:grpSpPr>
            <a:xfrm>
              <a:off x="1578133" y="3945334"/>
              <a:ext cx="1052092" cy="526048"/>
              <a:chOff x="0" y="-1"/>
              <a:chExt cx="1052091" cy="526047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请假管理</a:t>
                </a:r>
              </a:p>
            </p:txBody>
          </p:sp>
        </p:grpSp>
        <p:sp>
          <p:nvSpPr>
            <p:cNvPr id="205" name="Shape 205"/>
            <p:cNvSpPr/>
            <p:nvPr/>
          </p:nvSpPr>
          <p:spPr>
            <a:xfrm>
              <a:off x="1407204" y="1314625"/>
              <a:ext cx="171086" cy="2893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08" name="Group 208"/>
            <p:cNvGrpSpPr/>
            <p:nvPr/>
          </p:nvGrpSpPr>
          <p:grpSpPr>
            <a:xfrm>
              <a:off x="1578133" y="4734401"/>
              <a:ext cx="1052092" cy="526048"/>
              <a:chOff x="0" y="-1"/>
              <a:chExt cx="1052091" cy="526047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员工月薪计算</a:t>
                </a:r>
              </a:p>
            </p:txBody>
          </p:sp>
        </p:grpSp>
        <p:sp>
          <p:nvSpPr>
            <p:cNvPr id="209" name="Shape 209"/>
            <p:cNvSpPr/>
            <p:nvPr/>
          </p:nvSpPr>
          <p:spPr>
            <a:xfrm>
              <a:off x="1407204" y="1314625"/>
              <a:ext cx="171086" cy="368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12" name="Group 212"/>
            <p:cNvGrpSpPr/>
            <p:nvPr/>
          </p:nvGrpSpPr>
          <p:grpSpPr>
            <a:xfrm>
              <a:off x="2630223" y="789065"/>
              <a:ext cx="1052092" cy="526048"/>
              <a:chOff x="0" y="-1"/>
              <a:chExt cx="1052091" cy="526047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b="1" sz="9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/>
                </a:pPr>
                <a:r>
                  <a:rPr b="1" sz="900"/>
                  <a:t>销售管理模块</a:t>
                </a:r>
              </a:p>
            </p:txBody>
          </p:sp>
        </p:grpSp>
        <p:sp>
          <p:nvSpPr>
            <p:cNvPr id="213" name="Shape 213"/>
            <p:cNvSpPr/>
            <p:nvPr/>
          </p:nvSpPr>
          <p:spPr>
            <a:xfrm>
              <a:off x="3156125" y="525321"/>
              <a:ext cx="1315143" cy="26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777"/>
                  </a:lnTo>
                  <a:lnTo>
                    <a:pt x="0" y="10777"/>
                  </a:lnTo>
                  <a:lnTo>
                    <a:pt x="0" y="21600"/>
                  </a:lnTo>
                </a:path>
              </a:pathLst>
            </a:custGeom>
            <a:noFill/>
            <a:ln w="6350" cap="flat">
              <a:solidFill>
                <a:srgbClr val="00936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16" name="Group 216"/>
            <p:cNvGrpSpPr/>
            <p:nvPr/>
          </p:nvGrpSpPr>
          <p:grpSpPr>
            <a:xfrm>
              <a:off x="2893245" y="1578132"/>
              <a:ext cx="1052092" cy="526048"/>
              <a:chOff x="0" y="-1"/>
              <a:chExt cx="1052091" cy="526047"/>
            </a:xfrm>
          </p:grpSpPr>
          <p:sp>
            <p:nvSpPr>
              <p:cNvPr id="214" name="Shape 214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生成交易记录</a:t>
                </a:r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2722344" y="1314625"/>
              <a:ext cx="171086" cy="52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20" name="Group 220"/>
            <p:cNvGrpSpPr/>
            <p:nvPr/>
          </p:nvGrpSpPr>
          <p:grpSpPr>
            <a:xfrm>
              <a:off x="2893245" y="2367199"/>
              <a:ext cx="1052092" cy="526048"/>
              <a:chOff x="0" y="-1"/>
              <a:chExt cx="1052091" cy="526047"/>
            </a:xfrm>
          </p:grpSpPr>
          <p:sp>
            <p:nvSpPr>
              <p:cNvPr id="218" name="Shape 218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查询交易记录</a:t>
                </a:r>
              </a:p>
            </p:txBody>
          </p:sp>
        </p:grpSp>
        <p:sp>
          <p:nvSpPr>
            <p:cNvPr id="221" name="Shape 221"/>
            <p:cNvSpPr/>
            <p:nvPr/>
          </p:nvSpPr>
          <p:spPr>
            <a:xfrm>
              <a:off x="2722344" y="1314625"/>
              <a:ext cx="171086" cy="131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24" name="Group 224"/>
            <p:cNvGrpSpPr/>
            <p:nvPr/>
          </p:nvGrpSpPr>
          <p:grpSpPr>
            <a:xfrm>
              <a:off x="3945334" y="789065"/>
              <a:ext cx="1052092" cy="526048"/>
              <a:chOff x="0" y="-1"/>
              <a:chExt cx="1052091" cy="526047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b="1" sz="9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/>
                </a:pPr>
                <a:r>
                  <a:rPr b="1" sz="900"/>
                  <a:t>会员管理模块</a:t>
                </a:r>
              </a:p>
            </p:txBody>
          </p:sp>
        </p:grpSp>
        <p:sp>
          <p:nvSpPr>
            <p:cNvPr id="225" name="Shape 225"/>
            <p:cNvSpPr/>
            <p:nvPr/>
          </p:nvSpPr>
          <p:spPr>
            <a:xfrm>
              <a:off x="4471266" y="525321"/>
              <a:ext cx="2" cy="263287"/>
            </a:xfrm>
            <a:prstGeom prst="line">
              <a:avLst/>
            </a:prstGeom>
            <a:noFill/>
            <a:ln w="6350" cap="flat">
              <a:solidFill>
                <a:srgbClr val="00936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28" name="Group 228"/>
            <p:cNvGrpSpPr/>
            <p:nvPr/>
          </p:nvGrpSpPr>
          <p:grpSpPr>
            <a:xfrm>
              <a:off x="4208357" y="1578132"/>
              <a:ext cx="1052092" cy="526048"/>
              <a:chOff x="0" y="-1"/>
              <a:chExt cx="1052091" cy="526047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查询会员信息</a:t>
                </a:r>
              </a:p>
            </p:txBody>
          </p:sp>
        </p:grpSp>
        <p:sp>
          <p:nvSpPr>
            <p:cNvPr id="229" name="Shape 229"/>
            <p:cNvSpPr/>
            <p:nvPr/>
          </p:nvSpPr>
          <p:spPr>
            <a:xfrm>
              <a:off x="4037484" y="1314625"/>
              <a:ext cx="171087" cy="52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32" name="Group 232"/>
            <p:cNvGrpSpPr/>
            <p:nvPr/>
          </p:nvGrpSpPr>
          <p:grpSpPr>
            <a:xfrm>
              <a:off x="4208357" y="2367199"/>
              <a:ext cx="1052092" cy="526048"/>
              <a:chOff x="0" y="-1"/>
              <a:chExt cx="1052091" cy="526047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注册会员</a:t>
                </a:r>
              </a:p>
            </p:txBody>
          </p:sp>
        </p:grpSp>
        <p:sp>
          <p:nvSpPr>
            <p:cNvPr id="233" name="Shape 233"/>
            <p:cNvSpPr/>
            <p:nvPr/>
          </p:nvSpPr>
          <p:spPr>
            <a:xfrm>
              <a:off x="4037484" y="1314625"/>
              <a:ext cx="171087" cy="131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36" name="Group 236"/>
            <p:cNvGrpSpPr/>
            <p:nvPr/>
          </p:nvGrpSpPr>
          <p:grpSpPr>
            <a:xfrm>
              <a:off x="4208357" y="3156267"/>
              <a:ext cx="1052092" cy="526048"/>
              <a:chOff x="0" y="-1"/>
              <a:chExt cx="1052091" cy="526047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/>
                <a:r>
                  <a: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会员升级</a:t>
                </a:r>
                <a:r>
                  <a: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rPr>
                  <a:t>&amp;</a:t>
                </a:r>
                <a:r>
                  <a: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续期</a:t>
                </a:r>
              </a:p>
            </p:txBody>
          </p:sp>
        </p:grpSp>
        <p:sp>
          <p:nvSpPr>
            <p:cNvPr id="237" name="Shape 237"/>
            <p:cNvSpPr/>
            <p:nvPr/>
          </p:nvSpPr>
          <p:spPr>
            <a:xfrm>
              <a:off x="4037484" y="1314625"/>
              <a:ext cx="171087" cy="2104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40" name="Group 240"/>
            <p:cNvGrpSpPr/>
            <p:nvPr/>
          </p:nvGrpSpPr>
          <p:grpSpPr>
            <a:xfrm>
              <a:off x="4208357" y="3945334"/>
              <a:ext cx="1052092" cy="526048"/>
              <a:chOff x="0" y="-1"/>
              <a:chExt cx="1052091" cy="526047"/>
            </a:xfrm>
          </p:grpSpPr>
          <p:sp>
            <p:nvSpPr>
              <p:cNvPr id="238" name="Shape 238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更新会员资料</a:t>
                </a:r>
              </a:p>
            </p:txBody>
          </p:sp>
        </p:grpSp>
        <p:sp>
          <p:nvSpPr>
            <p:cNvPr id="241" name="Shape 241"/>
            <p:cNvSpPr/>
            <p:nvPr/>
          </p:nvSpPr>
          <p:spPr>
            <a:xfrm>
              <a:off x="4037484" y="1314625"/>
              <a:ext cx="171087" cy="2893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44" name="Group 244"/>
            <p:cNvGrpSpPr/>
            <p:nvPr/>
          </p:nvGrpSpPr>
          <p:grpSpPr>
            <a:xfrm>
              <a:off x="5260447" y="789065"/>
              <a:ext cx="1052092" cy="526048"/>
              <a:chOff x="0" y="-1"/>
              <a:chExt cx="1052091" cy="526047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b="1" sz="9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/>
                </a:pPr>
                <a:r>
                  <a:rPr b="1" sz="900"/>
                  <a:t>预订模块</a:t>
                </a:r>
              </a:p>
            </p:txBody>
          </p:sp>
        </p:grpSp>
        <p:sp>
          <p:nvSpPr>
            <p:cNvPr id="245" name="Shape 245"/>
            <p:cNvSpPr/>
            <p:nvPr/>
          </p:nvSpPr>
          <p:spPr>
            <a:xfrm>
              <a:off x="4471266" y="525321"/>
              <a:ext cx="1315143" cy="26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777"/>
                  </a:lnTo>
                  <a:lnTo>
                    <a:pt x="21600" y="10777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936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48" name="Group 248"/>
            <p:cNvGrpSpPr/>
            <p:nvPr/>
          </p:nvGrpSpPr>
          <p:grpSpPr>
            <a:xfrm>
              <a:off x="5523469" y="1578132"/>
              <a:ext cx="1052092" cy="526048"/>
              <a:chOff x="0" y="-1"/>
              <a:chExt cx="1052091" cy="526047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创建图书预订订单</a:t>
                </a:r>
              </a:p>
            </p:txBody>
          </p:sp>
        </p:grpSp>
        <p:sp>
          <p:nvSpPr>
            <p:cNvPr id="249" name="Shape 249"/>
            <p:cNvSpPr/>
            <p:nvPr/>
          </p:nvSpPr>
          <p:spPr>
            <a:xfrm>
              <a:off x="5352074" y="1314625"/>
              <a:ext cx="171086" cy="52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52" name="Group 252"/>
            <p:cNvGrpSpPr/>
            <p:nvPr/>
          </p:nvGrpSpPr>
          <p:grpSpPr>
            <a:xfrm>
              <a:off x="5523469" y="2367199"/>
              <a:ext cx="1052092" cy="526048"/>
              <a:chOff x="0" y="-1"/>
              <a:chExt cx="1052091" cy="526047"/>
            </a:xfrm>
          </p:grpSpPr>
          <p:sp>
            <p:nvSpPr>
              <p:cNvPr id="250" name="Shape 250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0" y="-2"/>
                <a:ext cx="1052092" cy="421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查询图书预订订单信息</a:t>
                </a:r>
              </a:p>
            </p:txBody>
          </p:sp>
        </p:grpSp>
        <p:sp>
          <p:nvSpPr>
            <p:cNvPr id="253" name="Shape 253"/>
            <p:cNvSpPr/>
            <p:nvPr/>
          </p:nvSpPr>
          <p:spPr>
            <a:xfrm>
              <a:off x="5352074" y="1314625"/>
              <a:ext cx="171086" cy="131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56" name="Group 256"/>
            <p:cNvGrpSpPr/>
            <p:nvPr/>
          </p:nvGrpSpPr>
          <p:grpSpPr>
            <a:xfrm>
              <a:off x="6575558" y="789065"/>
              <a:ext cx="1052092" cy="526048"/>
              <a:chOff x="0" y="-1"/>
              <a:chExt cx="1052091" cy="526047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b="1" sz="9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/>
                </a:pPr>
                <a:r>
                  <a:rPr b="1" sz="900"/>
                  <a:t>报表模块</a:t>
                </a:r>
              </a:p>
            </p:txBody>
          </p:sp>
        </p:grpSp>
        <p:sp>
          <p:nvSpPr>
            <p:cNvPr id="257" name="Shape 257"/>
            <p:cNvSpPr/>
            <p:nvPr/>
          </p:nvSpPr>
          <p:spPr>
            <a:xfrm>
              <a:off x="4471266" y="525321"/>
              <a:ext cx="2630283" cy="26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777"/>
                  </a:lnTo>
                  <a:lnTo>
                    <a:pt x="21600" y="10777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936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60" name="Group 260"/>
            <p:cNvGrpSpPr/>
            <p:nvPr/>
          </p:nvGrpSpPr>
          <p:grpSpPr>
            <a:xfrm>
              <a:off x="6838581" y="1578132"/>
              <a:ext cx="1052092" cy="526048"/>
              <a:chOff x="0" y="-1"/>
              <a:chExt cx="1052091" cy="526047"/>
            </a:xfrm>
          </p:grpSpPr>
          <p:sp>
            <p:nvSpPr>
              <p:cNvPr id="258" name="Shape 258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0" y="-2"/>
                <a:ext cx="1052092" cy="421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按月生成员工的月销售量</a:t>
                </a:r>
              </a:p>
            </p:txBody>
          </p:sp>
        </p:grpSp>
        <p:sp>
          <p:nvSpPr>
            <p:cNvPr id="261" name="Shape 261"/>
            <p:cNvSpPr/>
            <p:nvPr/>
          </p:nvSpPr>
          <p:spPr>
            <a:xfrm>
              <a:off x="6667214" y="1314625"/>
              <a:ext cx="171086" cy="52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64" name="Group 264"/>
            <p:cNvGrpSpPr/>
            <p:nvPr/>
          </p:nvGrpSpPr>
          <p:grpSpPr>
            <a:xfrm>
              <a:off x="6838581" y="2367199"/>
              <a:ext cx="1052092" cy="526048"/>
              <a:chOff x="0" y="-1"/>
              <a:chExt cx="1052091" cy="526047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0" y="-2"/>
                <a:ext cx="1052092" cy="421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按月生各类图书的销售数量</a:t>
                </a:r>
              </a:p>
            </p:txBody>
          </p:sp>
        </p:grpSp>
        <p:sp>
          <p:nvSpPr>
            <p:cNvPr id="265" name="Shape 265"/>
            <p:cNvSpPr/>
            <p:nvPr/>
          </p:nvSpPr>
          <p:spPr>
            <a:xfrm>
              <a:off x="6667214" y="1314625"/>
              <a:ext cx="171086" cy="131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68" name="Group 268"/>
            <p:cNvGrpSpPr/>
            <p:nvPr/>
          </p:nvGrpSpPr>
          <p:grpSpPr>
            <a:xfrm>
              <a:off x="7890671" y="789065"/>
              <a:ext cx="1052092" cy="526048"/>
              <a:chOff x="0" y="-1"/>
              <a:chExt cx="1052091" cy="526047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b="1" sz="9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/>
                </a:pPr>
                <a:r>
                  <a:rPr b="1" sz="900"/>
                  <a:t>账号管理模块</a:t>
                </a:r>
              </a:p>
            </p:txBody>
          </p:sp>
        </p:grpSp>
        <p:sp>
          <p:nvSpPr>
            <p:cNvPr id="269" name="Shape 269"/>
            <p:cNvSpPr/>
            <p:nvPr/>
          </p:nvSpPr>
          <p:spPr>
            <a:xfrm>
              <a:off x="4471266" y="525321"/>
              <a:ext cx="3945424" cy="26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777"/>
                  </a:lnTo>
                  <a:lnTo>
                    <a:pt x="21600" y="10777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936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72" name="Group 272"/>
            <p:cNvGrpSpPr/>
            <p:nvPr/>
          </p:nvGrpSpPr>
          <p:grpSpPr>
            <a:xfrm>
              <a:off x="8153693" y="1578132"/>
              <a:ext cx="1052092" cy="526048"/>
              <a:chOff x="0" y="-1"/>
              <a:chExt cx="1052091" cy="526047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创建账户</a:t>
                </a:r>
              </a:p>
            </p:txBody>
          </p:sp>
        </p:grpSp>
        <p:sp>
          <p:nvSpPr>
            <p:cNvPr id="273" name="Shape 273"/>
            <p:cNvSpPr/>
            <p:nvPr/>
          </p:nvSpPr>
          <p:spPr>
            <a:xfrm>
              <a:off x="7982355" y="1314625"/>
              <a:ext cx="171086" cy="52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76" name="Group 276"/>
            <p:cNvGrpSpPr/>
            <p:nvPr/>
          </p:nvGrpSpPr>
          <p:grpSpPr>
            <a:xfrm>
              <a:off x="8153693" y="2367199"/>
              <a:ext cx="1052092" cy="526048"/>
              <a:chOff x="0" y="-1"/>
              <a:chExt cx="1052091" cy="526047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修改权限</a:t>
                </a:r>
              </a:p>
            </p:txBody>
          </p:sp>
        </p:grpSp>
        <p:sp>
          <p:nvSpPr>
            <p:cNvPr id="277" name="Shape 277"/>
            <p:cNvSpPr/>
            <p:nvPr/>
          </p:nvSpPr>
          <p:spPr>
            <a:xfrm>
              <a:off x="7982355" y="1314625"/>
              <a:ext cx="171086" cy="131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80" name="Group 280"/>
            <p:cNvGrpSpPr/>
            <p:nvPr/>
          </p:nvGrpSpPr>
          <p:grpSpPr>
            <a:xfrm>
              <a:off x="8153693" y="3156267"/>
              <a:ext cx="1052092" cy="526048"/>
              <a:chOff x="0" y="-1"/>
              <a:chExt cx="1052091" cy="526047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0" y="-1"/>
                <a:ext cx="1052092" cy="526048"/>
              </a:xfrm>
              <a:prstGeom prst="rect">
                <a:avLst/>
              </a:prstGeom>
              <a:gradFill flip="none" rotWithShape="1">
                <a:gsLst>
                  <a:gs pos="0">
                    <a:srgbClr val="47C296"/>
                  </a:gs>
                  <a:gs pos="50000">
                    <a:srgbClr val="00BA89"/>
                  </a:gs>
                  <a:gs pos="100000">
                    <a:srgbClr val="00A47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9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0" y="-2"/>
                <a:ext cx="1052092" cy="256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9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匹配账号密码</a:t>
                </a:r>
              </a:p>
            </p:txBody>
          </p:sp>
        </p:grpSp>
        <p:sp>
          <p:nvSpPr>
            <p:cNvPr id="281" name="Shape 281"/>
            <p:cNvSpPr/>
            <p:nvPr/>
          </p:nvSpPr>
          <p:spPr>
            <a:xfrm>
              <a:off x="7982355" y="1314625"/>
              <a:ext cx="171086" cy="2104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A8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 flipV="1">
            <a:off x="3702541" y="4376854"/>
            <a:ext cx="1440002" cy="2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76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5827" y="0"/>
                </a:lnTo>
                <a:close/>
                <a:moveTo>
                  <a:pt x="0" y="21600"/>
                </a:moveTo>
                <a:lnTo>
                  <a:pt x="5227" y="21600"/>
                </a:lnTo>
                <a:lnTo>
                  <a:pt x="5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A8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2" name="Group 292"/>
          <p:cNvGrpSpPr/>
          <p:nvPr/>
        </p:nvGrpSpPr>
        <p:grpSpPr>
          <a:xfrm>
            <a:off x="5534734" y="2578833"/>
            <a:ext cx="755523" cy="755522"/>
            <a:chOff x="0" y="0"/>
            <a:chExt cx="755521" cy="755521"/>
          </a:xfrm>
        </p:grpSpPr>
        <p:grpSp>
          <p:nvGrpSpPr>
            <p:cNvPr id="290" name="Group 290"/>
            <p:cNvGrpSpPr/>
            <p:nvPr/>
          </p:nvGrpSpPr>
          <p:grpSpPr>
            <a:xfrm>
              <a:off x="-1" y="-1"/>
              <a:ext cx="755522" cy="755522"/>
              <a:chOff x="0" y="0"/>
              <a:chExt cx="755521" cy="755521"/>
            </a:xfrm>
          </p:grpSpPr>
          <p:sp>
            <p:nvSpPr>
              <p:cNvPr id="285" name="Shape 285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626608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8" name="Shape 288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9" name="Shape 289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291" name="Shape 291"/>
            <p:cNvSpPr/>
            <p:nvPr/>
          </p:nvSpPr>
          <p:spPr>
            <a:xfrm>
              <a:off x="212611" y="102815"/>
              <a:ext cx="39505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293" name="Shape 293"/>
          <p:cNvSpPr/>
          <p:nvPr/>
        </p:nvSpPr>
        <p:spPr>
          <a:xfrm>
            <a:off x="1867192" y="3198414"/>
            <a:ext cx="259359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PART TWO </a:t>
            </a:r>
          </a:p>
        </p:txBody>
      </p:sp>
      <p:sp>
        <p:nvSpPr>
          <p:cNvPr id="294" name="Shape 294"/>
          <p:cNvSpPr/>
          <p:nvPr/>
        </p:nvSpPr>
        <p:spPr>
          <a:xfrm>
            <a:off x="1867191" y="3878327"/>
            <a:ext cx="2593600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600">
                <a:solidFill>
                  <a:srgbClr val="0F2B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F2B37"/>
                </a:solidFill>
              </a:rPr>
              <a:t>数据库设计</a:t>
            </a:r>
          </a:p>
        </p:txBody>
      </p:sp>
      <p:sp>
        <p:nvSpPr>
          <p:cNvPr id="295" name="Shape 295"/>
          <p:cNvSpPr/>
          <p:nvPr/>
        </p:nvSpPr>
        <p:spPr>
          <a:xfrm>
            <a:off x="5795525" y="3506636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06" name="Group 306"/>
          <p:cNvGrpSpPr/>
          <p:nvPr/>
        </p:nvGrpSpPr>
        <p:grpSpPr>
          <a:xfrm>
            <a:off x="1162205" y="-16462"/>
            <a:ext cx="10163445" cy="2414899"/>
            <a:chOff x="80571" y="804965"/>
            <a:chExt cx="10163444" cy="2414897"/>
          </a:xfrm>
        </p:grpSpPr>
        <p:sp>
          <p:nvSpPr>
            <p:cNvPr id="296" name="Shape 296"/>
            <p:cNvSpPr/>
            <p:nvPr/>
          </p:nvSpPr>
          <p:spPr>
            <a:xfrm rot="10800000">
              <a:off x="2431884" y="804965"/>
              <a:ext cx="4884020" cy="2414898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 rot="10800000">
              <a:off x="4873894" y="804965"/>
              <a:ext cx="2442010" cy="241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 rot="10800000">
              <a:off x="5851847" y="804965"/>
              <a:ext cx="2928114" cy="1447803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 rot="10800000">
              <a:off x="7315903" y="804965"/>
              <a:ext cx="1464058" cy="144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 rot="10800000">
              <a:off x="890718" y="804965"/>
              <a:ext cx="3660142" cy="1809754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 rot="10800000">
              <a:off x="2720788" y="804965"/>
              <a:ext cx="1830072" cy="1809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 rot="10800000">
              <a:off x="9202371" y="804966"/>
              <a:ext cx="1041645" cy="515042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 rot="10800000">
              <a:off x="9723192" y="804966"/>
              <a:ext cx="520824" cy="51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 rot="10800000">
              <a:off x="80571" y="804966"/>
              <a:ext cx="1041645" cy="515042"/>
            </a:xfrm>
            <a:prstGeom prst="triangle">
              <a:avLst/>
            </a:prstGeom>
            <a:solidFill>
              <a:srgbClr val="00D6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 rot="10800000">
              <a:off x="601392" y="804966"/>
              <a:ext cx="520824" cy="51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844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5524897" y="3912982"/>
            <a:ext cx="755522" cy="755522"/>
            <a:chOff x="0" y="0"/>
            <a:chExt cx="755521" cy="755521"/>
          </a:xfrm>
        </p:grpSpPr>
        <p:grpSp>
          <p:nvGrpSpPr>
            <p:cNvPr id="312" name="Group 312"/>
            <p:cNvGrpSpPr/>
            <p:nvPr/>
          </p:nvGrpSpPr>
          <p:grpSpPr>
            <a:xfrm>
              <a:off x="-1" y="-1"/>
              <a:ext cx="755522" cy="755522"/>
              <a:chOff x="0" y="0"/>
              <a:chExt cx="755521" cy="755521"/>
            </a:xfrm>
          </p:grpSpPr>
          <p:sp>
            <p:nvSpPr>
              <p:cNvPr id="307" name="Shape 307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626608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0" name="Shape 310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1" name="Shape 311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313" name="Shape 313"/>
            <p:cNvSpPr/>
            <p:nvPr/>
          </p:nvSpPr>
          <p:spPr>
            <a:xfrm>
              <a:off x="212611" y="102815"/>
              <a:ext cx="39505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5785687" y="4840786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23" name="Group 323"/>
          <p:cNvGrpSpPr/>
          <p:nvPr/>
        </p:nvGrpSpPr>
        <p:grpSpPr>
          <a:xfrm>
            <a:off x="5528413" y="5253247"/>
            <a:ext cx="755522" cy="755522"/>
            <a:chOff x="0" y="0"/>
            <a:chExt cx="755521" cy="755521"/>
          </a:xfrm>
        </p:grpSpPr>
        <p:grpSp>
          <p:nvGrpSpPr>
            <p:cNvPr id="321" name="Group 321"/>
            <p:cNvGrpSpPr/>
            <p:nvPr/>
          </p:nvGrpSpPr>
          <p:grpSpPr>
            <a:xfrm>
              <a:off x="-1" y="-1"/>
              <a:ext cx="755522" cy="755522"/>
              <a:chOff x="0" y="0"/>
              <a:chExt cx="755521" cy="755521"/>
            </a:xfrm>
          </p:grpSpPr>
          <p:sp>
            <p:nvSpPr>
              <p:cNvPr id="316" name="Shape 316"/>
              <p:cNvSpPr/>
              <p:nvPr/>
            </p:nvSpPr>
            <p:spPr>
              <a:xfrm rot="1800000">
                <a:off x="101220" y="101220"/>
                <a:ext cx="553081" cy="553081"/>
              </a:xfrm>
              <a:prstGeom prst="rect">
                <a:avLst/>
              </a:prstGeom>
              <a:solidFill>
                <a:srgbClr val="0F2B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626608" y="213836"/>
                <a:ext cx="123153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2170" y="466893"/>
                <a:ext cx="123152" cy="7110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9" name="Shape 319"/>
              <p:cNvSpPr/>
              <p:nvPr/>
            </p:nvSpPr>
            <p:spPr>
              <a:xfrm flipH="1">
                <a:off x="213164" y="1784"/>
                <a:ext cx="71103" cy="123153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0" name="Shape 320"/>
              <p:cNvSpPr/>
              <p:nvPr/>
            </p:nvSpPr>
            <p:spPr>
              <a:xfrm flipH="1">
                <a:off x="469316" y="627423"/>
                <a:ext cx="71103" cy="123152"/>
              </a:xfrm>
              <a:prstGeom prst="line">
                <a:avLst/>
              </a:prstGeom>
              <a:solidFill>
                <a:srgbClr val="0F2B37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322" name="Shape 322"/>
            <p:cNvSpPr/>
            <p:nvPr/>
          </p:nvSpPr>
          <p:spPr>
            <a:xfrm>
              <a:off x="212611" y="102815"/>
              <a:ext cx="39505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5789203" y="6181051"/>
            <a:ext cx="296232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6672650" y="2669014"/>
            <a:ext cx="332396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概念结构设计</a:t>
            </a:r>
          </a:p>
        </p:txBody>
      </p:sp>
      <p:sp>
        <p:nvSpPr>
          <p:cNvPr id="326" name="Shape 326"/>
          <p:cNvSpPr/>
          <p:nvPr/>
        </p:nvSpPr>
        <p:spPr>
          <a:xfrm>
            <a:off x="6672649" y="4000434"/>
            <a:ext cx="3991233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逻辑结构设计</a:t>
            </a:r>
          </a:p>
        </p:txBody>
      </p:sp>
      <p:sp>
        <p:nvSpPr>
          <p:cNvPr id="327" name="Shape 327"/>
          <p:cNvSpPr/>
          <p:nvPr/>
        </p:nvSpPr>
        <p:spPr>
          <a:xfrm>
            <a:off x="6662773" y="5340701"/>
            <a:ext cx="2827218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物理结构设计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0"/>
            <a:ext cx="12192000" cy="2343150"/>
          </a:xfrm>
          <a:prstGeom prst="rect">
            <a:avLst/>
          </a:prstGeom>
          <a:solidFill>
            <a:srgbClr val="00BA8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-2" y="2036"/>
            <a:ext cx="754747" cy="1171070"/>
          </a:xfrm>
          <a:prstGeom prst="rect">
            <a:avLst/>
          </a:pr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31" name="image1.png" descr="总ER图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294" y="-18197"/>
            <a:ext cx="11425706" cy="718511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841608" y="218762"/>
            <a:ext cx="3264363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00BA8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BA89"/>
                </a:solidFill>
              </a:rPr>
              <a:t>概念结构设计</a:t>
            </a:r>
          </a:p>
        </p:txBody>
      </p:sp>
      <p:pic>
        <p:nvPicPr>
          <p:cNvPr id="333" name="image4.jpeg"/>
          <p:cNvPicPr/>
          <p:nvPr/>
        </p:nvPicPr>
        <p:blipFill>
          <a:blip r:embed="rId3">
            <a:extLst/>
          </a:blip>
          <a:srcRect l="28475" t="30" r="39239" b="0"/>
          <a:stretch>
            <a:fillRect/>
          </a:stretch>
        </p:blipFill>
        <p:spPr>
          <a:xfrm>
            <a:off x="9514703" y="1620771"/>
            <a:ext cx="2688848" cy="5529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6" name="Group 336"/>
          <p:cNvGrpSpPr/>
          <p:nvPr/>
        </p:nvGrpSpPr>
        <p:grpSpPr>
          <a:xfrm>
            <a:off x="7078378" y="5386448"/>
            <a:ext cx="2436326" cy="646611"/>
            <a:chOff x="0" y="0"/>
            <a:chExt cx="2436325" cy="646609"/>
          </a:xfrm>
        </p:grpSpPr>
        <p:sp>
          <p:nvSpPr>
            <p:cNvPr id="334" name="Shape 334"/>
            <p:cNvSpPr/>
            <p:nvPr/>
          </p:nvSpPr>
          <p:spPr>
            <a:xfrm>
              <a:off x="0" y="-1"/>
              <a:ext cx="2436326" cy="646611"/>
            </a:xfrm>
            <a:prstGeom prst="rect">
              <a:avLst/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0" y="113754"/>
              <a:ext cx="2436326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总</a:t>
              </a:r>
              <a:r>
                <a:rPr b="1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rPr>
                <a:t>E-R</a:t>
              </a:r>
              <a:r>
                <a:rPr b="1"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图</a:t>
              </a:r>
            </a:p>
          </p:txBody>
        </p:sp>
      </p:grpSp>
      <p:sp>
        <p:nvSpPr>
          <p:cNvPr id="337" name="Shape 337"/>
          <p:cNvSpPr/>
          <p:nvPr/>
        </p:nvSpPr>
        <p:spPr>
          <a:xfrm rot="10800000">
            <a:off x="9306821" y="5386449"/>
            <a:ext cx="448857" cy="377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505" y="0"/>
                </a:lnTo>
                <a:lnTo>
                  <a:pt x="21600" y="10800"/>
                </a:lnTo>
                <a:lnTo>
                  <a:pt x="1250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5.jpeg"/>
          <p:cNvPicPr/>
          <p:nvPr/>
        </p:nvPicPr>
        <p:blipFill>
          <a:blip r:embed="rId2">
            <a:extLst/>
          </a:blip>
          <a:srcRect l="38147" t="0" r="14347" b="0"/>
          <a:stretch>
            <a:fillRect/>
          </a:stretch>
        </p:blipFill>
        <p:spPr>
          <a:xfrm>
            <a:off x="-305136" y="0"/>
            <a:ext cx="490537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-527558" y="0"/>
            <a:ext cx="4395224" cy="7126190"/>
          </a:xfrm>
          <a:prstGeom prst="rect">
            <a:avLst/>
          </a:prstGeom>
          <a:solidFill>
            <a:srgbClr val="0F2B37">
              <a:alpha val="5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43" name="Group 343"/>
          <p:cNvGrpSpPr/>
          <p:nvPr/>
        </p:nvGrpSpPr>
        <p:grpSpPr>
          <a:xfrm>
            <a:off x="0" y="2036"/>
            <a:ext cx="4143042" cy="1171071"/>
            <a:chOff x="0" y="0"/>
            <a:chExt cx="4143041" cy="117107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754745" cy="1171071"/>
            </a:xfrm>
            <a:prstGeom prst="rect">
              <a:avLst/>
            </a:prstGeom>
            <a:solidFill>
              <a:srgbClr val="0F2B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878680" y="266153"/>
              <a:ext cx="3264362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逻辑结构设计</a:t>
              </a:r>
            </a:p>
          </p:txBody>
        </p:sp>
      </p:grpSp>
      <p:pic>
        <p:nvPicPr>
          <p:cNvPr id="344" name="image6.jpeg" descr="数据图关系图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1785" y="-236031"/>
            <a:ext cx="8587357" cy="72321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Group 347"/>
          <p:cNvGrpSpPr/>
          <p:nvPr/>
        </p:nvGrpSpPr>
        <p:grpSpPr>
          <a:xfrm>
            <a:off x="408577" y="2047274"/>
            <a:ext cx="2643000" cy="560003"/>
            <a:chOff x="0" y="-1"/>
            <a:chExt cx="2642999" cy="560002"/>
          </a:xfrm>
        </p:grpSpPr>
        <p:sp>
          <p:nvSpPr>
            <p:cNvPr id="345" name="Shape 345"/>
            <p:cNvSpPr/>
            <p:nvPr/>
          </p:nvSpPr>
          <p:spPr>
            <a:xfrm>
              <a:off x="-1" y="-2"/>
              <a:ext cx="2643000" cy="560003"/>
            </a:xfrm>
            <a:prstGeom prst="rect">
              <a:avLst/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-1" y="102199"/>
              <a:ext cx="264300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FFFF"/>
                  </a:solidFill>
                </a:rPr>
                <a:t>  ER图→ 关系模式图</a:t>
              </a:r>
            </a:p>
          </p:txBody>
        </p:sp>
      </p:grpSp>
      <p:sp>
        <p:nvSpPr>
          <p:cNvPr id="348" name="Shape 348"/>
          <p:cNvSpPr/>
          <p:nvPr/>
        </p:nvSpPr>
        <p:spPr>
          <a:xfrm>
            <a:off x="232060" y="2038918"/>
            <a:ext cx="271465" cy="22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505" y="0"/>
                </a:lnTo>
                <a:lnTo>
                  <a:pt x="21600" y="10800"/>
                </a:lnTo>
                <a:lnTo>
                  <a:pt x="1250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51" name="Group 351"/>
          <p:cNvGrpSpPr/>
          <p:nvPr/>
        </p:nvGrpSpPr>
        <p:grpSpPr>
          <a:xfrm>
            <a:off x="408577" y="3362222"/>
            <a:ext cx="2643000" cy="560003"/>
            <a:chOff x="0" y="-1"/>
            <a:chExt cx="2642999" cy="560002"/>
          </a:xfrm>
        </p:grpSpPr>
        <p:sp>
          <p:nvSpPr>
            <p:cNvPr id="349" name="Shape 349"/>
            <p:cNvSpPr/>
            <p:nvPr/>
          </p:nvSpPr>
          <p:spPr>
            <a:xfrm>
              <a:off x="-1" y="-2"/>
              <a:ext cx="2643000" cy="560003"/>
            </a:xfrm>
            <a:prstGeom prst="rect">
              <a:avLst/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-1" y="102199"/>
              <a:ext cx="264300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   </a:t>
              </a:r>
              <a:r>
                <a:rPr b="1"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无损分解</a:t>
              </a:r>
            </a:p>
          </p:txBody>
        </p:sp>
      </p:grpSp>
      <p:sp>
        <p:nvSpPr>
          <p:cNvPr id="352" name="Shape 352"/>
          <p:cNvSpPr/>
          <p:nvPr/>
        </p:nvSpPr>
        <p:spPr>
          <a:xfrm>
            <a:off x="232060" y="3353868"/>
            <a:ext cx="271465" cy="22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505" y="0"/>
                </a:lnTo>
                <a:lnTo>
                  <a:pt x="21600" y="10800"/>
                </a:lnTo>
                <a:lnTo>
                  <a:pt x="1250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55" name="Group 355"/>
          <p:cNvGrpSpPr/>
          <p:nvPr/>
        </p:nvGrpSpPr>
        <p:grpSpPr>
          <a:xfrm>
            <a:off x="408577" y="4766177"/>
            <a:ext cx="2643000" cy="560003"/>
            <a:chOff x="0" y="-1"/>
            <a:chExt cx="2642999" cy="560002"/>
          </a:xfrm>
        </p:grpSpPr>
        <p:sp>
          <p:nvSpPr>
            <p:cNvPr id="353" name="Shape 353"/>
            <p:cNvSpPr/>
            <p:nvPr/>
          </p:nvSpPr>
          <p:spPr>
            <a:xfrm>
              <a:off x="-1" y="-2"/>
              <a:ext cx="2643000" cy="560003"/>
            </a:xfrm>
            <a:prstGeom prst="rect">
              <a:avLst/>
            </a:prstGeom>
            <a:solidFill>
              <a:srgbClr val="00BA8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-1" y="102199"/>
              <a:ext cx="264300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   </a:t>
              </a:r>
              <a:r>
                <a:rPr b="1"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第三范式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232060" y="4757823"/>
            <a:ext cx="271465" cy="22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505" y="0"/>
                </a:lnTo>
                <a:lnTo>
                  <a:pt x="21600" y="10800"/>
                </a:lnTo>
                <a:lnTo>
                  <a:pt x="1250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2B3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BA89"/>
      </a:lt1>
      <a:dk2>
        <a:srgbClr val="A7A7A7"/>
      </a:dk2>
      <a:lt2>
        <a:srgbClr val="535353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A89"/>
        </a:solidFill>
        <a:ln w="25400" cap="flat">
          <a:solidFill>
            <a:srgbClr val="00BA8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BA8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A89"/>
        </a:solidFill>
        <a:ln w="25400" cap="flat">
          <a:solidFill>
            <a:srgbClr val="00BA8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BA8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