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6" r:id="rId7"/>
    <p:sldId id="260" r:id="rId8"/>
    <p:sldId id="261" r:id="rId9"/>
    <p:sldId id="277" r:id="rId10"/>
    <p:sldId id="278" r:id="rId11"/>
    <p:sldId id="279" r:id="rId12"/>
    <p:sldId id="28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1" r:id="rId23"/>
    <p:sldId id="272" r:id="rId24"/>
    <p:sldId id="273" r:id="rId25"/>
    <p:sldId id="274" r:id="rId26"/>
    <p:sldId id="275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A34F-5C27-433B-90D3-6F86F55972B7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Обнаружение аномалий в технологических процессах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://github.com/sau114/skillfactory_rds/tree/main/module_final</a:t>
            </a:r>
          </a:p>
          <a:p>
            <a:endParaRPr lang="en-US" dirty="0" smtClean="0"/>
          </a:p>
          <a:p>
            <a:r>
              <a:rPr lang="ru-RU" dirty="0" smtClean="0"/>
              <a:t>Опушнев Степан, 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33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TEP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7" y="1800911"/>
            <a:ext cx="5861473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0911"/>
            <a:ext cx="5700584" cy="42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err="1" smtClean="0"/>
              <a:t>SWaT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967" y="1825622"/>
            <a:ext cx="7135456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3" y="2393325"/>
            <a:ext cx="4266274" cy="32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Посмотрим на </a:t>
            </a:r>
            <a:r>
              <a:rPr lang="en-US" dirty="0" err="1"/>
              <a:t>SWaT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19" y="1759722"/>
            <a:ext cx="5825281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9722"/>
            <a:ext cx="5873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2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  <a:r>
              <a:rPr lang="en-US" dirty="0" smtClean="0"/>
              <a:t> </a:t>
            </a:r>
            <a:r>
              <a:rPr lang="ru-RU" dirty="0" smtClean="0"/>
              <a:t>(алгоритма, доступной имплементации)</a:t>
            </a:r>
          </a:p>
          <a:p>
            <a:r>
              <a:rPr lang="ru-RU" dirty="0" smtClean="0"/>
              <a:t>Нетребовательность к ресурсам (</a:t>
            </a:r>
            <a:r>
              <a:rPr lang="en-US" dirty="0" smtClean="0"/>
              <a:t>CPU, RAM, HDD)</a:t>
            </a:r>
            <a:endParaRPr lang="ru-RU" dirty="0" smtClean="0"/>
          </a:p>
          <a:p>
            <a:r>
              <a:rPr lang="ru-RU" dirty="0" smtClean="0"/>
              <a:t>Обучение по нескольким файлам</a:t>
            </a:r>
            <a:r>
              <a:rPr lang="en-US" dirty="0" smtClean="0"/>
              <a:t> (</a:t>
            </a:r>
            <a:r>
              <a:rPr lang="en-US" dirty="0" err="1" smtClean="0"/>
              <a:t>partial_fit</a:t>
            </a:r>
            <a:r>
              <a:rPr lang="en-US" dirty="0" smtClean="0"/>
              <a:t>, </a:t>
            </a:r>
            <a:r>
              <a:rPr lang="en-US" dirty="0" err="1" smtClean="0"/>
              <a:t>warm_start</a:t>
            </a:r>
            <a:r>
              <a:rPr lang="en-US" dirty="0" smtClean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r>
              <a:rPr lang="ru-RU" dirty="0" smtClean="0"/>
              <a:t>Хорошая работа с параметрами по умолчанию</a:t>
            </a:r>
          </a:p>
          <a:p>
            <a:r>
              <a:rPr lang="ru-RU" dirty="0" smtClean="0"/>
              <a:t>Перспективы интерпретации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97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Ошибка представления:</a:t>
            </a:r>
            <a:br>
              <a:rPr lang="ru-RU" dirty="0" smtClean="0"/>
            </a:br>
            <a:r>
              <a:rPr lang="ru-RU" dirty="0" smtClean="0"/>
              <a:t>- запоминание границ «как есть»</a:t>
            </a:r>
            <a:br>
              <a:rPr lang="ru-RU" dirty="0" smtClean="0"/>
            </a:br>
            <a:r>
              <a:rPr lang="ru-RU" dirty="0" smtClean="0"/>
              <a:t>- метод главных компонент </a:t>
            </a:r>
            <a:r>
              <a:rPr lang="en-US" dirty="0" smtClean="0"/>
              <a:t>(PCA)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ru-RU" dirty="0" smtClean="0"/>
              <a:t>решающие деревья </a:t>
            </a:r>
            <a:r>
              <a:rPr lang="en-US" dirty="0" smtClean="0"/>
              <a:t>(Isolation Forest)</a:t>
            </a:r>
            <a:endParaRPr lang="ru-RU" dirty="0" smtClean="0"/>
          </a:p>
          <a:p>
            <a:r>
              <a:rPr lang="ru-RU" dirty="0" smtClean="0"/>
              <a:t>Ошибка предсказания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линейные методы</a:t>
            </a:r>
            <a:br>
              <a:rPr lang="ru-RU" dirty="0" smtClean="0"/>
            </a:br>
            <a:r>
              <a:rPr lang="ru-RU" dirty="0" smtClean="0"/>
              <a:t>- нелинейные методы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46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GHL </a:t>
            </a:r>
            <a:r>
              <a:rPr lang="ru-RU" dirty="0" smtClean="0"/>
              <a:t>и </a:t>
            </a:r>
            <a:r>
              <a:rPr lang="en-US" dirty="0" smtClean="0"/>
              <a:t>TEP:</a:t>
            </a:r>
            <a:endParaRPr lang="ru-RU" dirty="0" smtClean="0"/>
          </a:p>
          <a:p>
            <a:r>
              <a:rPr lang="ru-RU" dirty="0" smtClean="0"/>
              <a:t>Проверить работоспособность алгоритмов</a:t>
            </a:r>
          </a:p>
          <a:p>
            <a:r>
              <a:rPr lang="ru-RU" dirty="0" smtClean="0"/>
              <a:t>Подобрать хорошо работающие параметры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ru-RU" dirty="0" err="1" smtClean="0"/>
              <a:t>ансамблирование</a:t>
            </a:r>
            <a:endParaRPr lang="ru-RU" dirty="0" smtClean="0"/>
          </a:p>
          <a:p>
            <a:r>
              <a:rPr lang="ru-RU" dirty="0" smtClean="0"/>
              <a:t>Подобрать параметры </a:t>
            </a:r>
            <a:r>
              <a:rPr lang="ru-RU" dirty="0" err="1" smtClean="0"/>
              <a:t>ансамблирования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GHL, TEP, </a:t>
            </a:r>
            <a:r>
              <a:rPr lang="en-US" dirty="0" err="1" smtClean="0"/>
              <a:t>SWaT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Провести финальную проверку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75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Использует переменные процесса «как есть»</a:t>
            </a:r>
          </a:p>
          <a:p>
            <a:r>
              <a:rPr lang="ru-RU" dirty="0" smtClean="0"/>
              <a:t>Запоминает граничные значения</a:t>
            </a:r>
          </a:p>
          <a:p>
            <a:r>
              <a:rPr lang="ru-RU" dirty="0" smtClean="0"/>
              <a:t>Считает неисправностью значения, выходящие за границы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19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Преобразует данные в пространство главных компонент</a:t>
            </a:r>
          </a:p>
          <a:p>
            <a:r>
              <a:rPr lang="ru-RU" dirty="0" smtClean="0"/>
              <a:t>Запоминает граничные значения</a:t>
            </a:r>
          </a:p>
          <a:p>
            <a:r>
              <a:rPr lang="ru-RU" dirty="0" smtClean="0"/>
              <a:t>Считает квадратичную ошибку представления (</a:t>
            </a:r>
            <a:r>
              <a:rPr lang="en-US" dirty="0" smtClean="0"/>
              <a:t>PMSE)</a:t>
            </a:r>
            <a:endParaRPr lang="ru-RU" dirty="0" smtClean="0"/>
          </a:p>
          <a:p>
            <a:r>
              <a:rPr lang="ru-RU" dirty="0" smtClean="0"/>
              <a:t>Считает неисправностью значения главных компонент и </a:t>
            </a:r>
            <a:r>
              <a:rPr lang="en-US" dirty="0" smtClean="0"/>
              <a:t>PMSE</a:t>
            </a:r>
            <a:r>
              <a:rPr lang="ru-RU" dirty="0" smtClean="0"/>
              <a:t>, выходящие за границы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каждой главной компоненте и</a:t>
            </a:r>
            <a:r>
              <a:rPr lang="en-US" dirty="0" smtClean="0"/>
              <a:t> 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0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IsoForestWatchman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Данные случайно разбиваются по случайным признакам</a:t>
            </a:r>
          </a:p>
          <a:p>
            <a:r>
              <a:rPr lang="ru-RU" dirty="0" smtClean="0"/>
              <a:t>Строится лес изолирующих деревьев</a:t>
            </a:r>
          </a:p>
          <a:p>
            <a:r>
              <a:rPr lang="ru-RU" dirty="0" smtClean="0"/>
              <a:t>Чем проще отделить наблюдение, тем больше вероятность, что это аномалия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аномалии по каждому семплу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7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Значение признака сейчас - линейная комбинация признаков в прошлый раз</a:t>
            </a:r>
          </a:p>
          <a:p>
            <a:r>
              <a:rPr lang="ru-RU" dirty="0" smtClean="0"/>
              <a:t>Предсказываются только непрерывные признаки</a:t>
            </a:r>
          </a:p>
          <a:p>
            <a:r>
              <a:rPr lang="ru-RU" dirty="0" smtClean="0"/>
              <a:t>Предсказатель по каждому признаку обучается независимо по алгоритму линейной регрессии</a:t>
            </a:r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непрерывному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Аномалия или неисправность?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Аномалия – событие или период в данных, который очень редко встречается и значительно отличается от большинства данных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Неисправность – неожиданное и недопустимое отклонение по меньшей мере одной характеристики или переменной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Мы говорим аномалия, подразумеваем – неисправность.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52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Текущее семпл предсказывается по нескольким предыдущим</a:t>
            </a:r>
          </a:p>
          <a:p>
            <a:r>
              <a:rPr lang="ru-RU" dirty="0" smtClean="0"/>
              <a:t>Предсказатель строится на базе рекуррентной нейронной сети (</a:t>
            </a:r>
            <a:r>
              <a:rPr lang="en-US" dirty="0" smtClean="0"/>
              <a:t>LSTM)</a:t>
            </a:r>
            <a:endParaRPr lang="ru-RU" dirty="0" smtClean="0"/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9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Предобучение</a:t>
            </a:r>
            <a:r>
              <a:rPr lang="ru-RU" dirty="0" smtClean="0"/>
              <a:t> п</a:t>
            </a:r>
            <a:r>
              <a:rPr lang="ru-RU" dirty="0" smtClean="0"/>
              <a:t>о </a:t>
            </a:r>
            <a:r>
              <a:rPr lang="ru-RU" dirty="0" smtClean="0"/>
              <a:t>всем обучающим </a:t>
            </a:r>
            <a:r>
              <a:rPr lang="ru-RU" dirty="0" smtClean="0"/>
              <a:t>файла: изучение </a:t>
            </a:r>
            <a:r>
              <a:rPr lang="ru-RU" dirty="0" smtClean="0"/>
              <a:t>данных, подстройка параметров алгоритма под количество файлов, обучение </a:t>
            </a:r>
            <a:r>
              <a:rPr lang="ru-RU" dirty="0" err="1" smtClean="0"/>
              <a:t>скейлера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Обучение по </a:t>
            </a:r>
            <a:r>
              <a:rPr lang="ru-RU" dirty="0" smtClean="0"/>
              <a:t>всем обучающим </a:t>
            </a:r>
            <a:r>
              <a:rPr lang="ru-RU" dirty="0" smtClean="0"/>
              <a:t>файлам: обучение </a:t>
            </a:r>
            <a:r>
              <a:rPr lang="ru-RU" dirty="0" smtClean="0"/>
              <a:t>основного </a:t>
            </a:r>
            <a:r>
              <a:rPr lang="ru-RU" dirty="0" smtClean="0"/>
              <a:t>алгоритма представления/предсказания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Постобучение</a:t>
            </a:r>
            <a:r>
              <a:rPr lang="ru-RU" dirty="0" smtClean="0"/>
              <a:t> по </a:t>
            </a:r>
            <a:r>
              <a:rPr lang="ru-RU" dirty="0" smtClean="0"/>
              <a:t>всем обучающим </a:t>
            </a:r>
            <a:r>
              <a:rPr lang="ru-RU" dirty="0" smtClean="0"/>
              <a:t>файлам: запоминание границ </a:t>
            </a:r>
            <a:r>
              <a:rPr lang="ru-RU" dirty="0" smtClean="0"/>
              <a:t>ошибок </a:t>
            </a:r>
            <a:r>
              <a:rPr lang="ru-RU" dirty="0" smtClean="0"/>
              <a:t>представления/предсказания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69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Сколько мы можем предсказать?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0848"/>
              </p:ext>
            </p:extLst>
          </p:nvPr>
        </p:nvGraphicFramePr>
        <p:xfrm>
          <a:off x="838200" y="1825625"/>
          <a:ext cx="100686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74"/>
                <a:gridCol w="2517174"/>
                <a:gridCol w="2517174"/>
                <a:gridCol w="2517174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IsoForestWatchman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Итого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163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136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4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Ансамблирование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Отдельный сторож может хорошо работать на одних процессах и плохо на других. Мы хотим объединить предсказания, чтобы получать стабильно хороший результат.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Ансамбль:</a:t>
            </a:r>
          </a:p>
          <a:p>
            <a:r>
              <a:rPr lang="ru-RU" dirty="0" smtClean="0"/>
              <a:t>Предсказывает каждым сторожем</a:t>
            </a:r>
          </a:p>
          <a:p>
            <a:r>
              <a:rPr lang="ru-RU" dirty="0" smtClean="0"/>
              <a:t>Считает по каждому семплу количество предсказаний аномалии</a:t>
            </a:r>
          </a:p>
          <a:p>
            <a:r>
              <a:rPr lang="ru-RU" dirty="0" smtClean="0"/>
              <a:t>Считает семпл аномалией, начиная от некоторого количества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Отсечка может выступать в качестве параметра уверенности:</a:t>
            </a:r>
          </a:p>
          <a:p>
            <a:r>
              <a:rPr lang="ru-RU" dirty="0" smtClean="0"/>
              <a:t>Чем больше отсечка, тем больше мы уверены в положительном предсказании, но тем больше пропускаем аномалии</a:t>
            </a:r>
          </a:p>
          <a:p>
            <a:r>
              <a:rPr lang="ru-RU" dirty="0" smtClean="0"/>
              <a:t>Чем меньше отсечка, тем меньше мы уверены в положительном предсказании, но тем меньше пропускаем аномалии</a:t>
            </a:r>
          </a:p>
        </p:txBody>
      </p:sp>
    </p:spTree>
    <p:extLst>
      <p:ext uri="{BB962C8B-B14F-4D97-AF65-F5344CB8AC3E}">
        <p14:creationId xmlns:p14="http://schemas.microsoft.com/office/powerpoint/2010/main" val="176633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(F1-</a:t>
            </a:r>
            <a:r>
              <a:rPr lang="ru-RU" dirty="0" smtClean="0"/>
              <a:t>мера)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77830"/>
              </p:ext>
            </p:extLst>
          </p:nvPr>
        </p:nvGraphicFramePr>
        <p:xfrm>
          <a:off x="838201" y="1690688"/>
          <a:ext cx="10515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51"/>
                <a:gridCol w="1915812"/>
                <a:gridCol w="1915812"/>
                <a:gridCol w="1915812"/>
                <a:gridCol w="191581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Harvard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Kaspersky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0.3792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0.4154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IsoForestWatchman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0.4438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WatchSquad</a:t>
                      </a:r>
                      <a:r>
                        <a:rPr lang="en-US" dirty="0" smtClean="0"/>
                        <a:t>(threshold=4)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0.3479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73983"/>
              </p:ext>
            </p:extLst>
          </p:nvPr>
        </p:nvGraphicFramePr>
        <p:xfrm>
          <a:off x="838200" y="4723255"/>
          <a:ext cx="10515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827"/>
                <a:gridCol w="1911693"/>
                <a:gridCol w="1911693"/>
                <a:gridCol w="1911693"/>
                <a:gridCol w="1911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WatchSquad</a:t>
                      </a:r>
                      <a:r>
                        <a:rPr lang="en-US" dirty="0" smtClean="0"/>
                        <a:t>(threshold=4)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TEP Harvard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TEP Kaspersky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SWaT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0.2689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0.8569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1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датасеты</a:t>
            </a:r>
            <a:r>
              <a:rPr lang="ru-RU" dirty="0" smtClean="0"/>
              <a:t> для обучения обнаружения аномалий</a:t>
            </a:r>
          </a:p>
          <a:p>
            <a:r>
              <a:rPr lang="ru-RU" dirty="0" smtClean="0"/>
              <a:t>Сформулировал метрику</a:t>
            </a:r>
          </a:p>
          <a:p>
            <a:r>
              <a:rPr lang="ru-RU" dirty="0" smtClean="0"/>
              <a:t>Выбрал и проверил методы обнаружения аномалий</a:t>
            </a:r>
          </a:p>
          <a:p>
            <a:r>
              <a:rPr lang="ru-RU" dirty="0" smtClean="0"/>
              <a:t>Собрал ансамбль методов, который можно использовать в реальной задаче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2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улучшения, общие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Считать ошибки более высокого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Сглаживать ошибки (например </a:t>
                </a:r>
                <a:r>
                  <a:rPr lang="en-US" dirty="0" smtClean="0"/>
                  <a:t>EWMA)</a:t>
                </a:r>
                <a:endParaRPr lang="ru-RU" dirty="0" smtClean="0"/>
              </a:p>
              <a:p>
                <a:r>
                  <a:rPr lang="ru-RU" dirty="0" err="1" smtClean="0"/>
                  <a:t>Ансамблировать</a:t>
                </a:r>
                <a:r>
                  <a:rPr lang="ru-RU" dirty="0" smtClean="0"/>
                  <a:t> предсказания с некоторыми весами в зависимости от доверия к методу</a:t>
                </a:r>
              </a:p>
              <a:p>
                <a:r>
                  <a:rPr lang="ru-RU" dirty="0" smtClean="0"/>
                  <a:t>Предсказывать на несколько шагов</a:t>
                </a:r>
              </a:p>
              <a:p>
                <a:r>
                  <a:rPr lang="ru-RU" dirty="0" smtClean="0"/>
                  <a:t>Добавлять новые методы в ансамбль (</a:t>
                </a:r>
                <a:r>
                  <a:rPr lang="ru-RU" dirty="0" err="1" smtClean="0"/>
                  <a:t>автоэнкодеры</a:t>
                </a:r>
                <a:r>
                  <a:rPr lang="ru-RU" dirty="0" smtClean="0"/>
                  <a:t>, прочие изолирующие деревья, </a:t>
                </a:r>
                <a:r>
                  <a:rPr lang="en-US" dirty="0" smtClean="0"/>
                  <a:t>one-class-SVM, </a:t>
                </a:r>
                <a:r>
                  <a:rPr lang="ru-RU" dirty="0" smtClean="0"/>
                  <a:t>модификации </a:t>
                </a:r>
                <a:r>
                  <a:rPr lang="en-US" dirty="0" smtClean="0"/>
                  <a:t>PCA, FDA, PLC, CVA </a:t>
                </a:r>
                <a:r>
                  <a:rPr lang="ru-RU" dirty="0" smtClean="0"/>
                  <a:t>и т.д.)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улучшения, зависимые от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Добавлять в признаки значения </a:t>
            </a:r>
            <a:r>
              <a:rPr lang="ru-RU" dirty="0" err="1" smtClean="0"/>
              <a:t>уставок</a:t>
            </a:r>
            <a:r>
              <a:rPr lang="ru-RU" dirty="0" smtClean="0"/>
              <a:t> и режимов</a:t>
            </a:r>
            <a:endParaRPr lang="ru-RU" dirty="0"/>
          </a:p>
          <a:p>
            <a:r>
              <a:rPr lang="ru-RU" dirty="0" smtClean="0"/>
              <a:t>Генерировать новые признаки по физическому смыслу</a:t>
            </a:r>
          </a:p>
          <a:p>
            <a:r>
              <a:rPr lang="ru-RU" dirty="0" smtClean="0"/>
              <a:t>Генерировать новые признаки по статистической значимости, если есть примеры аномалий</a:t>
            </a:r>
          </a:p>
          <a:p>
            <a:r>
              <a:rPr lang="ru-RU" dirty="0" err="1" smtClean="0"/>
              <a:t>Ансамблировать</a:t>
            </a:r>
            <a:r>
              <a:rPr lang="ru-RU" dirty="0" smtClean="0"/>
              <a:t> предсказания с </a:t>
            </a:r>
            <a:r>
              <a:rPr lang="ru-RU" dirty="0"/>
              <a:t>автоматически </a:t>
            </a:r>
            <a:r>
              <a:rPr lang="ru-RU" dirty="0" smtClean="0"/>
              <a:t>подбираемыми весами</a:t>
            </a:r>
            <a:r>
              <a:rPr lang="ru-RU" dirty="0"/>
              <a:t> (линейный </a:t>
            </a:r>
            <a:r>
              <a:rPr lang="ru-RU" dirty="0" smtClean="0"/>
              <a:t>классификатор), если есть примеры аномалий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8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Многомерный временной ряд</a:t>
            </a:r>
          </a:p>
          <a:p>
            <a:r>
              <a:rPr lang="ru-RU" dirty="0" smtClean="0"/>
              <a:t>Равные интервалы времени</a:t>
            </a:r>
          </a:p>
          <a:p>
            <a:r>
              <a:rPr lang="ru-RU" dirty="0" smtClean="0"/>
              <a:t>Измеряемые значения (датчики) </a:t>
            </a:r>
            <a:r>
              <a:rPr lang="ru-RU" dirty="0" smtClean="0"/>
              <a:t>и </a:t>
            </a:r>
            <a:r>
              <a:rPr lang="ru-RU" dirty="0" smtClean="0"/>
              <a:t>управляющие воздействия (</a:t>
            </a:r>
            <a:r>
              <a:rPr lang="ru-RU" dirty="0" err="1" smtClean="0"/>
              <a:t>актуаторы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Непрерывные и дискретные признаки</a:t>
            </a:r>
          </a:p>
          <a:p>
            <a:r>
              <a:rPr lang="ru-RU" dirty="0" smtClean="0"/>
              <a:t>Неизвестная, нелинейная связь между признаками</a:t>
            </a:r>
          </a:p>
          <a:p>
            <a:r>
              <a:rPr lang="ru-RU" dirty="0" smtClean="0"/>
              <a:t>Как правило, доступно только «нормальное» состояние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6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именно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Относительно небольшие, но многочисленные:</a:t>
            </a:r>
            <a:br>
              <a:rPr lang="ru-RU" dirty="0" smtClean="0"/>
            </a:br>
            <a:r>
              <a:rPr lang="ru-RU" dirty="0" smtClean="0"/>
              <a:t>- теплообменники нагрева и охлаждения</a:t>
            </a:r>
            <a:br>
              <a:rPr lang="ru-RU" dirty="0" smtClean="0"/>
            </a:br>
            <a:r>
              <a:rPr lang="ru-RU" dirty="0" smtClean="0"/>
              <a:t>- регулирующие узлы</a:t>
            </a:r>
            <a:br>
              <a:rPr lang="ru-RU" dirty="0" smtClean="0"/>
            </a:br>
            <a:r>
              <a:rPr lang="ru-RU" dirty="0" smtClean="0"/>
              <a:t>- вентиляционные установки</a:t>
            </a:r>
            <a:br>
              <a:rPr lang="ru-RU" dirty="0" smtClean="0"/>
            </a:br>
            <a:r>
              <a:rPr lang="ru-RU" dirty="0" smtClean="0"/>
              <a:t>- процессы подготовки</a:t>
            </a:r>
          </a:p>
          <a:p>
            <a:r>
              <a:rPr lang="ru-RU" dirty="0" smtClean="0"/>
              <a:t>Недостаточно важны, чтобы выделять много времени</a:t>
            </a:r>
          </a:p>
          <a:p>
            <a:r>
              <a:rPr lang="ru-RU" dirty="0" smtClean="0"/>
              <a:t>Достаточно важны, чтобы следить за исправностью</a:t>
            </a:r>
          </a:p>
          <a:p>
            <a:r>
              <a:rPr lang="ru-RU" dirty="0" smtClean="0"/>
              <a:t>Не требуется мгновенная реакция, но задержка имеет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метрики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Задача несбалансированной бинарной классификации:</a:t>
                </a:r>
                <a:br>
                  <a:rPr lang="ru-RU" dirty="0" smtClean="0"/>
                </a:br>
                <a:r>
                  <a:rPr lang="ru-RU" dirty="0" smtClean="0"/>
                  <a:t>- точность (</a:t>
                </a:r>
                <a:r>
                  <a:rPr lang="en-US" dirty="0" smtClean="0"/>
                  <a:t>precision</a:t>
                </a:r>
                <a:r>
                  <a:rPr lang="ru-RU" dirty="0"/>
                  <a:t>)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- полнота</a:t>
                </a:r>
                <a:r>
                  <a:rPr lang="en-US" dirty="0" smtClean="0"/>
                  <a:t> (recall)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- </a:t>
                </a:r>
                <a:r>
                  <a:rPr lang="en-US" dirty="0" smtClean="0"/>
                  <a:t>f-</a:t>
                </a:r>
                <a:r>
                  <a:rPr lang="ru-RU" dirty="0" smtClean="0"/>
                  <a:t>мера – среднее гармоническое точности и полноты</a:t>
                </a:r>
              </a:p>
              <a:p>
                <a:r>
                  <a:rPr lang="ru-RU" dirty="0" smtClean="0"/>
                  <a:t>Основная метрика будет </a:t>
                </a:r>
                <a:r>
                  <a:rPr lang="en-US" dirty="0" smtClean="0"/>
                  <a:t>F1-</a:t>
                </a:r>
                <a:r>
                  <a:rPr lang="ru-RU" dirty="0" smtClean="0"/>
                  <a:t>мера: </a:t>
                </a:r>
                <a:br>
                  <a:rPr lang="ru-RU" dirty="0" smtClean="0"/>
                </a:br>
                <a:r>
                  <a:rPr lang="ru-RU" dirty="0" smtClean="0"/>
                  <a:t>- наибольшая область определения</a:t>
                </a:r>
                <a:br>
                  <a:rPr lang="ru-RU" dirty="0" smtClean="0"/>
                </a:br>
                <a:r>
                  <a:rPr lang="ru-RU" dirty="0" smtClean="0"/>
                  <a:t>- среднее, но не среднеарифметическое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 smtClean="0"/>
                  <a:t>- можно сместить баланс (</a:t>
                </a:r>
                <a:r>
                  <a:rPr lang="en-US" dirty="0" smtClean="0"/>
                  <a:t>F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мера)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подсчёта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учесть влияние задержки обнаружения и приблизить к возможному применению:</a:t>
            </a:r>
          </a:p>
          <a:p>
            <a:r>
              <a:rPr lang="ru-RU" dirty="0" smtClean="0"/>
              <a:t>Временной ряд делится на интервалы (по 15 минут)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TP, FP, TN </a:t>
            </a:r>
            <a:r>
              <a:rPr lang="ru-RU" dirty="0" smtClean="0"/>
              <a:t>определяется на интервале в целом</a:t>
            </a:r>
          </a:p>
          <a:p>
            <a:r>
              <a:rPr lang="ru-RU" dirty="0" smtClean="0"/>
              <a:t>Метрика считается для всего временного ряда</a:t>
            </a:r>
          </a:p>
          <a:p>
            <a:r>
              <a:rPr lang="ru-RU" dirty="0" smtClean="0"/>
              <a:t>Метрика усредняется по всем временным рядам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12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06237"/>
              </p:ext>
            </p:extLst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86"/>
                <a:gridCol w="2630754"/>
                <a:gridCol w="2103120"/>
                <a:gridCol w="1905824"/>
                <a:gridCol w="230041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GHL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(Gasoil Heating Loop)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TEP</a:t>
                      </a:r>
                    </a:p>
                    <a:p>
                      <a:pPr algn="ctr"/>
                      <a:r>
                        <a:rPr lang="en-US" dirty="0" smtClean="0"/>
                        <a:t>(Tennessee</a:t>
                      </a:r>
                      <a:r>
                        <a:rPr lang="en-US" baseline="0" dirty="0" smtClean="0"/>
                        <a:t> Eastman Process)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SWaT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(Secure Water Treatment)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</a:t>
                      </a:r>
                      <a:r>
                        <a:rPr lang="en-US" dirty="0" err="1" smtClean="0"/>
                        <a:t>Dataverse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iTrust</a:t>
                      </a:r>
                      <a:r>
                        <a:rPr lang="en-US" dirty="0" smtClean="0"/>
                        <a:t> CRCS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Симуляция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Реальный</a:t>
                      </a:r>
                      <a:r>
                        <a:rPr lang="ru-RU" baseline="0" dirty="0" smtClean="0"/>
                        <a:t> процесс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минута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Обучение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en-US" baseline="0" smtClean="0"/>
                        <a:t> </a:t>
                      </a:r>
                      <a:r>
                        <a:rPr lang="ru-RU" baseline="0" smtClean="0"/>
                        <a:t>400+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25 часов</a:t>
                      </a:r>
                    </a:p>
                    <a:p>
                      <a:r>
                        <a:rPr lang="ru-RU" baseline="0" dirty="0" smtClean="0"/>
                        <a:t>10000 х 25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 х 120 часов</a:t>
                      </a:r>
                    </a:p>
                    <a:p>
                      <a:r>
                        <a:rPr lang="ru-RU" dirty="0" smtClean="0"/>
                        <a:t>336 х</a:t>
                      </a:r>
                      <a:r>
                        <a:rPr lang="ru-RU" baseline="0" dirty="0" smtClean="0"/>
                        <a:t>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ru-RU" baseline="0" dirty="0" smtClean="0"/>
                        <a:t> 140 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 х</a:t>
                      </a:r>
                      <a:r>
                        <a:rPr lang="ru-RU" baseline="0" dirty="0" smtClean="0"/>
                        <a:t> 50+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48 часов</a:t>
                      </a:r>
                    </a:p>
                    <a:p>
                      <a:r>
                        <a:rPr lang="ru-RU" baseline="0" dirty="0" smtClean="0"/>
                        <a:t>10000 х 48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142 х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x 150 </a:t>
                      </a:r>
                      <a:r>
                        <a:rPr lang="ru-RU" dirty="0" smtClean="0"/>
                        <a:t>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Типов</a:t>
                      </a:r>
                      <a:r>
                        <a:rPr lang="ru-RU" baseline="0" dirty="0" smtClean="0"/>
                        <a:t> аномалий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GHL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926" y="1902319"/>
            <a:ext cx="9163050" cy="4181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7" y="2686822"/>
            <a:ext cx="2224499" cy="24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2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</a:t>
            </a:r>
            <a:r>
              <a:rPr lang="en-US" dirty="0" smtClean="0"/>
              <a:t>TEP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40" y="1690688"/>
            <a:ext cx="7051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853</Words>
  <Application>Microsoft Office PowerPoint</Application>
  <PresentationFormat>Широкоэкранный</PresentationFormat>
  <Paragraphs>251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Обнаружение аномалий в технологических процессах</vt:lpstr>
      <vt:lpstr>Аномалия или неисправность?</vt:lpstr>
      <vt:lpstr>Технологический процесс</vt:lpstr>
      <vt:lpstr>Какие именно процессы</vt:lpstr>
      <vt:lpstr>Выбор метрики</vt:lpstr>
      <vt:lpstr>Особенности подсчёта метрики</vt:lpstr>
      <vt:lpstr>Данные</vt:lpstr>
      <vt:lpstr>Посмотрим на GHL</vt:lpstr>
      <vt:lpstr>Посмотрим на TEP</vt:lpstr>
      <vt:lpstr>Посмотрим на TEP</vt:lpstr>
      <vt:lpstr>Посмотрим на SWaT</vt:lpstr>
      <vt:lpstr>Посмотрим на SWaT</vt:lpstr>
      <vt:lpstr>Критерии выбора алгоритмов</vt:lpstr>
      <vt:lpstr>Классификация алгоритмов</vt:lpstr>
      <vt:lpstr>Стратегия исследования</vt:lpstr>
      <vt:lpstr>DirectLimitWatchman</vt:lpstr>
      <vt:lpstr>PcaLimitWatchman</vt:lpstr>
      <vt:lpstr>IsoForestWatchman</vt:lpstr>
      <vt:lpstr>LinearPredictWatchman</vt:lpstr>
      <vt:lpstr>DeepPredictWatchman</vt:lpstr>
      <vt:lpstr>Этапы обучения</vt:lpstr>
      <vt:lpstr>Сколько мы можем предсказать?</vt:lpstr>
      <vt:lpstr>Ансамблирование</vt:lpstr>
      <vt:lpstr>Результаты (F1-мера)</vt:lpstr>
      <vt:lpstr>Выводы</vt:lpstr>
      <vt:lpstr>Пути улучшения, общие</vt:lpstr>
      <vt:lpstr>Пути улучшения, зависимые от процесса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неисправностей в технологических процессах</dc:title>
  <dc:creator>Опушнев Степан</dc:creator>
  <cp:lastModifiedBy>Опушнев Степан</cp:lastModifiedBy>
  <cp:revision>47</cp:revision>
  <dcterms:created xsi:type="dcterms:W3CDTF">2022-09-19T10:32:19Z</dcterms:created>
  <dcterms:modified xsi:type="dcterms:W3CDTF">2022-09-22T17:08:51Z</dcterms:modified>
</cp:coreProperties>
</file>