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6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1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0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3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46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1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35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7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A34F-5C27-433B-90D3-6F86F55972B7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E982-94DB-442C-BF1C-16C13D097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07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Обнаружение аномалий в технологических процессах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ru-RU" dirty="0" smtClean="0"/>
              <a:t>Опушнев </a:t>
            </a:r>
            <a:r>
              <a:rPr lang="ru-RU" dirty="0" smtClean="0"/>
              <a:t>Степан, 2022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33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Ошибка представления:</a:t>
            </a:r>
            <a:br>
              <a:rPr lang="ru-RU" dirty="0" smtClean="0"/>
            </a:br>
            <a:r>
              <a:rPr lang="ru-RU" dirty="0" smtClean="0"/>
              <a:t>- запоминание границ</a:t>
            </a:r>
            <a:br>
              <a:rPr lang="ru-RU" dirty="0" smtClean="0"/>
            </a:br>
            <a:r>
              <a:rPr lang="ru-RU" dirty="0" smtClean="0"/>
              <a:t>- метод главных компонент </a:t>
            </a:r>
            <a:r>
              <a:rPr lang="en-US" dirty="0" smtClean="0"/>
              <a:t>(PCA)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- </a:t>
            </a:r>
            <a:r>
              <a:rPr lang="ru-RU" dirty="0" smtClean="0"/>
              <a:t>решающие деревья </a:t>
            </a:r>
            <a:r>
              <a:rPr lang="en-US" dirty="0" smtClean="0"/>
              <a:t>(Isolation Forest, Robust Random Cut Forest)</a:t>
            </a:r>
            <a:endParaRPr lang="ru-RU" dirty="0" smtClean="0"/>
          </a:p>
          <a:p>
            <a:r>
              <a:rPr lang="ru-RU" dirty="0" smtClean="0"/>
              <a:t>Ошибка предсказания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линейные</a:t>
            </a:r>
            <a:br>
              <a:rPr lang="ru-RU" dirty="0" smtClean="0"/>
            </a:br>
            <a:r>
              <a:rPr lang="ru-RU" dirty="0" smtClean="0"/>
              <a:t>- нелинейные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469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en-US" dirty="0" smtClean="0"/>
              <a:t>GHL </a:t>
            </a:r>
            <a:r>
              <a:rPr lang="ru-RU" dirty="0" smtClean="0"/>
              <a:t>и </a:t>
            </a:r>
            <a:r>
              <a:rPr lang="en-US" dirty="0" smtClean="0"/>
              <a:t>TEP:</a:t>
            </a:r>
            <a:endParaRPr lang="ru-RU" dirty="0" smtClean="0"/>
          </a:p>
          <a:p>
            <a:r>
              <a:rPr lang="ru-RU" dirty="0" smtClean="0"/>
              <a:t>Проверить работоспособность алгоритмов</a:t>
            </a:r>
          </a:p>
          <a:p>
            <a:r>
              <a:rPr lang="ru-RU" dirty="0" smtClean="0"/>
              <a:t>Подобрать хорошо работающие параметры </a:t>
            </a:r>
            <a:r>
              <a:rPr lang="ru-RU" dirty="0" err="1" smtClean="0"/>
              <a:t>по-умолчанию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ru-RU" dirty="0" err="1" smtClean="0"/>
              <a:t>ансамблирование</a:t>
            </a:r>
            <a:endParaRPr lang="ru-RU" dirty="0" smtClean="0"/>
          </a:p>
          <a:p>
            <a:r>
              <a:rPr lang="ru-RU" dirty="0" smtClean="0"/>
              <a:t>Подобрать параметры </a:t>
            </a:r>
            <a:r>
              <a:rPr lang="ru-RU" dirty="0" err="1" smtClean="0"/>
              <a:t>ансамблирования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en-US" dirty="0" smtClean="0"/>
              <a:t>GHL, TEP, </a:t>
            </a:r>
            <a:r>
              <a:rPr lang="en-US" dirty="0" err="1" smtClean="0"/>
              <a:t>SWaT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Провести финальную проверку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75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DirectLimitWatchman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Запоминает граничные значения признаков</a:t>
            </a:r>
          </a:p>
          <a:p>
            <a:r>
              <a:rPr lang="ru-RU" dirty="0" smtClean="0"/>
              <a:t>Считает неисправностью значения, выходящие за границы</a:t>
            </a:r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признаку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19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PcaLimitWatchman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Преобразует данные в пространство главных компонент</a:t>
            </a:r>
          </a:p>
          <a:p>
            <a:r>
              <a:rPr lang="ru-RU" dirty="0" smtClean="0"/>
              <a:t>Запоминает граничные значения</a:t>
            </a:r>
          </a:p>
          <a:p>
            <a:r>
              <a:rPr lang="ru-RU" dirty="0" smtClean="0"/>
              <a:t>Считает квадратичную ошибку представления (</a:t>
            </a:r>
            <a:r>
              <a:rPr lang="en-US" dirty="0" smtClean="0"/>
              <a:t>PMSE)</a:t>
            </a:r>
            <a:endParaRPr lang="ru-RU" dirty="0" smtClean="0"/>
          </a:p>
          <a:p>
            <a:r>
              <a:rPr lang="ru-RU" dirty="0" smtClean="0"/>
              <a:t>Считает неисправностью значения главных компонент и </a:t>
            </a:r>
            <a:r>
              <a:rPr lang="en-US" dirty="0" smtClean="0"/>
              <a:t>PMSE</a:t>
            </a:r>
            <a:r>
              <a:rPr lang="ru-RU" dirty="0" smtClean="0"/>
              <a:t>, выходящие за границы</a:t>
            </a:r>
          </a:p>
          <a:p>
            <a:r>
              <a:rPr lang="ru-RU" dirty="0" smtClean="0"/>
              <a:t>Предсказание по каждой компоненте и</a:t>
            </a:r>
            <a:r>
              <a:rPr lang="en-US" dirty="0" smtClean="0"/>
              <a:t> 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0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IsoForestWatchman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Идея:</a:t>
            </a:r>
          </a:p>
          <a:p>
            <a:r>
              <a:rPr lang="ru-RU" dirty="0" smtClean="0"/>
              <a:t>Данные случайно разбиваются по случайным признакам</a:t>
            </a:r>
          </a:p>
          <a:p>
            <a:r>
              <a:rPr lang="ru-RU" dirty="0" smtClean="0"/>
              <a:t>Строится лес разбивающих деревьев</a:t>
            </a:r>
          </a:p>
          <a:p>
            <a:r>
              <a:rPr lang="ru-RU" dirty="0" smtClean="0"/>
              <a:t>Чем проще отделить наблюдение, тем больше вероятность, что это аномалия</a:t>
            </a:r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аномалии общее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7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LinearPredictWatchman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Идея:</a:t>
            </a:r>
            <a:endParaRPr lang="en-US" dirty="0" smtClean="0"/>
          </a:p>
          <a:p>
            <a:r>
              <a:rPr lang="ru-RU" dirty="0" smtClean="0"/>
              <a:t>Значение признака предсказывается, как линейная комбинация признаков на предыдущем наблюдении</a:t>
            </a:r>
          </a:p>
          <a:p>
            <a:r>
              <a:rPr lang="ru-RU" dirty="0" smtClean="0"/>
              <a:t>Предсказываются только непрерывные признаки</a:t>
            </a:r>
          </a:p>
          <a:p>
            <a:r>
              <a:rPr lang="ru-RU" dirty="0" smtClean="0"/>
              <a:t>Предсказатель по каждому признаку обучается независимо по алгоритму линейной регрессии</a:t>
            </a:r>
          </a:p>
          <a:p>
            <a:r>
              <a:rPr lang="ru-RU" dirty="0" smtClean="0"/>
              <a:t>Запоминает границы ошибки предсказания и </a:t>
            </a:r>
            <a:r>
              <a:rPr lang="en-US" dirty="0" smtClean="0"/>
              <a:t>PMSE</a:t>
            </a:r>
            <a:endParaRPr lang="ru-RU" dirty="0" smtClean="0"/>
          </a:p>
          <a:p>
            <a:r>
              <a:rPr lang="ru-RU" dirty="0" smtClean="0"/>
              <a:t>Считает аномалией значения, выходящие за границы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непрерывному признаку и </a:t>
            </a:r>
            <a:r>
              <a:rPr lang="en-US" dirty="0" smtClean="0"/>
              <a:t>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9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DeepPredictWatchman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Идея:</a:t>
            </a:r>
            <a:endParaRPr lang="en-US" dirty="0" smtClean="0"/>
          </a:p>
          <a:p>
            <a:r>
              <a:rPr lang="ru-RU" dirty="0" smtClean="0"/>
              <a:t>Значение текущего наблюдения предсказывается по нескольким предыдущим наблюдениям</a:t>
            </a:r>
          </a:p>
          <a:p>
            <a:r>
              <a:rPr lang="ru-RU" dirty="0" smtClean="0"/>
              <a:t>Предсказатель строится по принципу рекуррентной нейронной сети (</a:t>
            </a:r>
            <a:r>
              <a:rPr lang="en-US" dirty="0" smtClean="0"/>
              <a:t>LSTM)</a:t>
            </a:r>
            <a:endParaRPr lang="ru-RU" dirty="0" smtClean="0"/>
          </a:p>
          <a:p>
            <a:r>
              <a:rPr lang="ru-RU" dirty="0" smtClean="0"/>
              <a:t>Запоминает границы ошибки предсказания и </a:t>
            </a:r>
            <a:r>
              <a:rPr lang="en-US" dirty="0" smtClean="0"/>
              <a:t>PMSE</a:t>
            </a:r>
            <a:endParaRPr lang="ru-RU" dirty="0" smtClean="0"/>
          </a:p>
          <a:p>
            <a:r>
              <a:rPr lang="ru-RU" dirty="0" smtClean="0"/>
              <a:t>Считает аномалией значения, выходящие за границы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Результат:</a:t>
            </a:r>
          </a:p>
          <a:p>
            <a:r>
              <a:rPr lang="ru-RU" dirty="0" smtClean="0"/>
              <a:t>Предсказание по каждому признаку и </a:t>
            </a:r>
            <a:r>
              <a:rPr lang="en-US" dirty="0" smtClean="0"/>
              <a:t>PMSE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94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 всем обучающим файлам проводим </a:t>
            </a:r>
            <a:r>
              <a:rPr lang="ru-RU" dirty="0" err="1" smtClean="0"/>
              <a:t>предобучение</a:t>
            </a:r>
            <a:r>
              <a:rPr lang="ru-RU" dirty="0" smtClean="0"/>
              <a:t> (изучение данных, подстройка параметров алгоритма, обучение </a:t>
            </a:r>
            <a:r>
              <a:rPr lang="ru-RU" dirty="0" err="1" smtClean="0"/>
              <a:t>скейлера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 всем обучающим файлам проводим обучение (обучение основного алгоритма </a:t>
            </a:r>
            <a:r>
              <a:rPr lang="ru-RU" dirty="0" err="1" smtClean="0"/>
              <a:t>детекции</a:t>
            </a:r>
            <a:r>
              <a:rPr lang="ru-RU" dirty="0" smtClean="0"/>
              <a:t>/предсказания)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 всем обучающим файлам проводим </a:t>
            </a:r>
            <a:r>
              <a:rPr lang="ru-RU" dirty="0" err="1" smtClean="0"/>
              <a:t>постобучение</a:t>
            </a:r>
            <a:r>
              <a:rPr lang="ru-RU" dirty="0" smtClean="0"/>
              <a:t> (запоминание границ признаков, границ ошибок представления/предсказания)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69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Ансамблирование</a:t>
            </a:r>
            <a:r>
              <a:rPr lang="ru-RU" dirty="0" smtClean="0"/>
              <a:t>, роль отсечки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Отдельный сторож может хорошо работать на одних процессах и плохо на других. Мы хотим объединить предсказания, чтобы получать стабильно хороший результат.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Ансамбль:</a:t>
            </a:r>
          </a:p>
          <a:p>
            <a:r>
              <a:rPr lang="ru-RU" dirty="0" smtClean="0"/>
              <a:t>Предсказывает каждым сторожем</a:t>
            </a:r>
          </a:p>
          <a:p>
            <a:r>
              <a:rPr lang="ru-RU" dirty="0" smtClean="0"/>
              <a:t>Считает по каждому семплу количество предсказаний аномалии</a:t>
            </a:r>
          </a:p>
          <a:p>
            <a:r>
              <a:rPr lang="ru-RU" dirty="0" smtClean="0"/>
              <a:t>Считает семпл аномалией, начиная от некоторого количества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Отсечка может выступать в качестве параметра уверенности:</a:t>
            </a:r>
          </a:p>
          <a:p>
            <a:r>
              <a:rPr lang="ru-RU" dirty="0" smtClean="0"/>
              <a:t>Чем больше отсечка, тем больше мы уверены в положительном предсказании, но тем больше пропускаем аномалии</a:t>
            </a:r>
          </a:p>
          <a:p>
            <a:r>
              <a:rPr lang="ru-RU" dirty="0" smtClean="0"/>
              <a:t>Чем меньше отсечка, тем меньше мы уверены в положительном предсказании, но тем меньше пропускаем аномалии</a:t>
            </a:r>
          </a:p>
          <a:p>
            <a:pPr marL="0" indent="0">
              <a:buNone/>
            </a:pPr>
            <a:r>
              <a:rPr lang="ru-RU" dirty="0" smtClean="0"/>
              <a:t>Отсечка может быть подстроена, при добавлении новых методов в ансамбль.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33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(F1-</a:t>
            </a:r>
            <a:r>
              <a:rPr lang="ru-RU" dirty="0" smtClean="0"/>
              <a:t>мера)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961744"/>
              </p:ext>
            </p:extLst>
          </p:nvPr>
        </p:nvGraphicFramePr>
        <p:xfrm>
          <a:off x="838200" y="1825625"/>
          <a:ext cx="10515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351"/>
                <a:gridCol w="1915812"/>
                <a:gridCol w="1915812"/>
                <a:gridCol w="1915812"/>
                <a:gridCol w="191581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TEP Harvard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TEP Kaspersky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DirectLimitWatchman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0.3792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0.4154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PcaLimitWatchman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0.3882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IsoForestWatchman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0.4438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DeepPredictWatchman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0.7167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0.3094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WatchSquad</a:t>
                      </a:r>
                      <a:r>
                        <a:rPr lang="en-US" dirty="0" smtClean="0"/>
                        <a:t>(threshold=4)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0.7271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0.3479</a:t>
                      </a:r>
                      <a:endParaRPr lang="ru-RU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1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Аномалия или неисправность?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Аномалия – событие или период в данных, который очень редко встречается и значительно отличается от большинства данных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Неисправность - недопустимое отклонение по меньшей мере одной характеристики или переменной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Будем говорить о аномалии, но подразумевать неисправности.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52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датасеты</a:t>
            </a:r>
            <a:r>
              <a:rPr lang="ru-RU" dirty="0" smtClean="0"/>
              <a:t> для обучения </a:t>
            </a:r>
            <a:r>
              <a:rPr lang="ru-RU" dirty="0" err="1" smtClean="0"/>
              <a:t>детекции</a:t>
            </a:r>
            <a:r>
              <a:rPr lang="ru-RU" dirty="0" smtClean="0"/>
              <a:t> аномалий</a:t>
            </a:r>
          </a:p>
          <a:p>
            <a:r>
              <a:rPr lang="ru-RU" dirty="0" smtClean="0"/>
              <a:t>Сформулировал метрику </a:t>
            </a:r>
          </a:p>
          <a:p>
            <a:r>
              <a:rPr lang="ru-RU" dirty="0" smtClean="0"/>
              <a:t>Выбрал и проверил методы обнаружения аномалий</a:t>
            </a:r>
          </a:p>
          <a:p>
            <a:r>
              <a:rPr lang="ru-RU" dirty="0" smtClean="0"/>
              <a:t>Собрал ансамбль методов, который можно использовать в реальной задаче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28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улучшения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Общие:</a:t>
                </a:r>
                <a:endParaRPr lang="en-US" dirty="0" smtClean="0"/>
              </a:p>
              <a:p>
                <a:r>
                  <a:rPr lang="ru-RU" dirty="0" smtClean="0"/>
                  <a:t>Считать ошибки более высокого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Сглаживать ошибки (например </a:t>
                </a:r>
                <a:r>
                  <a:rPr lang="en-US" dirty="0" smtClean="0"/>
                  <a:t>EWMA)</a:t>
                </a:r>
                <a:endParaRPr lang="ru-RU" dirty="0" smtClean="0"/>
              </a:p>
              <a:p>
                <a:r>
                  <a:rPr lang="ru-RU" dirty="0" err="1" smtClean="0"/>
                  <a:t>Ансамблировать</a:t>
                </a:r>
                <a:r>
                  <a:rPr lang="ru-RU" dirty="0" smtClean="0"/>
                  <a:t> предсказания с некоторыми весами в зависимости от степени доверия к методу</a:t>
                </a:r>
              </a:p>
              <a:p>
                <a:r>
                  <a:rPr lang="ru-RU" dirty="0" smtClean="0"/>
                  <a:t>Предсказывать на несколько шагов</a:t>
                </a:r>
              </a:p>
              <a:p>
                <a:r>
                  <a:rPr lang="ru-RU" dirty="0" smtClean="0"/>
                  <a:t>Добавлять новые методы в ансамбль (</a:t>
                </a:r>
                <a:r>
                  <a:rPr lang="ru-RU" dirty="0" err="1" smtClean="0"/>
                  <a:t>автоэнкодеры</a:t>
                </a:r>
                <a:r>
                  <a:rPr lang="ru-RU" dirty="0" smtClean="0"/>
                  <a:t>, прочие изолирующие деревья, </a:t>
                </a:r>
                <a:r>
                  <a:rPr lang="en-US" dirty="0" smtClean="0"/>
                  <a:t>one-class-SVM, </a:t>
                </a:r>
                <a:r>
                  <a:rPr lang="ru-RU" dirty="0" smtClean="0"/>
                  <a:t>модификации </a:t>
                </a:r>
                <a:r>
                  <a:rPr lang="en-US" dirty="0" smtClean="0"/>
                  <a:t>PCA, FDA, PLC, CVA </a:t>
                </a:r>
                <a:r>
                  <a:rPr lang="ru-RU" dirty="0" smtClean="0"/>
                  <a:t>и т.д.)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Зависимые от процесса:</a:t>
                </a:r>
                <a:endParaRPr lang="en-US" dirty="0" smtClean="0"/>
              </a:p>
              <a:p>
                <a:r>
                  <a:rPr lang="ru-RU" dirty="0" smtClean="0"/>
                  <a:t>Добавлять в </a:t>
                </a:r>
                <a:r>
                  <a:rPr lang="ru-RU" dirty="0" err="1" smtClean="0"/>
                  <a:t>датасет</a:t>
                </a:r>
                <a:r>
                  <a:rPr lang="ru-RU" dirty="0" smtClean="0"/>
                  <a:t> значения </a:t>
                </a:r>
                <a:r>
                  <a:rPr lang="ru-RU" dirty="0" err="1" smtClean="0"/>
                  <a:t>уставок</a:t>
                </a:r>
                <a:r>
                  <a:rPr lang="ru-RU" dirty="0" smtClean="0"/>
                  <a:t> процесса</a:t>
                </a:r>
                <a:endParaRPr lang="ru-RU" dirty="0"/>
              </a:p>
              <a:p>
                <a:r>
                  <a:rPr lang="ru-RU" dirty="0" smtClean="0"/>
                  <a:t>Генерировать признаки по физическому смыслу</a:t>
                </a:r>
              </a:p>
              <a:p>
                <a:r>
                  <a:rPr lang="ru-RU" dirty="0" smtClean="0"/>
                  <a:t>Генерировать признаки по статистической значимости, если есть примеры аномалий</a:t>
                </a:r>
              </a:p>
              <a:p>
                <a:r>
                  <a:rPr lang="ru-RU" dirty="0" err="1" smtClean="0"/>
                  <a:t>Ансамблировать</a:t>
                </a:r>
                <a:r>
                  <a:rPr lang="ru-RU" dirty="0" smtClean="0"/>
                  <a:t> предсказания с некоторыми весами, автоматически подбирая веса (классификатор линейный, на деревьях), если есть примеры аномалий</a:t>
                </a:r>
                <a:endParaRPr lang="en-US" dirty="0" smtClean="0"/>
              </a:p>
              <a:p>
                <a:r>
                  <a:rPr lang="ru-RU" dirty="0" smtClean="0"/>
                  <a:t>Оценивать ошибки предсказания/представления с помощью моделей, учитывающих физический смысл процесса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2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Многомерный временной ряд</a:t>
            </a:r>
          </a:p>
          <a:p>
            <a:r>
              <a:rPr lang="ru-RU" dirty="0" smtClean="0"/>
              <a:t>Равные интервалы времени</a:t>
            </a:r>
          </a:p>
          <a:p>
            <a:r>
              <a:rPr lang="ru-RU" dirty="0" smtClean="0"/>
              <a:t>Измеряемые значения (датчики) и управляющие воздействия (</a:t>
            </a:r>
            <a:r>
              <a:rPr lang="ru-RU" dirty="0" err="1" smtClean="0"/>
              <a:t>актуаторы</a:t>
            </a:r>
            <a:r>
              <a:rPr lang="ru-RU" dirty="0" smtClean="0"/>
              <a:t>)</a:t>
            </a:r>
          </a:p>
          <a:p>
            <a:r>
              <a:rPr lang="ru-RU" dirty="0" smtClean="0"/>
              <a:t>Непрерывные и дискретные признаки</a:t>
            </a:r>
          </a:p>
          <a:p>
            <a:r>
              <a:rPr lang="ru-RU" dirty="0" smtClean="0"/>
              <a:t>Неизвестная, нелинейная связь между признаками</a:t>
            </a:r>
          </a:p>
          <a:p>
            <a:r>
              <a:rPr lang="ru-RU" dirty="0" smtClean="0"/>
              <a:t>Как правило, доступно только «нормальное» состояние 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63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именно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Относительно небольшие, но многочисленные:</a:t>
            </a:r>
            <a:br>
              <a:rPr lang="ru-RU" dirty="0" smtClean="0"/>
            </a:br>
            <a:r>
              <a:rPr lang="ru-RU" dirty="0" smtClean="0"/>
              <a:t>- теплообменники нагрева и охлаждения</a:t>
            </a:r>
            <a:br>
              <a:rPr lang="ru-RU" dirty="0" smtClean="0"/>
            </a:br>
            <a:r>
              <a:rPr lang="ru-RU" dirty="0" smtClean="0"/>
              <a:t>- регулирующие узлы (давления, температуры и т.д.)</a:t>
            </a:r>
            <a:br>
              <a:rPr lang="ru-RU" dirty="0" smtClean="0"/>
            </a:br>
            <a:r>
              <a:rPr lang="ru-RU" dirty="0" smtClean="0"/>
              <a:t>- вентиляционные установки</a:t>
            </a:r>
            <a:br>
              <a:rPr lang="ru-RU" dirty="0" smtClean="0"/>
            </a:br>
            <a:r>
              <a:rPr lang="ru-RU" dirty="0" smtClean="0"/>
              <a:t>- процессы подготовки (воды, сжатого воздуха и т.д.)</a:t>
            </a:r>
          </a:p>
          <a:p>
            <a:r>
              <a:rPr lang="ru-RU" dirty="0" smtClean="0"/>
              <a:t>Недостаточно важны, чтобы выделять много времени</a:t>
            </a:r>
          </a:p>
          <a:p>
            <a:r>
              <a:rPr lang="ru-RU" dirty="0" smtClean="0"/>
              <a:t>Достаточно важны, чтобы исправность была важна</a:t>
            </a:r>
          </a:p>
          <a:p>
            <a:r>
              <a:rPr lang="ru-RU" dirty="0" smtClean="0"/>
              <a:t>Не требуется мгновенная реакция, но задержка играет роль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метрики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Задача несбалансированной бинарной классификации:</a:t>
                </a:r>
                <a:br>
                  <a:rPr lang="ru-RU" dirty="0" smtClean="0"/>
                </a:br>
                <a:r>
                  <a:rPr lang="ru-RU" dirty="0" smtClean="0"/>
                  <a:t>- точность (</a:t>
                </a:r>
                <a:r>
                  <a:rPr lang="en-US" dirty="0" smtClean="0"/>
                  <a:t>precision) – </a:t>
                </a:r>
                <a:r>
                  <a:rPr lang="ru-RU" dirty="0" smtClean="0"/>
                  <a:t>доля правильных предсказаний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среди всех предсказаний</a:t>
                </a:r>
                <a:br>
                  <a:rPr lang="ru-RU" dirty="0" smtClean="0"/>
                </a:br>
                <a:r>
                  <a:rPr lang="ru-RU" dirty="0" smtClean="0"/>
                  <a:t>- полнота</a:t>
                </a:r>
                <a:r>
                  <a:rPr lang="en-US" dirty="0" smtClean="0"/>
                  <a:t> (recall) – </a:t>
                </a:r>
                <a:r>
                  <a:rPr lang="ru-RU" dirty="0" smtClean="0"/>
                  <a:t>доля правильных предсказаний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среди всех аномалий</a:t>
                </a:r>
                <a:br>
                  <a:rPr lang="ru-RU" dirty="0" smtClean="0"/>
                </a:br>
                <a:r>
                  <a:rPr lang="ru-RU" dirty="0" smtClean="0"/>
                  <a:t>- </a:t>
                </a:r>
                <a:r>
                  <a:rPr lang="en-US" dirty="0" smtClean="0"/>
                  <a:t>f-</a:t>
                </a:r>
                <a:r>
                  <a:rPr lang="ru-RU" dirty="0" smtClean="0"/>
                  <a:t>мера – среднее гармоническое точности и полноты</a:t>
                </a:r>
              </a:p>
              <a:p>
                <a:r>
                  <a:rPr lang="ru-RU" dirty="0" smtClean="0"/>
                  <a:t>Основная метрика будет </a:t>
                </a:r>
                <a:r>
                  <a:rPr lang="en-US" dirty="0" smtClean="0"/>
                  <a:t>F1-</a:t>
                </a:r>
                <a:r>
                  <a:rPr lang="ru-RU" dirty="0" smtClean="0"/>
                  <a:t>мера: наибольшая область определения, усредненная, можно сместить баланс</a:t>
                </a:r>
              </a:p>
              <a:p>
                <a:pPr marL="0" indent="0">
                  <a:buNone/>
                </a:pP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подсчёта 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делятся на интервалы (15 минут по умолчанию)</a:t>
            </a:r>
          </a:p>
          <a:p>
            <a:r>
              <a:rPr lang="ru-RU" dirty="0" smtClean="0"/>
              <a:t>Значение </a:t>
            </a:r>
            <a:r>
              <a:rPr lang="en-US" dirty="0" smtClean="0"/>
              <a:t>TP, FP, TN </a:t>
            </a:r>
            <a:r>
              <a:rPr lang="ru-RU" dirty="0" smtClean="0"/>
              <a:t>определяется на интервале в целом</a:t>
            </a:r>
          </a:p>
          <a:p>
            <a:r>
              <a:rPr lang="ru-RU" dirty="0" smtClean="0"/>
              <a:t>Метрика считается для временного ряда</a:t>
            </a:r>
          </a:p>
          <a:p>
            <a:r>
              <a:rPr lang="ru-RU" dirty="0" smtClean="0"/>
              <a:t>Метрика усредняется по набору временных рядов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12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02827"/>
              </p:ext>
            </p:extLst>
          </p:nvPr>
        </p:nvGraphicFramePr>
        <p:xfrm>
          <a:off x="838200" y="1825625"/>
          <a:ext cx="10515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86"/>
                <a:gridCol w="2630754"/>
                <a:gridCol w="2103120"/>
                <a:gridCol w="1905824"/>
                <a:gridCol w="2300416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GHL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(Gasoil Heating Loop)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TEP</a:t>
                      </a:r>
                    </a:p>
                    <a:p>
                      <a:pPr algn="ctr"/>
                      <a:r>
                        <a:rPr lang="en-US" dirty="0" smtClean="0"/>
                        <a:t>(Tennessee</a:t>
                      </a:r>
                      <a:r>
                        <a:rPr lang="en-US" baseline="0" dirty="0" smtClean="0"/>
                        <a:t> Eastman Process)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SWaT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(Secure Water Treatment)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Kaspersky</a:t>
                      </a:r>
                      <a:r>
                        <a:rPr lang="en-US" baseline="0" dirty="0" smtClean="0"/>
                        <a:t> Lab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Harvard </a:t>
                      </a:r>
                      <a:r>
                        <a:rPr lang="en-US" dirty="0" err="1" smtClean="0"/>
                        <a:t>Dataverse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Kaspersky</a:t>
                      </a:r>
                      <a:r>
                        <a:rPr lang="en-US" baseline="0" dirty="0" smtClean="0"/>
                        <a:t> Lab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iTrust</a:t>
                      </a:r>
                      <a:r>
                        <a:rPr lang="en-US" dirty="0" smtClean="0"/>
                        <a:t> CRCS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Реальный</a:t>
                      </a:r>
                      <a:r>
                        <a:rPr lang="ru-RU" baseline="0" dirty="0" smtClean="0"/>
                        <a:t> процесс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Признаки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Обучение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х</a:t>
                      </a:r>
                      <a:r>
                        <a:rPr lang="en-US" baseline="0" smtClean="0"/>
                        <a:t> </a:t>
                      </a:r>
                      <a:r>
                        <a:rPr lang="ru-RU" baseline="0" smtClean="0"/>
                        <a:t>400+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 х</a:t>
                      </a:r>
                      <a:r>
                        <a:rPr lang="ru-RU" baseline="0" dirty="0" smtClean="0"/>
                        <a:t> 25 часов</a:t>
                      </a:r>
                    </a:p>
                    <a:p>
                      <a:r>
                        <a:rPr lang="ru-RU" baseline="0" dirty="0" smtClean="0"/>
                        <a:t>10000 х 25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 х 120 часов</a:t>
                      </a:r>
                    </a:p>
                    <a:p>
                      <a:r>
                        <a:rPr lang="ru-RU" dirty="0" smtClean="0"/>
                        <a:t>336 х</a:t>
                      </a:r>
                      <a:r>
                        <a:rPr lang="ru-RU" baseline="0" dirty="0" smtClean="0"/>
                        <a:t> 120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х</a:t>
                      </a:r>
                      <a:r>
                        <a:rPr lang="ru-RU" baseline="0" dirty="0" smtClean="0"/>
                        <a:t> 140 часов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48 х</a:t>
                      </a:r>
                      <a:r>
                        <a:rPr lang="ru-RU" baseline="0" dirty="0" smtClean="0"/>
                        <a:t> 50+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 х</a:t>
                      </a:r>
                      <a:r>
                        <a:rPr lang="ru-RU" baseline="0" dirty="0" smtClean="0"/>
                        <a:t> 48 часов</a:t>
                      </a:r>
                    </a:p>
                    <a:p>
                      <a:r>
                        <a:rPr lang="ru-RU" baseline="0" dirty="0" smtClean="0"/>
                        <a:t>10000 х 48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142 х 120 часов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x 150 </a:t>
                      </a:r>
                      <a:r>
                        <a:rPr lang="ru-RU" dirty="0" smtClean="0"/>
                        <a:t>часов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Типов</a:t>
                      </a:r>
                      <a:r>
                        <a:rPr lang="ru-RU" baseline="0" dirty="0" smtClean="0"/>
                        <a:t> аномалий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1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выглядят процессы?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Здесь будет несколько картинок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62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выбора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Быстродействие</a:t>
            </a:r>
            <a:r>
              <a:rPr lang="en-US" dirty="0" smtClean="0"/>
              <a:t> </a:t>
            </a:r>
            <a:r>
              <a:rPr lang="ru-RU" dirty="0" smtClean="0"/>
              <a:t>(алгоритма, доступной имплементации)</a:t>
            </a:r>
          </a:p>
          <a:p>
            <a:r>
              <a:rPr lang="ru-RU" dirty="0" smtClean="0"/>
              <a:t>Нетребовательность к ресурсам (</a:t>
            </a:r>
            <a:r>
              <a:rPr lang="en-US" dirty="0" smtClean="0"/>
              <a:t>CPU, RAM, HDD)</a:t>
            </a:r>
            <a:endParaRPr lang="ru-RU" dirty="0" smtClean="0"/>
          </a:p>
          <a:p>
            <a:r>
              <a:rPr lang="ru-RU" dirty="0" smtClean="0"/>
              <a:t>Обучение по нескольким файлам</a:t>
            </a:r>
            <a:r>
              <a:rPr lang="en-US" dirty="0" smtClean="0"/>
              <a:t> (</a:t>
            </a:r>
            <a:r>
              <a:rPr lang="en-US" dirty="0" err="1" smtClean="0"/>
              <a:t>partial_fit</a:t>
            </a:r>
            <a:r>
              <a:rPr lang="en-US" dirty="0" smtClean="0"/>
              <a:t>, </a:t>
            </a:r>
            <a:r>
              <a:rPr lang="en-US" dirty="0" err="1" smtClean="0"/>
              <a:t>warm_start</a:t>
            </a:r>
            <a:r>
              <a:rPr lang="en-US" dirty="0" smtClean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дообучения</a:t>
            </a:r>
            <a:endParaRPr lang="ru-RU" dirty="0" smtClean="0"/>
          </a:p>
          <a:p>
            <a:r>
              <a:rPr lang="ru-RU" dirty="0" smtClean="0"/>
              <a:t>Хорошая работа с параметрами по умолчанию</a:t>
            </a:r>
          </a:p>
          <a:p>
            <a:r>
              <a:rPr lang="ru-RU" dirty="0" smtClean="0"/>
              <a:t>Интерпретируемость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974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734</Words>
  <Application>Microsoft Office PowerPoint</Application>
  <PresentationFormat>Широкоэкранный</PresentationFormat>
  <Paragraphs>197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Тема Office</vt:lpstr>
      <vt:lpstr>Обнаружение аномалий в технологических процессах</vt:lpstr>
      <vt:lpstr>Аномалия или неисправность?</vt:lpstr>
      <vt:lpstr>Технологический процесс</vt:lpstr>
      <vt:lpstr>Какие именно процессы</vt:lpstr>
      <vt:lpstr>Выбор метрики</vt:lpstr>
      <vt:lpstr>Особенности подсчёта метрики</vt:lpstr>
      <vt:lpstr>Данные</vt:lpstr>
      <vt:lpstr>Как выглядят процессы?</vt:lpstr>
      <vt:lpstr>Критерии выбора алгоритмов</vt:lpstr>
      <vt:lpstr>Классификация алгоритмов</vt:lpstr>
      <vt:lpstr>Стратегия исследования</vt:lpstr>
      <vt:lpstr>DirectLimitWatchman</vt:lpstr>
      <vt:lpstr>PcaLimitWatchman</vt:lpstr>
      <vt:lpstr>IsoForestWatchman</vt:lpstr>
      <vt:lpstr>LinearPredictWatchman</vt:lpstr>
      <vt:lpstr>DeepPredictWatchman</vt:lpstr>
      <vt:lpstr>Этапы обучения</vt:lpstr>
      <vt:lpstr>Ансамблирование, роль отсечки</vt:lpstr>
      <vt:lpstr>Результаты (F1-мера)</vt:lpstr>
      <vt:lpstr>Выводы</vt:lpstr>
      <vt:lpstr>Пути улучшения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неисправностей в технологических процессах</dc:title>
  <dc:creator>Опушнев Степан</dc:creator>
  <cp:lastModifiedBy>Опушнев Степан</cp:lastModifiedBy>
  <cp:revision>30</cp:revision>
  <dcterms:created xsi:type="dcterms:W3CDTF">2022-09-19T10:32:19Z</dcterms:created>
  <dcterms:modified xsi:type="dcterms:W3CDTF">2022-09-21T14:07:04Z</dcterms:modified>
</cp:coreProperties>
</file>